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63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086" autoAdjust="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F1137-3ECE-4612-8B58-6C7B9A58A93F}" type="datetimeFigureOut">
              <a:rPr lang="en-US" smtClean="0"/>
              <a:pPr/>
              <a:t>4/25/2021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71EF0-BF85-49CB-A260-B470B1A2645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71EF0-BF85-49CB-A260-B470B1A26454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71EF0-BF85-49CB-A260-B470B1A26454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71EF0-BF85-49CB-A260-B470B1A26454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71EF0-BF85-49CB-A260-B470B1A26454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71EF0-BF85-49CB-A260-B470B1A26454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71EF0-BF85-49CB-A260-B470B1A26454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507D-65DF-46B2-ABF6-EB61C400D3E2}" type="datetimeFigureOut">
              <a:rPr lang="en-US" smtClean="0"/>
              <a:pPr/>
              <a:t>4/25/2021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0888-B35E-4115-8076-C3DAEFF10F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507D-65DF-46B2-ABF6-EB61C400D3E2}" type="datetimeFigureOut">
              <a:rPr lang="en-US" smtClean="0"/>
              <a:pPr/>
              <a:t>4/25/2021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0888-B35E-4115-8076-C3DAEFF10F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507D-65DF-46B2-ABF6-EB61C400D3E2}" type="datetimeFigureOut">
              <a:rPr lang="en-US" smtClean="0"/>
              <a:pPr/>
              <a:t>4/25/2021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0888-B35E-4115-8076-C3DAEFF10F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507D-65DF-46B2-ABF6-EB61C400D3E2}" type="datetimeFigureOut">
              <a:rPr lang="en-US" smtClean="0"/>
              <a:pPr/>
              <a:t>4/25/2021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0888-B35E-4115-8076-C3DAEFF10F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507D-65DF-46B2-ABF6-EB61C400D3E2}" type="datetimeFigureOut">
              <a:rPr lang="en-US" smtClean="0"/>
              <a:pPr/>
              <a:t>4/25/2021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0888-B35E-4115-8076-C3DAEFF10F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507D-65DF-46B2-ABF6-EB61C400D3E2}" type="datetimeFigureOut">
              <a:rPr lang="en-US" smtClean="0"/>
              <a:pPr/>
              <a:t>4/25/2021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0888-B35E-4115-8076-C3DAEFF10F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507D-65DF-46B2-ABF6-EB61C400D3E2}" type="datetimeFigureOut">
              <a:rPr lang="en-US" smtClean="0"/>
              <a:pPr/>
              <a:t>4/25/2021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0888-B35E-4115-8076-C3DAEFF10F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507D-65DF-46B2-ABF6-EB61C400D3E2}" type="datetimeFigureOut">
              <a:rPr lang="en-US" smtClean="0"/>
              <a:pPr/>
              <a:t>4/25/2021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0888-B35E-4115-8076-C3DAEFF10F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507D-65DF-46B2-ABF6-EB61C400D3E2}" type="datetimeFigureOut">
              <a:rPr lang="en-US" smtClean="0"/>
              <a:pPr/>
              <a:t>4/25/2021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0888-B35E-4115-8076-C3DAEFF10F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507D-65DF-46B2-ABF6-EB61C400D3E2}" type="datetimeFigureOut">
              <a:rPr lang="en-US" smtClean="0"/>
              <a:pPr/>
              <a:t>4/25/2021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0888-B35E-4115-8076-C3DAEFF10F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507D-65DF-46B2-ABF6-EB61C400D3E2}" type="datetimeFigureOut">
              <a:rPr lang="en-US" smtClean="0"/>
              <a:pPr/>
              <a:t>4/25/2021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0888-B35E-4115-8076-C3DAEFF10F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C507D-65DF-46B2-ABF6-EB61C400D3E2}" type="datetimeFigureOut">
              <a:rPr lang="en-US" smtClean="0"/>
              <a:pPr/>
              <a:t>4/25/2021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A0888-B35E-4115-8076-C3DAEFF10F5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3Tim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"/>
            <a:ext cx="9148800" cy="686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252" y="2316165"/>
            <a:ext cx="7772400" cy="1470025"/>
          </a:xfrm>
        </p:spPr>
        <p:txBody>
          <a:bodyPr>
            <a:normAutofit/>
          </a:bodyPr>
          <a:lstStyle/>
          <a:p>
            <a:r>
              <a:rPr lang="en-IN" sz="7500" dirty="0" smtClean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Algerian" pitchFamily="82" charset="0"/>
              </a:rPr>
              <a:t>Welcome</a:t>
            </a:r>
            <a:endParaRPr lang="en-IN" sz="7500" dirty="0"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75057" dist="38100" dir="5400000" sy="-20000" rotWithShape="0">
                  <a:prstClr val="black">
                    <a:alpha val="25000"/>
                  </a:prstClr>
                </a:outerShdw>
                <a:reflection blurRad="6350" stA="60000" endA="900" endPos="58000" dir="5400000" sy="-100000" algn="bl" rotWithShape="0"/>
              </a:effectLst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0865" y="6488668"/>
            <a:ext cx="2553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dheerajlaksh@gmail.com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185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24"/>
            <a:ext cx="9148800" cy="686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N" sz="3400" u="sng" dirty="0" smtClean="0">
                <a:latin typeface="Times New Roman" pitchFamily="18" charset="0"/>
                <a:cs typeface="Times New Roman" pitchFamily="18" charset="0"/>
              </a:rPr>
              <a:t>Application Usage</a:t>
            </a:r>
            <a:endParaRPr lang="en-IN" sz="3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90865" y="6488668"/>
            <a:ext cx="2553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dheerajlaksh@gmail.com</a:t>
            </a:r>
            <a:endParaRPr lang="en-IN" dirty="0"/>
          </a:p>
        </p:txBody>
      </p:sp>
      <p:pic>
        <p:nvPicPr>
          <p:cNvPr id="1026" name="Picture 2" descr="E:\Data Science\Project\FB_Charts\ap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45862" y="714356"/>
            <a:ext cx="7012418" cy="4429156"/>
          </a:xfrm>
          <a:prstGeom prst="rect">
            <a:avLst/>
          </a:prstGeom>
          <a:noFill/>
        </p:spPr>
      </p:pic>
      <p:pic>
        <p:nvPicPr>
          <p:cNvPr id="26" name="Picture 25" descr="dlf.pt-facebook-app-png-180006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0100" y="428604"/>
            <a:ext cx="1000132" cy="1267825"/>
          </a:xfrm>
          <a:prstGeom prst="rect">
            <a:avLst/>
          </a:prstGeom>
        </p:spPr>
      </p:pic>
      <p:pic>
        <p:nvPicPr>
          <p:cNvPr id="33" name="Picture 32" descr="db692fdec89a3d98c7b3e5e61829e13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1736" y="5072074"/>
            <a:ext cx="2357454" cy="1296600"/>
          </a:xfrm>
          <a:prstGeom prst="rect">
            <a:avLst/>
          </a:prstGeom>
        </p:spPr>
      </p:pic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857224" y="1857364"/>
          <a:ext cx="2428892" cy="122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  <a:gridCol w="1143008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Mobile Usage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(In Millions)</a:t>
                      </a:r>
                      <a:endParaRPr lang="en-IN" sz="1400" dirty="0"/>
                    </a:p>
                  </a:txBody>
                  <a:tcPr anchor="ctr"/>
                </a:tc>
              </a:tr>
              <a:tr h="254127"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Likes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10.49</a:t>
                      </a:r>
                      <a:endParaRPr lang="en-IN" sz="1400" dirty="0"/>
                    </a:p>
                  </a:txBody>
                  <a:tcPr anchor="ctr"/>
                </a:tc>
              </a:tr>
              <a:tr h="254127"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Likes Received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8.31</a:t>
                      </a:r>
                      <a:endParaRPr lang="en-IN" sz="1400" dirty="0"/>
                    </a:p>
                  </a:txBody>
                  <a:tcPr anchor="ctr"/>
                </a:tc>
              </a:tr>
              <a:tr h="309188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/>
                        <a:t>TOTAL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b="1" dirty="0" smtClean="0"/>
                        <a:t>18.80</a:t>
                      </a:r>
                      <a:endParaRPr lang="en-IN" sz="14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572132" y="5062932"/>
          <a:ext cx="2571768" cy="122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  <a:gridCol w="1143008"/>
              </a:tblGrid>
              <a:tr h="25412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Web Page Usage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(In Millions)</a:t>
                      </a:r>
                      <a:endParaRPr lang="en-IN" sz="1400" dirty="0"/>
                    </a:p>
                  </a:txBody>
                  <a:tcPr anchor="ctr"/>
                </a:tc>
              </a:tr>
              <a:tr h="254127"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Likes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4.94</a:t>
                      </a:r>
                      <a:endParaRPr lang="en-IN" sz="1400" dirty="0"/>
                    </a:p>
                  </a:txBody>
                  <a:tcPr anchor="ctr"/>
                </a:tc>
              </a:tr>
              <a:tr h="254127"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Likes Received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5.79</a:t>
                      </a:r>
                      <a:endParaRPr lang="en-IN" sz="1400" dirty="0"/>
                    </a:p>
                  </a:txBody>
                  <a:tcPr anchor="ctr"/>
                </a:tc>
              </a:tr>
              <a:tr h="309188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/>
                        <a:t>TOTAL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b="1" dirty="0" smtClean="0"/>
                        <a:t>10.73</a:t>
                      </a:r>
                      <a:endParaRPr lang="en-IN" sz="14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000232" y="1071546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</a:rPr>
              <a:t>63.70%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43438" y="5500702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tx2"/>
                </a:solidFill>
              </a:rPr>
              <a:t>36.30%</a:t>
            </a:r>
            <a:endParaRPr lang="en-IN" sz="1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3Tim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"/>
            <a:ext cx="9148768" cy="686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>
                <a:solidFill>
                  <a:schemeClr val="bg1"/>
                </a:solidFill>
              </a:rPr>
              <a:t>Actionable </a:t>
            </a:r>
            <a:r>
              <a:rPr lang="en-IN" b="1" u="sng" dirty="0" smtClean="0">
                <a:solidFill>
                  <a:schemeClr val="bg1"/>
                </a:solidFill>
              </a:rPr>
              <a:t>Insights</a:t>
            </a: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</a:rPr>
              <a:t>Need to get focus on getting more Female users as they are more active than Male users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</a:rPr>
              <a:t>As female user’s are more active, we can show more ads related to ladies product to generate revenue from ads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</a:rPr>
              <a:t>Need to advertise Facebook more so that more users can join &amp; in-active users become active.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90865" y="6488668"/>
            <a:ext cx="2553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dheerajlaksh@gmail.com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3Tim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"/>
            <a:ext cx="9148768" cy="6861600"/>
          </a:xfrm>
          <a:prstGeom prst="rect">
            <a:avLst/>
          </a:prstGeom>
        </p:spPr>
      </p:pic>
      <p:pic>
        <p:nvPicPr>
          <p:cNvPr id="2050" name="Picture 2" descr="E:\Data Science\Project\FB_Charts\facebook-reactions-transparent-1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032" y="2428868"/>
            <a:ext cx="9000000" cy="405371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785926"/>
            <a:ext cx="8229600" cy="11430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IN" sz="65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lgerian" pitchFamily="82" charset="0"/>
              </a:rPr>
              <a:t>Thank You</a:t>
            </a:r>
            <a:endParaRPr lang="en-IN" sz="65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lgerian" pitchFamily="82" charset="0"/>
            </a:endParaRPr>
          </a:p>
        </p:txBody>
      </p:sp>
      <p:pic>
        <p:nvPicPr>
          <p:cNvPr id="7" name="Picture 6" descr="Like-button-blue-facebook-transparent-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68328" y="2539708"/>
            <a:ext cx="3103870" cy="3103870"/>
          </a:xfrm>
          <a:prstGeom prst="rect">
            <a:avLst/>
          </a:prstGeom>
        </p:spPr>
      </p:pic>
      <p:pic>
        <p:nvPicPr>
          <p:cNvPr id="6" name="Picture 5" descr="toppng.com-facebook-live-reactions-png-banner-freeuse-download-facebook-live-reactions-842x61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29388" y="158870"/>
            <a:ext cx="2492795" cy="18091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90865" y="6488668"/>
            <a:ext cx="2553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dheerajlaksh@gmail.com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wp347634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"/>
            <a:ext cx="9144000" cy="68580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84" y="1714488"/>
            <a:ext cx="6929486" cy="1214446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IN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Exploratory Data </a:t>
            </a:r>
            <a:r>
              <a:rPr lang="en-IN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Analysis</a:t>
            </a:r>
            <a:endParaRPr lang="en-IN" sz="16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90865" y="6488668"/>
            <a:ext cx="2553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dheerajlaksh@gmail.com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6182" y="2928934"/>
            <a:ext cx="4054315" cy="5539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IN" sz="3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Using Facebook </a:t>
            </a:r>
            <a:r>
              <a:rPr lang="en-IN" sz="3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</a:t>
            </a:r>
            <a:endParaRPr lang="en-IN" sz="3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29454" y="3774048"/>
            <a:ext cx="2089033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IN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IN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Dheeraj</a:t>
            </a:r>
            <a:r>
              <a:rPr lang="en-IN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Soni</a:t>
            </a:r>
            <a:endParaRPr lang="en-IN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786050" y="3643314"/>
            <a:ext cx="6048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3Tim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8800" cy="6861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104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Facebook is an American Company founded in 2004 by  Mark </a:t>
            </a:r>
            <a:r>
              <a:rPr lang="en-I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Zuckerberg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along with his friends at Harvard College</a:t>
            </a:r>
          </a:p>
          <a:p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Facebook has its HQ in California and has Offices in 80+ cities worldwide with 17 data </a:t>
            </a:r>
            <a:r>
              <a:rPr lang="en-I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centers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globally.</a:t>
            </a:r>
          </a:p>
          <a:p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 of 2020, Facebook had 2.6 Billion users </a:t>
            </a:r>
            <a:r>
              <a:rPr lang="en-I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wordwide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of which 290 Millions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users were from India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the highest in the world.</a:t>
            </a:r>
          </a:p>
          <a:p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February 2015, Facebook announced it had reached two million active advertisers</a:t>
            </a:r>
          </a:p>
          <a:p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is considered one of the Big Five companies in U.S</a:t>
            </a:r>
          </a:p>
        </p:txBody>
      </p:sp>
      <p:sp>
        <p:nvSpPr>
          <p:cNvPr id="6" name="Rectangle 5"/>
          <p:cNvSpPr/>
          <p:nvPr/>
        </p:nvSpPr>
        <p:spPr>
          <a:xfrm>
            <a:off x="6590865" y="6488668"/>
            <a:ext cx="2553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dheerajlaksh@gmail.com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1" name="Picture 10" descr="11595326663d6hcouykf9472uzsolnywgppitxwse2yjpefelx3ligmjrxwyjf7jhy7uh6ckys9j1ejaxn89ol1ijc6uojce3jgfnyhmpywtglw.png"/>
          <p:cNvPicPr>
            <a:picLocks noChangeAspect="1"/>
          </p:cNvPicPr>
          <p:nvPr/>
        </p:nvPicPr>
        <p:blipFill>
          <a:blip r:embed="rId3"/>
          <a:srcRect l="4894" t="17723" r="4894" b="14437"/>
          <a:stretch>
            <a:fillRect/>
          </a:stretch>
        </p:blipFill>
        <p:spPr>
          <a:xfrm>
            <a:off x="2571736" y="285728"/>
            <a:ext cx="3643338" cy="1143008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03Tim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" y="0"/>
            <a:ext cx="9152402" cy="6861600"/>
          </a:xfrm>
        </p:spPr>
      </p:pic>
      <p:pic>
        <p:nvPicPr>
          <p:cNvPr id="9" name="Picture 8" descr="Gender Count.png"/>
          <p:cNvPicPr>
            <a:picLocks noChangeAspect="1"/>
          </p:cNvPicPr>
          <p:nvPr/>
        </p:nvPicPr>
        <p:blipFill>
          <a:blip r:embed="rId3"/>
          <a:srcRect l="8434" t="10069" b="6023"/>
          <a:stretch>
            <a:fillRect/>
          </a:stretch>
        </p:blipFill>
        <p:spPr>
          <a:xfrm>
            <a:off x="3500430" y="985594"/>
            <a:ext cx="5429288" cy="49966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90865" y="6488668"/>
            <a:ext cx="2553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dheerajlaksh@gmail.com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Users\Indiagold\AppData\Local\Microsoft\Windows\INetCache\IE\ZMWFP6LZ\44078[1]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51000" contrast="50000"/>
          </a:blip>
          <a:srcRect/>
          <a:stretch>
            <a:fillRect/>
          </a:stretch>
        </p:blipFill>
        <p:spPr bwMode="auto">
          <a:xfrm>
            <a:off x="4528272" y="2670697"/>
            <a:ext cx="1110112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Indiagold\AppData\Local\Microsoft\Windows\INetCache\IE\IM0970IM\108px-Female_icon.svg[1]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lum bright="44000" contrast="57000"/>
          </a:blip>
          <a:srcRect/>
          <a:stretch>
            <a:fillRect/>
          </a:stretch>
        </p:blipFill>
        <p:spPr bwMode="auto">
          <a:xfrm>
            <a:off x="6000760" y="2327557"/>
            <a:ext cx="1620000" cy="18000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42910" y="2044914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</a:rPr>
              <a:t>Facebook User’s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71272" y="2714620"/>
          <a:ext cx="23574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976"/>
                <a:gridCol w="12144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Count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57,327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Female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u="none" dirty="0" smtClean="0">
                          <a:solidFill>
                            <a:schemeClr val="tx1"/>
                          </a:solidFill>
                        </a:rPr>
                        <a:t>39,837</a:t>
                      </a:r>
                      <a:endParaRPr lang="en-IN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TOTAL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 dirty="0" smtClean="0"/>
                        <a:t>97,164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185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48800" cy="686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>
            <a:normAutofit/>
          </a:bodyPr>
          <a:lstStyle/>
          <a:p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Gender &amp; Age-wise User Count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90865" y="6488668"/>
            <a:ext cx="2553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dheerajlaksh@gmail.com</a:t>
            </a:r>
            <a:endParaRPr lang="en-IN" dirty="0"/>
          </a:p>
        </p:txBody>
      </p:sp>
      <p:grpSp>
        <p:nvGrpSpPr>
          <p:cNvPr id="30" name="Group 29"/>
          <p:cNvGrpSpPr/>
          <p:nvPr/>
        </p:nvGrpSpPr>
        <p:grpSpPr>
          <a:xfrm>
            <a:off x="285720" y="1071546"/>
            <a:ext cx="8572560" cy="4429156"/>
            <a:chOff x="285720" y="1000108"/>
            <a:chExt cx="8572560" cy="5357850"/>
          </a:xfrm>
        </p:grpSpPr>
        <p:pic>
          <p:nvPicPr>
            <p:cNvPr id="13" name="Picture 12" descr="gender_ag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5720" y="1000108"/>
              <a:ext cx="8358214" cy="5357850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788112" y="1571612"/>
              <a:ext cx="8070168" cy="4226984"/>
              <a:chOff x="788112" y="1571612"/>
              <a:chExt cx="8070168" cy="422698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928662" y="4917056"/>
                <a:ext cx="714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>
                    <a:solidFill>
                      <a:srgbClr val="00B050"/>
                    </a:solidFill>
                  </a:rPr>
                  <a:t>4,604 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143108" y="3000372"/>
                <a:ext cx="8713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>
                    <a:solidFill>
                      <a:srgbClr val="00B050"/>
                    </a:solidFill>
                  </a:rPr>
                  <a:t> 9,815</a:t>
                </a:r>
                <a:endParaRPr lang="en-IN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929058" y="1773784"/>
                <a:ext cx="8713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>
                    <a:solidFill>
                      <a:srgbClr val="FF0000"/>
                    </a:solidFill>
                  </a:rPr>
                  <a:t>14,116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143504" y="3559734"/>
                <a:ext cx="8713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>
                    <a:solidFill>
                      <a:srgbClr val="FF0000"/>
                    </a:solidFill>
                  </a:rPr>
                  <a:t>7,825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215074" y="3857628"/>
                <a:ext cx="8713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>
                    <a:solidFill>
                      <a:srgbClr val="FF0000"/>
                    </a:solidFill>
                  </a:rPr>
                  <a:t>8,400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986956" y="4774180"/>
                <a:ext cx="8713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>
                    <a:solidFill>
                      <a:srgbClr val="FF0000"/>
                    </a:solidFill>
                  </a:rPr>
                  <a:t>3,320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88112" y="4274114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 smtClean="0">
                    <a:solidFill>
                      <a:srgbClr val="FF0000"/>
                    </a:solidFill>
                  </a:rPr>
                  <a:t>6,608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357422" y="1571612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 smtClean="0">
                    <a:solidFill>
                      <a:srgbClr val="FF0000"/>
                    </a:solidFill>
                  </a:rPr>
                  <a:t>17,058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500430" y="4143380"/>
                <a:ext cx="8713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>
                    <a:solidFill>
                      <a:srgbClr val="00B050"/>
                    </a:solidFill>
                  </a:rPr>
                  <a:t>7,576</a:t>
                </a:r>
                <a:endParaRPr lang="en-IN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000628" y="4572008"/>
                <a:ext cx="8713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>
                    <a:solidFill>
                      <a:srgbClr val="00B050"/>
                    </a:solidFill>
                  </a:rPr>
                  <a:t>5,756</a:t>
                </a:r>
                <a:endParaRPr lang="en-IN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429388" y="3000372"/>
                <a:ext cx="8713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>
                    <a:solidFill>
                      <a:srgbClr val="00B050"/>
                    </a:solidFill>
                  </a:rPr>
                  <a:t>9,770</a:t>
                </a:r>
                <a:endParaRPr lang="en-IN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572396" y="5429264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 smtClean="0">
                    <a:solidFill>
                      <a:srgbClr val="00B050"/>
                    </a:solidFill>
                  </a:rPr>
                  <a:t>2,316</a:t>
                </a:r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714348" y="5640189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If we see the Youngest &amp; Oldest User,</a:t>
            </a:r>
          </a:p>
          <a:p>
            <a:r>
              <a:rPr lang="en-IN" dirty="0" smtClean="0"/>
              <a:t>We have 467 Users who are 13yrs youngsters and 196 Users with age of 113yrs old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185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48800" cy="686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Gender Based Total Likes &amp; Received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90865" y="6488668"/>
            <a:ext cx="2553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dheerajlaksh@gmail.com</a:t>
            </a:r>
            <a:endParaRPr lang="en-IN" dirty="0"/>
          </a:p>
        </p:txBody>
      </p:sp>
      <p:sp>
        <p:nvSpPr>
          <p:cNvPr id="16386" name="AutoShape 2" descr="data:image/png;base64,iVBORw0KGgoAAAANSUhEUgAAA5gAAAF2CAYAAAALGTdmAAAAOXRFWHRTb2Z0d2FyZQBNYXRwbG90bGliIHZlcnNpb24zLjMuMiwgaHR0cHM6Ly9tYXRwbG90bGliLm9yZy8vihELAAAACXBIWXMAAAsTAAALEwEAmpwYAAAewElEQVR4nO3de5RedX3v8c/XBE0lpFrUCrJIwCqCyDV4iBYvRZQFKLWSZagtoCIqcqz1cBQXPVXbUIsXQA+KxYONFhQ1JVoQNUWweEClieINMHgBD6JyE0zkIoTf+WMmdAwhmQy/J5Mneb3WmhWePXvv+WaySZ737P3sp1prAQAAgIfrEZM9AAAAAJsGgQkAAEAXAhMAAIAuBCYAAABdCEwAAAC6EJgAAAB0MXWyBxhGj3vc49qsWbMmewwAAIBJsXTp0ltaa49ffbnAnIBZs2ZlyZIlkz0GAADApKiq69e03CWyAAAAdCEwAQAA6EJgAgAA0IXXYAIAABvcvffemxtuuCF33333ZI/CWkybNi3bbbddtthii3GtLzABAIAN7oYbbshWW22VWbNmpaomexzWoLWWW2+9NTfccEN22GGHcW3jElkAAGCDu/vuu7P11luLy41YVWXrrbder7PMAhMAAJgU4nLjt75/RgITAADYLE2fPj1JcuONN+awww5LkixYsCDHHXfcZI411LwGEwAAmHwfO7Hv/o48adyrbrvttlm4cGHfr7+ZcgYTAADYrF133XXZddddH7T885//fObMmZNbbrklixcvzpw5c7LXXntl7ty5WbFiRZLkhBNOyC677JLddtstxx9//IYefaPjDCYAAMBqFi1alFNOOSUXXnhhVq5cmfnz5+eiiy7KlltumZNPPjmnnHJKjjvuuCxatCjXXHNNqiq33377ZI896QQmAADAGJdcckmWLFmSxYsXZ8aMGbngggty1VVX5dnPfnaS5Le//W3mzJmTGTNmZNq0aTn66KNz8MEH55BDDpnkySefS2QBAADG2HHHHbN8+fIsW7Ysycj7QR5wwAG58sorc+WVV+aqq67KWWedlalTp+aKK67Iy172snz2s5/NgQceOMmTTz6BCQAAMMbMmTNz3nnn5Ygjjsj3v//97Lvvvrnsssvywx/+MEly5513ZtmyZVmxYkXuuOOOHHTQQTnttNNy5ZVXTu7gGwGXyAIAAKxmp512yjnnnJO5c+fm/PPPz4IFC3L44YfnnnvuSZLMnz8/W221VQ499NDcfffdaa3l1FNPneSpJ1+11iZ7hqEze/bstmTJkskeAwAAhtbVV1+dnXfeebLHYBzW9GdVVUtba7NXX9clsgAAAHQhMAEAAOhCYAIAANCFwAQAAKALgQkAAEAXAhMAAIAuBCYAAABdTJ3sAQAAAF7zodu67u8jx/7BOteZPn16VqxYkRtvvDFvfOMbs3DhwixYsCBLlizJ6aef3nWeQTnooIPyiU98Io95zGMe1n7e8Y53ZPr06Tn++OMf1n4EJgAAsFnbdttts3Dhwg329e67775MndonxS688MIu++nFJbIAAMBm7brrrsuuu+76oOWf//znM2fOnNxyyy1ZvHhx5syZk7322itz587NihUrkiQnnHBCdtlll+y2225rPft31FFH5c1vfnOe//zn561vfWt+9KMf5cADD8zee++d/fbbL9dcc02S5Je//GVe+tKXZvfdd8/uu++eyy+/PEly9tln55nPfGb22GOPvPa1r83KlSuTJLNmzcott9ySt771rfnQhz70wNd7xzvekfe9731Jkve85z3ZZ599sttuu+Xtb3/7A+ucdNJJ2WmnnfKCF7wgP/jBDx7md3GEM5gAAACrWbRoUU455ZRceOGFWblyZebPn5+LLrooW265ZU4++eSccsopOe6447Jo0aJcc801qarcfvvta93nsmXLctFFF2XKlCnZf//98+EPfzhPecpT8o1vfCPHHntsLr744rzxjW/Mc5/73CxatCgrV67MihUrcvXVV+dTn/pULrvssmyxxRY59thjc8455+SII454YN/z5s3Lm970phx77LFJkk9/+tP54he/mMWLF+faa6/NFVdckdZaXvKSl+TSSy/NlltumXPPPTff+ta3ct9992WvvfbK3nvv/bC/bwITAABgjEsuuSRLlizJ4sWLM2PGjFxwwQW56qqr8uxnPztJ8tvf/jZz5szJjBkzMm3atBx99NE5+OCDc8ghh6x1v3Pnzs2UKVOyYsWKXH755Zk7d+4Dn7vnnnuSJBdffHE+/vGPJ0mmTJmS3//938+//Mu/ZOnSpdlnn32SJHfddVee8IQn/M6+99xzz9x000258cYbc/PNN+exj31stt9++3zgAx/I4sWLs+eeeyZJVqxYkWuvvTbLly/PS1/60jz60Y9OkrzkJS/p8J0TmAAAAL9jxx13zI9//OMsW7Yss2fPTmstBxxwQD75yU8+aN0rrrgiX/7yl3Puuefm9NNPz8UXX/yQ+91yyy2TJPfff38e85jH5MorrxzXPK21HHnkkXnXu9611vUOO+ywLFy4ML/4xS8yb968B7Z929velte+9rW/s+5pp52WqhrX118fXoMJAAAwxsyZM3PeeefliCOOyPe///3su+++ueyyy/LDH/4wSXLnnXdm2bJlWbFiRe64444cdNBBOe2008YdjDNmzMgOO+yQz3zmM0lGIvDb3/52kmT//ffPGWeckSRZuXJlfv3rX2f//ffPwoULc9NNNyVJbrvttlx//fUP2u+8efNy7rnnZuHChTnssMOSJC960Yvy0Y9+9IHXjP7sZz/LTTfdlOc85zlZtGhR7rrrrixfvjznn3/+xL9hYziDCQAATLrxvK3IhrTTTjvlnHPOydy5c3P++ednwYIFOfzwwx+4lHX+/PnZaqutcuihh+buu+9Oay2nnnrquPd/zjnn5PWvf33mz5+fe++9N/Pmzcvuu++e97///TnmmGNy1llnZcqUKTnjjDMyZ86czJ8/Py984Qtz//33Z4sttsgHP/jBzJw583f2+fSnPz3Lly/Pk570pGyzzTZJkhe+8IW5+uqrM2fOnCQjb81y9tlnZ6+99srLX/7y7LHHHpk5c2b222+/Lt+3aq112dHmZPbs2W3JkiWTPQYAAAytq6++OjvvvPNkj8E4rOnPqqqWttZmr76uS2QBAADowiWyAAAAnZx00kkPvLZylblz5+bEE0+cpIk2LIEJAADQyYknnrjZxOSauEQWAACYFO4Hs/Fb3z8jgQkAAGxw06ZNy6233ioyN2Kttdx6662ZNm3auLdxiSwAALDBbbfddrnhhhty8803T/YorMW0adOy3XbbjXt9gTkB1998X17zodsmewyA9bKxvb8YAJu3LbbYIjvssMNkj0FnLpEFAACgC4EJAABAFwITAACALgQmAAAAXQhMAAAAuhCYAAAAdCEwAQAA6EJgAgAA0IXABAAAoAuBCQAAQBcCEwAAgC4EJgAAAF0ITAAAALoQmAAAAHQhMAEAAOhCYAIAANCFwAQAAKALgQkAAEAXAhMAAIAuBCYAAABdCEwAAAC6EJgAAAB0ITABAADoQmACAADQhcAEAACgC4EJAABAFwITAACALgQmAAAAXQhMAAAAuhCYAAAAdCEwAQAA6EJgAgAA0IXABAAAoAuBCQAAQBcCEwAAgC42i8CsqqOqasVkzwEAALAp2ywCEwAAgMETmAAAAHSx0QVmVX2lqs6oqvdV1W1VdXNV/VVVPaqqPlhVt1fVT6vqL8ds849V9YOququqrquqd1fVtHV8nRdX1dKquruqflJVJ1XVIwf/OwQAANg0bXSBOeoVSZYn+W9J/jHJaUk+m2RZktlJPpbk/1TVtqPr/ybJq5LsnOTYJPOSnPhQO6+qFyU5J8npSZ4+uu1hSf6h++8EAABgM1Gttcme4XdU1VeSPKq1Nmf0cSW5KcnXWmsvGV22RUai8s9bawvXsI/XJTm+tfZHo4+PSnJ6a2366ONLk/x7a+3vx2zzp0nOTrJVW8M3paqOSXJMkmy/9Yy9r3/fcb1+ywBsTI48abInAICNXlUtba3NXn351MkYZhy+s+o/Wmutqm5K8t0xy+6tql8leUKSVNVhSd6U5I+STE8yZfTjoeyd5JlV9dYxyx6R5PeSPDHJz1ffoLV2ZpIzk2T2DttsXFUOAACwEdhYA/Pe1R63h1j2iKraN8m5Sd6Z5K+T3J7kJUneu5b9P2J0/c+s4XM3T2BeAACAzd7GGpjr49lJfrba5a4z17HNN5M8rbX2w4FOBgAAsBnZFAJzWZInVdUrknwtyYuSHL6Obf4uyQVVdX2STye5L8muSZ7ZWnvLIIcFAADYVG2sd5Edt9ba+Unek5E7zX4nyQFJ/nYd23wpycFJnp/kitGPE5L8dJCzAgAAbMo2urvIDoPZO2zTlrzjVZM9BgCD4C6yALBOD3UX2aE/gwkAAMDGQWACAADQhcAEAACgC4EJAABAFwITAACALgQmAAAAXQhMAAAAuhCYAAAAdCEwAQAA6EJgAgAA0IXABAAAoAuBCQAAQBcCEwAAgC4EJgAAAF0ITAAAALoQmAAAAHQhMAEAAOhCYAIAANCFwAQAAKALgQkAAEAXAhMAAIAuBCYAAABdCEwAAAC6EJgAAAB0ITABAADoQmACAADQhcAEAACgC4EJAABAFwITAACALgQmAAAAXQhMAAAAuhCYAAAAdCEwAQAA6EJgAgAA0MXUyR5gKG39pOTIkyZ7CgAAgI2KM5gAAAB0ITABAADoQmACAADQhcAEAACgC4EJAABAFwITAACALgQmAAAAXQhMAAAAuhCYAAAAdCEwAQAA6EJgAgAA0IXABAAAoAuBCQAAQBcCEwAAgC4EJgAAAF0ITAAAALoQmAAAAHQhMAEAAOhCYAIAANCFwAQAAKALgQkAAEAXAhMAAIAuBCYAAABdCEwAAAC6WGdgVtWUqvrrDTEMAAAAw2udgdlaW5nk0A0wCwAAAENs6jjXu6yqTk/yqSS/WbWwtfbNgUwFAADA0BlvYD5r9Ne/G7OsJfmTvuMAAAAwrMYVmK215w96EAAAAIbbuO4iW1V/WFVnVdUXRh/vUlWvHuxoAAAADJPxvk3JgiRfSrLt6ONlSd40gHkAAAAYUuMNzMe11j6d5P4kaa3dl2TlwKYCAABg6Iw3MH9TVVtn5MY+qap9k9wxsKkAAAAYOuO9i+ybk/xbkidX1WVJHp/ksIFNBQAAwNAZ711kv1lVz02yU5JK8oPW2r0DnQwAAIChstbArKo/e4hPPbWq0lo7bwAzAQAAMITWdQbzxaO/PiHJs5JcPPr4+Um+kkRgAgAAkGQdgdlae2WSVNUFSXZprf189PE2ST44+PEAAAAYFuO9i+ysVXE56pdJnjqAeQAAABhS472L7Feq6ktJPpmRtyqZl+SSgU0FAADA0BnvXWSPG73hz36ji85srS0a3FgAAAAMm/GewVx1x1g39QEAAGCNxvUazKr6s6q6tqruqKpfV9Xyqvr1oIcDAABgeIz3DOa7k7y4tXb1IIcBAABgeI33LrK/FJcAAACszXjPYC6pqk8l+WySe1YtHH1dJgAAAIw7MGckuTPJC8csa3HTHwAAAEaN921KXjnoQQAAABhu472L7FOr6stV9b3Rx7tV1d8MdjQAAACGyXhv8vORJG9Lcm+StNa+k2TeoIYCAABg+Iw3MB/dWrtitWX39R4GAACA4TXewLylqp6ckRv7pKoOS/LzgU0FAADA0BnvXWTfkOTMJE+rqp8l+UmSVwxsKgAAAIbOeAPzT5NcmOSSjJz1/E2SF1TV0tbalYMZDQAAgGEy3ktkZyd5XZLHJnlMkmOSPC/JR6rqLQOZDAAAgKEy3jOYWyfZq7W2Ikmq6u1JFiZ5TpKlSd49mPEAAAAYFuM9g7l9kt+OeXxvkpmttbuS3NN9KgAAAIbOeM9gfiLJ16vqc6OPX5zkk1W1ZZKrBjIZAAAAQ2Vcgdla+/uqujDJHyepJK9rrS0Z/bS7yQIAADDuM5hprS3NyOstAQAA4EHG+xpMAAAAWCuBCQAAQBcCEwAAgC4EJgAAAF0ITAAAALoQmAAAAHQhMAEAAOhCYAIAANCFwAQAAKALgQkAAEAXAhMAAIAuBCYAAABdCEwAAAC6EJgAAAB0ITABAADoQmACAADQhcAEAACgC4EJAABAFwITAACALgQmAAAAXUyd7AGG0fU335fXfOi2yR4DAADYgD5y7B9M9ggbPWcwAQAA6EJgAgAA0IXABAAAoAuBCQAAQBcCEwAAgC4EJgAAAF0ITAAAALoQmAAAAHQhMAEAAOhCYAIAANCFwAQAAKALgQkAAEAXAhMAAIAuBCYAAABdCEwAAAC6EJgAAAB0ITABAADoQmACAADQhcAEAACgC4EJAABAFwITAACALgQmAAAAXQhMAAAAuhCYAAAAdCEwAQAA6EJgAgAA0IXABAAAoAuBCQAAQBcCEwAAgC4EJgAAAF0ITAAAALoQmAAAAHQhMAEAAOhCYAIAANCFwAQAAKCLgQZmVT2iqv6pqm6tqlZVzxvk11vHLF+pqtMn6+sDAABs6qYOeP8HJXllkucl+XGS2wb89QAAAJgkgw7MP0ry89ba5QP+OgAAAEyygV0iW1ULkpyaZPvRy2OvqxFvqaofVdVdVfXdqvqLMdvMGl13XlX9x+g636qq3apq16q6vKp+U1X/t6p2GLPdk6vqc1X1i9HPf7OqDlnHfI+sqpOr6obRbf6zql40qO8HAADApm6Qr8H8qyR/l+SGJNsk2SfJ/CSvTvKGJLskeVeSf6qqg1fb9p1JTk6yZ5Lbk3wiyf9OcmKSZyaZluQDY9afnuQLSQ5IsnuSf01yXlU9bS3z/XOS5yb58yTPSPKxJOdX1e4T+t0CAABs5qq1NridVx2f5LjW2qyq2jLJLUle2Fr76ph1Tkvy1NbaQVU1K8lPkryutfZPo58/JMn5SV7WWjtvdNlRSU5vrU1fy9f+epILWmvzRx9/Jcn3WmvHVdWTk1ybZFZr7adjtvlskhtba8euYX/HJDkmSbbfesbe17/vuIl9UwAAANblyJMme4K1qqqlrbXZqy8f9Gswx9olI2cev1hVY6t2iyTXrbbud8b89y9Hf/3uasu2rKpHt9buHI3Xtyc5JCNnS7cY/Vpj9zPWXkkqyVVVNXb5o5JcvKYNWmtnJjkzSWbvsM3gqhwAAGBIbcjAXHU57ouT/HS1z927lsdtLctW7fO9SQ5McnxGzkzemeTjSR65lllaRi7bXf1r3/UQ2wAAALAWGzIwr0pyT5KZrbU1niV8GP44ycdba/+aJFU1LcmTkyx7iPW/lZEzmE9srV3SeRYAAIDN0gYLzNba8qp6b5L31sh1qZdm5OY8+ya5f/QS1IlaluSlVfW5jJyRfHtGLpF9qFmWVdU5SRZU1f9I8s0kf5DR9+tc9VpPAAAAxm9DnsFMkv+VkddPHp/kjCS/TnJlknc/zP2+OclZSb6a5FdJTstaAnPUKzNyV9p3J9kuyW1JrkjijCYAAMAEDPQuspuq2Tts05a841WTPQYAALCpGtK7yA7yfTABAADYjAhMAAAAuhCYAAAAdCEwAQAA6EJgAgAA0IXABAAAoAuBCQAAQBcCEwAAgC4EJgAAAF0ITAAAALoQmAAAAHQhMAEAAOhCYAIAANCFwAQAAKALgQkAAEAXAhMAAIAuBCYAAABdCEwAAAC6EJgAAAB0ITABAADoQmACAADQhcAEAACgC4EJAABAFwITAACALgQmAAAAXQhMAAAAuhCYAAAAdCEwAQAA6EJgAgAA0IXABAAAoAuBCQAAQBcCEwAAgC4EJgAAAF0ITAAAALqYOtkDDKWtn5QcedJkTwEAALBRcQYTAACALgQmAAAAXQhMAAAAuhCYAAAAdCEwAQAA6EJgAgAA0IXABAAAoAuBCQAAQBcCEwAAgC4EJgAAAF0ITAAAALoQmAAAAHQhMAEAAOhCYAIAANCFwAQAAKALgQkAAEAXAhMAAIAuBCYAAABdCEwAAAC6EJgAAAB0ITABAADoQmACAADQhcAEAACgC4EJAABAFwITAACALgQmAAAAXQhMAAAAuhCYAAAAdCEwAQAA6EJgAgAA0IXABAAAoAuBCQAAQBcCEwAAgC4EJgAAAF0ITAAAALoQmAAAAHQhMAEAAOhCYAIAANCFwAQAAKALgQkAAEAX1Vqb7BmGTlUtT/KDyZ6DTdbjktwy2UOwyXJ8MWiOMQbJ8cUgOb7Wz8zW2uNXXzh1MibZBPygtTZ7sodg01RVSxxfDIrji0FzjDFIji8GyfHVh0tkAQAA6EJgAgAA0IXAnJgzJ3sANmmOLwbJ8cWgOcYYJMcXg+T46sBNfgAAAOjCGUwAAAC6EJgAAAB0ITBXU1XHVtVPquruqlpaVfutY/1nVNV/VNVdVfWzqvrbqqoNNS/DZ32Osap6XlV9rqp+XlV3VtV3qupVG3Jehsv6/h02ZrunVNXyqlox6BkZXhP4N7Kq6k1VdU1V3TP6d9k/bqh5GT4TOMZeVFVfG/3765bRfzOfuqHmZXhU1XOq6t9Gn6+3qjpqHNt4nj8BAnOMqnp5kvcn+Yckeya5PMkXqmr7h1h/RpJ/T/LLJPskeWOS/5nkzRtkYIbO+h5jSZ6V5LtJDkuya5IzkpxZVX++AcZlyEzg+Fq13SOTnJvk0oEPydCa4PH1viTHJnlrkp2THBTHGQ9hAs/DdkjyuSRfHV3/BUl+L8mFG2Rghs30JN9L8ldJ7lrXyp7nT5yb/IxRVd9I8p3W2mvGLLs2ycLW2tvWsP7rk5yc5A9ba3eNLvubJK9Psl3zzWU163uMPcQ+Pp1kSmvtZQMakyE10eOrqk5N8pgk/5Hk9Nba9EHPyvCZwL+RO2XkydxurbWrN9ykDKsJHGOHJflUkke21laOLnt+kouTPL61dsuGmZxhM3q1znGttQVrWcfz/AlyBnPU6E/w906yeLVPLc7IWaQ1mZPkq6sOulFfSrJtklm9Z2S4TfAYW5MZSX7Vay42DRM9vqrq4CSHZOQns7BGEzy+Dk3y4yQHVtWPq+q6qvpYVT1hgKMypCZ4jC1Jcm+So6tqSlVtleTIJP8pLunA8/wJEpj/5XFJpmTkNPhYv0zyxIfY5okPsf6qz8FYEznGfkdVHZJk/3ifJh5svY+vqtomyUeS/GVrbflgx2PITeTvrx2TzEwyL8lRSf4yydOSnF9Vnn+wuvU+xlpr1yU5IMk7k9yT5I4kz8jID83g4fI8f4L8Bf9gq5/urjUsW9f6a1oOq6zvMTayUtWzk3wiyRtba1cMYjA2CetzfJ2d5IzW2tcHOxKbkPU5vh6R5FEZ+QHGpa21r2YkMp+ZkdczwZqM+xirqicmOSvJxzNyTD0vyfIkn/ZDDDrxPH8C/M/3X25JsjIP/onEE/Lgn16s8ouHWD9r2YbN10SOsSRJVf1xki8k+dvW2hmDGY8hN5Hj60+SvL2q7quq+zLyRG3L0cfHDG5UhtBEjq+fJ7mvtbZszLJrk9yXZK03nmKzNJFj7A1JftNae0tr7VuttUuT/EWS52b9XnoCa+J5/gQJzFGttd8mWZqRSy3GOiAjdzFbk68l2a+qpq22/o1Jrus9I8NtgsdYquo5GYnLd7bWThvYgAy1CR5fz0iyx5iPv83InfX2SPKZ/lMyrCZ4fF2WZGpVPXnMsh2TTE1yffchGWoTPMYenZEoHWvVY89xebg8z58g//P9rlOSHFVVR1fVzlX1/oy8kPfDSVJV76qqL49Z/xNJ7kyyoKp2rao/S3JCklPcWYqHsF7HWFU9LyNx+eEk51TVE0c/Hr/hR2cIrNfx1Vr73tiPJD9Lcv/oYzeSYnXr+2/kRUm+meSjVbVnVe2Z5KNJvpGRm7PA6tb3GPt8kr2q6u018l6+eyX55yT/LyOxCg+oqulVtUdV7ZGRBtp+9PH2o5/3PL+TqZM9wMaktfapqto6yd8k2SYjt1c/qLW26iet2yR58pj176iqA5J8MCP/WP4qI+/5dcoGHZyhsb7HWEZujPHoJMePfqxyfdzBjNVM4PiCcZvAv5H3j96Y7AMZee/LuzLynnJvbq3dv0GHZyhM4Bi7ePR9od+SkfcnvCvJ15Mc2Fr7zQYdnmEwO8klYx6/c/TjYxl5vuV5fifeBxMAAIAuXCILAABAFwITAACALgQmAAAAXQhMAAAAuhCYAAAAdCEwAQAANhNV9dGquqmqvjeOdU+tqitHP5ZV1e3r3MbblAAAAGwequo5SVYk+Xhrbdf12O6/J9mztfaqta3nDCYAAMBmorV2aZLbxi6rqidX1ReramlVfbWqnraGTQ9P8sl17X9qpzkBAAAYTmcmeV1r7dqq+m9JPpTkT1Z9sqpmJtkhycXr2pHABAAA2ExV1fQkz0rymapatfhRq602L8nC1trKde1PYAIAAGy+HpHk9tbaHmtZZ16SN4x3ZwAAAGyGWmu/TvKTqpqbJDVi91Wfr6qdkjw2ydfGsz+BCQAAsJmoqk9mJBZ3qqobqurVSV6R5NVV9e0k309y6JhNDk9ybhvn2494mxIAAAC6cAYTAACALgQmAAAAXQhMAAAAuhCYAAAAdCEwAQAA6EJgAgAA0IXABAAAoAuBCQAAQBf/H9MUYq/sunhY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388" name="AutoShape 4" descr="data:image/png;base64,iVBORw0KGgoAAAANSUhEUgAAA5gAAAF2CAYAAAALGTdmAAAAOXRFWHRTb2Z0d2FyZQBNYXRwbG90bGliIHZlcnNpb24zLjMuMiwgaHR0cHM6Ly9tYXRwbG90bGliLm9yZy8vihELAAAACXBIWXMAAAsTAAALEwEAmpwYAAAewElEQVR4nO3de5RedX3v8c/XBE0lpFrUCrJIwCqCyDV4iBYvRZQFKLWSZagtoCIqcqz1cBQXPVXbUIsXQA+KxYONFhQ1JVoQNUWweEClieINMHgBD6JyE0zkIoTf+WMmdAwhmQy/J5Mneb3WmhWePXvv+WaySZ737P3sp1prAQAAgIfrEZM9AAAAAJsGgQkAAEAXAhMAAIAuBCYAAABdCEwAAAC6EJgAAAB0MXWyBxhGj3vc49qsWbMmewwAAIBJsXTp0ltaa49ffbnAnIBZs2ZlyZIlkz0GAADApKiq69e03CWyAAAAdCEwAQAA6EJgAgAA0IXXYAIAABvcvffemxtuuCF33333ZI/CWkybNi3bbbddtthii3GtLzABAIAN7oYbbshWW22VWbNmpaomexzWoLWWW2+9NTfccEN22GGHcW3jElkAAGCDu/vuu7P11luLy41YVWXrrbder7PMAhMAAJgU4nLjt75/RgITAADYLE2fPj1JcuONN+awww5LkixYsCDHHXfcZI411LwGEwAAmHwfO7Hv/o48adyrbrvttlm4cGHfr7+ZcgYTAADYrF133XXZddddH7T885//fObMmZNbbrklixcvzpw5c7LXXntl7ty5WbFiRZLkhBNOyC677JLddtstxx9//IYefaPjDCYAAMBqFi1alFNOOSUXXnhhVq5cmfnz5+eiiy7KlltumZNPPjmnnHJKjjvuuCxatCjXXHNNqiq33377ZI896QQmAADAGJdcckmWLFmSxYsXZ8aMGbngggty1VVX5dnPfnaS5Le//W3mzJmTGTNmZNq0aTn66KNz8MEH55BDDpnkySefS2QBAADG2HHHHbN8+fIsW7Ysycj7QR5wwAG58sorc+WVV+aqq67KWWedlalTp+aKK67Iy172snz2s5/NgQceOMmTTz6BCQAAMMbMmTNz3nnn5Ygjjsj3v//97Lvvvrnsssvywx/+MEly5513ZtmyZVmxYkXuuOOOHHTQQTnttNNy5ZVXTu7gGwGXyAIAAKxmp512yjnnnJO5c+fm/PPPz4IFC3L44YfnnnvuSZLMnz8/W221VQ499NDcfffdaa3l1FNPneSpJ1+11iZ7hqEze/bstmTJkskeAwAAhtbVV1+dnXfeebLHYBzW9GdVVUtba7NXX9clsgAAAHQhMAEAAOhCYAIAANCFwAQAAKALgQkAAEAXAhMAAIAuBCYAAABdTJ3sAQAAAF7zodu67u8jx/7BOteZPn16VqxYkRtvvDFvfOMbs3DhwixYsCBLlizJ6aef3nWeQTnooIPyiU98Io95zGMe1n7e8Y53ZPr06Tn++OMf1n4EJgAAsFnbdttts3Dhwg329e67775MndonxS688MIu++nFJbIAAMBm7brrrsuuu+76oOWf//znM2fOnNxyyy1ZvHhx5syZk7322itz587NihUrkiQnnHBCdtlll+y2225rPft31FFH5c1vfnOe//zn561vfWt+9KMf5cADD8zee++d/fbbL9dcc02S5Je//GVe+tKXZvfdd8/uu++eyy+/PEly9tln55nPfGb22GOPvPa1r83KlSuTJLNmzcott9ySt771rfnQhz70wNd7xzvekfe9731Jkve85z3ZZ599sttuu+Xtb3/7A+ucdNJJ2WmnnfKCF7wgP/jBDx7md3GEM5gAAACrWbRoUU455ZRceOGFWblyZebPn5+LLrooW265ZU4++eSccsopOe6447Jo0aJcc801qarcfvvta93nsmXLctFFF2XKlCnZf//98+EPfzhPecpT8o1vfCPHHntsLr744rzxjW/Mc5/73CxatCgrV67MihUrcvXVV+dTn/pULrvssmyxxRY59thjc8455+SII454YN/z5s3Lm970phx77LFJkk9/+tP54he/mMWLF+faa6/NFVdckdZaXvKSl+TSSy/NlltumXPPPTff+ta3ct9992WvvfbK3nvv/bC/bwITAABgjEsuuSRLlizJ4sWLM2PGjFxwwQW56qqr8uxnPztJ8tvf/jZz5szJjBkzMm3atBx99NE5+OCDc8ghh6x1v3Pnzs2UKVOyYsWKXH755Zk7d+4Dn7vnnnuSJBdffHE+/vGPJ0mmTJmS3//938+//Mu/ZOnSpdlnn32SJHfddVee8IQn/M6+99xzz9x000258cYbc/PNN+exj31stt9++3zgAx/I4sWLs+eeeyZJVqxYkWuvvTbLly/PS1/60jz60Y9OkrzkJS/p8J0TmAAAAL9jxx13zI9//OMsW7Yss2fPTmstBxxwQD75yU8+aN0rrrgiX/7yl3Puuefm9NNPz8UXX/yQ+91yyy2TJPfff38e85jH5MorrxzXPK21HHnkkXnXu9611vUOO+ywLFy4ML/4xS8yb968B7Z929velte+9rW/s+5pp52WqhrX118fXoMJAAAwxsyZM3PeeefliCOOyPe///3su+++ueyyy/LDH/4wSXLnnXdm2bJlWbFiRe64444cdNBBOe2008YdjDNmzMgOO+yQz3zmM0lGIvDb3/52kmT//ffPGWeckSRZuXJlfv3rX2f//ffPwoULc9NNNyVJbrvttlx//fUP2u+8efNy7rnnZuHChTnssMOSJC960Yvy0Y9+9IHXjP7sZz/LTTfdlOc85zlZtGhR7rrrrixfvjznn3/+xL9hYziDCQAATLrxvK3IhrTTTjvlnHPOydy5c3P++ednwYIFOfzwwx+4lHX+/PnZaqutcuihh+buu+9Oay2nnnrquPd/zjnn5PWvf33mz5+fe++9N/Pmzcvuu++e97///TnmmGNy1llnZcqUKTnjjDMyZ86czJ8/Py984Qtz//33Z4sttsgHP/jBzJw583f2+fSnPz3Lly/Pk570pGyzzTZJkhe+8IW5+uqrM2fOnCQjb81y9tlnZ6+99srLX/7y7LHHHpk5c2b222+/Lt+3aq112dHmZPbs2W3JkiWTPQYAAAytq6++OjvvvPNkj8E4rOnPqqqWttZmr76uS2QBAADowiWyAAAAnZx00kkPvLZylblz5+bEE0+cpIk2LIEJAADQyYknnrjZxOSauEQWAACYFO4Hs/Fb3z8jgQkAAGxw06ZNy6233ioyN2Kttdx6662ZNm3auLdxiSwAALDBbbfddrnhhhty8803T/YorMW0adOy3XbbjXt9gTkB1998X17zodsmewyA9bKxvb8YAJu3LbbYIjvssMNkj0FnLpEFAACgC4EJAABAFwITAACALgQmAAAAXQhMAAAAuhCYAAAAdCEwAQAA6EJgAgAA0IXABAAAoAuBCQAAQBcCEwAAgC4EJgAAAF0ITAAAALoQmAAAAHQhMAEAAOhCYAIAANCFwAQAAKALgQkAAEAXAhMAAIAuBCYAAABdCEwAAAC6EJgAAAB0ITABAADoQmACAADQhcAEAACgC4EJAABAFwITAACALgQmAAAAXQhMAAAAuhCYAAAAdCEwAQAA6EJgAgAA0IXABAAAoAuBCQAAQBcCEwAAgC42i8CsqqOqasVkzwEAALAp2ywCEwAAgMETmAAAAHSx0QVmVX2lqs6oqvdV1W1VdXNV/VVVPaqqPlhVt1fVT6vqL8ds849V9YOququqrquqd1fVtHV8nRdX1dKquruqflJVJ1XVIwf/OwQAANg0bXSBOeoVSZYn+W9J/jHJaUk+m2RZktlJPpbk/1TVtqPr/ybJq5LsnOTYJPOSnPhQO6+qFyU5J8npSZ4+uu1hSf6h++8EAABgM1Gttcme4XdU1VeSPKq1Nmf0cSW5KcnXWmsvGV22RUai8s9bawvXsI/XJTm+tfZHo4+PSnJ6a2366ONLk/x7a+3vx2zzp0nOTrJVW8M3paqOSXJMkmy/9Yy9r3/fcb1+ywBsTI48abInAICNXlUtba3NXn351MkYZhy+s+o/Wmutqm5K8t0xy+6tql8leUKSVNVhSd6U5I+STE8yZfTjoeyd5JlV9dYxyx6R5PeSPDHJz1ffoLV2ZpIzk2T2DttsXFUOAACwEdhYA/Pe1R63h1j2iKraN8m5Sd6Z5K+T3J7kJUneu5b9P2J0/c+s4XM3T2BeAACAzd7GGpjr49lJfrba5a4z17HNN5M8rbX2w4FOBgAAsBnZFAJzWZInVdUrknwtyYuSHL6Obf4uyQVVdX2STye5L8muSZ7ZWnvLIIcFAADYVG2sd5Edt9ba+Unek5E7zX4nyQFJ/nYd23wpycFJnp/kitGPE5L8dJCzAgAAbMo2urvIDoPZO2zTlrzjVZM9BgCD4C6yALBOD3UX2aE/gwkAAMDGQWACAADQhcAEAACgC4EJAABAFwITAACALgQmAAAAXQhMAAAAuhCYAAAAdCEwAQAA6EJgAgAA0IXABAAAoAuBCQAAQBcCEwAAgC4EJgAAAF0ITAAAALoQmAAAAHQhMAEAAOhCYAIAANCFwAQAAKALgQkAAEAXAhMAAIAuBCYAAABdCEwAAAC6EJgAAAB0ITABAADoQmACAADQhcAEAACgC4EJAABAFwITAACALgQmAAAAXQhMAAAAuhCYAAAAdCEwAQAA6EJgAgAA0MXUyR5gKG39pOTIkyZ7CgAAgI2KM5gAAAB0ITABAADoQmACAADQhcAEAACgC4EJAABAFwITAACALgQmAAAAXQhMAAAAuhCYAAAAdCEwAQAA6EJgAgAA0IXABAAAoAuBCQAAQBcCEwAAgC4EJgAAAF0ITAAAALoQmAAAAHQhMAEAAOhCYAIAANCFwAQAAKALgQkAAEAXAhMAAIAuBCYAAABdCEwAAAC6WGdgVtWUqvrrDTEMAAAAw2udgdlaW5nk0A0wCwAAAENs6jjXu6yqTk/yqSS/WbWwtfbNgUwFAADA0BlvYD5r9Ne/G7OsJfmTvuMAAAAwrMYVmK215w96EAAAAIbbuO4iW1V/WFVnVdUXRh/vUlWvHuxoAAAADJPxvk3JgiRfSrLt6ONlSd40gHkAAAAYUuMNzMe11j6d5P4kaa3dl2TlwKYCAABg6Iw3MH9TVVtn5MY+qap9k9wxsKkAAAAYOuO9i+ybk/xbkidX1WVJHp/ksIFNBQAAwNAZ711kv1lVz02yU5JK8oPW2r0DnQwAAIChstbArKo/e4hPPbWq0lo7bwAzAQAAMITWdQbzxaO/PiHJs5JcPPr4+Um+kkRgAgAAkGQdgdlae2WSVNUFSXZprf189PE2ST44+PEAAAAYFuO9i+ysVXE56pdJnjqAeQAAABhS472L7Feq6ktJPpmRtyqZl+SSgU0FAADA0BnvXWSPG73hz36ji85srS0a3FgAAAAMm/GewVx1x1g39QEAAGCNxvUazKr6s6q6tqruqKpfV9Xyqvr1oIcDAABgeIz3DOa7k7y4tXb1IIcBAABgeI33LrK/FJcAAACszXjPYC6pqk8l+WySe1YtHH1dJgAAAIw7MGckuTPJC8csa3HTHwAAAEaN921KXjnoQQAAABhu472L7FOr6stV9b3Rx7tV1d8MdjQAAACGyXhv8vORJG9Lcm+StNa+k2TeoIYCAABg+Iw3MB/dWrtitWX39R4GAACA4TXewLylqp6ckRv7pKoOS/LzgU0FAADA0BnvXWTfkOTMJE+rqp8l+UmSVwxsKgAAAIbOeAPzT5NcmOSSjJz1/E2SF1TV0tbalYMZDQAAgGEy3ktkZyd5XZLHJnlMkmOSPC/JR6rqLQOZDAAAgKEy3jOYWyfZq7W2Ikmq6u1JFiZ5TpKlSd49mPEAAAAYFuM9g7l9kt+OeXxvkpmttbuS3NN9KgAAAIbOeM9gfiLJ16vqc6OPX5zkk1W1ZZKrBjIZAAAAQ2Vcgdla+/uqujDJHyepJK9rrS0Z/bS7yQIAADDuM5hprS3NyOstAQAA4EHG+xpMAAAAWCuBCQAAQBcCEwAAgC4EJgAAAF0ITAAAALoQmAAAAHQhMAEAAOhCYAIAANCFwAQAAKALgQkAAEAXAhMAAIAuBCYAAABdCEwAAAC6EJgAAAB0ITABAADoQmACAADQhcAEAACgC4EJAABAFwITAACALgQmAAAAXUyd7AGG0fU335fXfOi2yR4DAADYgD5y7B9M9ggbPWcwAQAA6EJgAgAA0IXABAAAoAuBCQAAQBcCEwAAgC4EJgAAAF0ITAAAALoQmAAAAHQhMAEAAOhCYAIAANCFwAQAAKALgQkAAEAXAhMAAIAuBCYAAABdCEwAAAC6EJgAAAB0ITABAADoQmACAADQhcAEAACgC4EJAABAFwITAACALgQmAAAAXQhMAAAAuhCYAAAAdCEwAQAA6EJgAgAA0IXABAAAoAuBCQAAQBcCEwAAgC4EJgAAAF0ITAAAALoQmAAAAHQhMAEAAOhCYAIAANCFwAQAAKCLgQZmVT2iqv6pqm6tqlZVzxvk11vHLF+pqtMn6+sDAABs6qYOeP8HJXllkucl+XGS2wb89QAAAJgkgw7MP0ry89ba5QP+OgAAAEyygV0iW1ULkpyaZPvRy2OvqxFvqaofVdVdVfXdqvqLMdvMGl13XlX9x+g636qq3apq16q6vKp+U1X/t6p2GLPdk6vqc1X1i9HPf7OqDlnHfI+sqpOr6obRbf6zql40qO8HAADApm6Qr8H8qyR/l+SGJNsk2SfJ/CSvTvKGJLskeVeSf6qqg1fb9p1JTk6yZ5Lbk3wiyf9OcmKSZyaZluQDY9afnuQLSQ5IsnuSf01yXlU9bS3z/XOS5yb58yTPSPKxJOdX1e4T+t0CAABs5qq1NridVx2f5LjW2qyq2jLJLUle2Fr76ph1Tkvy1NbaQVU1K8lPkryutfZPo58/JMn5SV7WWjtvdNlRSU5vrU1fy9f+epILWmvzRx9/Jcn3WmvHVdWTk1ybZFZr7adjtvlskhtba8euYX/HJDkmSbbfesbe17/vuIl9UwAAANblyJMme4K1qqqlrbXZqy8f9Gswx9olI2cev1hVY6t2iyTXrbbud8b89y9Hf/3uasu2rKpHt9buHI3Xtyc5JCNnS7cY/Vpj9zPWXkkqyVVVNXb5o5JcvKYNWmtnJjkzSWbvsM3gqhwAAGBIbcjAXHU57ouT/HS1z927lsdtLctW7fO9SQ5McnxGzkzemeTjSR65lllaRi7bXf1r3/UQ2wAAALAWGzIwr0pyT5KZrbU1niV8GP44ycdba/+aJFU1LcmTkyx7iPW/lZEzmE9srV3SeRYAAIDN0gYLzNba8qp6b5L31sh1qZdm5OY8+ya5f/QS1IlaluSlVfW5jJyRfHtGLpF9qFmWVdU5SRZU1f9I8s0kf5DR9+tc9VpPAAAAxm9DnsFMkv+VkddPHp/kjCS/TnJlknc/zP2+OclZSb6a5FdJTstaAnPUKzNyV9p3J9kuyW1JrkjijCYAAMAEDPQuspuq2Tts05a841WTPQYAALCpGtK7yA7yfTABAADYjAhMAAAAuhCYAAAAdCEwAQAA6EJgAgAA0IXABAAAoAuBCQAAQBcCEwAAgC4EJgAAAF0ITAAAALoQmAAAAHQhMAEAAOhCYAIAANCFwAQAAKALgQkAAEAXAhMAAIAuBCYAAABdCEwAAAC6EJgAAAB0ITABAADoQmACAADQhcAEAACgC4EJAABAFwITAACALgQmAAAAXQhMAAAAuhCYAAAAdCEwAQAA6EJgAgAA0IXABAAAoAuBCQAAQBcCEwAAgC4EJgAAAF0ITAAAALqYOtkDDKWtn5QcedJkTwEAALBRcQYTAACALgQmAAAAXQhMAAAAuhCYAAAAdCEwAQAA6EJgAgAA0IXABAAAoAuBCQAAQBcCEwAAgC4EJgAAAF0ITAAAALoQmAAAAHQhMAEAAOhCYAIAANCFwAQAAKALgQkAAEAXAhMAAIAuBCYAAABdCEwAAAC6EJgAAAB0ITABAADoQmACAADQhcAEAACgC4EJAABAFwITAACALgQmAAAAXQhMAAAAuhCYAAAAdCEwAQAA6EJgAgAA0IXABAAAoAuBCQAAQBcCEwAAgC4EJgAAAF0ITAAAALoQmAAAAHQhMAEAAOhCYAIAANCFwAQAAKALgQkAAEAX1Vqb7BmGTlUtT/KDyZ6DTdbjktwy2UOwyXJ8MWiOMQbJ8cUgOb7Wz8zW2uNXXzh1MibZBPygtTZ7sodg01RVSxxfDIrji0FzjDFIji8GyfHVh0tkAQAA6EJgAgAA0IXAnJgzJ3sANmmOLwbJ8cWgOcYYJMcXg+T46sBNfgAAAOjCGUwAAAC6EJgAAAB0ITBXU1XHVtVPquruqlpaVfutY/1nVNV/VNVdVfWzqvrbqqoNNS/DZ32Osap6XlV9rqp+XlV3VtV3qupVG3Jehsv6/h02ZrunVNXyqlox6BkZXhP4N7Kq6k1VdU1V3TP6d9k/bqh5GT4TOMZeVFVfG/3765bRfzOfuqHmZXhU1XOq6t9Gn6+3qjpqHNt4nj8BAnOMqnp5kvcn+Yckeya5PMkXqmr7h1h/RpJ/T/LLJPskeWOS/5nkzRtkYIbO+h5jSZ6V5LtJDkuya5IzkpxZVX++AcZlyEzg+Fq13SOTnJvk0oEPydCa4PH1viTHJnlrkp2THBTHGQ9hAs/DdkjyuSRfHV3/BUl+L8mFG2Rghs30JN9L8ldJ7lrXyp7nT5yb/IxRVd9I8p3W2mvGLLs2ycLW2tvWsP7rk5yc5A9ba3eNLvubJK9Psl3zzWU163uMPcQ+Pp1kSmvtZQMakyE10eOrqk5N8pgk/5Hk9Nba9EHPyvCZwL+RO2XkydxurbWrN9ykDKsJHGOHJflUkke21laOLnt+kouTPL61dsuGmZxhM3q1znGttQVrWcfz/AlyBnPU6E/w906yeLVPLc7IWaQ1mZPkq6sOulFfSrJtklm9Z2S4TfAYW5MZSX7Vay42DRM9vqrq4CSHZOQns7BGEzy+Dk3y4yQHVtWPq+q6qvpYVT1hgKMypCZ4jC1Jcm+So6tqSlVtleTIJP8pLunA8/wJEpj/5XFJpmTkNPhYv0zyxIfY5okPsf6qz8FYEznGfkdVHZJk/3ifJh5svY+vqtomyUeS/GVrbflgx2PITeTvrx2TzEwyL8lRSf4yydOSnF9Vnn+wuvU+xlpr1yU5IMk7k9yT5I4kz8jID83g4fI8f4L8Bf9gq5/urjUsW9f6a1oOq6zvMTayUtWzk3wiyRtba1cMYjA2CetzfJ2d5IzW2tcHOxKbkPU5vh6R5FEZ+QHGpa21r2YkMp+ZkdczwZqM+xirqicmOSvJxzNyTD0vyfIkn/ZDDDrxPH8C/M/3X25JsjIP/onEE/Lgn16s8ouHWD9r2YbN10SOsSRJVf1xki8k+dvW2hmDGY8hN5Hj60+SvL2q7quq+zLyRG3L0cfHDG5UhtBEjq+fJ7mvtbZszLJrk9yXZK03nmKzNJFj7A1JftNae0tr7VuttUuT/EWS52b9XnoCa+J5/gQJzFGttd8mWZqRSy3GOiAjdzFbk68l2a+qpq22/o1Jrus9I8NtgsdYquo5GYnLd7bWThvYgAy1CR5fz0iyx5iPv83InfX2SPKZ/lMyrCZ4fF2WZGpVPXnMsh2TTE1yffchGWoTPMYenZEoHWvVY89xebg8z58g//P9rlOSHFVVR1fVzlX1/oy8kPfDSVJV76qqL49Z/xNJ7kyyoKp2rao/S3JCklPcWYqHsF7HWFU9LyNx+eEk51TVE0c/Hr/hR2cIrNfx1Vr73tiPJD9Lcv/oYzeSYnXr+2/kRUm+meSjVbVnVe2Z5KNJvpGRm7PA6tb3GPt8kr2q6u018l6+eyX55yT/LyOxCg+oqulVtUdV7ZGRBtp+9PH2o5/3PL+TqZM9wMaktfapqto6yd8k2SYjt1c/qLW26iet2yR58pj176iqA5J8MCP/WP4qI+/5dcoGHZyhsb7HWEZujPHoJMePfqxyfdzBjNVM4PiCcZvAv5H3j96Y7AMZee/LuzLynnJvbq3dv0GHZyhM4Bi7ePR9od+SkfcnvCvJ15Mc2Fr7zQYdnmEwO8klYx6/c/TjYxl5vuV5fifeBxMAAIAuXCILAABAFwITAACALgQmAAAAXQhMAAAAuhCYAAAAdCEwAQAANhNV9dGquqmqvjeOdU+tqitHP5ZV1e3r3MbblAAAAGwequo5SVYk+Xhrbdf12O6/J9mztfaqta3nDCYAAMBmorV2aZLbxi6rqidX1ReramlVfbWqnraGTQ9P8sl17X9qpzkBAAAYTmcmeV1r7dqq+m9JPpTkT1Z9sqpmJtkhycXr2pHABAAA2ExV1fQkz0rymapatfhRq602L8nC1trKde1PYAIAAGy+HpHk9tbaHmtZZ16SN4x3ZwAAAGyGWmu/TvKTqpqbJDVi91Wfr6qdkjw2ydfGsz+BCQAAsJmoqk9mJBZ3qqobqurVSV6R5NVV9e0k309y6JhNDk9ybhvn2494mxIAAAC6cAYTAACALgQmAAAAXQhMAAAAuhCYAAAAdCEwAQAA6EJgAgAA0IXABAAAoAuBCQAAQBf/H9MUYq/sunhY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31" name="Group 30"/>
          <p:cNvGrpSpPr/>
          <p:nvPr/>
        </p:nvGrpSpPr>
        <p:grpSpPr>
          <a:xfrm>
            <a:off x="357158" y="1357298"/>
            <a:ext cx="8139683" cy="3500462"/>
            <a:chOff x="486179" y="1421242"/>
            <a:chExt cx="8139683" cy="3164557"/>
          </a:xfrm>
        </p:grpSpPr>
        <p:pic>
          <p:nvPicPr>
            <p:cNvPr id="15" name="Picture 14" descr="gender_likes_likesrec.png"/>
            <p:cNvPicPr>
              <a:picLocks noChangeAspect="1"/>
            </p:cNvPicPr>
            <p:nvPr/>
          </p:nvPicPr>
          <p:blipFill>
            <a:blip r:embed="rId4"/>
            <a:srcRect b="5959"/>
            <a:stretch>
              <a:fillRect/>
            </a:stretch>
          </p:blipFill>
          <p:spPr>
            <a:xfrm>
              <a:off x="486179" y="1421242"/>
              <a:ext cx="8139683" cy="3164557"/>
            </a:xfrm>
            <a:prstGeom prst="rect">
              <a:avLst/>
            </a:prstGeom>
          </p:spPr>
        </p:pic>
        <p:pic>
          <p:nvPicPr>
            <p:cNvPr id="26" name="Picture 25" descr="Like-button-blue-facebook-transparent-PNG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4224" y="1789418"/>
              <a:ext cx="406818" cy="406818"/>
            </a:xfrm>
            <a:prstGeom prst="rect">
              <a:avLst/>
            </a:prstGeom>
          </p:spPr>
        </p:pic>
        <p:pic>
          <p:nvPicPr>
            <p:cNvPr id="27" name="Picture 26" descr="Like-button-blue-facebook-transparent-PNG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5248" y="2170826"/>
              <a:ext cx="406818" cy="406818"/>
            </a:xfrm>
            <a:prstGeom prst="rect">
              <a:avLst/>
            </a:prstGeom>
          </p:spPr>
        </p:pic>
        <p:pic>
          <p:nvPicPr>
            <p:cNvPr id="16" name="Picture 15" descr="Like-button-blue-facebook-transparent-PNG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8214" y="3168148"/>
              <a:ext cx="406818" cy="406818"/>
            </a:xfrm>
            <a:prstGeom prst="rect">
              <a:avLst/>
            </a:prstGeom>
          </p:spPr>
        </p:pic>
        <p:pic>
          <p:nvPicPr>
            <p:cNvPr id="17" name="Picture 16" descr="Like-button-blue-facebook-transparent-PNG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06034" y="3569066"/>
              <a:ext cx="406818" cy="406818"/>
            </a:xfrm>
            <a:prstGeom prst="rect">
              <a:avLst/>
            </a:prstGeom>
          </p:spPr>
        </p:pic>
        <p:grpSp>
          <p:nvGrpSpPr>
            <p:cNvPr id="30" name="Group 29"/>
            <p:cNvGrpSpPr/>
            <p:nvPr/>
          </p:nvGrpSpPr>
          <p:grpSpPr>
            <a:xfrm>
              <a:off x="3006853" y="1827491"/>
              <a:ext cx="2135928" cy="2108896"/>
              <a:chOff x="3006853" y="1827491"/>
              <a:chExt cx="2135928" cy="2108896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3014219" y="2212391"/>
                <a:ext cx="596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 smtClean="0">
                    <a:solidFill>
                      <a:schemeClr val="bg1"/>
                    </a:solidFill>
                  </a:rPr>
                  <a:t>4.96</a:t>
                </a:r>
                <a:endParaRPr lang="en-IN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006853" y="1827491"/>
                <a:ext cx="596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 smtClean="0">
                    <a:solidFill>
                      <a:schemeClr val="bg1"/>
                    </a:solidFill>
                  </a:rPr>
                  <a:t>3.98</a:t>
                </a:r>
                <a:endParaRPr lang="en-IN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429124" y="3567055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 smtClean="0">
                    <a:solidFill>
                      <a:schemeClr val="bg1"/>
                    </a:solidFill>
                  </a:rPr>
                  <a:t>10.47</a:t>
                </a:r>
                <a:endParaRPr lang="en-IN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15269" y="3239737"/>
                <a:ext cx="713657" cy="333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 smtClean="0">
                    <a:solidFill>
                      <a:schemeClr val="bg1"/>
                    </a:solidFill>
                  </a:rPr>
                  <a:t>10.12</a:t>
                </a:r>
                <a:endParaRPr lang="en-IN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5357818" y="1428736"/>
            <a:ext cx="1713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(Count in Millions)</a:t>
            </a:r>
            <a:endParaRPr lang="en-IN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71472" y="514351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On Average, Female users gives 41 Likes and receives 30 likes,</a:t>
            </a:r>
          </a:p>
          <a:p>
            <a:r>
              <a:rPr lang="en-IN" dirty="0" smtClean="0"/>
              <a:t>Whereas, Male gives 5 Likes and receives 4 likes.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642910" y="5857892"/>
            <a:ext cx="5370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23yrs Male has given highest likes of 25,111,</a:t>
            </a:r>
          </a:p>
          <a:p>
            <a:r>
              <a:rPr lang="en-IN" dirty="0" smtClean="0"/>
              <a:t>and 17yrs Female has received highest likes of 2,61,197</a:t>
            </a:r>
          </a:p>
        </p:txBody>
      </p:sp>
      <p:pic>
        <p:nvPicPr>
          <p:cNvPr id="22" name="Picture 21" descr="female-icon-7874.png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lum bright="39000"/>
          </a:blip>
          <a:srcRect l="17391" r="21739"/>
          <a:stretch>
            <a:fillRect/>
          </a:stretch>
        </p:blipFill>
        <p:spPr>
          <a:xfrm>
            <a:off x="642910" y="2664625"/>
            <a:ext cx="633556" cy="1080000"/>
          </a:xfrm>
          <a:prstGeom prst="rect">
            <a:avLst/>
          </a:prstGeom>
        </p:spPr>
      </p:pic>
      <p:pic>
        <p:nvPicPr>
          <p:cNvPr id="28" name="Picture 27" descr="male-icon-7918.png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lum bright="41000" contrast="50000"/>
          </a:blip>
          <a:stretch>
            <a:fillRect/>
          </a:stretch>
        </p:blipFill>
        <p:spPr>
          <a:xfrm>
            <a:off x="589386" y="1071546"/>
            <a:ext cx="767904" cy="10800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185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48800" cy="6861600"/>
          </a:xfrm>
          <a:prstGeom prst="rect">
            <a:avLst/>
          </a:prstGeom>
        </p:spPr>
      </p:pic>
      <p:pic>
        <p:nvPicPr>
          <p:cNvPr id="15" name="Picture 14" descr="age_likes_a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26" y="3692272"/>
            <a:ext cx="8390878" cy="288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7734"/>
            <a:ext cx="8229600" cy="1143000"/>
          </a:xfrm>
        </p:spPr>
        <p:txBody>
          <a:bodyPr>
            <a:normAutofit/>
          </a:bodyPr>
          <a:lstStyle/>
          <a:p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Age-wise Total Likes &amp; Received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90865" y="6488668"/>
            <a:ext cx="2553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dheerajlaksh@gmail.com</a:t>
            </a:r>
            <a:endParaRPr lang="en-IN" dirty="0"/>
          </a:p>
        </p:txBody>
      </p:sp>
      <p:pic>
        <p:nvPicPr>
          <p:cNvPr id="4098" name="Picture 2" descr="E:\Data Science\Project\FB_Charts\age_likes.png"/>
          <p:cNvPicPr>
            <a:picLocks noChangeAspect="1" noChangeArrowheads="1"/>
          </p:cNvPicPr>
          <p:nvPr/>
        </p:nvPicPr>
        <p:blipFill>
          <a:blip r:embed="rId5"/>
          <a:srcRect b="5057"/>
          <a:stretch>
            <a:fillRect/>
          </a:stretch>
        </p:blipFill>
        <p:spPr bwMode="auto">
          <a:xfrm>
            <a:off x="427499" y="745388"/>
            <a:ext cx="8216468" cy="2880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786446" y="875868"/>
            <a:ext cx="1718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(Count In Millions)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857884" y="3804826"/>
            <a:ext cx="1611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Average Per User</a:t>
            </a:r>
            <a:endParaRPr lang="en-IN" sz="1600" dirty="0"/>
          </a:p>
        </p:txBody>
      </p:sp>
      <p:pic>
        <p:nvPicPr>
          <p:cNvPr id="13" name="Picture 12" descr="Like-button-blue-facebook-transparent-PN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29586" y="1214422"/>
            <a:ext cx="500066" cy="500066"/>
          </a:xfrm>
          <a:prstGeom prst="rect">
            <a:avLst/>
          </a:prstGeom>
        </p:spPr>
      </p:pic>
      <p:pic>
        <p:nvPicPr>
          <p:cNvPr id="14" name="Picture 13" descr="Like-button-blue-facebook-transparent-PN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57818" y="3786190"/>
            <a:ext cx="500066" cy="500066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85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48800" cy="6861600"/>
          </a:xfrm>
          <a:prstGeom prst="rect">
            <a:avLst/>
          </a:prstGeom>
        </p:spPr>
      </p:pic>
      <p:pic>
        <p:nvPicPr>
          <p:cNvPr id="22" name="Picture 21" descr="gender_f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1214422"/>
            <a:ext cx="8715404" cy="3517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Gender-wise Friends Count </a:t>
            </a:r>
            <a:br>
              <a:rPr lang="en-IN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&amp; Friends Initiated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90865" y="6488668"/>
            <a:ext cx="2553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dheerajlaksh@gmail.com</a:t>
            </a:r>
            <a:endParaRPr lang="en-IN" dirty="0"/>
          </a:p>
        </p:txBody>
      </p:sp>
      <p:pic>
        <p:nvPicPr>
          <p:cNvPr id="9" name="Picture 8" descr="iconfinder_Paul-23_2534301.png"/>
          <p:cNvPicPr>
            <a:picLocks noChangeAspect="1"/>
          </p:cNvPicPr>
          <p:nvPr/>
        </p:nvPicPr>
        <p:blipFill>
          <a:blip r:embed="rId5"/>
          <a:srcRect l="13185" t="21976" r="12099" b="20888"/>
          <a:stretch>
            <a:fillRect/>
          </a:stretch>
        </p:blipFill>
        <p:spPr>
          <a:xfrm>
            <a:off x="7439745" y="70151"/>
            <a:ext cx="1460100" cy="111656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92486" y="157161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9.74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2976" y="370261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4.58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29520" y="161402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9.67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04386" y="313110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6.03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10" y="4788297"/>
            <a:ext cx="742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On Average, Female user has 98 friends &amp; sends new friends request to  50,</a:t>
            </a:r>
          </a:p>
          <a:p>
            <a:r>
              <a:rPr lang="en-IN" dirty="0" smtClean="0"/>
              <a:t>Whereas, Male user has 77 friends &amp; send new friends request to 45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642910" y="5577504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An Female User aged 103yrs has the highest friend count of 4,923 &amp;</a:t>
            </a:r>
          </a:p>
          <a:p>
            <a:r>
              <a:rPr lang="en-IN" dirty="0" smtClean="0"/>
              <a:t>A Male User aged 19yrs has highest friends initiated count of 4,144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29649" y="3857628"/>
            <a:ext cx="1713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(Count in Millions)</a:t>
            </a:r>
            <a:endParaRPr lang="en-IN" sz="1600" dirty="0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85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48800" cy="6861600"/>
          </a:xfrm>
          <a:prstGeom prst="rect">
            <a:avLst/>
          </a:prstGeom>
        </p:spPr>
      </p:pic>
      <p:pic>
        <p:nvPicPr>
          <p:cNvPr id="13" name="Picture 12" descr="age_frd_a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97" y="3549396"/>
            <a:ext cx="7836279" cy="288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785818"/>
          </a:xfrm>
        </p:spPr>
        <p:txBody>
          <a:bodyPr>
            <a:normAutofit/>
          </a:bodyPr>
          <a:lstStyle/>
          <a:p>
            <a:r>
              <a:rPr lang="en-IN" sz="3400" u="sng" dirty="0" smtClean="0">
                <a:latin typeface="Times New Roman" pitchFamily="18" charset="0"/>
                <a:cs typeface="Times New Roman" pitchFamily="18" charset="0"/>
              </a:rPr>
              <a:t>Age-wise Friends Count &amp; Friends Initiated</a:t>
            </a:r>
            <a:endParaRPr lang="en-IN" sz="3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90865" y="6488668"/>
            <a:ext cx="2553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dheerajlaksh@gmail.com</a:t>
            </a:r>
            <a:endParaRPr lang="en-IN" dirty="0"/>
          </a:p>
        </p:txBody>
      </p:sp>
      <p:pic>
        <p:nvPicPr>
          <p:cNvPr id="7170" name="Picture 2" descr="E:\Data Science\Project\FB_Charts\age_frd_count.png"/>
          <p:cNvPicPr>
            <a:picLocks noChangeAspect="1" noChangeArrowheads="1"/>
          </p:cNvPicPr>
          <p:nvPr/>
        </p:nvPicPr>
        <p:blipFill>
          <a:blip r:embed="rId5"/>
          <a:srcRect b="4810"/>
          <a:stretch>
            <a:fillRect/>
          </a:stretch>
        </p:blipFill>
        <p:spPr bwMode="auto">
          <a:xfrm>
            <a:off x="618421" y="646213"/>
            <a:ext cx="7783521" cy="2880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309180" y="773652"/>
            <a:ext cx="1718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(Count In Millions)</a:t>
            </a:r>
            <a:endParaRPr lang="en-IN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857620" y="3590512"/>
            <a:ext cx="2204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Average  Count Per User</a:t>
            </a:r>
            <a:endParaRPr lang="en-IN" sz="1600" dirty="0"/>
          </a:p>
        </p:txBody>
      </p:sp>
      <p:pic>
        <p:nvPicPr>
          <p:cNvPr id="11" name="Picture 10" descr="iconfinder_Paul-23_2534301.png"/>
          <p:cNvPicPr>
            <a:picLocks noChangeAspect="1"/>
          </p:cNvPicPr>
          <p:nvPr/>
        </p:nvPicPr>
        <p:blipFill>
          <a:blip r:embed="rId6" cstate="print"/>
          <a:srcRect l="13185" t="21976" r="12099" b="20888"/>
          <a:stretch>
            <a:fillRect/>
          </a:stretch>
        </p:blipFill>
        <p:spPr>
          <a:xfrm>
            <a:off x="7227559" y="1261678"/>
            <a:ext cx="1059217" cy="810000"/>
          </a:xfrm>
          <a:prstGeom prst="rect">
            <a:avLst/>
          </a:prstGeom>
        </p:spPr>
      </p:pic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3649</TotalTime>
  <Words>414</Words>
  <Application>Microsoft Office PowerPoint</Application>
  <PresentationFormat>On-screen Show (4:3)</PresentationFormat>
  <Paragraphs>107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Welcome</vt:lpstr>
      <vt:lpstr>Exploratory Data Analysis</vt:lpstr>
      <vt:lpstr>Slide 3</vt:lpstr>
      <vt:lpstr>Slide 4</vt:lpstr>
      <vt:lpstr>Gender &amp; Age-wise User Count</vt:lpstr>
      <vt:lpstr>Gender Based Total Likes &amp; Received</vt:lpstr>
      <vt:lpstr>Age-wise Total Likes &amp; Received</vt:lpstr>
      <vt:lpstr>Gender-wise Friends Count  &amp; Friends Initiated</vt:lpstr>
      <vt:lpstr>Age-wise Friends Count &amp; Friends Initiated</vt:lpstr>
      <vt:lpstr>Application Usage</vt:lpstr>
      <vt:lpstr>Actionable Insights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Indiagold</dc:creator>
  <cp:lastModifiedBy>Indiagold</cp:lastModifiedBy>
  <cp:revision>139</cp:revision>
  <dcterms:created xsi:type="dcterms:W3CDTF">2021-04-21T19:43:42Z</dcterms:created>
  <dcterms:modified xsi:type="dcterms:W3CDTF">2021-04-26T07:42:37Z</dcterms:modified>
</cp:coreProperties>
</file>