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Nunito"/>
      <p:regular r:id="rId42"/>
      <p:bold r:id="rId43"/>
      <p:italic r:id="rId44"/>
      <p:boldItalic r:id="rId45"/>
    </p:embeddedFont>
    <p:embeddedFont>
      <p:font typeface="Maven Pro"/>
      <p:regular r:id="rId46"/>
      <p:bold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Nunito-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Nunito-italic.fntdata"/><Relationship Id="rId21" Type="http://schemas.openxmlformats.org/officeDocument/2006/relationships/slide" Target="slides/slide16.xml"/><Relationship Id="rId43" Type="http://schemas.openxmlformats.org/officeDocument/2006/relationships/font" Target="fonts/Nunito-bold.fntdata"/><Relationship Id="rId24" Type="http://schemas.openxmlformats.org/officeDocument/2006/relationships/slide" Target="slides/slide19.xml"/><Relationship Id="rId46" Type="http://schemas.openxmlformats.org/officeDocument/2006/relationships/font" Target="fonts/MavenPro-regular.fntdata"/><Relationship Id="rId23" Type="http://schemas.openxmlformats.org/officeDocument/2006/relationships/slide" Target="slides/slide18.xml"/><Relationship Id="rId45"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MavenPro-bold.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1369dc56ae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1369dc56ae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1369dc56ae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1369dc56ae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1369dc56ae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1369dc56ae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1369dc56ae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31369dc56ae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1369dc56ae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31369dc56ae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1369dc56ae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31369dc56ae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1369dc56ae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1369dc56ae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1369dc56ae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31369dc56ae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31369dc56ae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31369dc56ae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31369dc56ae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31369dc56ae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1369dc56ae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1369dc56ae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31369dc56ae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31369dc56ae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31369dc56ae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31369dc56ae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31369dc56ae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31369dc56ae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31369dc56ae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31369dc56ae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31369dc56ae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31369dc56ae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1369dc56ae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31369dc56ae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31369dc56ae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31369dc56ae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31369dc56ae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31369dc56ae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31369dc56ae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31369dc56ae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31369dc56ae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31369dc56ae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1369dc56ae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1369dc56ae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31369dc56ae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31369dc56ae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1369dc56ae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31369dc56ae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31369dc56ae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31369dc56ae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31369dc56ae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31369dc56ae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3139630ff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3139630ff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31369dc56ae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31369dc56ae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31369dc56ae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31369dc56ae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1369dc56ae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1369dc56ae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1369dc56ae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1369dc56ae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1369dc56ae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1369dc56ae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1369dc56ae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1369dc56ae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1369dc56ae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1369dc56ae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1369dc56ae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1369dc56ae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9.png"/><Relationship Id="rId7" Type="http://schemas.openxmlformats.org/officeDocument/2006/relationships/image" Target="../media/image21.png"/><Relationship Id="rId8"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36.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5.png"/><Relationship Id="rId4" Type="http://schemas.openxmlformats.org/officeDocument/2006/relationships/image" Target="../media/image30.png"/><Relationship Id="rId5"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617025" y="601850"/>
            <a:ext cx="6660900" cy="2884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 Cardiovascular Disease Prediction Using Machine Learning Techniques</a:t>
            </a:r>
            <a:endParaRPr/>
          </a:p>
        </p:txBody>
      </p:sp>
      <p:sp>
        <p:nvSpPr>
          <p:cNvPr id="278" name="Google Shape;278;p13"/>
          <p:cNvSpPr txBox="1"/>
          <p:nvPr>
            <p:ph idx="1" type="subTitle"/>
          </p:nvPr>
        </p:nvSpPr>
        <p:spPr>
          <a:xfrm>
            <a:off x="824000" y="3596300"/>
            <a:ext cx="79311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 comprehensive approach leveraging data preprocessing, feature engineering, and various ML models.</a:t>
            </a:r>
            <a:endParaRPr/>
          </a:p>
        </p:txBody>
      </p:sp>
      <p:sp>
        <p:nvSpPr>
          <p:cNvPr id="279" name="Google Shape;279;p13"/>
          <p:cNvSpPr txBox="1"/>
          <p:nvPr/>
        </p:nvSpPr>
        <p:spPr>
          <a:xfrm>
            <a:off x="4977775" y="4308350"/>
            <a:ext cx="3272400" cy="6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Nunito"/>
                <a:ea typeface="Nunito"/>
                <a:cs typeface="Nunito"/>
                <a:sym typeface="Nunito"/>
              </a:rPr>
              <a:t>By: Dheeraj </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GB" sz="1300">
                <a:solidFill>
                  <a:schemeClr val="lt1"/>
                </a:solidFill>
                <a:latin typeface="Nunito"/>
                <a:ea typeface="Nunito"/>
                <a:cs typeface="Nunito"/>
                <a:sym typeface="Nunito"/>
              </a:rPr>
              <a:t>Reg: 24MCS1059</a:t>
            </a:r>
            <a:endParaRPr sz="1300">
              <a:solidFill>
                <a:schemeClr val="lt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p22"/>
          <p:cNvPicPr preferRelativeResize="0"/>
          <p:nvPr/>
        </p:nvPicPr>
        <p:blipFill>
          <a:blip r:embed="rId3">
            <a:alphaModFix/>
          </a:blip>
          <a:stretch>
            <a:fillRect/>
          </a:stretch>
        </p:blipFill>
        <p:spPr>
          <a:xfrm>
            <a:off x="33725" y="365825"/>
            <a:ext cx="5443573" cy="4123249"/>
          </a:xfrm>
          <a:prstGeom prst="rect">
            <a:avLst/>
          </a:prstGeom>
          <a:noFill/>
          <a:ln>
            <a:noFill/>
          </a:ln>
        </p:spPr>
      </p:pic>
      <p:sp>
        <p:nvSpPr>
          <p:cNvPr id="333" name="Google Shape;333;p22"/>
          <p:cNvSpPr txBox="1"/>
          <p:nvPr/>
        </p:nvSpPr>
        <p:spPr>
          <a:xfrm>
            <a:off x="5477300" y="239400"/>
            <a:ext cx="3848700" cy="44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2"/>
                </a:solidFill>
                <a:latin typeface="Nunito"/>
                <a:ea typeface="Nunito"/>
                <a:cs typeface="Nunito"/>
                <a:sym typeface="Nunito"/>
              </a:rPr>
              <a:t>Gender</a:t>
            </a:r>
            <a:r>
              <a:rPr lang="en-GB" sz="1200">
                <a:solidFill>
                  <a:schemeClr val="dk2"/>
                </a:solidFill>
                <a:latin typeface="Nunito"/>
                <a:ea typeface="Nunito"/>
                <a:cs typeface="Nunito"/>
                <a:sym typeface="Nunito"/>
              </a:rPr>
              <a:t>: There's a slightly higher count of female patients compared to male patients.</a:t>
            </a:r>
            <a:endParaRPr sz="1200">
              <a:solidFill>
                <a:schemeClr val="dk2"/>
              </a:solidFill>
              <a:latin typeface="Nunito"/>
              <a:ea typeface="Nunito"/>
              <a:cs typeface="Nunito"/>
              <a:sym typeface="Nunito"/>
            </a:endParaRPr>
          </a:p>
          <a:p>
            <a:pPr indent="0" lvl="0" marL="0" rtl="0" algn="l">
              <a:spcBef>
                <a:spcPts val="0"/>
              </a:spcBef>
              <a:spcAft>
                <a:spcPts val="0"/>
              </a:spcAft>
              <a:buNone/>
            </a:pPr>
            <a:r>
              <a:rPr b="1" lang="en-GB" sz="1200">
                <a:solidFill>
                  <a:schemeClr val="dk2"/>
                </a:solidFill>
                <a:latin typeface="Nunito"/>
                <a:ea typeface="Nunito"/>
                <a:cs typeface="Nunito"/>
                <a:sym typeface="Nunito"/>
              </a:rPr>
              <a:t>Cholesterol</a:t>
            </a:r>
            <a:r>
              <a:rPr lang="en-GB" sz="1200">
                <a:solidFill>
                  <a:schemeClr val="dk2"/>
                </a:solidFill>
                <a:latin typeface="Nunito"/>
                <a:ea typeface="Nunito"/>
                <a:cs typeface="Nunito"/>
                <a:sym typeface="Nunito"/>
              </a:rPr>
              <a:t>: Most patients have normal cholesterol levels, with a smaller proportion having above-normal or well-above-normal levels.</a:t>
            </a:r>
            <a:endParaRPr sz="1200">
              <a:solidFill>
                <a:schemeClr val="dk2"/>
              </a:solidFill>
              <a:latin typeface="Nunito"/>
              <a:ea typeface="Nunito"/>
              <a:cs typeface="Nunito"/>
              <a:sym typeface="Nunito"/>
            </a:endParaRPr>
          </a:p>
          <a:p>
            <a:pPr indent="0" lvl="0" marL="0" rtl="0" algn="l">
              <a:spcBef>
                <a:spcPts val="0"/>
              </a:spcBef>
              <a:spcAft>
                <a:spcPts val="0"/>
              </a:spcAft>
              <a:buNone/>
            </a:pPr>
            <a:r>
              <a:rPr b="1" lang="en-GB" sz="1200">
                <a:solidFill>
                  <a:schemeClr val="dk2"/>
                </a:solidFill>
                <a:latin typeface="Nunito"/>
                <a:ea typeface="Nunito"/>
                <a:cs typeface="Nunito"/>
                <a:sym typeface="Nunito"/>
              </a:rPr>
              <a:t>Glucose</a:t>
            </a:r>
            <a:r>
              <a:rPr lang="en-GB" sz="1200">
                <a:solidFill>
                  <a:schemeClr val="dk2"/>
                </a:solidFill>
                <a:latin typeface="Nunito"/>
                <a:ea typeface="Nunito"/>
                <a:cs typeface="Nunito"/>
                <a:sym typeface="Nunito"/>
              </a:rPr>
              <a:t>: Similar to cholesterol, most patients have normal glucose levels, with fewer having above-normal or well-above-normal levels.</a:t>
            </a:r>
            <a:endParaRPr sz="1200">
              <a:solidFill>
                <a:schemeClr val="dk2"/>
              </a:solidFill>
              <a:latin typeface="Nunito"/>
              <a:ea typeface="Nunito"/>
              <a:cs typeface="Nunito"/>
              <a:sym typeface="Nunito"/>
            </a:endParaRPr>
          </a:p>
          <a:p>
            <a:pPr indent="0" lvl="0" marL="0" rtl="0" algn="l">
              <a:spcBef>
                <a:spcPts val="0"/>
              </a:spcBef>
              <a:spcAft>
                <a:spcPts val="0"/>
              </a:spcAft>
              <a:buNone/>
            </a:pPr>
            <a:r>
              <a:rPr b="1" lang="en-GB" sz="1200">
                <a:solidFill>
                  <a:schemeClr val="dk2"/>
                </a:solidFill>
                <a:latin typeface="Nunito"/>
                <a:ea typeface="Nunito"/>
                <a:cs typeface="Nunito"/>
                <a:sym typeface="Nunito"/>
              </a:rPr>
              <a:t>Smoke</a:t>
            </a:r>
            <a:r>
              <a:rPr lang="en-GB" sz="1200">
                <a:solidFill>
                  <a:schemeClr val="dk2"/>
                </a:solidFill>
                <a:latin typeface="Nunito"/>
                <a:ea typeface="Nunito"/>
                <a:cs typeface="Nunito"/>
                <a:sym typeface="Nunito"/>
              </a:rPr>
              <a:t>: A significant majority of patients do not smoke.</a:t>
            </a:r>
            <a:endParaRPr sz="1200">
              <a:solidFill>
                <a:schemeClr val="dk2"/>
              </a:solidFill>
              <a:latin typeface="Nunito"/>
              <a:ea typeface="Nunito"/>
              <a:cs typeface="Nunito"/>
              <a:sym typeface="Nunito"/>
            </a:endParaRPr>
          </a:p>
          <a:p>
            <a:pPr indent="0" lvl="0" marL="0" rtl="0" algn="l">
              <a:spcBef>
                <a:spcPts val="0"/>
              </a:spcBef>
              <a:spcAft>
                <a:spcPts val="0"/>
              </a:spcAft>
              <a:buNone/>
            </a:pPr>
            <a:r>
              <a:rPr b="1" lang="en-GB" sz="1200">
                <a:solidFill>
                  <a:schemeClr val="dk2"/>
                </a:solidFill>
                <a:latin typeface="Nunito"/>
                <a:ea typeface="Nunito"/>
                <a:cs typeface="Nunito"/>
                <a:sym typeface="Nunito"/>
              </a:rPr>
              <a:t>Alcohol</a:t>
            </a:r>
            <a:r>
              <a:rPr lang="en-GB" sz="1200">
                <a:solidFill>
                  <a:schemeClr val="dk2"/>
                </a:solidFill>
                <a:latin typeface="Nunito"/>
                <a:ea typeface="Nunito"/>
                <a:cs typeface="Nunito"/>
                <a:sym typeface="Nunito"/>
              </a:rPr>
              <a:t>: The majority of patients do not drink alcohol.</a:t>
            </a:r>
            <a:endParaRPr sz="1200">
              <a:solidFill>
                <a:schemeClr val="dk2"/>
              </a:solidFill>
              <a:latin typeface="Nunito"/>
              <a:ea typeface="Nunito"/>
              <a:cs typeface="Nunito"/>
              <a:sym typeface="Nunito"/>
            </a:endParaRPr>
          </a:p>
          <a:p>
            <a:pPr indent="0" lvl="0" marL="0" rtl="0" algn="l">
              <a:spcBef>
                <a:spcPts val="0"/>
              </a:spcBef>
              <a:spcAft>
                <a:spcPts val="0"/>
              </a:spcAft>
              <a:buNone/>
            </a:pPr>
            <a:r>
              <a:rPr b="1" lang="en-GB" sz="1200">
                <a:solidFill>
                  <a:schemeClr val="dk2"/>
                </a:solidFill>
                <a:latin typeface="Nunito"/>
                <a:ea typeface="Nunito"/>
                <a:cs typeface="Nunito"/>
                <a:sym typeface="Nunito"/>
              </a:rPr>
              <a:t>Active</a:t>
            </a:r>
            <a:r>
              <a:rPr lang="en-GB" sz="1200">
                <a:solidFill>
                  <a:schemeClr val="dk2"/>
                </a:solidFill>
                <a:latin typeface="Nunito"/>
                <a:ea typeface="Nunito"/>
                <a:cs typeface="Nunito"/>
                <a:sym typeface="Nunito"/>
              </a:rPr>
              <a:t>: Most patients are physically active.</a:t>
            </a:r>
            <a:endParaRPr sz="1200">
              <a:solidFill>
                <a:schemeClr val="dk2"/>
              </a:solidFill>
              <a:latin typeface="Nunito"/>
              <a:ea typeface="Nunito"/>
              <a:cs typeface="Nunito"/>
              <a:sym typeface="Nunito"/>
            </a:endParaRPr>
          </a:p>
          <a:p>
            <a:pPr indent="0" lvl="0" marL="0" rtl="0" algn="l">
              <a:spcBef>
                <a:spcPts val="0"/>
              </a:spcBef>
              <a:spcAft>
                <a:spcPts val="0"/>
              </a:spcAft>
              <a:buNone/>
            </a:pPr>
            <a:r>
              <a:rPr b="1" lang="en-GB" sz="1200">
                <a:solidFill>
                  <a:schemeClr val="dk2"/>
                </a:solidFill>
                <a:latin typeface="Nunito"/>
                <a:ea typeface="Nunito"/>
                <a:cs typeface="Nunito"/>
                <a:sym typeface="Nunito"/>
              </a:rPr>
              <a:t>Cardio</a:t>
            </a:r>
            <a:r>
              <a:rPr lang="en-GB" sz="1200">
                <a:solidFill>
                  <a:schemeClr val="dk2"/>
                </a:solidFill>
                <a:latin typeface="Nunito"/>
                <a:ea typeface="Nunito"/>
                <a:cs typeface="Nunito"/>
                <a:sym typeface="Nunito"/>
              </a:rPr>
              <a:t>: There's a relatively balanced distribution between patients with and without cardiovascular disease, although the absence of the disease seems to be slightly more prevalent.</a:t>
            </a:r>
            <a:endParaRPr sz="1200">
              <a:solidFill>
                <a:schemeClr val="dk2"/>
              </a:solidFill>
              <a:latin typeface="Nunito"/>
              <a:ea typeface="Nunito"/>
              <a:cs typeface="Nunito"/>
              <a:sym typeface="Nunito"/>
            </a:endParaRPr>
          </a:p>
          <a:p>
            <a:pPr indent="0" lvl="0" marL="0" rtl="0" algn="l">
              <a:spcBef>
                <a:spcPts val="0"/>
              </a:spcBef>
              <a:spcAft>
                <a:spcPts val="0"/>
              </a:spcAft>
              <a:buNone/>
            </a:pPr>
            <a:r>
              <a:t/>
            </a:r>
            <a:endParaRPr sz="1200">
              <a:solidFill>
                <a:schemeClr val="dk2"/>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23"/>
          <p:cNvPicPr preferRelativeResize="0"/>
          <p:nvPr/>
        </p:nvPicPr>
        <p:blipFill>
          <a:blip r:embed="rId3">
            <a:alphaModFix/>
          </a:blip>
          <a:stretch>
            <a:fillRect/>
          </a:stretch>
        </p:blipFill>
        <p:spPr>
          <a:xfrm>
            <a:off x="152400" y="152400"/>
            <a:ext cx="6896101" cy="48386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Preprocessing and Cleaning</a:t>
            </a:r>
            <a:endParaRPr/>
          </a:p>
        </p:txBody>
      </p:sp>
      <p:sp>
        <p:nvSpPr>
          <p:cNvPr id="344" name="Google Shape;344;p24"/>
          <p:cNvSpPr txBox="1"/>
          <p:nvPr>
            <p:ph idx="1" type="body"/>
          </p:nvPr>
        </p:nvSpPr>
        <p:spPr>
          <a:xfrm>
            <a:off x="208000" y="1678175"/>
            <a:ext cx="7030500" cy="2541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GB" sz="1100">
                <a:solidFill>
                  <a:srgbClr val="000000"/>
                </a:solidFill>
                <a:latin typeface="Arial"/>
                <a:ea typeface="Arial"/>
                <a:cs typeface="Arial"/>
                <a:sym typeface="Arial"/>
              </a:rPr>
              <a:t>Handling Missing Values</a:t>
            </a:r>
            <a:r>
              <a:rPr lang="en-GB"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3211" lvl="0" marL="457200" rtl="0" algn="l">
              <a:spcBef>
                <a:spcPts val="1200"/>
              </a:spcBef>
              <a:spcAft>
                <a:spcPts val="0"/>
              </a:spcAft>
              <a:buClr>
                <a:srgbClr val="000000"/>
              </a:buClr>
              <a:buSzPct val="100000"/>
              <a:buFont typeface="Arial"/>
              <a:buChar char="●"/>
            </a:pPr>
            <a:r>
              <a:rPr lang="en-GB" sz="1100">
                <a:solidFill>
                  <a:srgbClr val="000000"/>
                </a:solidFill>
                <a:latin typeface="Arial"/>
                <a:ea typeface="Arial"/>
                <a:cs typeface="Arial"/>
                <a:sym typeface="Arial"/>
              </a:rPr>
              <a:t>No missing values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Removing Outliers</a:t>
            </a:r>
            <a:r>
              <a:rPr lang="en-GB"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3211" lvl="0" marL="457200" rtl="0" algn="l">
              <a:spcBef>
                <a:spcPts val="1200"/>
              </a:spcBef>
              <a:spcAft>
                <a:spcPts val="0"/>
              </a:spcAft>
              <a:buClr>
                <a:srgbClr val="000000"/>
              </a:buClr>
              <a:buSzPct val="100000"/>
              <a:buFont typeface="Arial"/>
              <a:buChar char="●"/>
            </a:pPr>
            <a:r>
              <a:rPr lang="en-GB" sz="1100">
                <a:solidFill>
                  <a:srgbClr val="000000"/>
                </a:solidFill>
                <a:latin typeface="Arial"/>
                <a:ea typeface="Arial"/>
                <a:cs typeface="Arial"/>
                <a:sym typeface="Arial"/>
              </a:rPr>
              <a:t>Identified and removed outliers(capping) in weight, height,</a:t>
            </a:r>
            <a:endParaRPr sz="1100">
              <a:solidFill>
                <a:srgbClr val="000000"/>
              </a:solidFill>
              <a:latin typeface="Arial"/>
              <a:ea typeface="Arial"/>
              <a:cs typeface="Arial"/>
              <a:sym typeface="Arial"/>
            </a:endParaRPr>
          </a:p>
          <a:p>
            <a:pPr indent="0" lvl="0" marL="457200" rtl="0" algn="l">
              <a:spcBef>
                <a:spcPts val="1200"/>
              </a:spcBef>
              <a:spcAft>
                <a:spcPts val="0"/>
              </a:spcAft>
              <a:buNone/>
            </a:pPr>
            <a:r>
              <a:rPr lang="en-GB" sz="1100">
                <a:solidFill>
                  <a:srgbClr val="000000"/>
                </a:solidFill>
                <a:latin typeface="Arial"/>
                <a:ea typeface="Arial"/>
                <a:cs typeface="Arial"/>
                <a:sym typeface="Arial"/>
              </a:rPr>
              <a:t> and blood pressure.</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Standardizing Features</a:t>
            </a:r>
            <a:r>
              <a:rPr lang="en-GB"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3211" lvl="0" marL="457200" rtl="0" algn="l">
              <a:spcBef>
                <a:spcPts val="1200"/>
              </a:spcBef>
              <a:spcAft>
                <a:spcPts val="0"/>
              </a:spcAft>
              <a:buClr>
                <a:srgbClr val="000000"/>
              </a:buClr>
              <a:buSzPct val="100000"/>
              <a:buFont typeface="Arial"/>
              <a:buChar char="●"/>
            </a:pPr>
            <a:r>
              <a:rPr lang="en-GB" sz="1100">
                <a:solidFill>
                  <a:srgbClr val="000000"/>
                </a:solidFill>
                <a:latin typeface="Arial"/>
                <a:ea typeface="Arial"/>
                <a:cs typeface="Arial"/>
                <a:sym typeface="Arial"/>
              </a:rPr>
              <a:t>Scaled numerical features using MinMaxScaler.</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345" name="Google Shape;345;p24"/>
          <p:cNvPicPr preferRelativeResize="0"/>
          <p:nvPr/>
        </p:nvPicPr>
        <p:blipFill>
          <a:blip r:embed="rId3">
            <a:alphaModFix/>
          </a:blip>
          <a:stretch>
            <a:fillRect/>
          </a:stretch>
        </p:blipFill>
        <p:spPr>
          <a:xfrm>
            <a:off x="4309300" y="1323375"/>
            <a:ext cx="3750702" cy="372545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5"/>
          <p:cNvSpPr txBox="1"/>
          <p:nvPr>
            <p:ph type="title"/>
          </p:nvPr>
        </p:nvSpPr>
        <p:spPr>
          <a:xfrm>
            <a:off x="1438675" y="1097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Heatmap</a:t>
            </a:r>
            <a:endParaRPr/>
          </a:p>
        </p:txBody>
      </p:sp>
      <p:pic>
        <p:nvPicPr>
          <p:cNvPr id="351" name="Google Shape;351;p25"/>
          <p:cNvPicPr preferRelativeResize="0"/>
          <p:nvPr/>
        </p:nvPicPr>
        <p:blipFill rotWithShape="1">
          <a:blip r:embed="rId3">
            <a:alphaModFix/>
          </a:blip>
          <a:srcRect b="0" l="0" r="0" t="0"/>
          <a:stretch/>
        </p:blipFill>
        <p:spPr>
          <a:xfrm>
            <a:off x="60900" y="1058500"/>
            <a:ext cx="4357674" cy="4051275"/>
          </a:xfrm>
          <a:prstGeom prst="rect">
            <a:avLst/>
          </a:prstGeom>
          <a:noFill/>
          <a:ln>
            <a:noFill/>
          </a:ln>
        </p:spPr>
      </p:pic>
      <p:sp>
        <p:nvSpPr>
          <p:cNvPr id="352" name="Google Shape;352;p25"/>
          <p:cNvSpPr txBox="1"/>
          <p:nvPr/>
        </p:nvSpPr>
        <p:spPr>
          <a:xfrm>
            <a:off x="4418575" y="1058500"/>
            <a:ext cx="4725300" cy="50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900">
                <a:solidFill>
                  <a:schemeClr val="dk2"/>
                </a:solidFill>
                <a:latin typeface="Nunito"/>
                <a:ea typeface="Nunito"/>
                <a:cs typeface="Nunito"/>
                <a:sym typeface="Nunito"/>
              </a:rPr>
              <a:t>Key Observations from the Heatmap:</a:t>
            </a:r>
            <a:endParaRPr b="1" sz="900">
              <a:solidFill>
                <a:schemeClr val="dk2"/>
              </a:solidFill>
              <a:latin typeface="Nunito"/>
              <a:ea typeface="Nunito"/>
              <a:cs typeface="Nunito"/>
              <a:sym typeface="Nunito"/>
            </a:endParaRPr>
          </a:p>
          <a:p>
            <a:pPr indent="0" lvl="0" marL="0" rtl="0" algn="l">
              <a:spcBef>
                <a:spcPts val="0"/>
              </a:spcBef>
              <a:spcAft>
                <a:spcPts val="0"/>
              </a:spcAft>
              <a:buNone/>
            </a:pPr>
            <a:r>
              <a:t/>
            </a:r>
            <a:endParaRPr b="1" sz="900">
              <a:solidFill>
                <a:schemeClr val="dk2"/>
              </a:solidFill>
              <a:latin typeface="Nunito"/>
              <a:ea typeface="Nunito"/>
              <a:cs typeface="Nunito"/>
              <a:sym typeface="Nunito"/>
            </a:endParaRPr>
          </a:p>
          <a:p>
            <a:pPr indent="0" lvl="0" marL="0" rtl="0" algn="l">
              <a:spcBef>
                <a:spcPts val="0"/>
              </a:spcBef>
              <a:spcAft>
                <a:spcPts val="0"/>
              </a:spcAft>
              <a:buNone/>
            </a:pPr>
            <a:r>
              <a:rPr b="1" lang="en-GB" sz="900">
                <a:solidFill>
                  <a:schemeClr val="dk2"/>
                </a:solidFill>
                <a:latin typeface="Nunito"/>
                <a:ea typeface="Nunito"/>
                <a:cs typeface="Nunito"/>
                <a:sym typeface="Nunito"/>
              </a:rPr>
              <a:t>Age and Cardio:</a:t>
            </a:r>
            <a:r>
              <a:rPr lang="en-GB" sz="900">
                <a:solidFill>
                  <a:schemeClr val="dk2"/>
                </a:solidFill>
                <a:latin typeface="Nunito"/>
                <a:ea typeface="Nunito"/>
                <a:cs typeface="Nunito"/>
                <a:sym typeface="Nunito"/>
              </a:rPr>
              <a:t> A strong positive correlation exists between age and the presence of cardiovascular disease. This is expected as cardiovascular risks tend to increase with age.</a:t>
            </a:r>
            <a:endParaRPr sz="900">
              <a:solidFill>
                <a:schemeClr val="dk2"/>
              </a:solidFill>
              <a:latin typeface="Nunito"/>
              <a:ea typeface="Nunito"/>
              <a:cs typeface="Nunito"/>
              <a:sym typeface="Nunito"/>
            </a:endParaRPr>
          </a:p>
          <a:p>
            <a:pPr indent="0" lvl="0" marL="0" rtl="0" algn="l">
              <a:spcBef>
                <a:spcPts val="0"/>
              </a:spcBef>
              <a:spcAft>
                <a:spcPts val="0"/>
              </a:spcAft>
              <a:buNone/>
            </a:pPr>
            <a:r>
              <a:t/>
            </a:r>
            <a:endParaRPr sz="900">
              <a:solidFill>
                <a:schemeClr val="dk2"/>
              </a:solidFill>
              <a:latin typeface="Nunito"/>
              <a:ea typeface="Nunito"/>
              <a:cs typeface="Nunito"/>
              <a:sym typeface="Nunito"/>
            </a:endParaRPr>
          </a:p>
          <a:p>
            <a:pPr indent="0" lvl="0" marL="0" rtl="0" algn="l">
              <a:spcBef>
                <a:spcPts val="0"/>
              </a:spcBef>
              <a:spcAft>
                <a:spcPts val="0"/>
              </a:spcAft>
              <a:buNone/>
            </a:pPr>
            <a:r>
              <a:rPr b="1" lang="en-GB" sz="900">
                <a:solidFill>
                  <a:schemeClr val="dk2"/>
                </a:solidFill>
                <a:latin typeface="Nunito"/>
                <a:ea typeface="Nunito"/>
                <a:cs typeface="Nunito"/>
                <a:sym typeface="Nunito"/>
              </a:rPr>
              <a:t>Weight and Cardio: </a:t>
            </a:r>
            <a:r>
              <a:rPr lang="en-GB" sz="900">
                <a:solidFill>
                  <a:schemeClr val="dk2"/>
                </a:solidFill>
                <a:latin typeface="Nunito"/>
                <a:ea typeface="Nunito"/>
                <a:cs typeface="Nunito"/>
                <a:sym typeface="Nunito"/>
              </a:rPr>
              <a:t>A moderate positive correlation between weight and cardiovascular disease is observed, suggesting that higher weight might be associated with increased cardiovascular risks.</a:t>
            </a:r>
            <a:endParaRPr sz="900">
              <a:solidFill>
                <a:schemeClr val="dk2"/>
              </a:solidFill>
              <a:latin typeface="Nunito"/>
              <a:ea typeface="Nunito"/>
              <a:cs typeface="Nunito"/>
              <a:sym typeface="Nunito"/>
            </a:endParaRPr>
          </a:p>
          <a:p>
            <a:pPr indent="0" lvl="0" marL="0" rtl="0" algn="l">
              <a:spcBef>
                <a:spcPts val="0"/>
              </a:spcBef>
              <a:spcAft>
                <a:spcPts val="0"/>
              </a:spcAft>
              <a:buNone/>
            </a:pPr>
            <a:r>
              <a:t/>
            </a:r>
            <a:endParaRPr sz="900">
              <a:solidFill>
                <a:schemeClr val="dk2"/>
              </a:solidFill>
              <a:latin typeface="Nunito"/>
              <a:ea typeface="Nunito"/>
              <a:cs typeface="Nunito"/>
              <a:sym typeface="Nunito"/>
            </a:endParaRPr>
          </a:p>
          <a:p>
            <a:pPr indent="0" lvl="0" marL="0" rtl="0" algn="l">
              <a:spcBef>
                <a:spcPts val="0"/>
              </a:spcBef>
              <a:spcAft>
                <a:spcPts val="0"/>
              </a:spcAft>
              <a:buNone/>
            </a:pPr>
            <a:r>
              <a:rPr b="1" lang="en-GB" sz="900">
                <a:solidFill>
                  <a:schemeClr val="dk2"/>
                </a:solidFill>
                <a:latin typeface="Nunito"/>
                <a:ea typeface="Nunito"/>
                <a:cs typeface="Nunito"/>
                <a:sym typeface="Nunito"/>
              </a:rPr>
              <a:t>BMI and Cardio: </a:t>
            </a:r>
            <a:r>
              <a:rPr lang="en-GB" sz="900">
                <a:solidFill>
                  <a:schemeClr val="dk2"/>
                </a:solidFill>
                <a:latin typeface="Nunito"/>
                <a:ea typeface="Nunito"/>
                <a:cs typeface="Nunito"/>
                <a:sym typeface="Nunito"/>
              </a:rPr>
              <a:t>There's also a moderate positive correlation between BMI and cardiovascular disease.</a:t>
            </a:r>
            <a:endParaRPr sz="900">
              <a:solidFill>
                <a:schemeClr val="dk2"/>
              </a:solidFill>
              <a:latin typeface="Nunito"/>
              <a:ea typeface="Nunito"/>
              <a:cs typeface="Nunito"/>
              <a:sym typeface="Nunito"/>
            </a:endParaRPr>
          </a:p>
          <a:p>
            <a:pPr indent="0" lvl="0" marL="0" rtl="0" algn="l">
              <a:spcBef>
                <a:spcPts val="0"/>
              </a:spcBef>
              <a:spcAft>
                <a:spcPts val="0"/>
              </a:spcAft>
              <a:buNone/>
            </a:pPr>
            <a:r>
              <a:rPr b="1" lang="en-GB" sz="900">
                <a:solidFill>
                  <a:schemeClr val="dk2"/>
                </a:solidFill>
                <a:latin typeface="Nunito"/>
                <a:ea typeface="Nunito"/>
                <a:cs typeface="Nunito"/>
                <a:sym typeface="Nunito"/>
              </a:rPr>
              <a:t>Systolic and Diastolic Blood Pressure (ap_hi &amp; ap_lo):</a:t>
            </a:r>
            <a:r>
              <a:rPr lang="en-GB" sz="900">
                <a:solidFill>
                  <a:schemeClr val="dk2"/>
                </a:solidFill>
                <a:latin typeface="Nunito"/>
                <a:ea typeface="Nunito"/>
                <a:cs typeface="Nunito"/>
                <a:sym typeface="Nunito"/>
              </a:rPr>
              <a:t> A strong positive correlation between systolic and diastolic blood pressure is expected as they are both indicators of overall blood pressure.</a:t>
            </a:r>
            <a:endParaRPr sz="900">
              <a:solidFill>
                <a:schemeClr val="dk2"/>
              </a:solidFill>
              <a:latin typeface="Nunito"/>
              <a:ea typeface="Nunito"/>
              <a:cs typeface="Nunito"/>
              <a:sym typeface="Nunito"/>
            </a:endParaRPr>
          </a:p>
          <a:p>
            <a:pPr indent="0" lvl="0" marL="0" rtl="0" algn="l">
              <a:spcBef>
                <a:spcPts val="0"/>
              </a:spcBef>
              <a:spcAft>
                <a:spcPts val="0"/>
              </a:spcAft>
              <a:buNone/>
            </a:pPr>
            <a:r>
              <a:rPr b="1" lang="en-GB" sz="900">
                <a:solidFill>
                  <a:schemeClr val="dk2"/>
                </a:solidFill>
                <a:latin typeface="Nunito"/>
                <a:ea typeface="Nunito"/>
                <a:cs typeface="Nunito"/>
                <a:sym typeface="Nunito"/>
              </a:rPr>
              <a:t>Height and Weight: </a:t>
            </a:r>
            <a:r>
              <a:rPr lang="en-GB" sz="900">
                <a:solidFill>
                  <a:schemeClr val="dk2"/>
                </a:solidFill>
                <a:latin typeface="Nunito"/>
                <a:ea typeface="Nunito"/>
                <a:cs typeface="Nunito"/>
                <a:sym typeface="Nunito"/>
              </a:rPr>
              <a:t>A moderate positive correlation exists between height and weight, indicating that taller individuals tend to weigh more.</a:t>
            </a:r>
            <a:endParaRPr sz="900">
              <a:solidFill>
                <a:schemeClr val="dk2"/>
              </a:solidFill>
              <a:latin typeface="Nunito"/>
              <a:ea typeface="Nunito"/>
              <a:cs typeface="Nunito"/>
              <a:sym typeface="Nunito"/>
            </a:endParaRPr>
          </a:p>
          <a:p>
            <a:pPr indent="0" lvl="0" marL="0" rtl="0" algn="l">
              <a:spcBef>
                <a:spcPts val="0"/>
              </a:spcBef>
              <a:spcAft>
                <a:spcPts val="0"/>
              </a:spcAft>
              <a:buNone/>
            </a:pPr>
            <a:r>
              <a:rPr b="1" lang="en-GB" sz="900">
                <a:solidFill>
                  <a:schemeClr val="dk2"/>
                </a:solidFill>
                <a:latin typeface="Nunito"/>
                <a:ea typeface="Nunito"/>
                <a:cs typeface="Nunito"/>
                <a:sym typeface="Nunito"/>
              </a:rPr>
              <a:t>Other Correlations:</a:t>
            </a:r>
            <a:r>
              <a:rPr lang="en-GB" sz="900">
                <a:solidFill>
                  <a:schemeClr val="dk2"/>
                </a:solidFill>
                <a:latin typeface="Nunito"/>
                <a:ea typeface="Nunito"/>
                <a:cs typeface="Nunito"/>
                <a:sym typeface="Nunito"/>
              </a:rPr>
              <a:t> Some other correlations are also present, but they are weaker than the ones mentioned above.</a:t>
            </a:r>
            <a:endParaRPr sz="900">
              <a:solidFill>
                <a:schemeClr val="dk2"/>
              </a:solidFill>
              <a:latin typeface="Nunito"/>
              <a:ea typeface="Nunito"/>
              <a:cs typeface="Nunito"/>
              <a:sym typeface="Nunito"/>
            </a:endParaRPr>
          </a:p>
          <a:p>
            <a:pPr indent="0" lvl="0" marL="0" rtl="0" algn="l">
              <a:spcBef>
                <a:spcPts val="0"/>
              </a:spcBef>
              <a:spcAft>
                <a:spcPts val="0"/>
              </a:spcAft>
              <a:buNone/>
            </a:pPr>
            <a:r>
              <a:rPr lang="en-GB" sz="900">
                <a:solidFill>
                  <a:schemeClr val="dk2"/>
                </a:solidFill>
                <a:latin typeface="Nunito"/>
                <a:ea typeface="Nunito"/>
                <a:cs typeface="Nunito"/>
                <a:sym typeface="Nunito"/>
              </a:rPr>
              <a:t>In essence, the heatmap reveals important relationships between various numerical features and the presence of cardiovascular disease. These insights are valuable for understanding which factors might be significant predictors of the disease and can guide model development.</a:t>
            </a:r>
            <a:endParaRPr sz="900">
              <a:solidFill>
                <a:schemeClr val="dk2"/>
              </a:solidFill>
              <a:latin typeface="Nunito"/>
              <a:ea typeface="Nunito"/>
              <a:cs typeface="Nunito"/>
              <a:sym typeface="Nunito"/>
            </a:endParaRPr>
          </a:p>
          <a:p>
            <a:pPr indent="0" lvl="0" marL="0" rtl="0" algn="l">
              <a:spcBef>
                <a:spcPts val="0"/>
              </a:spcBef>
              <a:spcAft>
                <a:spcPts val="0"/>
              </a:spcAft>
              <a:buNone/>
            </a:pPr>
            <a:r>
              <a:t/>
            </a:r>
            <a:endParaRPr sz="900">
              <a:solidFill>
                <a:schemeClr val="dk2"/>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6"/>
          <p:cNvSpPr txBox="1"/>
          <p:nvPr/>
        </p:nvSpPr>
        <p:spPr>
          <a:xfrm>
            <a:off x="2286000" y="210725"/>
            <a:ext cx="3523500" cy="7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900">
                <a:solidFill>
                  <a:schemeClr val="dk2"/>
                </a:solidFill>
                <a:latin typeface="Nunito"/>
                <a:ea typeface="Nunito"/>
                <a:cs typeface="Nunito"/>
                <a:sym typeface="Nunito"/>
              </a:rPr>
              <a:t>Distribution</a:t>
            </a:r>
            <a:endParaRPr b="1" sz="1900">
              <a:solidFill>
                <a:schemeClr val="dk2"/>
              </a:solidFill>
              <a:latin typeface="Nunito"/>
              <a:ea typeface="Nunito"/>
              <a:cs typeface="Nunito"/>
              <a:sym typeface="Nunito"/>
            </a:endParaRPr>
          </a:p>
        </p:txBody>
      </p:sp>
      <p:pic>
        <p:nvPicPr>
          <p:cNvPr id="358" name="Google Shape;358;p26"/>
          <p:cNvPicPr preferRelativeResize="0"/>
          <p:nvPr/>
        </p:nvPicPr>
        <p:blipFill>
          <a:blip r:embed="rId3">
            <a:alphaModFix/>
          </a:blip>
          <a:stretch>
            <a:fillRect/>
          </a:stretch>
        </p:blipFill>
        <p:spPr>
          <a:xfrm>
            <a:off x="396850" y="725700"/>
            <a:ext cx="2745174" cy="2114950"/>
          </a:xfrm>
          <a:prstGeom prst="rect">
            <a:avLst/>
          </a:prstGeom>
          <a:noFill/>
          <a:ln>
            <a:noFill/>
          </a:ln>
        </p:spPr>
      </p:pic>
      <p:pic>
        <p:nvPicPr>
          <p:cNvPr id="359" name="Google Shape;359;p26"/>
          <p:cNvPicPr preferRelativeResize="0"/>
          <p:nvPr/>
        </p:nvPicPr>
        <p:blipFill>
          <a:blip r:embed="rId4">
            <a:alphaModFix/>
          </a:blip>
          <a:stretch>
            <a:fillRect/>
          </a:stretch>
        </p:blipFill>
        <p:spPr>
          <a:xfrm>
            <a:off x="3785100" y="716688"/>
            <a:ext cx="2745176" cy="2132973"/>
          </a:xfrm>
          <a:prstGeom prst="rect">
            <a:avLst/>
          </a:prstGeom>
          <a:noFill/>
          <a:ln>
            <a:noFill/>
          </a:ln>
        </p:spPr>
      </p:pic>
      <p:pic>
        <p:nvPicPr>
          <p:cNvPr id="360" name="Google Shape;360;p26"/>
          <p:cNvPicPr preferRelativeResize="0"/>
          <p:nvPr/>
        </p:nvPicPr>
        <p:blipFill>
          <a:blip r:embed="rId5">
            <a:alphaModFix/>
          </a:blip>
          <a:stretch>
            <a:fillRect/>
          </a:stretch>
        </p:blipFill>
        <p:spPr>
          <a:xfrm>
            <a:off x="287275" y="2925625"/>
            <a:ext cx="2571531" cy="1998050"/>
          </a:xfrm>
          <a:prstGeom prst="rect">
            <a:avLst/>
          </a:prstGeom>
          <a:noFill/>
          <a:ln>
            <a:noFill/>
          </a:ln>
        </p:spPr>
      </p:pic>
      <p:pic>
        <p:nvPicPr>
          <p:cNvPr id="361" name="Google Shape;361;p26"/>
          <p:cNvPicPr preferRelativeResize="0"/>
          <p:nvPr/>
        </p:nvPicPr>
        <p:blipFill>
          <a:blip r:embed="rId6">
            <a:alphaModFix/>
          </a:blip>
          <a:stretch>
            <a:fillRect/>
          </a:stretch>
        </p:blipFill>
        <p:spPr>
          <a:xfrm>
            <a:off x="3019626" y="3051751"/>
            <a:ext cx="2275600" cy="1745800"/>
          </a:xfrm>
          <a:prstGeom prst="rect">
            <a:avLst/>
          </a:prstGeom>
          <a:noFill/>
          <a:ln>
            <a:noFill/>
          </a:ln>
        </p:spPr>
      </p:pic>
      <p:pic>
        <p:nvPicPr>
          <p:cNvPr id="362" name="Google Shape;362;p26"/>
          <p:cNvPicPr preferRelativeResize="0"/>
          <p:nvPr/>
        </p:nvPicPr>
        <p:blipFill>
          <a:blip r:embed="rId7">
            <a:alphaModFix/>
          </a:blip>
          <a:stretch>
            <a:fillRect/>
          </a:stretch>
        </p:blipFill>
        <p:spPr>
          <a:xfrm>
            <a:off x="5380200" y="3147139"/>
            <a:ext cx="2026909" cy="1555025"/>
          </a:xfrm>
          <a:prstGeom prst="rect">
            <a:avLst/>
          </a:prstGeom>
          <a:noFill/>
          <a:ln>
            <a:noFill/>
          </a:ln>
        </p:spPr>
      </p:pic>
      <p:pic>
        <p:nvPicPr>
          <p:cNvPr id="363" name="Google Shape;363;p26"/>
          <p:cNvPicPr preferRelativeResize="0"/>
          <p:nvPr/>
        </p:nvPicPr>
        <p:blipFill>
          <a:blip r:embed="rId8">
            <a:alphaModFix/>
          </a:blip>
          <a:stretch>
            <a:fillRect/>
          </a:stretch>
        </p:blipFill>
        <p:spPr>
          <a:xfrm>
            <a:off x="6842825" y="952625"/>
            <a:ext cx="1821676" cy="1415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7"/>
          <p:cNvSpPr txBox="1"/>
          <p:nvPr/>
        </p:nvSpPr>
        <p:spPr>
          <a:xfrm>
            <a:off x="0" y="0"/>
            <a:ext cx="6390900" cy="480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t>Key Observations and Insights from the Plots</a:t>
            </a:r>
            <a:endParaRPr b="1" sz="1200"/>
          </a:p>
          <a:p>
            <a:pPr indent="0" lvl="0" marL="0" rtl="0" algn="l">
              <a:spcBef>
                <a:spcPts val="0"/>
              </a:spcBef>
              <a:spcAft>
                <a:spcPts val="0"/>
              </a:spcAft>
              <a:buNone/>
            </a:pPr>
            <a:r>
              <a:t/>
            </a:r>
            <a:endParaRPr sz="1200"/>
          </a:p>
          <a:p>
            <a:pPr indent="0" lvl="0" marL="0" rtl="0" algn="l">
              <a:spcBef>
                <a:spcPts val="0"/>
              </a:spcBef>
              <a:spcAft>
                <a:spcPts val="0"/>
              </a:spcAft>
              <a:buNone/>
            </a:pPr>
            <a:r>
              <a:rPr b="1" lang="en-GB" sz="1200"/>
              <a:t>* Age and Cardio:</a:t>
            </a:r>
            <a:r>
              <a:rPr lang="en-GB" sz="1200"/>
              <a:t> Strong positive correlation, meaning older individuals are more likely to have cardiovascular disease.</a:t>
            </a:r>
            <a:endParaRPr sz="1200"/>
          </a:p>
          <a:p>
            <a:pPr indent="0" lvl="0" marL="0" rtl="0" algn="l">
              <a:spcBef>
                <a:spcPts val="0"/>
              </a:spcBef>
              <a:spcAft>
                <a:spcPts val="0"/>
              </a:spcAft>
              <a:buNone/>
            </a:pPr>
            <a:r>
              <a:rPr b="1" lang="en-GB" sz="1200"/>
              <a:t>* Blood Pressure (ap_hi, ap_lo):</a:t>
            </a:r>
            <a:r>
              <a:rPr lang="en-GB" sz="1200"/>
              <a:t> Strong positive correlation, as expected, indicating that individuals with higher systolic pressure tend to have higher diastolic pressure as well.</a:t>
            </a:r>
            <a:endParaRPr sz="1200"/>
          </a:p>
          <a:p>
            <a:pPr indent="0" lvl="0" marL="0" rtl="0" algn="l">
              <a:spcBef>
                <a:spcPts val="0"/>
              </a:spcBef>
              <a:spcAft>
                <a:spcPts val="0"/>
              </a:spcAft>
              <a:buNone/>
            </a:pPr>
            <a:r>
              <a:rPr b="1" lang="en-GB" sz="1200"/>
              <a:t>* Weak or No Correlation:</a:t>
            </a:r>
            <a:r>
              <a:rPr lang="en-GB" sz="1200"/>
              <a:t> Many variables show weak or no significant correlation with cardiovascular disease, suggesting that they may not be as crucial for predicting it independently.</a:t>
            </a:r>
            <a:endParaRPr sz="1200"/>
          </a:p>
          <a:p>
            <a:pPr indent="0" lvl="0" marL="0" rtl="0" algn="l">
              <a:spcBef>
                <a:spcPts val="0"/>
              </a:spcBef>
              <a:spcAft>
                <a:spcPts val="0"/>
              </a:spcAft>
              <a:buNone/>
            </a:pPr>
            <a:r>
              <a:rPr b="1" lang="en-GB" sz="1200"/>
              <a:t>* Gender and Cardio: </a:t>
            </a:r>
            <a:r>
              <a:rPr lang="en-GB" sz="1200"/>
              <a:t>Very slight correlation, meaning gender has a very weak relationship with the risk of cardiovascular disease.</a:t>
            </a:r>
            <a:endParaRPr sz="1200"/>
          </a:p>
          <a:p>
            <a:pPr indent="0" lvl="0" marL="0" rtl="0" algn="l">
              <a:spcBef>
                <a:spcPts val="0"/>
              </a:spcBef>
              <a:spcAft>
                <a:spcPts val="0"/>
              </a:spcAft>
              <a:buNone/>
            </a:pPr>
            <a:r>
              <a:rPr lang="en-GB" sz="1200"/>
              <a:t>* </a:t>
            </a:r>
            <a:r>
              <a:rPr b="1" lang="en-GB" sz="1200"/>
              <a:t>BMI:</a:t>
            </a:r>
            <a:r>
              <a:rPr lang="en-GB" sz="1200"/>
              <a:t> Right-skewed distribution with possible outliers. This means that there are some individuals with unusually high BMI values.</a:t>
            </a:r>
            <a:endParaRPr sz="1200"/>
          </a:p>
          <a:p>
            <a:pPr indent="0" lvl="0" marL="0" rtl="0" algn="l">
              <a:spcBef>
                <a:spcPts val="0"/>
              </a:spcBef>
              <a:spcAft>
                <a:spcPts val="0"/>
              </a:spcAft>
              <a:buNone/>
            </a:pPr>
            <a:r>
              <a:rPr lang="en-GB" sz="1200"/>
              <a:t>*</a:t>
            </a:r>
            <a:r>
              <a:rPr b="1" lang="en-GB" sz="1200"/>
              <a:t> Alcohol Consumption: </a:t>
            </a:r>
            <a:r>
              <a:rPr lang="en-GB" sz="1200"/>
              <a:t>Boxplots combined with gender and cardio status could indicate whether alcohol consumption is linked to higher BMI or cardiovascular disease risk, potentially revealing differential effects depending on gender.</a:t>
            </a:r>
            <a:endParaRPr sz="1200"/>
          </a:p>
          <a:p>
            <a:pPr indent="0" lvl="0" marL="0" rtl="0" algn="l">
              <a:spcBef>
                <a:spcPts val="0"/>
              </a:spcBef>
              <a:spcAft>
                <a:spcPts val="0"/>
              </a:spcAft>
              <a:buNone/>
            </a:pPr>
            <a:r>
              <a:rPr b="1" lang="en-GB" sz="1200"/>
              <a:t>Insights:</a:t>
            </a:r>
            <a:endParaRPr b="1" sz="1200"/>
          </a:p>
          <a:p>
            <a:pPr indent="0" lvl="0" marL="0" rtl="0" algn="l">
              <a:spcBef>
                <a:spcPts val="0"/>
              </a:spcBef>
              <a:spcAft>
                <a:spcPts val="0"/>
              </a:spcAft>
              <a:buNone/>
            </a:pPr>
            <a:r>
              <a:rPr lang="en-GB" sz="1200"/>
              <a:t>* </a:t>
            </a:r>
            <a:r>
              <a:rPr b="1" lang="en-GB" sz="1200"/>
              <a:t>Age </a:t>
            </a:r>
            <a:r>
              <a:rPr lang="en-GB" sz="1200"/>
              <a:t>is a significant risk factor for cardiovascular disease.</a:t>
            </a:r>
            <a:endParaRPr sz="1200"/>
          </a:p>
          <a:p>
            <a:pPr indent="0" lvl="0" marL="0" rtl="0" algn="l">
              <a:spcBef>
                <a:spcPts val="0"/>
              </a:spcBef>
              <a:spcAft>
                <a:spcPts val="0"/>
              </a:spcAft>
              <a:buNone/>
            </a:pPr>
            <a:r>
              <a:rPr lang="en-GB" sz="1200"/>
              <a:t>* </a:t>
            </a:r>
            <a:r>
              <a:rPr b="1" lang="en-GB" sz="1200"/>
              <a:t>Blood pressure </a:t>
            </a:r>
            <a:r>
              <a:rPr lang="en-GB" sz="1200"/>
              <a:t>is strongly linked to cardiovascular health.</a:t>
            </a:r>
            <a:endParaRPr sz="1200"/>
          </a:p>
          <a:p>
            <a:pPr indent="0" lvl="0" marL="0" rtl="0" algn="l">
              <a:spcBef>
                <a:spcPts val="0"/>
              </a:spcBef>
              <a:spcAft>
                <a:spcPts val="0"/>
              </a:spcAft>
              <a:buNone/>
            </a:pPr>
            <a:r>
              <a:rPr lang="en-GB" sz="1200"/>
              <a:t>* Further investigation is needed for other variables (e.g., cholesterol, glucose, smoking, active) to understand their individual impact on cardiovascular disease risk.</a:t>
            </a:r>
            <a:endParaRPr sz="1200"/>
          </a:p>
          <a:p>
            <a:pPr indent="0" lvl="0" marL="0" rtl="0" algn="l">
              <a:spcBef>
                <a:spcPts val="0"/>
              </a:spcBef>
              <a:spcAft>
                <a:spcPts val="0"/>
              </a:spcAft>
              <a:buNone/>
            </a:pPr>
            <a:r>
              <a:rPr lang="en-GB" sz="1200"/>
              <a:t>* </a:t>
            </a:r>
            <a:r>
              <a:rPr b="1" lang="en-GB" sz="1200"/>
              <a:t>BMI </a:t>
            </a:r>
            <a:r>
              <a:rPr lang="en-GB" sz="1200"/>
              <a:t>might be a relevant predictor of cardiovascular disease, especially when considered with gender and alcohol consumption.</a:t>
            </a:r>
            <a:endParaRPr sz="1200"/>
          </a:p>
          <a:p>
            <a:pPr indent="0" lvl="0" marL="0" rtl="0" algn="l">
              <a:spcBef>
                <a:spcPts val="0"/>
              </a:spcBef>
              <a:spcAft>
                <a:spcPts val="0"/>
              </a:spcAft>
              <a:buNone/>
            </a:pPr>
            <a:r>
              <a:rPr lang="en-GB" sz="1200"/>
              <a:t>* These visualizations help to formulate hypotheses about potential relationships between features and the risk of cardiovascular disease.</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8"/>
          <p:cNvSpPr txBox="1"/>
          <p:nvPr>
            <p:ph type="title"/>
          </p:nvPr>
        </p:nvSpPr>
        <p:spPr>
          <a:xfrm>
            <a:off x="1303800" y="2698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Bivariate analysis</a:t>
            </a:r>
            <a:endParaRPr/>
          </a:p>
        </p:txBody>
      </p:sp>
      <p:pic>
        <p:nvPicPr>
          <p:cNvPr id="374" name="Google Shape;374;p28"/>
          <p:cNvPicPr preferRelativeResize="0"/>
          <p:nvPr/>
        </p:nvPicPr>
        <p:blipFill>
          <a:blip r:embed="rId3">
            <a:alphaModFix/>
          </a:blip>
          <a:stretch>
            <a:fillRect/>
          </a:stretch>
        </p:blipFill>
        <p:spPr>
          <a:xfrm>
            <a:off x="76525" y="1050675"/>
            <a:ext cx="2866950" cy="2199475"/>
          </a:xfrm>
          <a:prstGeom prst="rect">
            <a:avLst/>
          </a:prstGeom>
          <a:noFill/>
          <a:ln>
            <a:noFill/>
          </a:ln>
        </p:spPr>
      </p:pic>
      <p:pic>
        <p:nvPicPr>
          <p:cNvPr id="375" name="Google Shape;375;p28"/>
          <p:cNvPicPr preferRelativeResize="0"/>
          <p:nvPr/>
        </p:nvPicPr>
        <p:blipFill>
          <a:blip r:embed="rId4">
            <a:alphaModFix/>
          </a:blip>
          <a:stretch>
            <a:fillRect/>
          </a:stretch>
        </p:blipFill>
        <p:spPr>
          <a:xfrm>
            <a:off x="2943475" y="1151149"/>
            <a:ext cx="2477525" cy="1900701"/>
          </a:xfrm>
          <a:prstGeom prst="rect">
            <a:avLst/>
          </a:prstGeom>
          <a:noFill/>
          <a:ln>
            <a:noFill/>
          </a:ln>
        </p:spPr>
      </p:pic>
      <p:pic>
        <p:nvPicPr>
          <p:cNvPr id="376" name="Google Shape;376;p28"/>
          <p:cNvPicPr preferRelativeResize="0"/>
          <p:nvPr/>
        </p:nvPicPr>
        <p:blipFill>
          <a:blip r:embed="rId5">
            <a:alphaModFix/>
          </a:blip>
          <a:stretch>
            <a:fillRect/>
          </a:stretch>
        </p:blipFill>
        <p:spPr>
          <a:xfrm>
            <a:off x="5564975" y="1151150"/>
            <a:ext cx="2697325" cy="2069326"/>
          </a:xfrm>
          <a:prstGeom prst="rect">
            <a:avLst/>
          </a:prstGeom>
          <a:noFill/>
          <a:ln>
            <a:noFill/>
          </a:ln>
        </p:spPr>
      </p:pic>
      <p:pic>
        <p:nvPicPr>
          <p:cNvPr id="377" name="Google Shape;377;p28"/>
          <p:cNvPicPr preferRelativeResize="0"/>
          <p:nvPr/>
        </p:nvPicPr>
        <p:blipFill>
          <a:blip r:embed="rId6">
            <a:alphaModFix/>
          </a:blip>
          <a:stretch>
            <a:fillRect/>
          </a:stretch>
        </p:blipFill>
        <p:spPr>
          <a:xfrm>
            <a:off x="499675" y="3220475"/>
            <a:ext cx="2316701" cy="1777329"/>
          </a:xfrm>
          <a:prstGeom prst="rect">
            <a:avLst/>
          </a:prstGeom>
          <a:noFill/>
          <a:ln>
            <a:noFill/>
          </a:ln>
        </p:spPr>
      </p:pic>
      <p:pic>
        <p:nvPicPr>
          <p:cNvPr id="378" name="Google Shape;378;p28"/>
          <p:cNvPicPr preferRelativeResize="0"/>
          <p:nvPr/>
        </p:nvPicPr>
        <p:blipFill>
          <a:blip r:embed="rId7">
            <a:alphaModFix/>
          </a:blip>
          <a:stretch>
            <a:fillRect/>
          </a:stretch>
        </p:blipFill>
        <p:spPr>
          <a:xfrm>
            <a:off x="3095875" y="3204250"/>
            <a:ext cx="2316701" cy="1777329"/>
          </a:xfrm>
          <a:prstGeom prst="rect">
            <a:avLst/>
          </a:prstGeom>
          <a:noFill/>
          <a:ln>
            <a:noFill/>
          </a:ln>
        </p:spPr>
      </p:pic>
      <p:pic>
        <p:nvPicPr>
          <p:cNvPr id="379" name="Google Shape;379;p28"/>
          <p:cNvPicPr preferRelativeResize="0"/>
          <p:nvPr/>
        </p:nvPicPr>
        <p:blipFill>
          <a:blip r:embed="rId8">
            <a:alphaModFix/>
          </a:blip>
          <a:stretch>
            <a:fillRect/>
          </a:stretch>
        </p:blipFill>
        <p:spPr>
          <a:xfrm>
            <a:off x="5649275" y="3220475"/>
            <a:ext cx="2316699" cy="177731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9"/>
          <p:cNvSpPr txBox="1"/>
          <p:nvPr/>
        </p:nvSpPr>
        <p:spPr>
          <a:xfrm>
            <a:off x="0" y="0"/>
            <a:ext cx="9096900" cy="509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100"/>
              <a:t>Key Observations and Insights from Countplots:</a:t>
            </a:r>
            <a:endParaRPr b="1" sz="1100"/>
          </a:p>
          <a:p>
            <a:pPr indent="0" lvl="0" marL="0" rtl="0" algn="l">
              <a:spcBef>
                <a:spcPts val="0"/>
              </a:spcBef>
              <a:spcAft>
                <a:spcPts val="0"/>
              </a:spcAft>
              <a:buNone/>
            </a:pPr>
            <a:r>
              <a:t/>
            </a:r>
            <a:endParaRPr sz="1100"/>
          </a:p>
          <a:p>
            <a:pPr indent="0" lvl="0" marL="0" rtl="0" algn="l">
              <a:spcBef>
                <a:spcPts val="0"/>
              </a:spcBef>
              <a:spcAft>
                <a:spcPts val="0"/>
              </a:spcAft>
              <a:buNone/>
            </a:pPr>
            <a:r>
              <a:rPr b="1" lang="en-GB" sz="1100"/>
              <a:t>Cardiovascular Disease by Gender:</a:t>
            </a:r>
            <a:endParaRPr b="1" sz="1100"/>
          </a:p>
          <a:p>
            <a:pPr indent="0" lvl="0" marL="0" rtl="0" algn="l">
              <a:spcBef>
                <a:spcPts val="0"/>
              </a:spcBef>
              <a:spcAft>
                <a:spcPts val="0"/>
              </a:spcAft>
              <a:buNone/>
            </a:pPr>
            <a:r>
              <a:t/>
            </a:r>
            <a:endParaRPr sz="1100"/>
          </a:p>
          <a:p>
            <a:pPr indent="0" lvl="0" marL="0" rtl="0" algn="l">
              <a:spcBef>
                <a:spcPts val="0"/>
              </a:spcBef>
              <a:spcAft>
                <a:spcPts val="0"/>
              </a:spcAft>
              <a:buNone/>
            </a:pPr>
            <a:r>
              <a:rPr b="1" lang="en-GB" sz="1100"/>
              <a:t>Possible Insights:</a:t>
            </a:r>
            <a:r>
              <a:rPr lang="en-GB" sz="1100"/>
              <a:t> If one gender has a significantly hig</a:t>
            </a:r>
            <a:r>
              <a:rPr lang="en-GB" sz="1100"/>
              <a:t>her proportion of individuals with cardiovascular disease, it indicates a potential gender-related risk factor.</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en-GB" sz="1100"/>
              <a:t>Cardiovascular Disease by Smoking Status:</a:t>
            </a:r>
            <a:endParaRPr b="1" sz="1100"/>
          </a:p>
          <a:p>
            <a:pPr indent="0" lvl="0" marL="0" rtl="0" algn="l">
              <a:spcBef>
                <a:spcPts val="0"/>
              </a:spcBef>
              <a:spcAft>
                <a:spcPts val="0"/>
              </a:spcAft>
              <a:buNone/>
            </a:pPr>
            <a:r>
              <a:rPr b="1" lang="en-GB" sz="1100"/>
              <a:t>-</a:t>
            </a:r>
            <a:r>
              <a:rPr lang="en-GB" sz="1100"/>
              <a:t> If a larger proportion of smokers have cardiovascular disease, it suggests a potential link between smoking and increased risk.</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en-GB" sz="1100"/>
              <a:t>Cardiovascular Disease by Alcohol Consumption:</a:t>
            </a:r>
            <a:endParaRPr b="1" sz="1100"/>
          </a:p>
          <a:p>
            <a:pPr indent="0" lvl="0" marL="0" rtl="0" algn="l">
              <a:spcBef>
                <a:spcPts val="0"/>
              </a:spcBef>
              <a:spcAft>
                <a:spcPts val="0"/>
              </a:spcAft>
              <a:buNone/>
            </a:pPr>
            <a:r>
              <a:rPr b="1" lang="en-GB" sz="1100"/>
              <a:t>- </a:t>
            </a:r>
            <a:r>
              <a:rPr lang="en-GB" sz="1100"/>
              <a:t>If alcohol consumption is associated with a higher proportion of individuals with cardiovascular disease, it suggests a potential link between alcohol and increased risk.</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en-GB" sz="1100"/>
              <a:t>Cardiovascular Disease by Physical Activity</a:t>
            </a:r>
            <a:endParaRPr b="1" sz="1100"/>
          </a:p>
          <a:p>
            <a:pPr indent="0" lvl="0" marL="0" rtl="0" algn="l">
              <a:spcBef>
                <a:spcPts val="0"/>
              </a:spcBef>
              <a:spcAft>
                <a:spcPts val="0"/>
              </a:spcAft>
              <a:buNone/>
            </a:pPr>
            <a:r>
              <a:rPr b="1" lang="en-GB" sz="1100"/>
              <a:t>- </a:t>
            </a:r>
            <a:r>
              <a:rPr lang="en-GB" sz="1100"/>
              <a:t>If a higher proportion of individuals with cardiovascular disease are less physically active, it suggests that physical activity might be a protective factor against cardiovascular disease.</a:t>
            </a:r>
            <a:endParaRPr sz="1100"/>
          </a:p>
          <a:p>
            <a:pPr indent="0" lvl="0" marL="0" rtl="0" algn="l">
              <a:spcBef>
                <a:spcPts val="0"/>
              </a:spcBef>
              <a:spcAft>
                <a:spcPts val="0"/>
              </a:spcAft>
              <a:buNone/>
            </a:pPr>
            <a:r>
              <a:rPr lang="en-GB" sz="1100"/>
              <a:t>Cardiovascular Disease by Cholesterol Level:</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en-GB" sz="1100"/>
              <a:t>Cardiovascular Disease by Cholesterol Level</a:t>
            </a:r>
            <a:endParaRPr b="1" sz="1100"/>
          </a:p>
          <a:p>
            <a:pPr indent="0" lvl="0" marL="0" rtl="0" algn="l">
              <a:spcBef>
                <a:spcPts val="0"/>
              </a:spcBef>
              <a:spcAft>
                <a:spcPts val="0"/>
              </a:spcAft>
              <a:buNone/>
            </a:pPr>
            <a:r>
              <a:rPr b="1" lang="en-GB" sz="1100"/>
              <a:t>- </a:t>
            </a:r>
            <a:r>
              <a:rPr lang="en-GB" sz="1100"/>
              <a:t>If higher cholesterol levels are associated with a greater proportion of individuals with cardiovascular disease, it suggests a potential link between high cholesterol and increased risk.</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en-GB" sz="1100"/>
              <a:t>Cardiovascular Disease by Glucose Level:</a:t>
            </a:r>
            <a:endParaRPr sz="1100"/>
          </a:p>
          <a:p>
            <a:pPr indent="0" lvl="0" marL="0" rtl="0" algn="l">
              <a:spcBef>
                <a:spcPts val="0"/>
              </a:spcBef>
              <a:spcAft>
                <a:spcPts val="0"/>
              </a:spcAft>
              <a:buNone/>
            </a:pPr>
            <a:r>
              <a:rPr b="1" lang="en-GB" sz="1100"/>
              <a:t>-</a:t>
            </a:r>
            <a:r>
              <a:rPr lang="en-GB" sz="1100"/>
              <a:t>If higher glucose levels are associated with a greater proportion of individuals with cardiovascular disease, it suggests a potential link between high glucose and increased risk.</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Feature Engineering</a:t>
            </a:r>
            <a:endParaRPr/>
          </a:p>
        </p:txBody>
      </p:sp>
      <p:sp>
        <p:nvSpPr>
          <p:cNvPr id="390" name="Google Shape;390;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sz="1100">
                <a:solidFill>
                  <a:srgbClr val="000000"/>
                </a:solidFill>
                <a:latin typeface="Arial"/>
                <a:ea typeface="Arial"/>
                <a:cs typeface="Arial"/>
                <a:sym typeface="Arial"/>
              </a:rPr>
              <a:t>Binning Continuous Variables</a:t>
            </a:r>
            <a:r>
              <a:rPr lang="en-GB"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GB" sz="1100">
                <a:solidFill>
                  <a:srgbClr val="000000"/>
                </a:solidFill>
                <a:latin typeface="Arial"/>
                <a:ea typeface="Arial"/>
                <a:cs typeface="Arial"/>
                <a:sym typeface="Arial"/>
              </a:rPr>
              <a:t>Converted continuous variables (age, MAP) to categorical bins to enhance model interpretability.</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New Features</a:t>
            </a:r>
            <a:r>
              <a:rPr lang="en-GB"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GB" sz="1100">
                <a:solidFill>
                  <a:srgbClr val="000000"/>
                </a:solidFill>
                <a:latin typeface="Arial"/>
                <a:ea typeface="Arial"/>
                <a:cs typeface="Arial"/>
                <a:sym typeface="Arial"/>
              </a:rPr>
              <a:t>Calculated BMI and MAP as additional features.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GB" sz="1100">
                <a:solidFill>
                  <a:srgbClr val="000000"/>
                </a:solidFill>
                <a:latin typeface="Arial"/>
                <a:ea typeface="Arial"/>
                <a:cs typeface="Arial"/>
                <a:sym typeface="Arial"/>
              </a:rPr>
              <a:t>Binned MAP into specific intervals for improved classification.</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Encoding Categorical Features</a:t>
            </a:r>
            <a:r>
              <a:rPr lang="en-GB"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GB" sz="1100">
                <a:solidFill>
                  <a:srgbClr val="000000"/>
                </a:solidFill>
                <a:latin typeface="Arial"/>
                <a:ea typeface="Arial"/>
                <a:cs typeface="Arial"/>
                <a:sym typeface="Arial"/>
              </a:rPr>
              <a:t>Transformed categorical data using one-hot encoding for use in ML models.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pic>
        <p:nvPicPr>
          <p:cNvPr id="395" name="Google Shape;395;p31"/>
          <p:cNvPicPr preferRelativeResize="0"/>
          <p:nvPr/>
        </p:nvPicPr>
        <p:blipFill>
          <a:blip r:embed="rId3">
            <a:alphaModFix/>
          </a:blip>
          <a:stretch>
            <a:fillRect/>
          </a:stretch>
        </p:blipFill>
        <p:spPr>
          <a:xfrm>
            <a:off x="152400" y="152400"/>
            <a:ext cx="7730601" cy="4838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285" name="Google Shape;285;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600">
                <a:solidFill>
                  <a:srgbClr val="000000"/>
                </a:solidFill>
                <a:latin typeface="Arial"/>
                <a:ea typeface="Arial"/>
                <a:cs typeface="Arial"/>
                <a:sym typeface="Arial"/>
              </a:rPr>
              <a:t>Background</a:t>
            </a:r>
            <a:r>
              <a:rPr lang="en-GB" sz="1600">
                <a:solidFill>
                  <a:srgbClr val="000000"/>
                </a:solidFill>
                <a:latin typeface="Arial"/>
                <a:ea typeface="Arial"/>
                <a:cs typeface="Arial"/>
                <a:sym typeface="Arial"/>
              </a:rPr>
              <a:t>: Cardiovascular disease is the leading cause of mortality worldwide.</a:t>
            </a:r>
            <a:endParaRPr sz="1600">
              <a:solidFill>
                <a:srgbClr val="000000"/>
              </a:solidFill>
              <a:latin typeface="Arial"/>
              <a:ea typeface="Arial"/>
              <a:cs typeface="Arial"/>
              <a:sym typeface="Arial"/>
            </a:endParaRPr>
          </a:p>
          <a:p>
            <a:pPr indent="0" lvl="0" marL="0" rtl="0" algn="l">
              <a:spcBef>
                <a:spcPts val="1200"/>
              </a:spcBef>
              <a:spcAft>
                <a:spcPts val="0"/>
              </a:spcAft>
              <a:buNone/>
            </a:pPr>
            <a:r>
              <a:rPr b="1" lang="en-GB" sz="1600">
                <a:solidFill>
                  <a:srgbClr val="000000"/>
                </a:solidFill>
                <a:latin typeface="Arial"/>
                <a:ea typeface="Arial"/>
                <a:cs typeface="Arial"/>
                <a:sym typeface="Arial"/>
              </a:rPr>
              <a:t>Goal</a:t>
            </a:r>
            <a:r>
              <a:rPr lang="en-GB" sz="1600">
                <a:solidFill>
                  <a:srgbClr val="000000"/>
                </a:solidFill>
                <a:latin typeface="Arial"/>
                <a:ea typeface="Arial"/>
                <a:cs typeface="Arial"/>
                <a:sym typeface="Arial"/>
              </a:rPr>
              <a:t>: Use machine learning to predict cardiovascular disease based on medical data.</a:t>
            </a:r>
            <a:endParaRPr sz="1600">
              <a:solidFill>
                <a:srgbClr val="000000"/>
              </a:solidFill>
              <a:latin typeface="Arial"/>
              <a:ea typeface="Arial"/>
              <a:cs typeface="Arial"/>
              <a:sym typeface="Arial"/>
            </a:endParaRPr>
          </a:p>
          <a:p>
            <a:pPr indent="0" lvl="0" marL="0" rtl="0" algn="l">
              <a:spcBef>
                <a:spcPts val="1200"/>
              </a:spcBef>
              <a:spcAft>
                <a:spcPts val="0"/>
              </a:spcAft>
              <a:buNone/>
            </a:pPr>
            <a:r>
              <a:rPr b="1" lang="en-GB" sz="1600">
                <a:solidFill>
                  <a:srgbClr val="000000"/>
                </a:solidFill>
                <a:latin typeface="Arial"/>
                <a:ea typeface="Arial"/>
                <a:cs typeface="Arial"/>
                <a:sym typeface="Arial"/>
              </a:rPr>
              <a:t>Motivation</a:t>
            </a:r>
            <a:r>
              <a:rPr lang="en-GB" sz="1600">
                <a:solidFill>
                  <a:srgbClr val="000000"/>
                </a:solidFill>
                <a:latin typeface="Arial"/>
                <a:ea typeface="Arial"/>
                <a:cs typeface="Arial"/>
                <a:sym typeface="Arial"/>
              </a:rPr>
              <a:t>: Early diagnosis can reduce mortality and healthcare costs.</a:t>
            </a:r>
            <a:endParaRPr sz="16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2"/>
          <p:cNvSpPr txBox="1"/>
          <p:nvPr>
            <p:ph type="title"/>
          </p:nvPr>
        </p:nvSpPr>
        <p:spPr>
          <a:xfrm>
            <a:off x="1303800" y="598575"/>
            <a:ext cx="70308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None/>
            </a:pPr>
            <a:r>
              <a:rPr lang="en-GB" sz="2700">
                <a:solidFill>
                  <a:srgbClr val="000000"/>
                </a:solidFill>
                <a:latin typeface="Arial"/>
                <a:ea typeface="Arial"/>
                <a:cs typeface="Arial"/>
                <a:sym typeface="Arial"/>
              </a:rPr>
              <a:t>Exploratory Data Analysis (EDA)</a:t>
            </a:r>
            <a:endParaRPr sz="4200"/>
          </a:p>
        </p:txBody>
      </p:sp>
      <p:sp>
        <p:nvSpPr>
          <p:cNvPr id="401" name="Google Shape;401;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sz="1100">
                <a:solidFill>
                  <a:srgbClr val="000000"/>
                </a:solidFill>
                <a:latin typeface="Arial"/>
                <a:ea typeface="Arial"/>
                <a:cs typeface="Arial"/>
                <a:sym typeface="Arial"/>
              </a:rPr>
              <a:t>Distribution of Numerical Features</a:t>
            </a:r>
            <a:r>
              <a:rPr lang="en-GB"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GB" sz="1100">
                <a:solidFill>
                  <a:srgbClr val="000000"/>
                </a:solidFill>
                <a:latin typeface="Arial"/>
                <a:ea typeface="Arial"/>
                <a:cs typeface="Arial"/>
                <a:sym typeface="Arial"/>
              </a:rPr>
              <a:t>Histograms for age, height, weight, blood pressure.</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Correlation Analysis</a:t>
            </a:r>
            <a:r>
              <a:rPr lang="en-GB"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GB" sz="1100">
                <a:solidFill>
                  <a:srgbClr val="000000"/>
                </a:solidFill>
                <a:latin typeface="Arial"/>
                <a:ea typeface="Arial"/>
                <a:cs typeface="Arial"/>
                <a:sym typeface="Arial"/>
              </a:rPr>
              <a:t>Heatmap showing strong correlations between age and cardiovascular disease.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GB" sz="1100">
                <a:solidFill>
                  <a:srgbClr val="000000"/>
                </a:solidFill>
                <a:latin typeface="Arial"/>
                <a:ea typeface="Arial"/>
                <a:cs typeface="Arial"/>
                <a:sym typeface="Arial"/>
              </a:rPr>
              <a:t>BMI and MAP as additional contributing factors.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Gender-wise Analysis</a:t>
            </a:r>
            <a:r>
              <a:rPr lang="en-GB"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GB" sz="1100">
                <a:solidFill>
                  <a:srgbClr val="000000"/>
                </a:solidFill>
                <a:latin typeface="Arial"/>
                <a:ea typeface="Arial"/>
                <a:cs typeface="Arial"/>
                <a:sym typeface="Arial"/>
              </a:rPr>
              <a:t>Proportion of disease presence across gender.</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Model Selection and Training</a:t>
            </a:r>
            <a:endParaRPr/>
          </a:p>
        </p:txBody>
      </p:sp>
      <p:sp>
        <p:nvSpPr>
          <p:cNvPr id="407" name="Google Shape;407;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GB" sz="1100">
                <a:solidFill>
                  <a:srgbClr val="000000"/>
                </a:solidFill>
                <a:latin typeface="Arial"/>
                <a:ea typeface="Arial"/>
                <a:cs typeface="Arial"/>
                <a:sym typeface="Arial"/>
              </a:rPr>
              <a:t>Machine Learning Models Applied</a:t>
            </a:r>
            <a:r>
              <a:rPr lang="en-GB"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87972" lvl="0" marL="457200" rtl="0" algn="l">
              <a:spcBef>
                <a:spcPts val="1200"/>
              </a:spcBef>
              <a:spcAft>
                <a:spcPts val="0"/>
              </a:spcAft>
              <a:buClr>
                <a:srgbClr val="000000"/>
              </a:buClr>
              <a:buSzPct val="100000"/>
              <a:buFont typeface="Arial"/>
              <a:buChar char="●"/>
            </a:pPr>
            <a:r>
              <a:rPr lang="en-GB" sz="1100">
                <a:solidFill>
                  <a:srgbClr val="000000"/>
                </a:solidFill>
                <a:latin typeface="Arial"/>
                <a:ea typeface="Arial"/>
                <a:cs typeface="Arial"/>
                <a:sym typeface="Arial"/>
              </a:rPr>
              <a:t>Logistic Regression</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GB" sz="1100">
                <a:solidFill>
                  <a:srgbClr val="000000"/>
                </a:solidFill>
                <a:latin typeface="Arial"/>
                <a:ea typeface="Arial"/>
                <a:cs typeface="Arial"/>
                <a:sym typeface="Arial"/>
              </a:rPr>
              <a:t>Decision Tree Classifier</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GB" sz="1100">
                <a:solidFill>
                  <a:srgbClr val="000000"/>
                </a:solidFill>
                <a:latin typeface="Arial"/>
                <a:ea typeface="Arial"/>
                <a:cs typeface="Arial"/>
                <a:sym typeface="Arial"/>
              </a:rPr>
              <a:t>Random Forest Classifier</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GB" sz="1100">
                <a:solidFill>
                  <a:srgbClr val="000000"/>
                </a:solidFill>
                <a:latin typeface="Arial"/>
                <a:ea typeface="Arial"/>
                <a:cs typeface="Arial"/>
                <a:sym typeface="Arial"/>
              </a:rPr>
              <a:t>K-Nearest Neighbors (KNN)</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GB" sz="1100">
                <a:solidFill>
                  <a:srgbClr val="000000"/>
                </a:solidFill>
                <a:latin typeface="Arial"/>
                <a:ea typeface="Arial"/>
                <a:cs typeface="Arial"/>
                <a:sym typeface="Arial"/>
              </a:rPr>
              <a:t>Support Vector Classifier (SVC)</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GB" sz="1100">
                <a:solidFill>
                  <a:srgbClr val="000000"/>
                </a:solidFill>
                <a:latin typeface="Arial"/>
                <a:ea typeface="Arial"/>
                <a:cs typeface="Arial"/>
                <a:sym typeface="Arial"/>
              </a:rPr>
              <a:t>Neural Network (Perceptron)</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GB" sz="1100">
                <a:solidFill>
                  <a:srgbClr val="000000"/>
                </a:solidFill>
                <a:latin typeface="Arial"/>
                <a:ea typeface="Arial"/>
                <a:cs typeface="Arial"/>
                <a:sym typeface="Arial"/>
              </a:rPr>
              <a:t>XGBoost</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Pipelines and Cross-Validation</a:t>
            </a:r>
            <a:r>
              <a:rPr lang="en-GB"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87972" lvl="0" marL="457200" rtl="0" algn="l">
              <a:spcBef>
                <a:spcPts val="1200"/>
              </a:spcBef>
              <a:spcAft>
                <a:spcPts val="0"/>
              </a:spcAft>
              <a:buClr>
                <a:srgbClr val="000000"/>
              </a:buClr>
              <a:buSzPct val="100000"/>
              <a:buFont typeface="Arial"/>
              <a:buChar char="●"/>
            </a:pPr>
            <a:r>
              <a:rPr lang="en-GB" sz="1100">
                <a:solidFill>
                  <a:srgbClr val="000000"/>
                </a:solidFill>
                <a:latin typeface="Arial"/>
                <a:ea typeface="Arial"/>
                <a:cs typeface="Arial"/>
                <a:sym typeface="Arial"/>
              </a:rPr>
              <a:t>Used pipelines to streamline training and evaluation.</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GB" sz="1100">
                <a:solidFill>
                  <a:srgbClr val="000000"/>
                </a:solidFill>
                <a:latin typeface="Arial"/>
                <a:ea typeface="Arial"/>
                <a:cs typeface="Arial"/>
                <a:sym typeface="Arial"/>
              </a:rPr>
              <a:t>Cross-validated results to ensure robustness.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Model Evaluation Metrics</a:t>
            </a:r>
            <a:endParaRPr/>
          </a:p>
        </p:txBody>
      </p:sp>
      <p:sp>
        <p:nvSpPr>
          <p:cNvPr id="413" name="Google Shape;413;p3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100">
                <a:solidFill>
                  <a:srgbClr val="000000"/>
                </a:solidFill>
                <a:latin typeface="Arial"/>
                <a:ea typeface="Arial"/>
                <a:cs typeface="Arial"/>
                <a:sym typeface="Arial"/>
              </a:rPr>
              <a:t>Metrics Used</a:t>
            </a:r>
            <a:r>
              <a:rPr lang="en-GB"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GB" sz="1100">
                <a:solidFill>
                  <a:srgbClr val="000000"/>
                </a:solidFill>
                <a:latin typeface="Arial"/>
                <a:ea typeface="Arial"/>
                <a:cs typeface="Arial"/>
                <a:sym typeface="Arial"/>
              </a:rPr>
              <a:t>Accuracy: Measures overall correctness.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GB" sz="1100">
                <a:solidFill>
                  <a:srgbClr val="000000"/>
                </a:solidFill>
                <a:latin typeface="Arial"/>
                <a:ea typeface="Arial"/>
                <a:cs typeface="Arial"/>
                <a:sym typeface="Arial"/>
              </a:rPr>
              <a:t>Precision and Recall: Evaluate model effectiveness for positive cases.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GB" sz="1100">
                <a:solidFill>
                  <a:srgbClr val="000000"/>
                </a:solidFill>
                <a:latin typeface="Arial"/>
                <a:ea typeface="Arial"/>
                <a:cs typeface="Arial"/>
                <a:sym typeface="Arial"/>
              </a:rPr>
              <a:t>F1 Score: Harmonic mean of precision and recall.</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GB" sz="1100">
                <a:solidFill>
                  <a:srgbClr val="000000"/>
                </a:solidFill>
                <a:latin typeface="Arial"/>
                <a:ea typeface="Arial"/>
                <a:cs typeface="Arial"/>
                <a:sym typeface="Arial"/>
              </a:rPr>
              <a:t>ROC AUC: Measures trade-off between true positive rate and false positive rate.</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pic>
        <p:nvPicPr>
          <p:cNvPr id="418" name="Google Shape;418;p35"/>
          <p:cNvPicPr preferRelativeResize="0"/>
          <p:nvPr/>
        </p:nvPicPr>
        <p:blipFill>
          <a:blip r:embed="rId3">
            <a:alphaModFix/>
          </a:blip>
          <a:stretch>
            <a:fillRect/>
          </a:stretch>
        </p:blipFill>
        <p:spPr>
          <a:xfrm>
            <a:off x="1265075" y="135550"/>
            <a:ext cx="5142824" cy="3109425"/>
          </a:xfrm>
          <a:prstGeom prst="rect">
            <a:avLst/>
          </a:prstGeom>
          <a:noFill/>
          <a:ln cap="flat" cmpd="sng" w="9525">
            <a:solidFill>
              <a:schemeClr val="dk2"/>
            </a:solidFill>
            <a:prstDash val="solid"/>
            <a:round/>
            <a:headEnd len="sm" w="sm" type="none"/>
            <a:tailEnd len="sm" w="sm" type="none"/>
          </a:ln>
        </p:spPr>
      </p:pic>
      <p:sp>
        <p:nvSpPr>
          <p:cNvPr id="419" name="Google Shape;419;p35"/>
          <p:cNvSpPr txBox="1"/>
          <p:nvPr/>
        </p:nvSpPr>
        <p:spPr>
          <a:xfrm>
            <a:off x="1053650" y="3157800"/>
            <a:ext cx="62730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t>Accuracy_Score of LogisticRegression(solver='liblinear') model on Training Data is: 64.42857142857143</a:t>
            </a:r>
            <a:endParaRPr sz="1300"/>
          </a:p>
          <a:p>
            <a:pPr indent="0" lvl="0" marL="0" rtl="0" algn="l">
              <a:spcBef>
                <a:spcPts val="0"/>
              </a:spcBef>
              <a:spcAft>
                <a:spcPts val="0"/>
              </a:spcAft>
              <a:buNone/>
            </a:pPr>
            <a:r>
              <a:rPr lang="en-GB" sz="1300"/>
              <a:t>Accuracy_Score of LogisticRegression(solver='liblinear') model on Testing Data is: 65.11428571428571</a:t>
            </a:r>
            <a:endParaRPr sz="1300"/>
          </a:p>
          <a:p>
            <a:pPr indent="0" lvl="0" marL="0" rtl="0" algn="l">
              <a:spcBef>
                <a:spcPts val="0"/>
              </a:spcBef>
              <a:spcAft>
                <a:spcPts val="0"/>
              </a:spcAft>
              <a:buNone/>
            </a:pPr>
            <a:r>
              <a:rPr lang="en-GB" sz="1300"/>
              <a:t>Precision Score of LogisticRegression(solver='liblinear') model is: 0.6600481347773767</a:t>
            </a:r>
            <a:endParaRPr sz="1300"/>
          </a:p>
          <a:p>
            <a:pPr indent="0" lvl="0" marL="0" rtl="0" algn="l">
              <a:spcBef>
                <a:spcPts val="0"/>
              </a:spcBef>
              <a:spcAft>
                <a:spcPts val="0"/>
              </a:spcAft>
              <a:buNone/>
            </a:pPr>
            <a:r>
              <a:rPr lang="en-GB" sz="1300"/>
              <a:t>Recall Score of LogisticRegression(solver='liblinear') model is: 0.6257843696520251</a:t>
            </a:r>
            <a:endParaRPr sz="1300"/>
          </a:p>
          <a:p>
            <a:pPr indent="0" lvl="0" marL="0" rtl="0" algn="l">
              <a:spcBef>
                <a:spcPts val="0"/>
              </a:spcBef>
              <a:spcAft>
                <a:spcPts val="0"/>
              </a:spcAft>
              <a:buNone/>
            </a:pPr>
            <a:r>
              <a:rPr lang="en-GB" sz="1300"/>
              <a:t>F1 Score of LogisticRegression(solver='liblinear') model is: 0.6424597364568082</a:t>
            </a:r>
            <a:endParaRPr sz="13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pic>
        <p:nvPicPr>
          <p:cNvPr id="424" name="Google Shape;424;p36"/>
          <p:cNvPicPr preferRelativeResize="0"/>
          <p:nvPr/>
        </p:nvPicPr>
        <p:blipFill>
          <a:blip r:embed="rId3">
            <a:alphaModFix/>
          </a:blip>
          <a:stretch>
            <a:fillRect/>
          </a:stretch>
        </p:blipFill>
        <p:spPr>
          <a:xfrm>
            <a:off x="152400" y="152400"/>
            <a:ext cx="6851932" cy="48386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pic>
        <p:nvPicPr>
          <p:cNvPr id="429" name="Google Shape;429;p37"/>
          <p:cNvPicPr preferRelativeResize="0"/>
          <p:nvPr/>
        </p:nvPicPr>
        <p:blipFill>
          <a:blip r:embed="rId3">
            <a:alphaModFix/>
          </a:blip>
          <a:stretch>
            <a:fillRect/>
          </a:stretch>
        </p:blipFill>
        <p:spPr>
          <a:xfrm>
            <a:off x="152400" y="152400"/>
            <a:ext cx="4066075" cy="3944199"/>
          </a:xfrm>
          <a:prstGeom prst="rect">
            <a:avLst/>
          </a:prstGeom>
          <a:noFill/>
          <a:ln>
            <a:noFill/>
          </a:ln>
        </p:spPr>
      </p:pic>
      <p:pic>
        <p:nvPicPr>
          <p:cNvPr id="430" name="Google Shape;430;p37"/>
          <p:cNvPicPr preferRelativeResize="0"/>
          <p:nvPr/>
        </p:nvPicPr>
        <p:blipFill>
          <a:blip r:embed="rId4">
            <a:alphaModFix/>
          </a:blip>
          <a:stretch>
            <a:fillRect/>
          </a:stretch>
        </p:blipFill>
        <p:spPr>
          <a:xfrm>
            <a:off x="4370875" y="152400"/>
            <a:ext cx="4620726" cy="3944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pic>
        <p:nvPicPr>
          <p:cNvPr id="435" name="Google Shape;435;p38"/>
          <p:cNvPicPr preferRelativeResize="0"/>
          <p:nvPr/>
        </p:nvPicPr>
        <p:blipFill>
          <a:blip r:embed="rId3">
            <a:alphaModFix/>
          </a:blip>
          <a:stretch>
            <a:fillRect/>
          </a:stretch>
        </p:blipFill>
        <p:spPr>
          <a:xfrm>
            <a:off x="152400" y="152400"/>
            <a:ext cx="4030825" cy="3843050"/>
          </a:xfrm>
          <a:prstGeom prst="rect">
            <a:avLst/>
          </a:prstGeom>
          <a:noFill/>
          <a:ln>
            <a:noFill/>
          </a:ln>
        </p:spPr>
      </p:pic>
      <p:pic>
        <p:nvPicPr>
          <p:cNvPr id="436" name="Google Shape;436;p38"/>
          <p:cNvPicPr preferRelativeResize="0"/>
          <p:nvPr/>
        </p:nvPicPr>
        <p:blipFill>
          <a:blip r:embed="rId4">
            <a:alphaModFix/>
          </a:blip>
          <a:stretch>
            <a:fillRect/>
          </a:stretch>
        </p:blipFill>
        <p:spPr>
          <a:xfrm>
            <a:off x="4335625" y="152400"/>
            <a:ext cx="3946500" cy="37250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Hyperparameter Tuning</a:t>
            </a:r>
            <a:endParaRPr/>
          </a:p>
        </p:txBody>
      </p:sp>
      <p:sp>
        <p:nvSpPr>
          <p:cNvPr id="442" name="Google Shape;442;p39"/>
          <p:cNvSpPr txBox="1"/>
          <p:nvPr>
            <p:ph idx="1" type="body"/>
          </p:nvPr>
        </p:nvSpPr>
        <p:spPr>
          <a:xfrm>
            <a:off x="90000" y="1855175"/>
            <a:ext cx="7030500" cy="2541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GB" sz="1100">
                <a:solidFill>
                  <a:srgbClr val="000000"/>
                </a:solidFill>
                <a:latin typeface="Arial"/>
                <a:ea typeface="Arial"/>
                <a:cs typeface="Arial"/>
                <a:sym typeface="Arial"/>
              </a:rPr>
              <a:t>Grid Search for Optimal Parameters</a:t>
            </a:r>
            <a:r>
              <a:rPr lang="en-GB"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3211" lvl="0" marL="457200" rtl="0" algn="l">
              <a:spcBef>
                <a:spcPts val="1200"/>
              </a:spcBef>
              <a:spcAft>
                <a:spcPts val="0"/>
              </a:spcAft>
              <a:buClr>
                <a:srgbClr val="000000"/>
              </a:buClr>
              <a:buSzPct val="100000"/>
              <a:buFont typeface="Arial"/>
              <a:buChar char="●"/>
            </a:pPr>
            <a:r>
              <a:rPr lang="en-GB" sz="1100">
                <a:solidFill>
                  <a:srgbClr val="000000"/>
                </a:solidFill>
                <a:latin typeface="Arial"/>
                <a:ea typeface="Arial"/>
                <a:cs typeface="Arial"/>
                <a:sym typeface="Arial"/>
              </a:rPr>
              <a:t>Explored parameter space for Random Forest, Gradient Boosting, </a:t>
            </a:r>
            <a:endParaRPr sz="1100">
              <a:solidFill>
                <a:srgbClr val="000000"/>
              </a:solidFill>
              <a:latin typeface="Arial"/>
              <a:ea typeface="Arial"/>
              <a:cs typeface="Arial"/>
              <a:sym typeface="Arial"/>
            </a:endParaRPr>
          </a:p>
          <a:p>
            <a:pPr indent="0" lvl="0" marL="457200" rtl="0" algn="l">
              <a:spcBef>
                <a:spcPts val="1200"/>
              </a:spcBef>
              <a:spcAft>
                <a:spcPts val="0"/>
              </a:spcAft>
              <a:buNone/>
            </a:pPr>
            <a:r>
              <a:rPr lang="en-GB" sz="1100">
                <a:solidFill>
                  <a:srgbClr val="000000"/>
                </a:solidFill>
                <a:latin typeface="Arial"/>
                <a:ea typeface="Arial"/>
                <a:cs typeface="Arial"/>
                <a:sym typeface="Arial"/>
              </a:rPr>
              <a:t>and XGBoost.</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Best Parameters and Results</a:t>
            </a:r>
            <a:r>
              <a:rPr lang="en-GB"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3211" lvl="0" marL="457200" rtl="0" algn="l">
              <a:spcBef>
                <a:spcPts val="1200"/>
              </a:spcBef>
              <a:spcAft>
                <a:spcPts val="0"/>
              </a:spcAft>
              <a:buClr>
                <a:srgbClr val="000000"/>
              </a:buClr>
              <a:buSzPct val="100000"/>
              <a:buFont typeface="Arial"/>
              <a:buChar char="●"/>
            </a:pPr>
            <a:r>
              <a:rPr lang="en-GB" sz="1100">
                <a:solidFill>
                  <a:srgbClr val="000000"/>
                </a:solidFill>
                <a:latin typeface="Arial"/>
                <a:ea typeface="Arial"/>
                <a:cs typeface="Arial"/>
                <a:sym typeface="Arial"/>
              </a:rPr>
              <a:t>Reported accuracy and optimal configurations for top-performing models.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Result Improvement</a:t>
            </a:r>
            <a:r>
              <a:rPr lang="en-GB"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3211" lvl="0" marL="457200" rtl="0" algn="l">
              <a:spcBef>
                <a:spcPts val="1200"/>
              </a:spcBef>
              <a:spcAft>
                <a:spcPts val="0"/>
              </a:spcAft>
              <a:buClr>
                <a:srgbClr val="000000"/>
              </a:buClr>
              <a:buSzPct val="100000"/>
              <a:buFont typeface="Arial"/>
              <a:buChar char="●"/>
            </a:pPr>
            <a:r>
              <a:rPr lang="en-GB" sz="1100">
                <a:solidFill>
                  <a:srgbClr val="000000"/>
                </a:solidFill>
                <a:latin typeface="Arial"/>
                <a:ea typeface="Arial"/>
                <a:cs typeface="Arial"/>
                <a:sym typeface="Arial"/>
              </a:rPr>
              <a:t>Increased accuracy by fine-tuning parameters (Random Forest, XGBoost).</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443" name="Google Shape;443;p39"/>
          <p:cNvPicPr preferRelativeResize="0"/>
          <p:nvPr/>
        </p:nvPicPr>
        <p:blipFill>
          <a:blip r:embed="rId3">
            <a:alphaModFix/>
          </a:blip>
          <a:stretch>
            <a:fillRect/>
          </a:stretch>
        </p:blipFill>
        <p:spPr>
          <a:xfrm>
            <a:off x="5396847" y="1166497"/>
            <a:ext cx="3674650" cy="3398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Results Comparison</a:t>
            </a:r>
            <a:endParaRPr/>
          </a:p>
        </p:txBody>
      </p:sp>
      <p:sp>
        <p:nvSpPr>
          <p:cNvPr id="449" name="Google Shape;449;p4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100">
                <a:solidFill>
                  <a:srgbClr val="000000"/>
                </a:solidFill>
                <a:latin typeface="Arial"/>
                <a:ea typeface="Arial"/>
                <a:cs typeface="Arial"/>
                <a:sym typeface="Arial"/>
              </a:rPr>
              <a:t>Performance Comparison of Models</a:t>
            </a:r>
            <a:r>
              <a:rPr lang="en-GB"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GB" sz="1100">
                <a:solidFill>
                  <a:srgbClr val="000000"/>
                </a:solidFill>
                <a:latin typeface="Arial"/>
                <a:ea typeface="Arial"/>
                <a:cs typeface="Arial"/>
                <a:sym typeface="Arial"/>
              </a:rPr>
              <a:t>Bar chart of accuracy, precision, recall, and F1-score for each model.</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ROC Curves for Top Models</a:t>
            </a:r>
            <a:r>
              <a:rPr lang="en-GB"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GB" sz="1100">
                <a:solidFill>
                  <a:srgbClr val="000000"/>
                </a:solidFill>
                <a:latin typeface="Arial"/>
                <a:ea typeface="Arial"/>
                <a:cs typeface="Arial"/>
                <a:sym typeface="Arial"/>
              </a:rPr>
              <a:t>Visual comparison of ROC AUC for Random Forest, XGBoost, and MLP.</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Key Observations</a:t>
            </a:r>
            <a:r>
              <a:rPr lang="en-GB"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GB" sz="1100">
                <a:solidFill>
                  <a:srgbClr val="000000"/>
                </a:solidFill>
                <a:latin typeface="Arial"/>
                <a:ea typeface="Arial"/>
                <a:cs typeface="Arial"/>
                <a:sym typeface="Arial"/>
              </a:rPr>
              <a:t>Random Forest and XGBoost achieved the highest accuracy and AUC.</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pic>
        <p:nvPicPr>
          <p:cNvPr id="454" name="Google Shape;454;p41"/>
          <p:cNvPicPr preferRelativeResize="0"/>
          <p:nvPr/>
        </p:nvPicPr>
        <p:blipFill>
          <a:blip r:embed="rId3">
            <a:alphaModFix/>
          </a:blip>
          <a:stretch>
            <a:fillRect/>
          </a:stretch>
        </p:blipFill>
        <p:spPr>
          <a:xfrm>
            <a:off x="152400" y="152400"/>
            <a:ext cx="8446289" cy="4838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Description</a:t>
            </a:r>
            <a:endParaRPr/>
          </a:p>
        </p:txBody>
      </p:sp>
      <p:sp>
        <p:nvSpPr>
          <p:cNvPr id="291" name="Google Shape;291;p15"/>
          <p:cNvSpPr txBox="1"/>
          <p:nvPr>
            <p:ph idx="1" type="body"/>
          </p:nvPr>
        </p:nvSpPr>
        <p:spPr>
          <a:xfrm>
            <a:off x="897650" y="1679875"/>
            <a:ext cx="7966500" cy="353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100">
                <a:solidFill>
                  <a:srgbClr val="000000"/>
                </a:solidFill>
                <a:latin typeface="Arial"/>
                <a:ea typeface="Arial"/>
                <a:cs typeface="Arial"/>
                <a:sym typeface="Arial"/>
              </a:rPr>
              <a:t>Dataset Source</a:t>
            </a:r>
            <a:r>
              <a:rPr lang="en-GB" sz="1100">
                <a:solidFill>
                  <a:srgbClr val="000000"/>
                </a:solidFill>
                <a:latin typeface="Arial"/>
                <a:ea typeface="Arial"/>
                <a:cs typeface="Arial"/>
                <a:sym typeface="Arial"/>
              </a:rPr>
              <a:t>: Kaggle Cardiovascular Disease Dataset(70,000 </a:t>
            </a:r>
            <a:r>
              <a:rPr lang="en-GB" sz="1100">
                <a:solidFill>
                  <a:srgbClr val="000000"/>
                </a:solidFill>
                <a:latin typeface="Arial"/>
                <a:ea typeface="Arial"/>
                <a:cs typeface="Arial"/>
                <a:sym typeface="Arial"/>
              </a:rPr>
              <a:t>records</a:t>
            </a:r>
            <a:r>
              <a:rPr lang="en-GB"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Features Overview</a:t>
            </a:r>
            <a:r>
              <a:rPr lang="en-GB"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GB" sz="1100">
                <a:solidFill>
                  <a:srgbClr val="000000"/>
                </a:solidFill>
                <a:latin typeface="Arial"/>
                <a:ea typeface="Arial"/>
                <a:cs typeface="Arial"/>
                <a:sym typeface="Arial"/>
              </a:rPr>
              <a:t>12 attributes (e.g., age, gender, blood pressure, cholesterol).</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GB" sz="1100">
                <a:solidFill>
                  <a:srgbClr val="000000"/>
                </a:solidFill>
                <a:latin typeface="Arial"/>
                <a:ea typeface="Arial"/>
                <a:cs typeface="Arial"/>
                <a:sym typeface="Arial"/>
              </a:rPr>
              <a:t>Target variable: Presence or absence of cardiovascular disease(cardio).</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Distribution Summary</a:t>
            </a:r>
            <a:r>
              <a:rPr lang="en-GB"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GB" sz="1100">
                <a:solidFill>
                  <a:srgbClr val="000000"/>
                </a:solidFill>
                <a:latin typeface="Arial"/>
                <a:ea typeface="Arial"/>
                <a:cs typeface="Arial"/>
                <a:sym typeface="Arial"/>
              </a:rPr>
              <a:t>Balanced classes in the target variable.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GB" sz="1100">
                <a:solidFill>
                  <a:srgbClr val="000000"/>
                </a:solidFill>
                <a:latin typeface="Arial"/>
                <a:ea typeface="Arial"/>
                <a:cs typeface="Arial"/>
                <a:sym typeface="Arial"/>
              </a:rPr>
              <a:t>High number of unique entries for certain features (e.g., age, weight).</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pic>
        <p:nvPicPr>
          <p:cNvPr id="459" name="Google Shape;459;p42"/>
          <p:cNvPicPr preferRelativeResize="0"/>
          <p:nvPr/>
        </p:nvPicPr>
        <p:blipFill>
          <a:blip r:embed="rId3">
            <a:alphaModFix/>
          </a:blip>
          <a:stretch>
            <a:fillRect/>
          </a:stretch>
        </p:blipFill>
        <p:spPr>
          <a:xfrm>
            <a:off x="152400" y="152400"/>
            <a:ext cx="8507538" cy="48387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pic>
        <p:nvPicPr>
          <p:cNvPr id="464" name="Google Shape;464;p43"/>
          <p:cNvPicPr preferRelativeResize="0"/>
          <p:nvPr/>
        </p:nvPicPr>
        <p:blipFill>
          <a:blip r:embed="rId3">
            <a:alphaModFix/>
          </a:blip>
          <a:stretch>
            <a:fillRect/>
          </a:stretch>
        </p:blipFill>
        <p:spPr>
          <a:xfrm>
            <a:off x="1271588" y="557213"/>
            <a:ext cx="6600825" cy="40290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pic>
        <p:nvPicPr>
          <p:cNvPr id="469" name="Google Shape;469;p44"/>
          <p:cNvPicPr preferRelativeResize="0"/>
          <p:nvPr/>
        </p:nvPicPr>
        <p:blipFill>
          <a:blip r:embed="rId3">
            <a:alphaModFix/>
          </a:blip>
          <a:stretch>
            <a:fillRect/>
          </a:stretch>
        </p:blipFill>
        <p:spPr>
          <a:xfrm>
            <a:off x="42825" y="868875"/>
            <a:ext cx="5179551" cy="3194000"/>
          </a:xfrm>
          <a:prstGeom prst="rect">
            <a:avLst/>
          </a:prstGeom>
          <a:noFill/>
          <a:ln>
            <a:noFill/>
          </a:ln>
        </p:spPr>
      </p:pic>
      <p:sp>
        <p:nvSpPr>
          <p:cNvPr id="470" name="Google Shape;470;p44"/>
          <p:cNvSpPr txBox="1"/>
          <p:nvPr/>
        </p:nvSpPr>
        <p:spPr>
          <a:xfrm>
            <a:off x="5278375" y="75875"/>
            <a:ext cx="3865500" cy="49902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2"/>
              </a:buClr>
              <a:buSzPts val="1700"/>
              <a:buFont typeface="Nunito"/>
              <a:buChar char="-"/>
            </a:pPr>
            <a:r>
              <a:rPr lang="en-GB" sz="1700">
                <a:solidFill>
                  <a:schemeClr val="dk2"/>
                </a:solidFill>
                <a:latin typeface="Nunito"/>
                <a:ea typeface="Nunito"/>
                <a:cs typeface="Nunito"/>
                <a:sym typeface="Nunito"/>
              </a:rPr>
              <a:t>Outlier treatment imputing</a:t>
            </a:r>
            <a:endParaRPr sz="1700">
              <a:solidFill>
                <a:schemeClr val="dk2"/>
              </a:solidFill>
              <a:latin typeface="Nunito"/>
              <a:ea typeface="Nunito"/>
              <a:cs typeface="Nunito"/>
              <a:sym typeface="Nunito"/>
            </a:endParaRPr>
          </a:p>
          <a:p>
            <a:pPr indent="-336550" lvl="0" marL="457200" rtl="0" algn="l">
              <a:spcBef>
                <a:spcPts val="0"/>
              </a:spcBef>
              <a:spcAft>
                <a:spcPts val="0"/>
              </a:spcAft>
              <a:buClr>
                <a:schemeClr val="dk2"/>
              </a:buClr>
              <a:buSzPts val="1700"/>
              <a:buFont typeface="Nunito"/>
              <a:buChar char="-"/>
            </a:pPr>
            <a:r>
              <a:rPr lang="en-GB" sz="1700">
                <a:solidFill>
                  <a:schemeClr val="dk2"/>
                </a:solidFill>
                <a:latin typeface="Nunito"/>
                <a:ea typeface="Nunito"/>
                <a:cs typeface="Nunito"/>
                <a:sym typeface="Nunito"/>
              </a:rPr>
              <a:t>Without </a:t>
            </a:r>
            <a:r>
              <a:rPr lang="en-GB" sz="1700">
                <a:solidFill>
                  <a:schemeClr val="dk2"/>
                </a:solidFill>
                <a:latin typeface="Nunito"/>
                <a:ea typeface="Nunito"/>
                <a:cs typeface="Nunito"/>
                <a:sym typeface="Nunito"/>
              </a:rPr>
              <a:t>data transformation</a:t>
            </a:r>
            <a:endParaRPr sz="1700">
              <a:solidFill>
                <a:schemeClr val="dk2"/>
              </a:solidFill>
              <a:latin typeface="Nunito"/>
              <a:ea typeface="Nunito"/>
              <a:cs typeface="Nunito"/>
              <a:sym typeface="Nunito"/>
            </a:endParaRPr>
          </a:p>
          <a:p>
            <a:pPr indent="-336550" lvl="0" marL="457200" rtl="0" algn="l">
              <a:spcBef>
                <a:spcPts val="0"/>
              </a:spcBef>
              <a:spcAft>
                <a:spcPts val="0"/>
              </a:spcAft>
              <a:buClr>
                <a:schemeClr val="dk2"/>
              </a:buClr>
              <a:buSzPts val="1700"/>
              <a:buFont typeface="Nunito"/>
              <a:buChar char="-"/>
            </a:pPr>
            <a:r>
              <a:rPr lang="en-GB" sz="1700">
                <a:solidFill>
                  <a:schemeClr val="dk2"/>
                </a:solidFill>
                <a:latin typeface="Nunito"/>
                <a:ea typeface="Nunito"/>
                <a:cs typeface="Nunito"/>
                <a:sym typeface="Nunito"/>
              </a:rPr>
              <a:t>Changing</a:t>
            </a:r>
            <a:r>
              <a:rPr lang="en-GB" sz="1700">
                <a:solidFill>
                  <a:schemeClr val="dk2"/>
                </a:solidFill>
                <a:latin typeface="Nunito"/>
                <a:ea typeface="Nunito"/>
                <a:cs typeface="Nunito"/>
                <a:sym typeface="Nunito"/>
              </a:rPr>
              <a:t> model parameters</a:t>
            </a:r>
            <a:endParaRPr sz="1700">
              <a:solidFill>
                <a:schemeClr val="dk2"/>
              </a:solidFill>
              <a:latin typeface="Nunito"/>
              <a:ea typeface="Nunito"/>
              <a:cs typeface="Nunito"/>
              <a:sym typeface="Nunito"/>
            </a:endParaRPr>
          </a:p>
        </p:txBody>
      </p:sp>
      <p:sp>
        <p:nvSpPr>
          <p:cNvPr id="471" name="Google Shape;471;p44"/>
          <p:cNvSpPr txBox="1"/>
          <p:nvPr/>
        </p:nvSpPr>
        <p:spPr>
          <a:xfrm>
            <a:off x="1325075" y="4189325"/>
            <a:ext cx="6540900" cy="8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2"/>
                </a:solidFill>
                <a:latin typeface="Nunito"/>
                <a:ea typeface="Nunito"/>
                <a:cs typeface="Nunito"/>
                <a:sym typeface="Nunito"/>
              </a:rPr>
              <a:t>Models are overfitted </a:t>
            </a:r>
            <a:endParaRPr sz="1300">
              <a:solidFill>
                <a:schemeClr val="dk2"/>
              </a:solidFill>
              <a:latin typeface="Nunito"/>
              <a:ea typeface="Nunito"/>
              <a:cs typeface="Nunito"/>
              <a:sym typeface="Nuni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pic>
        <p:nvPicPr>
          <p:cNvPr id="476" name="Google Shape;476;p45"/>
          <p:cNvPicPr preferRelativeResize="0"/>
          <p:nvPr/>
        </p:nvPicPr>
        <p:blipFill>
          <a:blip r:embed="rId3">
            <a:alphaModFix/>
          </a:blip>
          <a:stretch>
            <a:fillRect/>
          </a:stretch>
        </p:blipFill>
        <p:spPr>
          <a:xfrm>
            <a:off x="1543738" y="666575"/>
            <a:ext cx="5854226" cy="2907401"/>
          </a:xfrm>
          <a:prstGeom prst="rect">
            <a:avLst/>
          </a:prstGeom>
          <a:noFill/>
          <a:ln>
            <a:noFill/>
          </a:ln>
        </p:spPr>
      </p:pic>
      <p:sp>
        <p:nvSpPr>
          <p:cNvPr id="477" name="Google Shape;477;p45"/>
          <p:cNvSpPr txBox="1"/>
          <p:nvPr/>
        </p:nvSpPr>
        <p:spPr>
          <a:xfrm>
            <a:off x="836150" y="3624550"/>
            <a:ext cx="8985600" cy="18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chemeClr val="dk2"/>
                </a:solidFill>
                <a:latin typeface="Nunito"/>
                <a:ea typeface="Nunito"/>
                <a:cs typeface="Nunito"/>
                <a:sym typeface="Nunito"/>
              </a:rPr>
              <a:t>After </a:t>
            </a:r>
            <a:r>
              <a:rPr b="1" lang="en-GB" sz="1700">
                <a:solidFill>
                  <a:schemeClr val="dk2"/>
                </a:solidFill>
                <a:latin typeface="Nunito"/>
                <a:ea typeface="Nunito"/>
                <a:cs typeface="Nunito"/>
                <a:sym typeface="Nunito"/>
              </a:rPr>
              <a:t>hyperparameter</a:t>
            </a:r>
            <a:r>
              <a:rPr b="1" lang="en-GB" sz="1700">
                <a:solidFill>
                  <a:schemeClr val="dk2"/>
                </a:solidFill>
                <a:latin typeface="Nunito"/>
                <a:ea typeface="Nunito"/>
                <a:cs typeface="Nunito"/>
                <a:sym typeface="Nunito"/>
              </a:rPr>
              <a:t> tuning of </a:t>
            </a:r>
            <a:r>
              <a:rPr b="1" lang="en-GB" sz="1700">
                <a:solidFill>
                  <a:schemeClr val="dk2"/>
                </a:solidFill>
                <a:latin typeface="Nunito"/>
                <a:ea typeface="Nunito"/>
                <a:cs typeface="Nunito"/>
                <a:sym typeface="Nunito"/>
              </a:rPr>
              <a:t>adaboost</a:t>
            </a:r>
            <a:r>
              <a:rPr b="1" lang="en-GB" sz="1700">
                <a:solidFill>
                  <a:schemeClr val="dk2"/>
                </a:solidFill>
                <a:latin typeface="Nunito"/>
                <a:ea typeface="Nunito"/>
                <a:cs typeface="Nunito"/>
                <a:sym typeface="Nunito"/>
              </a:rPr>
              <a:t>, </a:t>
            </a:r>
            <a:r>
              <a:rPr b="1" lang="en-GB" sz="1700">
                <a:solidFill>
                  <a:schemeClr val="dk2"/>
                </a:solidFill>
                <a:latin typeface="Nunito"/>
                <a:ea typeface="Nunito"/>
                <a:cs typeface="Nunito"/>
                <a:sym typeface="Nunito"/>
              </a:rPr>
              <a:t>gradient</a:t>
            </a:r>
            <a:r>
              <a:rPr b="1" lang="en-GB" sz="1700">
                <a:solidFill>
                  <a:schemeClr val="dk2"/>
                </a:solidFill>
                <a:latin typeface="Nunito"/>
                <a:ea typeface="Nunito"/>
                <a:cs typeface="Nunito"/>
                <a:sym typeface="Nunito"/>
              </a:rPr>
              <a:t> bossing, XGB boost</a:t>
            </a:r>
            <a:endParaRPr b="1" sz="1700">
              <a:solidFill>
                <a:schemeClr val="dk2"/>
              </a:solidFill>
              <a:latin typeface="Nunito"/>
              <a:ea typeface="Nunito"/>
              <a:cs typeface="Nunito"/>
              <a:sym typeface="Nuni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CPU VS GPU VS TPU PERFORMANCE COMPARISON</a:t>
            </a:r>
            <a:endParaRPr/>
          </a:p>
        </p:txBody>
      </p:sp>
      <p:sp>
        <p:nvSpPr>
          <p:cNvPr id="483" name="Google Shape;483;p46"/>
          <p:cNvSpPr txBox="1"/>
          <p:nvPr>
            <p:ph idx="1" type="body"/>
          </p:nvPr>
        </p:nvSpPr>
        <p:spPr>
          <a:xfrm>
            <a:off x="0" y="1894625"/>
            <a:ext cx="7030500" cy="2541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GB">
                <a:solidFill>
                  <a:srgbClr val="000000"/>
                </a:solidFill>
              </a:rPr>
              <a:t>Execution times for each computational device were</a:t>
            </a:r>
            <a:endParaRPr>
              <a:solidFill>
                <a:srgbClr val="000000"/>
              </a:solidFill>
            </a:endParaRPr>
          </a:p>
          <a:p>
            <a:pPr indent="0" lvl="0" marL="0" rtl="0" algn="l">
              <a:spcBef>
                <a:spcPts val="1200"/>
              </a:spcBef>
              <a:spcAft>
                <a:spcPts val="0"/>
              </a:spcAft>
              <a:buNone/>
            </a:pPr>
            <a:r>
              <a:rPr lang="en-GB">
                <a:solidFill>
                  <a:srgbClr val="000000"/>
                </a:solidFill>
              </a:rPr>
              <a:t>Recorded:</a:t>
            </a:r>
            <a:endParaRPr>
              <a:solidFill>
                <a:srgbClr val="000000"/>
              </a:solidFill>
            </a:endParaRPr>
          </a:p>
          <a:p>
            <a:pPr indent="0" lvl="0" marL="0" rtl="0" algn="l">
              <a:spcBef>
                <a:spcPts val="1200"/>
              </a:spcBef>
              <a:spcAft>
                <a:spcPts val="0"/>
              </a:spcAft>
              <a:buNone/>
            </a:pPr>
            <a:r>
              <a:rPr lang="en-GB">
                <a:solidFill>
                  <a:srgbClr val="000000"/>
                </a:solidFill>
              </a:rPr>
              <a:t>• CPU: 1904.05 seconds</a:t>
            </a:r>
            <a:endParaRPr>
              <a:solidFill>
                <a:srgbClr val="000000"/>
              </a:solidFill>
            </a:endParaRPr>
          </a:p>
          <a:p>
            <a:pPr indent="0" lvl="0" marL="0" rtl="0" algn="l">
              <a:spcBef>
                <a:spcPts val="1200"/>
              </a:spcBef>
              <a:spcAft>
                <a:spcPts val="0"/>
              </a:spcAft>
              <a:buNone/>
            </a:pPr>
            <a:r>
              <a:rPr lang="en-GB">
                <a:solidFill>
                  <a:srgbClr val="000000"/>
                </a:solidFill>
              </a:rPr>
              <a:t>• GPU: 1524.98 seconds</a:t>
            </a:r>
            <a:endParaRPr>
              <a:solidFill>
                <a:srgbClr val="000000"/>
              </a:solidFill>
            </a:endParaRPr>
          </a:p>
          <a:p>
            <a:pPr indent="0" lvl="0" marL="0" rtl="0" algn="l">
              <a:spcBef>
                <a:spcPts val="1200"/>
              </a:spcBef>
              <a:spcAft>
                <a:spcPts val="0"/>
              </a:spcAft>
              <a:buNone/>
            </a:pPr>
            <a:r>
              <a:rPr lang="en-GB">
                <a:solidFill>
                  <a:srgbClr val="000000"/>
                </a:solidFill>
              </a:rPr>
              <a:t>• TPU: 1405.10 seconds</a:t>
            </a:r>
            <a:endParaRPr>
              <a:solidFill>
                <a:srgbClr val="000000"/>
              </a:solidFill>
            </a:endParaRPr>
          </a:p>
          <a:p>
            <a:pPr indent="0" lvl="0" marL="0" rtl="0" algn="l">
              <a:spcBef>
                <a:spcPts val="1200"/>
              </a:spcBef>
              <a:spcAft>
                <a:spcPts val="0"/>
              </a:spcAft>
              <a:buNone/>
            </a:pPr>
            <a:r>
              <a:rPr lang="en-GB" sz="1438">
                <a:solidFill>
                  <a:srgbClr val="000000"/>
                </a:solidFill>
              </a:rPr>
              <a:t>The TPU exhibited the fastest execution time, providing</a:t>
            </a:r>
            <a:endParaRPr sz="1438">
              <a:solidFill>
                <a:srgbClr val="000000"/>
              </a:solidFill>
            </a:endParaRPr>
          </a:p>
          <a:p>
            <a:pPr indent="0" lvl="0" marL="0" rtl="0" algn="l">
              <a:spcBef>
                <a:spcPts val="1200"/>
              </a:spcBef>
              <a:spcAft>
                <a:spcPts val="0"/>
              </a:spcAft>
              <a:buNone/>
            </a:pPr>
            <a:r>
              <a:rPr lang="en-GB" sz="1438">
                <a:solidFill>
                  <a:srgbClr val="000000"/>
                </a:solidFill>
              </a:rPr>
              <a:t>nearly a 26% improvement over CPU performance.</a:t>
            </a:r>
            <a:endParaRPr sz="1438">
              <a:solidFill>
                <a:srgbClr val="000000"/>
              </a:solidFill>
            </a:endParaRPr>
          </a:p>
          <a:p>
            <a:pPr indent="0" lvl="0" marL="0" rtl="0" algn="l">
              <a:spcBef>
                <a:spcPts val="1200"/>
              </a:spcBef>
              <a:spcAft>
                <a:spcPts val="1200"/>
              </a:spcAft>
              <a:buNone/>
            </a:pPr>
            <a:r>
              <a:t/>
            </a:r>
            <a:endParaRPr>
              <a:solidFill>
                <a:srgbClr val="000000"/>
              </a:solidFill>
            </a:endParaRPr>
          </a:p>
        </p:txBody>
      </p:sp>
      <p:pic>
        <p:nvPicPr>
          <p:cNvPr id="484" name="Google Shape;484;p46"/>
          <p:cNvPicPr preferRelativeResize="0"/>
          <p:nvPr/>
        </p:nvPicPr>
        <p:blipFill>
          <a:blip r:embed="rId3">
            <a:alphaModFix/>
          </a:blip>
          <a:stretch>
            <a:fillRect/>
          </a:stretch>
        </p:blipFill>
        <p:spPr>
          <a:xfrm>
            <a:off x="3797921" y="1597875"/>
            <a:ext cx="3455025" cy="824125"/>
          </a:xfrm>
          <a:prstGeom prst="rect">
            <a:avLst/>
          </a:prstGeom>
          <a:noFill/>
          <a:ln>
            <a:noFill/>
          </a:ln>
        </p:spPr>
      </p:pic>
      <p:sp>
        <p:nvSpPr>
          <p:cNvPr id="485" name="Google Shape;485;p46"/>
          <p:cNvSpPr txBox="1"/>
          <p:nvPr/>
        </p:nvSpPr>
        <p:spPr>
          <a:xfrm>
            <a:off x="3896100" y="2354850"/>
            <a:ext cx="3134400" cy="21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100">
                <a:solidFill>
                  <a:schemeClr val="dk2"/>
                </a:solidFill>
                <a:latin typeface="Nunito"/>
                <a:ea typeface="Nunito"/>
                <a:cs typeface="Nunito"/>
                <a:sym typeface="Nunito"/>
              </a:rPr>
              <a:t>Fig CPU</a:t>
            </a:r>
            <a:endParaRPr b="1" sz="1100">
              <a:solidFill>
                <a:schemeClr val="dk2"/>
              </a:solidFill>
              <a:latin typeface="Nunito"/>
              <a:ea typeface="Nunito"/>
              <a:cs typeface="Nunito"/>
              <a:sym typeface="Nunito"/>
            </a:endParaRPr>
          </a:p>
        </p:txBody>
      </p:sp>
      <p:pic>
        <p:nvPicPr>
          <p:cNvPr id="486" name="Google Shape;486;p46"/>
          <p:cNvPicPr preferRelativeResize="0"/>
          <p:nvPr/>
        </p:nvPicPr>
        <p:blipFill>
          <a:blip r:embed="rId4">
            <a:alphaModFix/>
          </a:blip>
          <a:stretch>
            <a:fillRect/>
          </a:stretch>
        </p:blipFill>
        <p:spPr>
          <a:xfrm>
            <a:off x="3672400" y="2690194"/>
            <a:ext cx="2721824" cy="1238525"/>
          </a:xfrm>
          <a:prstGeom prst="rect">
            <a:avLst/>
          </a:prstGeom>
          <a:noFill/>
          <a:ln>
            <a:noFill/>
          </a:ln>
        </p:spPr>
      </p:pic>
      <p:sp>
        <p:nvSpPr>
          <p:cNvPr id="487" name="Google Shape;487;p46"/>
          <p:cNvSpPr txBox="1"/>
          <p:nvPr/>
        </p:nvSpPr>
        <p:spPr>
          <a:xfrm>
            <a:off x="3533313" y="4047175"/>
            <a:ext cx="3000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chemeClr val="dk2"/>
                </a:solidFill>
                <a:latin typeface="Nunito"/>
                <a:ea typeface="Nunito"/>
                <a:cs typeface="Nunito"/>
                <a:sym typeface="Nunito"/>
              </a:rPr>
              <a:t>Fig GPU</a:t>
            </a:r>
            <a:endParaRPr b="1" sz="1100">
              <a:solidFill>
                <a:schemeClr val="dk2"/>
              </a:solidFill>
              <a:latin typeface="Nunito"/>
              <a:ea typeface="Nunito"/>
              <a:cs typeface="Nunito"/>
              <a:sym typeface="Nunito"/>
            </a:endParaRPr>
          </a:p>
        </p:txBody>
      </p:sp>
      <p:pic>
        <p:nvPicPr>
          <p:cNvPr id="488" name="Google Shape;488;p46"/>
          <p:cNvPicPr preferRelativeResize="0"/>
          <p:nvPr/>
        </p:nvPicPr>
        <p:blipFill rotWithShape="1">
          <a:blip r:embed="rId5">
            <a:alphaModFix/>
          </a:blip>
          <a:srcRect b="0" l="0" r="0" t="35387"/>
          <a:stretch/>
        </p:blipFill>
        <p:spPr>
          <a:xfrm>
            <a:off x="6533325" y="2690201"/>
            <a:ext cx="2392150" cy="1238525"/>
          </a:xfrm>
          <a:prstGeom prst="rect">
            <a:avLst/>
          </a:prstGeom>
          <a:noFill/>
          <a:ln>
            <a:noFill/>
          </a:ln>
        </p:spPr>
      </p:pic>
      <p:sp>
        <p:nvSpPr>
          <p:cNvPr id="489" name="Google Shape;489;p46"/>
          <p:cNvSpPr txBox="1"/>
          <p:nvPr/>
        </p:nvSpPr>
        <p:spPr>
          <a:xfrm>
            <a:off x="6144000" y="4047175"/>
            <a:ext cx="3000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chemeClr val="dk2"/>
                </a:solidFill>
                <a:latin typeface="Nunito"/>
                <a:ea typeface="Nunito"/>
                <a:cs typeface="Nunito"/>
                <a:sym typeface="Nunito"/>
              </a:rPr>
              <a:t>Fig TPU</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Limitations and Future Directions</a:t>
            </a:r>
            <a:endParaRPr/>
          </a:p>
        </p:txBody>
      </p:sp>
      <p:sp>
        <p:nvSpPr>
          <p:cNvPr id="495" name="Google Shape;495;p4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100">
                <a:solidFill>
                  <a:srgbClr val="000000"/>
                </a:solidFill>
                <a:latin typeface="Arial"/>
                <a:ea typeface="Arial"/>
                <a:cs typeface="Arial"/>
                <a:sym typeface="Arial"/>
              </a:rPr>
              <a:t>Challenges</a:t>
            </a:r>
            <a:r>
              <a:rPr lang="en-GB"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GB" sz="1100">
                <a:solidFill>
                  <a:srgbClr val="000000"/>
                </a:solidFill>
                <a:latin typeface="Arial"/>
                <a:ea typeface="Arial"/>
                <a:cs typeface="Arial"/>
                <a:sym typeface="Arial"/>
              </a:rPr>
              <a:t>Data limitations (imbalanced classes, potential overfitting on specific patterns).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GB" sz="1100">
                <a:solidFill>
                  <a:srgbClr val="000000"/>
                </a:solidFill>
                <a:latin typeface="Arial"/>
                <a:ea typeface="Arial"/>
                <a:cs typeface="Arial"/>
                <a:sym typeface="Arial"/>
              </a:rPr>
              <a:t>Generalizability: Results may vary on different datasets.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Future Research</a:t>
            </a:r>
            <a:r>
              <a:rPr lang="en-GB"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GB" sz="1100">
                <a:solidFill>
                  <a:srgbClr val="000000"/>
                </a:solidFill>
                <a:latin typeface="Arial"/>
                <a:ea typeface="Arial"/>
                <a:cs typeface="Arial"/>
                <a:sym typeface="Arial"/>
              </a:rPr>
              <a:t>Explore other models (e.g., ensemble methods with more advanced neural networks).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GB" sz="1100">
                <a:solidFill>
                  <a:srgbClr val="000000"/>
                </a:solidFill>
                <a:latin typeface="Arial"/>
                <a:ea typeface="Arial"/>
                <a:cs typeface="Arial"/>
                <a:sym typeface="Arial"/>
              </a:rPr>
              <a:t>Apply interpretability techniques to explain model predictions.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Conclusion and Insights</a:t>
            </a:r>
            <a:endParaRPr/>
          </a:p>
        </p:txBody>
      </p:sp>
      <p:sp>
        <p:nvSpPr>
          <p:cNvPr id="501" name="Google Shape;501;p4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GB" sz="1100">
                <a:solidFill>
                  <a:srgbClr val="000000"/>
                </a:solidFill>
                <a:latin typeface="Arial"/>
                <a:ea typeface="Arial"/>
                <a:cs typeface="Arial"/>
                <a:sym typeface="Arial"/>
              </a:rPr>
              <a:t>Overall Findings</a:t>
            </a:r>
            <a:r>
              <a:rPr lang="en-GB"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87972" lvl="0" marL="457200" rtl="0" algn="l">
              <a:spcBef>
                <a:spcPts val="1200"/>
              </a:spcBef>
              <a:spcAft>
                <a:spcPts val="0"/>
              </a:spcAft>
              <a:buClr>
                <a:srgbClr val="000000"/>
              </a:buClr>
              <a:buSzPct val="100000"/>
              <a:buFont typeface="Arial"/>
              <a:buChar char="●"/>
            </a:pPr>
            <a:r>
              <a:rPr lang="en-GB" sz="1100">
                <a:solidFill>
                  <a:srgbClr val="000000"/>
                </a:solidFill>
                <a:latin typeface="Arial"/>
                <a:ea typeface="Arial"/>
                <a:cs typeface="Arial"/>
                <a:sym typeface="Arial"/>
              </a:rPr>
              <a:t>Random Forest and XGBoost outperformed other models in accuracy and predictive power.</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GB" sz="1100">
                <a:solidFill>
                  <a:srgbClr val="000000"/>
                </a:solidFill>
                <a:latin typeface="Arial"/>
                <a:ea typeface="Arial"/>
                <a:cs typeface="Arial"/>
                <a:sym typeface="Arial"/>
              </a:rPr>
              <a:t>Feature engineering and hyperparameter tuning significantly boosted model performance.</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Key Takeaways</a:t>
            </a:r>
            <a:r>
              <a:rPr lang="en-GB"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87972" lvl="0" marL="457200" rtl="0" algn="l">
              <a:spcBef>
                <a:spcPts val="1200"/>
              </a:spcBef>
              <a:spcAft>
                <a:spcPts val="0"/>
              </a:spcAft>
              <a:buClr>
                <a:srgbClr val="000000"/>
              </a:buClr>
              <a:buSzPct val="100000"/>
              <a:buFont typeface="Arial"/>
              <a:buChar char="●"/>
            </a:pPr>
            <a:r>
              <a:rPr lang="en-GB" sz="1100">
                <a:solidFill>
                  <a:srgbClr val="000000"/>
                </a:solidFill>
                <a:latin typeface="Arial"/>
                <a:ea typeface="Arial"/>
                <a:cs typeface="Arial"/>
                <a:sym typeface="Arial"/>
              </a:rPr>
              <a:t>Cardiovascular disease prediction is feasible with ML using routine clinical data.</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GB" sz="1100">
                <a:solidFill>
                  <a:srgbClr val="000000"/>
                </a:solidFill>
                <a:latin typeface="Arial"/>
                <a:ea typeface="Arial"/>
                <a:cs typeface="Arial"/>
                <a:sym typeface="Arial"/>
              </a:rPr>
              <a:t>Multilayer perceptron (MLP) has shown promising results with cross-validation.</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Future Work</a:t>
            </a:r>
            <a:r>
              <a:rPr lang="en-GB"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87972" lvl="0" marL="457200" rtl="0" algn="l">
              <a:spcBef>
                <a:spcPts val="1200"/>
              </a:spcBef>
              <a:spcAft>
                <a:spcPts val="0"/>
              </a:spcAft>
              <a:buClr>
                <a:srgbClr val="000000"/>
              </a:buClr>
              <a:buSzPct val="100000"/>
              <a:buFont typeface="Arial"/>
              <a:buChar char="●"/>
            </a:pPr>
            <a:r>
              <a:rPr lang="en-GB" sz="1100">
                <a:solidFill>
                  <a:srgbClr val="000000"/>
                </a:solidFill>
                <a:latin typeface="Arial"/>
                <a:ea typeface="Arial"/>
                <a:cs typeface="Arial"/>
                <a:sym typeface="Arial"/>
              </a:rPr>
              <a:t>Extend analysis to include genetic and lifestyle factors.</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GB" sz="1100">
                <a:solidFill>
                  <a:srgbClr val="000000"/>
                </a:solidFill>
                <a:latin typeface="Arial"/>
                <a:ea typeface="Arial"/>
                <a:cs typeface="Arial"/>
                <a:sym typeface="Arial"/>
              </a:rPr>
              <a:t>Use deep learning architectures for enhanced predictions.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idx="1" type="body"/>
          </p:nvPr>
        </p:nvSpPr>
        <p:spPr>
          <a:xfrm>
            <a:off x="191150" y="177000"/>
            <a:ext cx="7674900" cy="49665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b="1" lang="en-GB" sz="725"/>
              <a:t># Explanation of each column in the dataset:</a:t>
            </a:r>
            <a:endParaRPr b="1" sz="725"/>
          </a:p>
          <a:p>
            <a:pPr indent="0" lvl="0" marL="0" rtl="0" algn="l">
              <a:lnSpc>
                <a:spcPct val="80000"/>
              </a:lnSpc>
              <a:spcBef>
                <a:spcPts val="1200"/>
              </a:spcBef>
              <a:spcAft>
                <a:spcPts val="0"/>
              </a:spcAft>
              <a:buSzPts val="275"/>
              <a:buNone/>
            </a:pPr>
            <a:r>
              <a:rPr b="1" lang="en-GB" sz="725"/>
              <a:t># 1. id:</a:t>
            </a:r>
            <a:endParaRPr b="1" sz="725"/>
          </a:p>
          <a:p>
            <a:pPr indent="0" lvl="0" marL="0" rtl="0" algn="l">
              <a:lnSpc>
                <a:spcPct val="80000"/>
              </a:lnSpc>
              <a:spcBef>
                <a:spcPts val="1200"/>
              </a:spcBef>
              <a:spcAft>
                <a:spcPts val="0"/>
              </a:spcAft>
              <a:buSzPts val="275"/>
              <a:buNone/>
            </a:pPr>
            <a:r>
              <a:rPr b="1" lang="en-GB" sz="725"/>
              <a:t>#    - A unique identifier for each patient in the dataset.</a:t>
            </a:r>
            <a:endParaRPr b="1" sz="725"/>
          </a:p>
          <a:p>
            <a:pPr indent="0" lvl="0" marL="0" rtl="0" algn="l">
              <a:lnSpc>
                <a:spcPct val="80000"/>
              </a:lnSpc>
              <a:spcBef>
                <a:spcPts val="1200"/>
              </a:spcBef>
              <a:spcAft>
                <a:spcPts val="0"/>
              </a:spcAft>
              <a:buSzPts val="275"/>
              <a:buNone/>
            </a:pPr>
            <a:r>
              <a:rPr b="1" lang="en-GB" sz="725"/>
              <a:t># 2. age:</a:t>
            </a:r>
            <a:endParaRPr b="1" sz="725"/>
          </a:p>
          <a:p>
            <a:pPr indent="0" lvl="0" marL="0" rtl="0" algn="l">
              <a:lnSpc>
                <a:spcPct val="80000"/>
              </a:lnSpc>
              <a:spcBef>
                <a:spcPts val="1200"/>
              </a:spcBef>
              <a:spcAft>
                <a:spcPts val="0"/>
              </a:spcAft>
              <a:buSzPts val="275"/>
              <a:buNone/>
            </a:pPr>
            <a:r>
              <a:rPr b="1" lang="en-GB" sz="725"/>
              <a:t>#    - Age of the patient in days.</a:t>
            </a:r>
            <a:endParaRPr b="1" sz="725"/>
          </a:p>
          <a:p>
            <a:pPr indent="0" lvl="0" marL="0" rtl="0" algn="l">
              <a:lnSpc>
                <a:spcPct val="80000"/>
              </a:lnSpc>
              <a:spcBef>
                <a:spcPts val="1200"/>
              </a:spcBef>
              <a:spcAft>
                <a:spcPts val="0"/>
              </a:spcAft>
              <a:buSzPts val="275"/>
              <a:buNone/>
            </a:pPr>
            <a:r>
              <a:rPr b="1" lang="en-GB" sz="725"/>
              <a:t># 3. gender:</a:t>
            </a:r>
            <a:endParaRPr b="1" sz="725"/>
          </a:p>
          <a:p>
            <a:pPr indent="0" lvl="0" marL="0" rtl="0" algn="l">
              <a:lnSpc>
                <a:spcPct val="80000"/>
              </a:lnSpc>
              <a:spcBef>
                <a:spcPts val="1200"/>
              </a:spcBef>
              <a:spcAft>
                <a:spcPts val="0"/>
              </a:spcAft>
              <a:buSzPts val="275"/>
              <a:buNone/>
            </a:pPr>
            <a:r>
              <a:rPr b="1" lang="en-GB" sz="725"/>
              <a:t>#    - Gender of the patient (1 = female, 2 = male).</a:t>
            </a:r>
            <a:endParaRPr b="1" sz="725"/>
          </a:p>
          <a:p>
            <a:pPr indent="0" lvl="0" marL="0" rtl="0" algn="l">
              <a:lnSpc>
                <a:spcPct val="80000"/>
              </a:lnSpc>
              <a:spcBef>
                <a:spcPts val="1200"/>
              </a:spcBef>
              <a:spcAft>
                <a:spcPts val="0"/>
              </a:spcAft>
              <a:buSzPts val="275"/>
              <a:buNone/>
            </a:pPr>
            <a:r>
              <a:rPr b="1" lang="en-GB" sz="725"/>
              <a:t># 4. height:</a:t>
            </a:r>
            <a:endParaRPr b="1" sz="725"/>
          </a:p>
          <a:p>
            <a:pPr indent="0" lvl="0" marL="0" rtl="0" algn="l">
              <a:lnSpc>
                <a:spcPct val="80000"/>
              </a:lnSpc>
              <a:spcBef>
                <a:spcPts val="1200"/>
              </a:spcBef>
              <a:spcAft>
                <a:spcPts val="0"/>
              </a:spcAft>
              <a:buSzPts val="275"/>
              <a:buNone/>
            </a:pPr>
            <a:r>
              <a:rPr b="1" lang="en-GB" sz="725"/>
              <a:t>#    - Height of the patient in centimeters.</a:t>
            </a:r>
            <a:endParaRPr b="1" sz="725"/>
          </a:p>
          <a:p>
            <a:pPr indent="0" lvl="0" marL="0" rtl="0" algn="l">
              <a:lnSpc>
                <a:spcPct val="80000"/>
              </a:lnSpc>
              <a:spcBef>
                <a:spcPts val="1200"/>
              </a:spcBef>
              <a:spcAft>
                <a:spcPts val="0"/>
              </a:spcAft>
              <a:buSzPts val="275"/>
              <a:buNone/>
            </a:pPr>
            <a:r>
              <a:rPr b="1" lang="en-GB" sz="725"/>
              <a:t># 5. weight:</a:t>
            </a:r>
            <a:endParaRPr b="1" sz="725"/>
          </a:p>
          <a:p>
            <a:pPr indent="0" lvl="0" marL="0" rtl="0" algn="l">
              <a:lnSpc>
                <a:spcPct val="80000"/>
              </a:lnSpc>
              <a:spcBef>
                <a:spcPts val="1200"/>
              </a:spcBef>
              <a:spcAft>
                <a:spcPts val="0"/>
              </a:spcAft>
              <a:buSzPts val="275"/>
              <a:buNone/>
            </a:pPr>
            <a:r>
              <a:rPr b="1" lang="en-GB" sz="725"/>
              <a:t>#    - Weight of the patient in kilograms.</a:t>
            </a:r>
            <a:endParaRPr b="1" sz="725"/>
          </a:p>
          <a:p>
            <a:pPr indent="0" lvl="0" marL="0" rtl="0" algn="l">
              <a:lnSpc>
                <a:spcPct val="80000"/>
              </a:lnSpc>
              <a:spcBef>
                <a:spcPts val="1200"/>
              </a:spcBef>
              <a:spcAft>
                <a:spcPts val="0"/>
              </a:spcAft>
              <a:buSzPts val="275"/>
              <a:buNone/>
            </a:pPr>
            <a:r>
              <a:rPr b="1" lang="en-GB" sz="725"/>
              <a:t># 6. ap_hi:</a:t>
            </a:r>
            <a:endParaRPr b="1" sz="725"/>
          </a:p>
          <a:p>
            <a:pPr indent="0" lvl="0" marL="0" rtl="0" algn="l">
              <a:lnSpc>
                <a:spcPct val="80000"/>
              </a:lnSpc>
              <a:spcBef>
                <a:spcPts val="1200"/>
              </a:spcBef>
              <a:spcAft>
                <a:spcPts val="0"/>
              </a:spcAft>
              <a:buSzPts val="275"/>
              <a:buNone/>
            </a:pPr>
            <a:r>
              <a:rPr b="1" lang="en-GB" sz="725"/>
              <a:t>#    - Systolic blood pressure (higher number) in mmHg.</a:t>
            </a:r>
            <a:endParaRPr b="1" sz="725"/>
          </a:p>
          <a:p>
            <a:pPr indent="0" lvl="0" marL="0" rtl="0" algn="l">
              <a:lnSpc>
                <a:spcPct val="80000"/>
              </a:lnSpc>
              <a:spcBef>
                <a:spcPts val="1200"/>
              </a:spcBef>
              <a:spcAft>
                <a:spcPts val="0"/>
              </a:spcAft>
              <a:buSzPts val="275"/>
              <a:buNone/>
            </a:pPr>
            <a:r>
              <a:rPr b="1" lang="en-GB" sz="725"/>
              <a:t># 7. ap_lo:</a:t>
            </a:r>
            <a:endParaRPr b="1" sz="725"/>
          </a:p>
          <a:p>
            <a:pPr indent="0" lvl="0" marL="0" rtl="0" algn="l">
              <a:lnSpc>
                <a:spcPct val="80000"/>
              </a:lnSpc>
              <a:spcBef>
                <a:spcPts val="1200"/>
              </a:spcBef>
              <a:spcAft>
                <a:spcPts val="0"/>
              </a:spcAft>
              <a:buSzPts val="275"/>
              <a:buNone/>
            </a:pPr>
            <a:r>
              <a:rPr b="1" lang="en-GB" sz="725"/>
              <a:t>#    - Diastolic blood pressure (lower number) in mmHg.</a:t>
            </a:r>
            <a:endParaRPr b="1" sz="725"/>
          </a:p>
          <a:p>
            <a:pPr indent="0" lvl="0" marL="0" rtl="0" algn="l">
              <a:lnSpc>
                <a:spcPct val="80000"/>
              </a:lnSpc>
              <a:spcBef>
                <a:spcPts val="1200"/>
              </a:spcBef>
              <a:spcAft>
                <a:spcPts val="0"/>
              </a:spcAft>
              <a:buSzPts val="275"/>
              <a:buNone/>
            </a:pPr>
            <a:r>
              <a:rPr b="1" lang="en-GB" sz="725"/>
              <a:t># 8. cholesterol:</a:t>
            </a:r>
            <a:endParaRPr b="1" sz="725"/>
          </a:p>
          <a:p>
            <a:pPr indent="0" lvl="0" marL="0" rtl="0" algn="l">
              <a:lnSpc>
                <a:spcPct val="80000"/>
              </a:lnSpc>
              <a:spcBef>
                <a:spcPts val="1200"/>
              </a:spcBef>
              <a:spcAft>
                <a:spcPts val="0"/>
              </a:spcAft>
              <a:buSzPts val="275"/>
              <a:buNone/>
            </a:pPr>
            <a:r>
              <a:rPr b="1" lang="en-GB" sz="725"/>
              <a:t>#    - Cholesterol levels (1 = normal, 2 = above normal, 3 = well above normal).</a:t>
            </a:r>
            <a:endParaRPr b="1" sz="725"/>
          </a:p>
          <a:p>
            <a:pPr indent="0" lvl="0" marL="0" rtl="0" algn="l">
              <a:lnSpc>
                <a:spcPct val="80000"/>
              </a:lnSpc>
              <a:spcBef>
                <a:spcPts val="1200"/>
              </a:spcBef>
              <a:spcAft>
                <a:spcPts val="0"/>
              </a:spcAft>
              <a:buSzPts val="275"/>
              <a:buNone/>
            </a:pPr>
            <a:r>
              <a:rPr b="1" lang="en-GB" sz="725"/>
              <a:t># 9. gluc:</a:t>
            </a:r>
            <a:endParaRPr b="1" sz="725"/>
          </a:p>
          <a:p>
            <a:pPr indent="0" lvl="0" marL="0" rtl="0" algn="l">
              <a:lnSpc>
                <a:spcPct val="80000"/>
              </a:lnSpc>
              <a:spcBef>
                <a:spcPts val="1200"/>
              </a:spcBef>
              <a:spcAft>
                <a:spcPts val="0"/>
              </a:spcAft>
              <a:buSzPts val="275"/>
              <a:buNone/>
            </a:pPr>
            <a:r>
              <a:rPr b="1" lang="en-GB" sz="725"/>
              <a:t>#    - Glucose levels (1 = normal, 2 = above normal, 3 = well above normal).</a:t>
            </a:r>
            <a:endParaRPr b="1" sz="725"/>
          </a:p>
          <a:p>
            <a:pPr indent="0" lvl="0" marL="0" rtl="0" algn="l">
              <a:lnSpc>
                <a:spcPct val="80000"/>
              </a:lnSpc>
              <a:spcBef>
                <a:spcPts val="1200"/>
              </a:spcBef>
              <a:spcAft>
                <a:spcPts val="0"/>
              </a:spcAft>
              <a:buSzPts val="275"/>
              <a:buNone/>
            </a:pPr>
            <a:r>
              <a:t/>
            </a:r>
            <a:endParaRPr b="1" sz="725"/>
          </a:p>
          <a:p>
            <a:pPr indent="0" lvl="0" marL="0" rtl="0" algn="l">
              <a:lnSpc>
                <a:spcPct val="80000"/>
              </a:lnSpc>
              <a:spcBef>
                <a:spcPts val="1200"/>
              </a:spcBef>
              <a:spcAft>
                <a:spcPts val="1200"/>
              </a:spcAft>
              <a:buSzPts val="275"/>
              <a:buNone/>
            </a:pPr>
            <a:r>
              <a:t/>
            </a:r>
            <a:endParaRPr b="1" sz="725"/>
          </a:p>
        </p:txBody>
      </p:sp>
      <p:sp>
        <p:nvSpPr>
          <p:cNvPr id="297" name="Google Shape;297;p16"/>
          <p:cNvSpPr txBox="1"/>
          <p:nvPr/>
        </p:nvSpPr>
        <p:spPr>
          <a:xfrm>
            <a:off x="3573975" y="258000"/>
            <a:ext cx="5327400" cy="46275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Clr>
                <a:srgbClr val="000000"/>
              </a:buClr>
              <a:buSzPts val="275"/>
              <a:buFont typeface="Arial"/>
              <a:buNone/>
            </a:pPr>
            <a:r>
              <a:rPr b="1" lang="en-GB" sz="725">
                <a:solidFill>
                  <a:schemeClr val="dk2"/>
                </a:solidFill>
                <a:latin typeface="Nunito"/>
                <a:ea typeface="Nunito"/>
                <a:cs typeface="Nunito"/>
                <a:sym typeface="Nunito"/>
              </a:rPr>
              <a:t># 10. smoke:</a:t>
            </a:r>
            <a:endParaRPr b="1" sz="725">
              <a:solidFill>
                <a:schemeClr val="dk2"/>
              </a:solidFill>
              <a:latin typeface="Nunito"/>
              <a:ea typeface="Nunito"/>
              <a:cs typeface="Nunito"/>
              <a:sym typeface="Nunito"/>
            </a:endParaRPr>
          </a:p>
          <a:p>
            <a:pPr indent="0" lvl="0" marL="0" rtl="0" algn="l">
              <a:lnSpc>
                <a:spcPct val="80000"/>
              </a:lnSpc>
              <a:spcBef>
                <a:spcPts val="1200"/>
              </a:spcBef>
              <a:spcAft>
                <a:spcPts val="0"/>
              </a:spcAft>
              <a:buClr>
                <a:srgbClr val="000000"/>
              </a:buClr>
              <a:buSzPts val="275"/>
              <a:buFont typeface="Arial"/>
              <a:buNone/>
            </a:pPr>
            <a:r>
              <a:rPr b="1" lang="en-GB" sz="725">
                <a:solidFill>
                  <a:schemeClr val="dk2"/>
                </a:solidFill>
                <a:latin typeface="Nunito"/>
                <a:ea typeface="Nunito"/>
                <a:cs typeface="Nunito"/>
                <a:sym typeface="Nunito"/>
              </a:rPr>
              <a:t>#     - Whether the patient smokes or not (0 = No, 1 = Yes).</a:t>
            </a:r>
            <a:endParaRPr b="1" sz="725">
              <a:solidFill>
                <a:schemeClr val="dk2"/>
              </a:solidFill>
              <a:latin typeface="Nunito"/>
              <a:ea typeface="Nunito"/>
              <a:cs typeface="Nunito"/>
              <a:sym typeface="Nunito"/>
            </a:endParaRPr>
          </a:p>
          <a:p>
            <a:pPr indent="0" lvl="0" marL="0" rtl="0" algn="l">
              <a:lnSpc>
                <a:spcPct val="80000"/>
              </a:lnSpc>
              <a:spcBef>
                <a:spcPts val="1200"/>
              </a:spcBef>
              <a:spcAft>
                <a:spcPts val="0"/>
              </a:spcAft>
              <a:buClr>
                <a:srgbClr val="000000"/>
              </a:buClr>
              <a:buSzPts val="275"/>
              <a:buFont typeface="Arial"/>
              <a:buNone/>
            </a:pPr>
            <a:r>
              <a:rPr b="1" lang="en-GB" sz="725">
                <a:solidFill>
                  <a:schemeClr val="dk2"/>
                </a:solidFill>
                <a:latin typeface="Nunito"/>
                <a:ea typeface="Nunito"/>
                <a:cs typeface="Nunito"/>
                <a:sym typeface="Nunito"/>
              </a:rPr>
              <a:t># 11. alco:</a:t>
            </a:r>
            <a:endParaRPr b="1" sz="725">
              <a:solidFill>
                <a:schemeClr val="dk2"/>
              </a:solidFill>
              <a:latin typeface="Nunito"/>
              <a:ea typeface="Nunito"/>
              <a:cs typeface="Nunito"/>
              <a:sym typeface="Nunito"/>
            </a:endParaRPr>
          </a:p>
          <a:p>
            <a:pPr indent="0" lvl="0" marL="0" rtl="0" algn="l">
              <a:lnSpc>
                <a:spcPct val="80000"/>
              </a:lnSpc>
              <a:spcBef>
                <a:spcPts val="1200"/>
              </a:spcBef>
              <a:spcAft>
                <a:spcPts val="0"/>
              </a:spcAft>
              <a:buClr>
                <a:srgbClr val="000000"/>
              </a:buClr>
              <a:buSzPts val="275"/>
              <a:buFont typeface="Arial"/>
              <a:buNone/>
            </a:pPr>
            <a:r>
              <a:rPr b="1" lang="en-GB" sz="725">
                <a:solidFill>
                  <a:schemeClr val="dk2"/>
                </a:solidFill>
                <a:latin typeface="Nunito"/>
                <a:ea typeface="Nunito"/>
                <a:cs typeface="Nunito"/>
                <a:sym typeface="Nunito"/>
              </a:rPr>
              <a:t>#     - Whether the patient drinks alcohol or not (0 = No, 1 = Yes).</a:t>
            </a:r>
            <a:endParaRPr b="1" sz="725">
              <a:solidFill>
                <a:schemeClr val="dk2"/>
              </a:solidFill>
              <a:latin typeface="Nunito"/>
              <a:ea typeface="Nunito"/>
              <a:cs typeface="Nunito"/>
              <a:sym typeface="Nunito"/>
            </a:endParaRPr>
          </a:p>
          <a:p>
            <a:pPr indent="0" lvl="0" marL="0" rtl="0" algn="l">
              <a:lnSpc>
                <a:spcPct val="80000"/>
              </a:lnSpc>
              <a:spcBef>
                <a:spcPts val="1200"/>
              </a:spcBef>
              <a:spcAft>
                <a:spcPts val="0"/>
              </a:spcAft>
              <a:buClr>
                <a:srgbClr val="000000"/>
              </a:buClr>
              <a:buSzPts val="275"/>
              <a:buFont typeface="Arial"/>
              <a:buNone/>
            </a:pPr>
            <a:r>
              <a:rPr b="1" lang="en-GB" sz="725">
                <a:solidFill>
                  <a:schemeClr val="dk2"/>
                </a:solidFill>
                <a:latin typeface="Nunito"/>
                <a:ea typeface="Nunito"/>
                <a:cs typeface="Nunito"/>
                <a:sym typeface="Nunito"/>
              </a:rPr>
              <a:t># 12. active:</a:t>
            </a:r>
            <a:endParaRPr b="1" sz="725">
              <a:solidFill>
                <a:schemeClr val="dk2"/>
              </a:solidFill>
              <a:latin typeface="Nunito"/>
              <a:ea typeface="Nunito"/>
              <a:cs typeface="Nunito"/>
              <a:sym typeface="Nunito"/>
            </a:endParaRPr>
          </a:p>
          <a:p>
            <a:pPr indent="0" lvl="0" marL="0" rtl="0" algn="l">
              <a:lnSpc>
                <a:spcPct val="80000"/>
              </a:lnSpc>
              <a:spcBef>
                <a:spcPts val="1200"/>
              </a:spcBef>
              <a:spcAft>
                <a:spcPts val="0"/>
              </a:spcAft>
              <a:buClr>
                <a:srgbClr val="000000"/>
              </a:buClr>
              <a:buSzPts val="275"/>
              <a:buFont typeface="Arial"/>
              <a:buNone/>
            </a:pPr>
            <a:r>
              <a:rPr b="1" lang="en-GB" sz="725">
                <a:solidFill>
                  <a:schemeClr val="dk2"/>
                </a:solidFill>
                <a:latin typeface="Nunito"/>
                <a:ea typeface="Nunito"/>
                <a:cs typeface="Nunito"/>
                <a:sym typeface="Nunito"/>
              </a:rPr>
              <a:t>#     - Whether the patient is physically active or not (0 = No, 1 = Yes).</a:t>
            </a:r>
            <a:endParaRPr b="1" sz="725">
              <a:solidFill>
                <a:schemeClr val="dk2"/>
              </a:solidFill>
              <a:latin typeface="Nunito"/>
              <a:ea typeface="Nunito"/>
              <a:cs typeface="Nunito"/>
              <a:sym typeface="Nunito"/>
            </a:endParaRPr>
          </a:p>
          <a:p>
            <a:pPr indent="0" lvl="0" marL="0" rtl="0" algn="l">
              <a:lnSpc>
                <a:spcPct val="80000"/>
              </a:lnSpc>
              <a:spcBef>
                <a:spcPts val="1200"/>
              </a:spcBef>
              <a:spcAft>
                <a:spcPts val="0"/>
              </a:spcAft>
              <a:buClr>
                <a:srgbClr val="000000"/>
              </a:buClr>
              <a:buSzPts val="275"/>
              <a:buFont typeface="Arial"/>
              <a:buNone/>
            </a:pPr>
            <a:r>
              <a:rPr b="1" lang="en-GB" sz="725">
                <a:solidFill>
                  <a:schemeClr val="dk2"/>
                </a:solidFill>
                <a:latin typeface="Nunito"/>
                <a:ea typeface="Nunito"/>
                <a:cs typeface="Nunito"/>
                <a:sym typeface="Nunito"/>
              </a:rPr>
              <a:t># 13. cardio:</a:t>
            </a:r>
            <a:endParaRPr b="1" sz="725">
              <a:solidFill>
                <a:schemeClr val="dk2"/>
              </a:solidFill>
              <a:latin typeface="Nunito"/>
              <a:ea typeface="Nunito"/>
              <a:cs typeface="Nunito"/>
              <a:sym typeface="Nunito"/>
            </a:endParaRPr>
          </a:p>
          <a:p>
            <a:pPr indent="0" lvl="0" marL="0" rtl="0" algn="l">
              <a:lnSpc>
                <a:spcPct val="80000"/>
              </a:lnSpc>
              <a:spcBef>
                <a:spcPts val="1200"/>
              </a:spcBef>
              <a:spcAft>
                <a:spcPts val="1200"/>
              </a:spcAft>
              <a:buClr>
                <a:srgbClr val="000000"/>
              </a:buClr>
              <a:buSzPts val="275"/>
              <a:buFont typeface="Arial"/>
              <a:buNone/>
            </a:pPr>
            <a:r>
              <a:rPr b="1" lang="en-GB" sz="725">
                <a:solidFill>
                  <a:schemeClr val="dk2"/>
                </a:solidFill>
                <a:latin typeface="Nunito"/>
                <a:ea typeface="Nunito"/>
                <a:cs typeface="Nunito"/>
                <a:sym typeface="Nunito"/>
              </a:rPr>
              <a:t>#     - Presence or absence of cardiovascular disease (0 = Absent, 1 = Present). This is the target variable we aim to predict.</a:t>
            </a:r>
            <a:endParaRPr sz="1300">
              <a:solidFill>
                <a:schemeClr val="dk2"/>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17"/>
          <p:cNvPicPr preferRelativeResize="0"/>
          <p:nvPr/>
        </p:nvPicPr>
        <p:blipFill>
          <a:blip r:embed="rId3">
            <a:alphaModFix/>
          </a:blip>
          <a:stretch>
            <a:fillRect/>
          </a:stretch>
        </p:blipFill>
        <p:spPr>
          <a:xfrm>
            <a:off x="152400" y="152400"/>
            <a:ext cx="4196100" cy="4183575"/>
          </a:xfrm>
          <a:prstGeom prst="rect">
            <a:avLst/>
          </a:prstGeom>
          <a:noFill/>
          <a:ln>
            <a:noFill/>
          </a:ln>
        </p:spPr>
      </p:pic>
      <p:sp>
        <p:nvSpPr>
          <p:cNvPr id="303" name="Google Shape;303;p17"/>
          <p:cNvSpPr txBox="1"/>
          <p:nvPr/>
        </p:nvSpPr>
        <p:spPr>
          <a:xfrm>
            <a:off x="4427025" y="87675"/>
            <a:ext cx="4669800" cy="455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solidFill>
                  <a:schemeClr val="dk2"/>
                </a:solidFill>
                <a:latin typeface="Nunito"/>
                <a:ea typeface="Nunito"/>
                <a:cs typeface="Nunito"/>
                <a:sym typeface="Nunito"/>
              </a:rPr>
              <a:t>Key Observations:</a:t>
            </a:r>
            <a:endParaRPr b="1" sz="1100">
              <a:solidFill>
                <a:schemeClr val="dk2"/>
              </a:solidFill>
              <a:latin typeface="Nunito"/>
              <a:ea typeface="Nunito"/>
              <a:cs typeface="Nunito"/>
              <a:sym typeface="Nunito"/>
            </a:endParaRPr>
          </a:p>
          <a:p>
            <a:pPr indent="0" lvl="0" marL="0" rtl="0" algn="l">
              <a:spcBef>
                <a:spcPts val="0"/>
              </a:spcBef>
              <a:spcAft>
                <a:spcPts val="0"/>
              </a:spcAft>
              <a:buNone/>
            </a:pPr>
            <a:r>
              <a:t/>
            </a:r>
            <a:endParaRPr sz="900">
              <a:solidFill>
                <a:schemeClr val="dk2"/>
              </a:solidFill>
              <a:latin typeface="Nunito"/>
              <a:ea typeface="Nunito"/>
              <a:cs typeface="Nunito"/>
              <a:sym typeface="Nunito"/>
            </a:endParaRPr>
          </a:p>
          <a:p>
            <a:pPr indent="0" lvl="0" marL="0" rtl="0" algn="l">
              <a:spcBef>
                <a:spcPts val="0"/>
              </a:spcBef>
              <a:spcAft>
                <a:spcPts val="0"/>
              </a:spcAft>
              <a:buNone/>
            </a:pPr>
            <a:r>
              <a:rPr b="1" lang="en-GB" sz="900">
                <a:solidFill>
                  <a:schemeClr val="dk2"/>
                </a:solidFill>
                <a:latin typeface="Nunito"/>
                <a:ea typeface="Nunito"/>
                <a:cs typeface="Nunito"/>
                <a:sym typeface="Nunito"/>
              </a:rPr>
              <a:t>Age Distribution and Cardio:</a:t>
            </a:r>
            <a:r>
              <a:rPr lang="en-GB" sz="900">
                <a:solidFill>
                  <a:schemeClr val="dk2"/>
                </a:solidFill>
                <a:latin typeface="Nunito"/>
                <a:ea typeface="Nunito"/>
                <a:cs typeface="Nunito"/>
                <a:sym typeface="Nunito"/>
              </a:rPr>
              <a:t> The plot shows a general trend where the number of individuals with cardiovascular disease tends to increase with age. This is expected, as the risk of developing cardiovascular disease generally increases with age.</a:t>
            </a:r>
            <a:endParaRPr sz="900">
              <a:solidFill>
                <a:schemeClr val="dk2"/>
              </a:solidFill>
              <a:latin typeface="Nunito"/>
              <a:ea typeface="Nunito"/>
              <a:cs typeface="Nunito"/>
              <a:sym typeface="Nunito"/>
            </a:endParaRPr>
          </a:p>
          <a:p>
            <a:pPr indent="0" lvl="0" marL="0" rtl="0" algn="l">
              <a:spcBef>
                <a:spcPts val="0"/>
              </a:spcBef>
              <a:spcAft>
                <a:spcPts val="0"/>
              </a:spcAft>
              <a:buNone/>
            </a:pPr>
            <a:r>
              <a:rPr b="1" lang="en-GB" sz="900">
                <a:solidFill>
                  <a:schemeClr val="dk2"/>
                </a:solidFill>
                <a:latin typeface="Nunito"/>
                <a:ea typeface="Nunito"/>
                <a:cs typeface="Nunito"/>
                <a:sym typeface="Nunito"/>
              </a:rPr>
              <a:t>Prevalence of Cardio:</a:t>
            </a:r>
            <a:r>
              <a:rPr lang="en-GB" sz="900">
                <a:solidFill>
                  <a:schemeClr val="dk2"/>
                </a:solidFill>
                <a:latin typeface="Nunito"/>
                <a:ea typeface="Nunito"/>
                <a:cs typeface="Nunito"/>
                <a:sym typeface="Nunito"/>
              </a:rPr>
              <a:t> The plot shows a clear distinction between the number of individuals with and without cardiovascular disease across different age groups. At younger ages, the number of individuals with cardio is lower, while it gradually increases as we move towards older ages.</a:t>
            </a:r>
            <a:endParaRPr sz="900">
              <a:solidFill>
                <a:schemeClr val="dk2"/>
              </a:solidFill>
              <a:latin typeface="Nunito"/>
              <a:ea typeface="Nunito"/>
              <a:cs typeface="Nunito"/>
              <a:sym typeface="Nunito"/>
            </a:endParaRPr>
          </a:p>
          <a:p>
            <a:pPr indent="0" lvl="0" marL="0" rtl="0" algn="l">
              <a:spcBef>
                <a:spcPts val="0"/>
              </a:spcBef>
              <a:spcAft>
                <a:spcPts val="0"/>
              </a:spcAft>
              <a:buNone/>
            </a:pPr>
            <a:r>
              <a:rPr b="1" lang="en-GB" sz="900">
                <a:solidFill>
                  <a:schemeClr val="dk2"/>
                </a:solidFill>
                <a:latin typeface="Nunito"/>
                <a:ea typeface="Nunito"/>
                <a:cs typeface="Nunito"/>
                <a:sym typeface="Nunito"/>
              </a:rPr>
              <a:t>Age Groups with Higher Prevalence:</a:t>
            </a:r>
            <a:r>
              <a:rPr lang="en-GB" sz="900">
                <a:solidFill>
                  <a:schemeClr val="dk2"/>
                </a:solidFill>
                <a:latin typeface="Nunito"/>
                <a:ea typeface="Nunito"/>
                <a:cs typeface="Nunito"/>
                <a:sym typeface="Nunito"/>
              </a:rPr>
              <a:t> The plot shows that the prevalence of cardiovascular disease becomes increasingly significant for individuals aged 50 or older. These age groups have a higher number of individuals with cardio compared to other age groups.</a:t>
            </a:r>
            <a:endParaRPr sz="900">
              <a:solidFill>
                <a:schemeClr val="dk2"/>
              </a:solidFill>
              <a:latin typeface="Nunito"/>
              <a:ea typeface="Nunito"/>
              <a:cs typeface="Nunito"/>
              <a:sym typeface="Nunito"/>
            </a:endParaRPr>
          </a:p>
          <a:p>
            <a:pPr indent="0" lvl="0" marL="0" rtl="0" algn="l">
              <a:spcBef>
                <a:spcPts val="0"/>
              </a:spcBef>
              <a:spcAft>
                <a:spcPts val="0"/>
              </a:spcAft>
              <a:buNone/>
            </a:pPr>
            <a:r>
              <a:t/>
            </a:r>
            <a:endParaRPr sz="900">
              <a:solidFill>
                <a:schemeClr val="dk2"/>
              </a:solidFill>
              <a:latin typeface="Nunito"/>
              <a:ea typeface="Nunito"/>
              <a:cs typeface="Nunito"/>
              <a:sym typeface="Nunito"/>
            </a:endParaRPr>
          </a:p>
          <a:p>
            <a:pPr indent="0" lvl="0" marL="0" rtl="0" algn="l">
              <a:spcBef>
                <a:spcPts val="0"/>
              </a:spcBef>
              <a:spcAft>
                <a:spcPts val="0"/>
              </a:spcAft>
              <a:buNone/>
            </a:pPr>
            <a:r>
              <a:rPr lang="en-GB" sz="900">
                <a:solidFill>
                  <a:schemeClr val="dk2"/>
                </a:solidFill>
                <a:latin typeface="Nunito"/>
                <a:ea typeface="Nunito"/>
                <a:cs typeface="Nunito"/>
                <a:sym typeface="Nunito"/>
              </a:rPr>
              <a:t>In essence, the plot highlights a positive correlation between age and the likelihood of having cardiovascular disease in the dataset. It provides valuable insight into how the presence of cardiovascular disease is related to age, which could be crucial for building predictive models or understanding risk factors associated with the disease.</a:t>
            </a:r>
            <a:endParaRPr sz="900">
              <a:solidFill>
                <a:schemeClr val="dk2"/>
              </a:solidFill>
              <a:latin typeface="Nunito"/>
              <a:ea typeface="Nunito"/>
              <a:cs typeface="Nunito"/>
              <a:sym typeface="Nunito"/>
            </a:endParaRPr>
          </a:p>
          <a:p>
            <a:pPr indent="0" lvl="0" marL="0" rtl="0" algn="l">
              <a:spcBef>
                <a:spcPts val="0"/>
              </a:spcBef>
              <a:spcAft>
                <a:spcPts val="0"/>
              </a:spcAft>
              <a:buNone/>
            </a:pPr>
            <a:r>
              <a:t/>
            </a:r>
            <a:endParaRPr sz="900">
              <a:solidFill>
                <a:schemeClr val="dk2"/>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18"/>
          <p:cNvPicPr preferRelativeResize="0"/>
          <p:nvPr/>
        </p:nvPicPr>
        <p:blipFill>
          <a:blip r:embed="rId3">
            <a:alphaModFix/>
          </a:blip>
          <a:stretch>
            <a:fillRect/>
          </a:stretch>
        </p:blipFill>
        <p:spPr>
          <a:xfrm>
            <a:off x="84950" y="784600"/>
            <a:ext cx="4889950" cy="2614675"/>
          </a:xfrm>
          <a:prstGeom prst="rect">
            <a:avLst/>
          </a:prstGeom>
          <a:noFill/>
          <a:ln>
            <a:noFill/>
          </a:ln>
        </p:spPr>
      </p:pic>
      <p:sp>
        <p:nvSpPr>
          <p:cNvPr id="309" name="Google Shape;309;p18"/>
          <p:cNvSpPr txBox="1"/>
          <p:nvPr/>
        </p:nvSpPr>
        <p:spPr>
          <a:xfrm>
            <a:off x="4932775" y="28650"/>
            <a:ext cx="4211100" cy="46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solidFill>
                  <a:schemeClr val="dk2"/>
                </a:solidFill>
                <a:latin typeface="Nunito"/>
                <a:ea typeface="Nunito"/>
                <a:cs typeface="Nunito"/>
                <a:sym typeface="Nunito"/>
              </a:rPr>
              <a:t>Key Observations:</a:t>
            </a:r>
            <a:endParaRPr b="1" sz="1100">
              <a:solidFill>
                <a:schemeClr val="dk2"/>
              </a:solidFill>
              <a:latin typeface="Nunito"/>
              <a:ea typeface="Nunito"/>
              <a:cs typeface="Nunito"/>
              <a:sym typeface="Nunito"/>
            </a:endParaRPr>
          </a:p>
          <a:p>
            <a:pPr indent="0" lvl="0" marL="0" rtl="0" algn="l">
              <a:spcBef>
                <a:spcPts val="0"/>
              </a:spcBef>
              <a:spcAft>
                <a:spcPts val="0"/>
              </a:spcAft>
              <a:buNone/>
            </a:pPr>
            <a:r>
              <a:t/>
            </a:r>
            <a:endParaRPr b="1" sz="1100">
              <a:solidFill>
                <a:schemeClr val="dk2"/>
              </a:solidFill>
              <a:latin typeface="Nunito"/>
              <a:ea typeface="Nunito"/>
              <a:cs typeface="Nunito"/>
              <a:sym typeface="Nunito"/>
            </a:endParaRPr>
          </a:p>
          <a:p>
            <a:pPr indent="0" lvl="0" marL="0" rtl="0" algn="l">
              <a:spcBef>
                <a:spcPts val="0"/>
              </a:spcBef>
              <a:spcAft>
                <a:spcPts val="0"/>
              </a:spcAft>
              <a:buNone/>
            </a:pPr>
            <a:r>
              <a:rPr b="1" lang="en-GB" sz="1100">
                <a:solidFill>
                  <a:schemeClr val="dk2"/>
                </a:solidFill>
                <a:latin typeface="Nunito"/>
                <a:ea typeface="Nunito"/>
                <a:cs typeface="Nunito"/>
                <a:sym typeface="Nunito"/>
              </a:rPr>
              <a:t>Prevalence of Categorical Variables</a:t>
            </a:r>
            <a:r>
              <a:rPr lang="en-GB" sz="1100">
                <a:solidFill>
                  <a:schemeClr val="dk2"/>
                </a:solidFill>
                <a:latin typeface="Nunito"/>
                <a:ea typeface="Nunito"/>
                <a:cs typeface="Nunito"/>
                <a:sym typeface="Nunito"/>
              </a:rPr>
              <a:t>: The plot provides insights into the relative frequencies of various levels within each categorical variable. For instance, it can show the proportions of individuals with normal, borderline, or high cholesterol levels.</a:t>
            </a:r>
            <a:endParaRPr sz="1100">
              <a:solidFill>
                <a:schemeClr val="dk2"/>
              </a:solidFill>
              <a:latin typeface="Nunito"/>
              <a:ea typeface="Nunito"/>
              <a:cs typeface="Nunito"/>
              <a:sym typeface="Nunito"/>
            </a:endParaRPr>
          </a:p>
          <a:p>
            <a:pPr indent="0" lvl="0" marL="0" rtl="0" algn="l">
              <a:spcBef>
                <a:spcPts val="0"/>
              </a:spcBef>
              <a:spcAft>
                <a:spcPts val="0"/>
              </a:spcAft>
              <a:buNone/>
            </a:pPr>
            <a:r>
              <a:rPr b="1" lang="en-GB" sz="1100">
                <a:solidFill>
                  <a:schemeClr val="dk2"/>
                </a:solidFill>
                <a:latin typeface="Nunito"/>
                <a:ea typeface="Nunito"/>
                <a:cs typeface="Nunito"/>
                <a:sym typeface="Nunito"/>
              </a:rPr>
              <a:t>Potential Associations with Cardio (Implicit)</a:t>
            </a:r>
            <a:r>
              <a:rPr lang="en-GB" sz="1100">
                <a:solidFill>
                  <a:schemeClr val="dk2"/>
                </a:solidFill>
                <a:latin typeface="Nunito"/>
                <a:ea typeface="Nunito"/>
                <a:cs typeface="Nunito"/>
                <a:sym typeface="Nunito"/>
              </a:rPr>
              <a:t>: While the plot doesn't directly show the relationship with cardiovascular disease, it indirectly provides a foundation for understanding potential associations. By comparing the counts of each category across the "hue" parameter, we can identify potential patterns linked to the likelihood of cardiovascular disease. For example, we might see higher frequencies of individuals with high cholesterol levels among those with cardiovascular disease.</a:t>
            </a:r>
            <a:endParaRPr sz="1100">
              <a:solidFill>
                <a:schemeClr val="dk2"/>
              </a:solidFill>
              <a:latin typeface="Nunito"/>
              <a:ea typeface="Nunito"/>
              <a:cs typeface="Nunito"/>
              <a:sym typeface="Nunito"/>
            </a:endParaRPr>
          </a:p>
          <a:p>
            <a:pPr indent="0" lvl="0" marL="0" rtl="0" algn="l">
              <a:spcBef>
                <a:spcPts val="0"/>
              </a:spcBef>
              <a:spcAft>
                <a:spcPts val="0"/>
              </a:spcAft>
              <a:buNone/>
            </a:pPr>
            <a:r>
              <a:rPr b="1" lang="en-GB" sz="1100">
                <a:solidFill>
                  <a:schemeClr val="dk2"/>
                </a:solidFill>
                <a:latin typeface="Nunito"/>
                <a:ea typeface="Nunito"/>
                <a:cs typeface="Nunito"/>
                <a:sym typeface="Nunito"/>
              </a:rPr>
              <a:t>Imbalanced Categories:</a:t>
            </a:r>
            <a:r>
              <a:rPr lang="en-GB" sz="1100">
                <a:solidFill>
                  <a:schemeClr val="dk2"/>
                </a:solidFill>
                <a:latin typeface="Nunito"/>
                <a:ea typeface="Nunito"/>
                <a:cs typeface="Nunito"/>
                <a:sym typeface="Nunito"/>
              </a:rPr>
              <a:t> The plot might reveal any significant imbalances in the frequencies of certain categories within the variables. For instance, if the majority of individuals are non-smokers, this might affect the predictive power of smoking as a risk factor for cardiovascular disease.</a:t>
            </a:r>
            <a:endParaRPr sz="1100">
              <a:solidFill>
                <a:schemeClr val="dk2"/>
              </a:solidFill>
              <a:latin typeface="Nunito"/>
              <a:ea typeface="Nunito"/>
              <a:cs typeface="Nunito"/>
              <a:sym typeface="Nunito"/>
            </a:endParaRPr>
          </a:p>
          <a:p>
            <a:pPr indent="0" lvl="0" marL="0" rtl="0" algn="l">
              <a:spcBef>
                <a:spcPts val="0"/>
              </a:spcBef>
              <a:spcAft>
                <a:spcPts val="0"/>
              </a:spcAft>
              <a:buNone/>
            </a:pPr>
            <a:r>
              <a:rPr b="1" lang="en-GB" sz="1100">
                <a:solidFill>
                  <a:schemeClr val="dk2"/>
                </a:solidFill>
                <a:latin typeface="Nunito"/>
                <a:ea typeface="Nunito"/>
                <a:cs typeface="Nunito"/>
                <a:sym typeface="Nunito"/>
              </a:rPr>
              <a:t>Risk Factor Identification</a:t>
            </a:r>
            <a:r>
              <a:rPr lang="en-GB" sz="1100">
                <a:solidFill>
                  <a:schemeClr val="dk2"/>
                </a:solidFill>
                <a:latin typeface="Nunito"/>
                <a:ea typeface="Nunito"/>
                <a:cs typeface="Nunito"/>
                <a:sym typeface="Nunito"/>
              </a:rPr>
              <a:t>: By examining the relative frequencies of certain categories (like high cholesterol or smoking) within each variable, the plot can help identify potential risk factors for cardiovascular disease.</a:t>
            </a:r>
            <a:endParaRPr sz="1100">
              <a:solidFill>
                <a:schemeClr val="dk2"/>
              </a:solidFill>
              <a:latin typeface="Nunito"/>
              <a:ea typeface="Nunito"/>
              <a:cs typeface="Nunito"/>
              <a:sym typeface="Nunito"/>
            </a:endParaRPr>
          </a:p>
          <a:p>
            <a:pPr indent="0" lvl="0" marL="0" rtl="0" algn="l">
              <a:spcBef>
                <a:spcPts val="0"/>
              </a:spcBef>
              <a:spcAft>
                <a:spcPts val="0"/>
              </a:spcAft>
              <a:buNone/>
            </a:pPr>
            <a:r>
              <a:t/>
            </a:r>
            <a:endParaRPr sz="1100">
              <a:solidFill>
                <a:schemeClr val="dk2"/>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19"/>
          <p:cNvPicPr preferRelativeResize="0"/>
          <p:nvPr/>
        </p:nvPicPr>
        <p:blipFill>
          <a:blip r:embed="rId3">
            <a:alphaModFix/>
          </a:blip>
          <a:stretch>
            <a:fillRect/>
          </a:stretch>
        </p:blipFill>
        <p:spPr>
          <a:xfrm>
            <a:off x="0" y="1399925"/>
            <a:ext cx="4890626" cy="2280126"/>
          </a:xfrm>
          <a:prstGeom prst="rect">
            <a:avLst/>
          </a:prstGeom>
          <a:noFill/>
          <a:ln cap="flat" cmpd="sng" w="9525">
            <a:solidFill>
              <a:schemeClr val="dk2"/>
            </a:solidFill>
            <a:prstDash val="solid"/>
            <a:round/>
            <a:headEnd len="sm" w="sm" type="none"/>
            <a:tailEnd len="sm" w="sm" type="none"/>
          </a:ln>
        </p:spPr>
      </p:pic>
      <p:sp>
        <p:nvSpPr>
          <p:cNvPr id="315" name="Google Shape;315;p19"/>
          <p:cNvSpPr txBox="1"/>
          <p:nvPr/>
        </p:nvSpPr>
        <p:spPr>
          <a:xfrm>
            <a:off x="4890625" y="719875"/>
            <a:ext cx="4164000" cy="46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chemeClr val="dk2"/>
                </a:solidFill>
                <a:latin typeface="Nunito"/>
                <a:ea typeface="Nunito"/>
                <a:cs typeface="Nunito"/>
                <a:sym typeface="Nunito"/>
              </a:rPr>
              <a:t>Cholesterol and Glucose Levels:</a:t>
            </a:r>
            <a:r>
              <a:rPr lang="en-GB" sz="1300">
                <a:solidFill>
                  <a:schemeClr val="dk2"/>
                </a:solidFill>
                <a:latin typeface="Nunito"/>
                <a:ea typeface="Nunito"/>
                <a:cs typeface="Nunito"/>
                <a:sym typeface="Nunito"/>
              </a:rPr>
              <a:t> These plots might show that individuals with higher cholesterol and glucose levels have a higher likelihood of having cardiovascular disease.</a:t>
            </a:r>
            <a:endParaRPr sz="1300">
              <a:solidFill>
                <a:schemeClr val="dk2"/>
              </a:solidFill>
              <a:latin typeface="Nunito"/>
              <a:ea typeface="Nunito"/>
              <a:cs typeface="Nunito"/>
              <a:sym typeface="Nunito"/>
            </a:endParaRPr>
          </a:p>
          <a:p>
            <a:pPr indent="0" lvl="0" marL="0" rtl="0" algn="l">
              <a:spcBef>
                <a:spcPts val="0"/>
              </a:spcBef>
              <a:spcAft>
                <a:spcPts val="0"/>
              </a:spcAft>
              <a:buNone/>
            </a:pPr>
            <a:r>
              <a:rPr b="1" lang="en-GB" sz="1300">
                <a:solidFill>
                  <a:schemeClr val="dk2"/>
                </a:solidFill>
                <a:latin typeface="Nunito"/>
                <a:ea typeface="Nunito"/>
                <a:cs typeface="Nunito"/>
                <a:sym typeface="Nunito"/>
              </a:rPr>
              <a:t>Smoking and Alcohol Consumption:</a:t>
            </a:r>
            <a:r>
              <a:rPr lang="en-GB" sz="1300">
                <a:solidFill>
                  <a:schemeClr val="dk2"/>
                </a:solidFill>
                <a:latin typeface="Nunito"/>
                <a:ea typeface="Nunito"/>
                <a:cs typeface="Nunito"/>
                <a:sym typeface="Nunito"/>
              </a:rPr>
              <a:t> The plots could reveal that smokers and those who consume alcohol are more likely to have cardiovascular disease.</a:t>
            </a:r>
            <a:endParaRPr sz="1300">
              <a:solidFill>
                <a:schemeClr val="dk2"/>
              </a:solidFill>
              <a:latin typeface="Nunito"/>
              <a:ea typeface="Nunito"/>
              <a:cs typeface="Nunito"/>
              <a:sym typeface="Nunito"/>
            </a:endParaRPr>
          </a:p>
          <a:p>
            <a:pPr indent="0" lvl="0" marL="0" rtl="0" algn="l">
              <a:spcBef>
                <a:spcPts val="0"/>
              </a:spcBef>
              <a:spcAft>
                <a:spcPts val="0"/>
              </a:spcAft>
              <a:buNone/>
            </a:pPr>
            <a:r>
              <a:rPr b="1" lang="en-GB" sz="1300">
                <a:solidFill>
                  <a:schemeClr val="dk2"/>
                </a:solidFill>
                <a:latin typeface="Nunito"/>
                <a:ea typeface="Nunito"/>
                <a:cs typeface="Nunito"/>
                <a:sym typeface="Nunito"/>
              </a:rPr>
              <a:t>Physical Activity:</a:t>
            </a:r>
            <a:r>
              <a:rPr lang="en-GB" sz="1300">
                <a:solidFill>
                  <a:schemeClr val="dk2"/>
                </a:solidFill>
                <a:latin typeface="Nunito"/>
                <a:ea typeface="Nunito"/>
                <a:cs typeface="Nunito"/>
                <a:sym typeface="Nunito"/>
              </a:rPr>
              <a:t> The plots may demonstrate that individuals who are physically inactive have a higher likelihood of having cardiovascular disease compared to those who are active.</a:t>
            </a:r>
            <a:endParaRPr sz="1300">
              <a:solidFill>
                <a:schemeClr val="dk2"/>
              </a:solidFill>
              <a:latin typeface="Nunito"/>
              <a:ea typeface="Nunito"/>
              <a:cs typeface="Nunito"/>
              <a:sym typeface="Nunito"/>
            </a:endParaRPr>
          </a:p>
          <a:p>
            <a:pPr indent="0" lvl="0" marL="0" rtl="0" algn="l">
              <a:spcBef>
                <a:spcPts val="0"/>
              </a:spcBef>
              <a:spcAft>
                <a:spcPts val="0"/>
              </a:spcAft>
              <a:buNone/>
            </a:pPr>
            <a:r>
              <a:rPr b="1" lang="en-GB" sz="1300">
                <a:solidFill>
                  <a:schemeClr val="dk2"/>
                </a:solidFill>
                <a:latin typeface="Nunito"/>
                <a:ea typeface="Nunito"/>
                <a:cs typeface="Nunito"/>
                <a:sym typeface="Nunito"/>
              </a:rPr>
              <a:t>Potential Risk Factors:</a:t>
            </a:r>
            <a:r>
              <a:rPr lang="en-GB" sz="1300">
                <a:solidFill>
                  <a:schemeClr val="dk2"/>
                </a:solidFill>
                <a:latin typeface="Nunito"/>
                <a:ea typeface="Nunito"/>
                <a:cs typeface="Nunito"/>
                <a:sym typeface="Nunito"/>
              </a:rPr>
              <a:t> These plots help identify potential risk factors for cardiovascular disease beyond age. These risk factors can be further explored and analyzed to gain a deeper understanding of their relationship with cardiovascular disease.</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nvSpPr>
        <p:spPr>
          <a:xfrm>
            <a:off x="735025" y="660850"/>
            <a:ext cx="7906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800"/>
              <a:t>Numerical Columns: ['id', 'age', 'height', 'weight', 'ap_hi', 'ap_lo']</a:t>
            </a:r>
            <a:endParaRPr sz="2800"/>
          </a:p>
          <a:p>
            <a:pPr indent="0" lvl="0" marL="0" rtl="0" algn="l">
              <a:spcBef>
                <a:spcPts val="0"/>
              </a:spcBef>
              <a:spcAft>
                <a:spcPts val="0"/>
              </a:spcAft>
              <a:buNone/>
            </a:pPr>
            <a:r>
              <a:rPr lang="en-GB" sz="2800"/>
              <a:t>Categorical Columns: ['gender', 'cholesterol', 'gluc', 'smoke', 'alco', 'active', 'cardio']</a:t>
            </a:r>
            <a:endParaRPr sz="2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nvSpPr>
        <p:spPr>
          <a:xfrm>
            <a:off x="2393875" y="379300"/>
            <a:ext cx="388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Distribution of Numerical Features</a:t>
            </a:r>
            <a:endParaRPr b="1"/>
          </a:p>
        </p:txBody>
      </p:sp>
      <p:sp>
        <p:nvSpPr>
          <p:cNvPr id="326" name="Google Shape;326;p21"/>
          <p:cNvSpPr txBox="1"/>
          <p:nvPr/>
        </p:nvSpPr>
        <p:spPr>
          <a:xfrm>
            <a:off x="5344150" y="1090750"/>
            <a:ext cx="31962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100"/>
              <a:t>Key Observations from Subplots:</a:t>
            </a:r>
            <a:endParaRPr b="1" sz="1100"/>
          </a:p>
          <a:p>
            <a:pPr indent="0" lvl="0" marL="0" rtl="0" algn="l">
              <a:spcBef>
                <a:spcPts val="0"/>
              </a:spcBef>
              <a:spcAft>
                <a:spcPts val="0"/>
              </a:spcAft>
              <a:buNone/>
            </a:pPr>
            <a:r>
              <a:t/>
            </a:r>
            <a:endParaRPr sz="1100"/>
          </a:p>
          <a:p>
            <a:pPr indent="0" lvl="0" marL="0" rtl="0" algn="l">
              <a:spcBef>
                <a:spcPts val="0"/>
              </a:spcBef>
              <a:spcAft>
                <a:spcPts val="0"/>
              </a:spcAft>
              <a:buNone/>
            </a:pPr>
            <a:r>
              <a:rPr b="1" lang="en-GB" sz="1100"/>
              <a:t>Age</a:t>
            </a:r>
            <a:r>
              <a:rPr lang="en-GB" sz="1100"/>
              <a:t>: Most patients are concentrated in the middle age range, indicating a potential higher prevalence of cardiovascular diseases in this group.</a:t>
            </a:r>
            <a:endParaRPr sz="1100"/>
          </a:p>
          <a:p>
            <a:pPr indent="0" lvl="0" marL="0" rtl="0" algn="l">
              <a:spcBef>
                <a:spcPts val="0"/>
              </a:spcBef>
              <a:spcAft>
                <a:spcPts val="0"/>
              </a:spcAft>
              <a:buNone/>
            </a:pPr>
            <a:r>
              <a:rPr b="1" lang="en-GB" sz="1100"/>
              <a:t>Height</a:t>
            </a:r>
            <a:r>
              <a:rPr lang="en-GB" sz="1100"/>
              <a:t>: A relatively normal distribution of height values.</a:t>
            </a:r>
            <a:endParaRPr sz="1100"/>
          </a:p>
          <a:p>
            <a:pPr indent="0" lvl="0" marL="0" rtl="0" algn="l">
              <a:spcBef>
                <a:spcPts val="0"/>
              </a:spcBef>
              <a:spcAft>
                <a:spcPts val="0"/>
              </a:spcAft>
              <a:buNone/>
            </a:pPr>
            <a:r>
              <a:rPr b="1" lang="en-GB" sz="1100"/>
              <a:t>Weight</a:t>
            </a:r>
            <a:r>
              <a:rPr lang="en-GB" sz="1100"/>
              <a:t>: A right-skewed distribution with potential outliers.</a:t>
            </a:r>
            <a:endParaRPr sz="1100"/>
          </a:p>
          <a:p>
            <a:pPr indent="0" lvl="0" marL="0" rtl="0" algn="l">
              <a:spcBef>
                <a:spcPts val="0"/>
              </a:spcBef>
              <a:spcAft>
                <a:spcPts val="0"/>
              </a:spcAft>
              <a:buNone/>
            </a:pPr>
            <a:r>
              <a:rPr b="1" lang="en-GB" sz="1100"/>
              <a:t>ap_hi &amp; ap_lo</a:t>
            </a:r>
            <a:r>
              <a:rPr lang="en-GB" sz="1100"/>
              <a:t>: Both blood pressure features exhibit skewed distributions. It is important to address potential outliers affecting the model.</a:t>
            </a:r>
            <a:endParaRPr sz="1100"/>
          </a:p>
          <a:p>
            <a:pPr indent="0" lvl="0" marL="0" rtl="0" algn="l">
              <a:spcBef>
                <a:spcPts val="0"/>
              </a:spcBef>
              <a:spcAft>
                <a:spcPts val="0"/>
              </a:spcAft>
              <a:buNone/>
            </a:pPr>
            <a:r>
              <a:rPr b="1" lang="en-GB" sz="1100"/>
              <a:t>bmi</a:t>
            </a:r>
            <a:r>
              <a:rPr lang="en-GB" sz="1100"/>
              <a:t>: The distribution of BMI can be useful to study the correlation between BMI and the probability of CardioVascular Disease.</a:t>
            </a:r>
            <a:endParaRPr sz="1100"/>
          </a:p>
          <a:p>
            <a:pPr indent="0" lvl="0" marL="0" rtl="0" algn="l">
              <a:spcBef>
                <a:spcPts val="0"/>
              </a:spcBef>
              <a:spcAft>
                <a:spcPts val="0"/>
              </a:spcAft>
              <a:buNone/>
            </a:pPr>
            <a:r>
              <a:rPr b="1" lang="en-GB" sz="1100"/>
              <a:t>gluc</a:t>
            </a:r>
            <a:r>
              <a:rPr lang="en-GB" sz="1100"/>
              <a:t>: Shows high values for normal blood glucose.</a:t>
            </a:r>
            <a:endParaRPr sz="1100"/>
          </a:p>
          <a:p>
            <a:pPr indent="0" lvl="0" marL="0" rtl="0" algn="l">
              <a:spcBef>
                <a:spcPts val="0"/>
              </a:spcBef>
              <a:spcAft>
                <a:spcPts val="0"/>
              </a:spcAft>
              <a:buNone/>
            </a:pPr>
            <a:r>
              <a:rPr lang="en-GB" sz="1100"/>
              <a:t>cholesterol: Similar to gluc, shows high values for normal blood glucose.</a:t>
            </a:r>
            <a:endParaRPr sz="1100"/>
          </a:p>
        </p:txBody>
      </p:sp>
      <p:pic>
        <p:nvPicPr>
          <p:cNvPr id="327" name="Google Shape;327;p21"/>
          <p:cNvPicPr preferRelativeResize="0"/>
          <p:nvPr/>
        </p:nvPicPr>
        <p:blipFill>
          <a:blip r:embed="rId3">
            <a:alphaModFix/>
          </a:blip>
          <a:stretch>
            <a:fillRect/>
          </a:stretch>
        </p:blipFill>
        <p:spPr>
          <a:xfrm>
            <a:off x="492600" y="983600"/>
            <a:ext cx="4199378" cy="41598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