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61" r:id="rId2"/>
    <p:sldId id="290" r:id="rId3"/>
    <p:sldId id="305" r:id="rId4"/>
    <p:sldId id="311" r:id="rId5"/>
    <p:sldId id="318" r:id="rId6"/>
    <p:sldId id="313" r:id="rId7"/>
    <p:sldId id="312" r:id="rId8"/>
    <p:sldId id="316" r:id="rId9"/>
    <p:sldId id="294" r:id="rId10"/>
    <p:sldId id="319" r:id="rId11"/>
    <p:sldId id="320" r:id="rId12"/>
    <p:sldId id="321" r:id="rId13"/>
    <p:sldId id="322" r:id="rId14"/>
    <p:sldId id="300" r:id="rId15"/>
    <p:sldId id="284" r:id="rId16"/>
    <p:sldId id="285" r:id="rId17"/>
    <p:sldId id="309" r:id="rId18"/>
    <p:sldId id="31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p:scale>
          <a:sx n="96" d="100"/>
          <a:sy n="96" d="100"/>
        </p:scale>
        <p:origin x="-178" y="23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DCFD6B-74E7-478B-AF42-7A3A69C8B9A6}" type="datetimeFigureOut">
              <a:rPr lang="en-IN" smtClean="0"/>
              <a:t>18-04-2023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D4EB9F-01CB-44C3-86C4-19378000C62A}" type="slidenum">
              <a:rPr lang="en-IN" smtClean="0"/>
              <a:t>‹#›</a:t>
            </a:fld>
            <a:endParaRPr lang="en-IN"/>
          </a:p>
        </p:txBody>
      </p:sp>
    </p:spTree>
    <p:extLst>
      <p:ext uri="{BB962C8B-B14F-4D97-AF65-F5344CB8AC3E}">
        <p14:creationId xmlns:p14="http://schemas.microsoft.com/office/powerpoint/2010/main" val="4772880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128F6B-32C0-40BA-97E8-F36C280C00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C6C7BE42-52C4-448A-B4C2-EC2336EDDD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1BB95844-9E23-47F5-A62B-6F548E4D4C23}"/>
              </a:ext>
            </a:extLst>
          </p:cNvPr>
          <p:cNvSpPr>
            <a:spLocks noGrp="1"/>
          </p:cNvSpPr>
          <p:nvPr>
            <p:ph type="dt" sz="half" idx="10"/>
          </p:nvPr>
        </p:nvSpPr>
        <p:spPr/>
        <p:txBody>
          <a:bodyPr/>
          <a:lstStyle/>
          <a:p>
            <a:fld id="{2BFB4BF4-1F9C-4C89-AD20-355C39A89CAE}" type="datetime3">
              <a:rPr lang="en-US" smtClean="0"/>
              <a:t>18 April 2023</a:t>
            </a:fld>
            <a:endParaRPr lang="en-IN"/>
          </a:p>
        </p:txBody>
      </p:sp>
      <p:sp>
        <p:nvSpPr>
          <p:cNvPr id="5" name="Footer Placeholder 4">
            <a:extLst>
              <a:ext uri="{FF2B5EF4-FFF2-40B4-BE49-F238E27FC236}">
                <a16:creationId xmlns:a16="http://schemas.microsoft.com/office/drawing/2014/main" xmlns="" id="{10E8EADC-E441-46F1-8306-40175116113A}"/>
              </a:ext>
            </a:extLst>
          </p:cNvPr>
          <p:cNvSpPr>
            <a:spLocks noGrp="1"/>
          </p:cNvSpPr>
          <p:nvPr>
            <p:ph type="ftr" sz="quarter" idx="11"/>
          </p:nvPr>
        </p:nvSpPr>
        <p:spPr/>
        <p:txBody>
          <a:bodyPr/>
          <a:lstStyle/>
          <a:p>
            <a:r>
              <a:rPr lang="en-IN"/>
              <a:t>Department of CSE</a:t>
            </a:r>
          </a:p>
        </p:txBody>
      </p:sp>
      <p:sp>
        <p:nvSpPr>
          <p:cNvPr id="6" name="Slide Number Placeholder 5">
            <a:extLst>
              <a:ext uri="{FF2B5EF4-FFF2-40B4-BE49-F238E27FC236}">
                <a16:creationId xmlns:a16="http://schemas.microsoft.com/office/drawing/2014/main" xmlns="" id="{00BC8DE6-89B8-4D53-B51D-738C8BD6D424}"/>
              </a:ext>
            </a:extLst>
          </p:cNvPr>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301859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E5F995-F0D5-4A30-B2CF-DEE8452B8D3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69D34A67-3269-4453-AB77-FC69EAC9F6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5D72AAD9-1634-4AD2-9E12-7DE270733DEF}"/>
              </a:ext>
            </a:extLst>
          </p:cNvPr>
          <p:cNvSpPr>
            <a:spLocks noGrp="1"/>
          </p:cNvSpPr>
          <p:nvPr>
            <p:ph type="dt" sz="half" idx="10"/>
          </p:nvPr>
        </p:nvSpPr>
        <p:spPr/>
        <p:txBody>
          <a:bodyPr/>
          <a:lstStyle/>
          <a:p>
            <a:fld id="{B10169B5-7FF7-4E22-A6E4-6648E3F70988}" type="datetime3">
              <a:rPr lang="en-US" smtClean="0"/>
              <a:t>18 April 2023</a:t>
            </a:fld>
            <a:endParaRPr lang="en-IN"/>
          </a:p>
        </p:txBody>
      </p:sp>
      <p:sp>
        <p:nvSpPr>
          <p:cNvPr id="5" name="Footer Placeholder 4">
            <a:extLst>
              <a:ext uri="{FF2B5EF4-FFF2-40B4-BE49-F238E27FC236}">
                <a16:creationId xmlns:a16="http://schemas.microsoft.com/office/drawing/2014/main" xmlns="" id="{35FF9CAE-ABCD-4FC1-93F9-D7C63B604B0C}"/>
              </a:ext>
            </a:extLst>
          </p:cNvPr>
          <p:cNvSpPr>
            <a:spLocks noGrp="1"/>
          </p:cNvSpPr>
          <p:nvPr>
            <p:ph type="ftr" sz="quarter" idx="11"/>
          </p:nvPr>
        </p:nvSpPr>
        <p:spPr/>
        <p:txBody>
          <a:bodyPr/>
          <a:lstStyle/>
          <a:p>
            <a:r>
              <a:rPr lang="en-IN"/>
              <a:t>Department of CSE</a:t>
            </a:r>
          </a:p>
        </p:txBody>
      </p:sp>
      <p:sp>
        <p:nvSpPr>
          <p:cNvPr id="6" name="Slide Number Placeholder 5">
            <a:extLst>
              <a:ext uri="{FF2B5EF4-FFF2-40B4-BE49-F238E27FC236}">
                <a16:creationId xmlns:a16="http://schemas.microsoft.com/office/drawing/2014/main" xmlns="" id="{EB3C8BF4-1BFC-41EC-A369-40730A10F942}"/>
              </a:ext>
            </a:extLst>
          </p:cNvPr>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692592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0D911E6C-07F2-4DD1-B365-765A9D11C38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012FF40F-3A9D-4A42-A9AF-C3E20A3492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D733F512-34DD-4910-9A10-AF62A081A12A}"/>
              </a:ext>
            </a:extLst>
          </p:cNvPr>
          <p:cNvSpPr>
            <a:spLocks noGrp="1"/>
          </p:cNvSpPr>
          <p:nvPr>
            <p:ph type="dt" sz="half" idx="10"/>
          </p:nvPr>
        </p:nvSpPr>
        <p:spPr/>
        <p:txBody>
          <a:bodyPr/>
          <a:lstStyle/>
          <a:p>
            <a:fld id="{3671B9D2-CDC2-4DE1-87A2-32508354260E}" type="datetime3">
              <a:rPr lang="en-US" smtClean="0"/>
              <a:t>18 April 2023</a:t>
            </a:fld>
            <a:endParaRPr lang="en-IN"/>
          </a:p>
        </p:txBody>
      </p:sp>
      <p:sp>
        <p:nvSpPr>
          <p:cNvPr id="5" name="Footer Placeholder 4">
            <a:extLst>
              <a:ext uri="{FF2B5EF4-FFF2-40B4-BE49-F238E27FC236}">
                <a16:creationId xmlns:a16="http://schemas.microsoft.com/office/drawing/2014/main" xmlns="" id="{D023ACA7-394B-4C78-9419-9F9F25A507D1}"/>
              </a:ext>
            </a:extLst>
          </p:cNvPr>
          <p:cNvSpPr>
            <a:spLocks noGrp="1"/>
          </p:cNvSpPr>
          <p:nvPr>
            <p:ph type="ftr" sz="quarter" idx="11"/>
          </p:nvPr>
        </p:nvSpPr>
        <p:spPr/>
        <p:txBody>
          <a:bodyPr/>
          <a:lstStyle/>
          <a:p>
            <a:r>
              <a:rPr lang="en-IN"/>
              <a:t>Department of CSE</a:t>
            </a:r>
          </a:p>
        </p:txBody>
      </p:sp>
      <p:sp>
        <p:nvSpPr>
          <p:cNvPr id="6" name="Slide Number Placeholder 5">
            <a:extLst>
              <a:ext uri="{FF2B5EF4-FFF2-40B4-BE49-F238E27FC236}">
                <a16:creationId xmlns:a16="http://schemas.microsoft.com/office/drawing/2014/main" xmlns="" id="{104133FB-5090-4E4E-9810-803515527FD0}"/>
              </a:ext>
            </a:extLst>
          </p:cNvPr>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3142391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46FFEE-D9A2-414A-9B37-F26E4CBA746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67CF8FC3-FB49-4139-9566-20C1DB23DF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409AA8F9-1C83-48C9-BB49-B5720FB628C7}"/>
              </a:ext>
            </a:extLst>
          </p:cNvPr>
          <p:cNvSpPr>
            <a:spLocks noGrp="1"/>
          </p:cNvSpPr>
          <p:nvPr>
            <p:ph type="dt" sz="half" idx="10"/>
          </p:nvPr>
        </p:nvSpPr>
        <p:spPr/>
        <p:txBody>
          <a:bodyPr/>
          <a:lstStyle/>
          <a:p>
            <a:fld id="{EC4A740F-F811-4CBE-A685-AF5E15DC7AFC}" type="datetime3">
              <a:rPr lang="en-US" smtClean="0"/>
              <a:t>18 April 2023</a:t>
            </a:fld>
            <a:endParaRPr lang="en-IN"/>
          </a:p>
        </p:txBody>
      </p:sp>
      <p:sp>
        <p:nvSpPr>
          <p:cNvPr id="5" name="Footer Placeholder 4">
            <a:extLst>
              <a:ext uri="{FF2B5EF4-FFF2-40B4-BE49-F238E27FC236}">
                <a16:creationId xmlns:a16="http://schemas.microsoft.com/office/drawing/2014/main" xmlns="" id="{85896379-9C07-4BE5-975B-386C59AA0C91}"/>
              </a:ext>
            </a:extLst>
          </p:cNvPr>
          <p:cNvSpPr>
            <a:spLocks noGrp="1"/>
          </p:cNvSpPr>
          <p:nvPr>
            <p:ph type="ftr" sz="quarter" idx="11"/>
          </p:nvPr>
        </p:nvSpPr>
        <p:spPr/>
        <p:txBody>
          <a:bodyPr/>
          <a:lstStyle/>
          <a:p>
            <a:r>
              <a:rPr lang="en-IN"/>
              <a:t>Department of CSE</a:t>
            </a:r>
          </a:p>
        </p:txBody>
      </p:sp>
      <p:sp>
        <p:nvSpPr>
          <p:cNvPr id="6" name="Slide Number Placeholder 5">
            <a:extLst>
              <a:ext uri="{FF2B5EF4-FFF2-40B4-BE49-F238E27FC236}">
                <a16:creationId xmlns:a16="http://schemas.microsoft.com/office/drawing/2014/main" xmlns="" id="{29370957-0962-4290-86AA-9EDF10B84387}"/>
              </a:ext>
            </a:extLst>
          </p:cNvPr>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2170867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450602-89BD-46BA-99B5-686198EF0A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A675C7C1-EE7F-4E41-9422-C398028E81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1DBEA0D5-B1B9-42EA-BBF9-FF228D2A065E}"/>
              </a:ext>
            </a:extLst>
          </p:cNvPr>
          <p:cNvSpPr>
            <a:spLocks noGrp="1"/>
          </p:cNvSpPr>
          <p:nvPr>
            <p:ph type="dt" sz="half" idx="10"/>
          </p:nvPr>
        </p:nvSpPr>
        <p:spPr/>
        <p:txBody>
          <a:bodyPr/>
          <a:lstStyle/>
          <a:p>
            <a:fld id="{1F684FAC-59ED-4C2B-8B45-0297DC876811}" type="datetime3">
              <a:rPr lang="en-US" smtClean="0"/>
              <a:t>18 April 2023</a:t>
            </a:fld>
            <a:endParaRPr lang="en-IN"/>
          </a:p>
        </p:txBody>
      </p:sp>
      <p:sp>
        <p:nvSpPr>
          <p:cNvPr id="5" name="Footer Placeholder 4">
            <a:extLst>
              <a:ext uri="{FF2B5EF4-FFF2-40B4-BE49-F238E27FC236}">
                <a16:creationId xmlns:a16="http://schemas.microsoft.com/office/drawing/2014/main" xmlns="" id="{3949C4D8-A5B8-4B3C-BF3E-B4DB4C8AEABE}"/>
              </a:ext>
            </a:extLst>
          </p:cNvPr>
          <p:cNvSpPr>
            <a:spLocks noGrp="1"/>
          </p:cNvSpPr>
          <p:nvPr>
            <p:ph type="ftr" sz="quarter" idx="11"/>
          </p:nvPr>
        </p:nvSpPr>
        <p:spPr/>
        <p:txBody>
          <a:bodyPr/>
          <a:lstStyle/>
          <a:p>
            <a:r>
              <a:rPr lang="en-IN"/>
              <a:t>Department of CSE</a:t>
            </a:r>
          </a:p>
        </p:txBody>
      </p:sp>
      <p:sp>
        <p:nvSpPr>
          <p:cNvPr id="6" name="Slide Number Placeholder 5">
            <a:extLst>
              <a:ext uri="{FF2B5EF4-FFF2-40B4-BE49-F238E27FC236}">
                <a16:creationId xmlns:a16="http://schemas.microsoft.com/office/drawing/2014/main" xmlns="" id="{C8B53AE3-B933-41FD-90E1-A39C3CC80843}"/>
              </a:ext>
            </a:extLst>
          </p:cNvPr>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522732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0FF223-F705-4CB2-8FC3-30AEBE5B8D3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1F91B3BE-CA12-444E-976B-F056E12293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2DEFAEF1-5BF6-4726-A771-6090928035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50E453C2-97AC-4AF0-94FD-2C153CE2A99B}"/>
              </a:ext>
            </a:extLst>
          </p:cNvPr>
          <p:cNvSpPr>
            <a:spLocks noGrp="1"/>
          </p:cNvSpPr>
          <p:nvPr>
            <p:ph type="dt" sz="half" idx="10"/>
          </p:nvPr>
        </p:nvSpPr>
        <p:spPr/>
        <p:txBody>
          <a:bodyPr/>
          <a:lstStyle/>
          <a:p>
            <a:fld id="{6577B176-1209-4E28-93BA-4D246CE07F3B}" type="datetime3">
              <a:rPr lang="en-US" smtClean="0"/>
              <a:t>18 April 2023</a:t>
            </a:fld>
            <a:endParaRPr lang="en-IN"/>
          </a:p>
        </p:txBody>
      </p:sp>
      <p:sp>
        <p:nvSpPr>
          <p:cNvPr id="6" name="Footer Placeholder 5">
            <a:extLst>
              <a:ext uri="{FF2B5EF4-FFF2-40B4-BE49-F238E27FC236}">
                <a16:creationId xmlns:a16="http://schemas.microsoft.com/office/drawing/2014/main" xmlns="" id="{611669D2-07B9-42BE-B351-ECFBA83A269A}"/>
              </a:ext>
            </a:extLst>
          </p:cNvPr>
          <p:cNvSpPr>
            <a:spLocks noGrp="1"/>
          </p:cNvSpPr>
          <p:nvPr>
            <p:ph type="ftr" sz="quarter" idx="11"/>
          </p:nvPr>
        </p:nvSpPr>
        <p:spPr/>
        <p:txBody>
          <a:bodyPr/>
          <a:lstStyle/>
          <a:p>
            <a:r>
              <a:rPr lang="en-IN"/>
              <a:t>Department of CSE</a:t>
            </a:r>
          </a:p>
        </p:txBody>
      </p:sp>
      <p:sp>
        <p:nvSpPr>
          <p:cNvPr id="7" name="Slide Number Placeholder 6">
            <a:extLst>
              <a:ext uri="{FF2B5EF4-FFF2-40B4-BE49-F238E27FC236}">
                <a16:creationId xmlns:a16="http://schemas.microsoft.com/office/drawing/2014/main" xmlns="" id="{1DC9A197-2D56-4A6F-AD5E-A34AD8D597D7}"/>
              </a:ext>
            </a:extLst>
          </p:cNvPr>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1470262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BD7A8E-3D85-41E4-A434-C67E6999779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41F579E6-91F2-4873-A271-3852162688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8AFF7067-79FA-4197-90F7-DE78ADA08A0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8B777E08-50F4-4468-B05A-C284C576DB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74FED1A5-C4FF-4990-AA26-39D8B8851B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FE78E9C2-3BA4-492C-8411-B5851F5114E8}"/>
              </a:ext>
            </a:extLst>
          </p:cNvPr>
          <p:cNvSpPr>
            <a:spLocks noGrp="1"/>
          </p:cNvSpPr>
          <p:nvPr>
            <p:ph type="dt" sz="half" idx="10"/>
          </p:nvPr>
        </p:nvSpPr>
        <p:spPr/>
        <p:txBody>
          <a:bodyPr/>
          <a:lstStyle/>
          <a:p>
            <a:fld id="{6CC911C5-E5AD-4281-B034-9335BB213A88}" type="datetime3">
              <a:rPr lang="en-US" smtClean="0"/>
              <a:t>18 April 2023</a:t>
            </a:fld>
            <a:endParaRPr lang="en-IN"/>
          </a:p>
        </p:txBody>
      </p:sp>
      <p:sp>
        <p:nvSpPr>
          <p:cNvPr id="8" name="Footer Placeholder 7">
            <a:extLst>
              <a:ext uri="{FF2B5EF4-FFF2-40B4-BE49-F238E27FC236}">
                <a16:creationId xmlns:a16="http://schemas.microsoft.com/office/drawing/2014/main" xmlns="" id="{0E5BCA47-7D0E-48AB-A714-270F296F241B}"/>
              </a:ext>
            </a:extLst>
          </p:cNvPr>
          <p:cNvSpPr>
            <a:spLocks noGrp="1"/>
          </p:cNvSpPr>
          <p:nvPr>
            <p:ph type="ftr" sz="quarter" idx="11"/>
          </p:nvPr>
        </p:nvSpPr>
        <p:spPr/>
        <p:txBody>
          <a:bodyPr/>
          <a:lstStyle/>
          <a:p>
            <a:r>
              <a:rPr lang="en-IN"/>
              <a:t>Department of CSE</a:t>
            </a:r>
          </a:p>
        </p:txBody>
      </p:sp>
      <p:sp>
        <p:nvSpPr>
          <p:cNvPr id="9" name="Slide Number Placeholder 8">
            <a:extLst>
              <a:ext uri="{FF2B5EF4-FFF2-40B4-BE49-F238E27FC236}">
                <a16:creationId xmlns:a16="http://schemas.microsoft.com/office/drawing/2014/main" xmlns="" id="{8DC02129-CFDD-4ADE-96B4-CDA29FA7AA0C}"/>
              </a:ext>
            </a:extLst>
          </p:cNvPr>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2081740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449E85-5B91-4DA7-824C-04686D6DB4A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33F89B52-8549-4C74-9E45-373491AC03AF}"/>
              </a:ext>
            </a:extLst>
          </p:cNvPr>
          <p:cNvSpPr>
            <a:spLocks noGrp="1"/>
          </p:cNvSpPr>
          <p:nvPr>
            <p:ph type="dt" sz="half" idx="10"/>
          </p:nvPr>
        </p:nvSpPr>
        <p:spPr/>
        <p:txBody>
          <a:bodyPr/>
          <a:lstStyle/>
          <a:p>
            <a:fld id="{CFCD4FCA-8F93-4A79-877E-D19DF1DE5F98}" type="datetime3">
              <a:rPr lang="en-US" smtClean="0"/>
              <a:t>18 April 2023</a:t>
            </a:fld>
            <a:endParaRPr lang="en-IN"/>
          </a:p>
        </p:txBody>
      </p:sp>
      <p:sp>
        <p:nvSpPr>
          <p:cNvPr id="4" name="Footer Placeholder 3">
            <a:extLst>
              <a:ext uri="{FF2B5EF4-FFF2-40B4-BE49-F238E27FC236}">
                <a16:creationId xmlns:a16="http://schemas.microsoft.com/office/drawing/2014/main" xmlns="" id="{BFBA7DEB-1884-428E-8D72-0C777717D2EE}"/>
              </a:ext>
            </a:extLst>
          </p:cNvPr>
          <p:cNvSpPr>
            <a:spLocks noGrp="1"/>
          </p:cNvSpPr>
          <p:nvPr>
            <p:ph type="ftr" sz="quarter" idx="11"/>
          </p:nvPr>
        </p:nvSpPr>
        <p:spPr/>
        <p:txBody>
          <a:bodyPr/>
          <a:lstStyle/>
          <a:p>
            <a:r>
              <a:rPr lang="en-IN"/>
              <a:t>Department of CSE</a:t>
            </a:r>
          </a:p>
        </p:txBody>
      </p:sp>
      <p:sp>
        <p:nvSpPr>
          <p:cNvPr id="5" name="Slide Number Placeholder 4">
            <a:extLst>
              <a:ext uri="{FF2B5EF4-FFF2-40B4-BE49-F238E27FC236}">
                <a16:creationId xmlns:a16="http://schemas.microsoft.com/office/drawing/2014/main" xmlns="" id="{43778002-3309-4B2E-98D8-4548B1269331}"/>
              </a:ext>
            </a:extLst>
          </p:cNvPr>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1907531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44473197-CA40-41D7-9F27-6BD32B81B17F}"/>
              </a:ext>
            </a:extLst>
          </p:cNvPr>
          <p:cNvSpPr>
            <a:spLocks noGrp="1"/>
          </p:cNvSpPr>
          <p:nvPr>
            <p:ph type="dt" sz="half" idx="10"/>
          </p:nvPr>
        </p:nvSpPr>
        <p:spPr/>
        <p:txBody>
          <a:bodyPr/>
          <a:lstStyle/>
          <a:p>
            <a:fld id="{EB1287D5-5C5A-4AFB-BE5B-55F48D6D9FDD}" type="datetime3">
              <a:rPr lang="en-US" smtClean="0"/>
              <a:t>18 April 2023</a:t>
            </a:fld>
            <a:endParaRPr lang="en-IN"/>
          </a:p>
        </p:txBody>
      </p:sp>
      <p:sp>
        <p:nvSpPr>
          <p:cNvPr id="3" name="Footer Placeholder 2">
            <a:extLst>
              <a:ext uri="{FF2B5EF4-FFF2-40B4-BE49-F238E27FC236}">
                <a16:creationId xmlns:a16="http://schemas.microsoft.com/office/drawing/2014/main" xmlns="" id="{EE013A52-C66B-4374-A502-6081D67DF203}"/>
              </a:ext>
            </a:extLst>
          </p:cNvPr>
          <p:cNvSpPr>
            <a:spLocks noGrp="1"/>
          </p:cNvSpPr>
          <p:nvPr>
            <p:ph type="ftr" sz="quarter" idx="11"/>
          </p:nvPr>
        </p:nvSpPr>
        <p:spPr/>
        <p:txBody>
          <a:bodyPr/>
          <a:lstStyle/>
          <a:p>
            <a:r>
              <a:rPr lang="en-IN"/>
              <a:t>Department of CSE</a:t>
            </a:r>
          </a:p>
        </p:txBody>
      </p:sp>
      <p:sp>
        <p:nvSpPr>
          <p:cNvPr id="4" name="Slide Number Placeholder 3">
            <a:extLst>
              <a:ext uri="{FF2B5EF4-FFF2-40B4-BE49-F238E27FC236}">
                <a16:creationId xmlns:a16="http://schemas.microsoft.com/office/drawing/2014/main" xmlns="" id="{73D62C36-7926-4C58-AF31-B3F368F55BB0}"/>
              </a:ext>
            </a:extLst>
          </p:cNvPr>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1834158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77EFE4-9095-4981-ACDF-E4BAA94FBE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7A8EFFA1-7404-4070-B26A-5689CD5278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73A1ACB5-DA26-4CC3-A4C3-4FC3F5C167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5608FCF7-74EF-412F-9F87-7EA4467AA532}"/>
              </a:ext>
            </a:extLst>
          </p:cNvPr>
          <p:cNvSpPr>
            <a:spLocks noGrp="1"/>
          </p:cNvSpPr>
          <p:nvPr>
            <p:ph type="dt" sz="half" idx="10"/>
          </p:nvPr>
        </p:nvSpPr>
        <p:spPr/>
        <p:txBody>
          <a:bodyPr/>
          <a:lstStyle/>
          <a:p>
            <a:fld id="{5039F08C-CAD6-4F44-BB82-36DF852F1164}" type="datetime3">
              <a:rPr lang="en-US" smtClean="0"/>
              <a:t>18 April 2023</a:t>
            </a:fld>
            <a:endParaRPr lang="en-IN"/>
          </a:p>
        </p:txBody>
      </p:sp>
      <p:sp>
        <p:nvSpPr>
          <p:cNvPr id="6" name="Footer Placeholder 5">
            <a:extLst>
              <a:ext uri="{FF2B5EF4-FFF2-40B4-BE49-F238E27FC236}">
                <a16:creationId xmlns:a16="http://schemas.microsoft.com/office/drawing/2014/main" xmlns="" id="{34BE3F70-B0A5-449D-8AB4-32BE9C925A02}"/>
              </a:ext>
            </a:extLst>
          </p:cNvPr>
          <p:cNvSpPr>
            <a:spLocks noGrp="1"/>
          </p:cNvSpPr>
          <p:nvPr>
            <p:ph type="ftr" sz="quarter" idx="11"/>
          </p:nvPr>
        </p:nvSpPr>
        <p:spPr/>
        <p:txBody>
          <a:bodyPr/>
          <a:lstStyle/>
          <a:p>
            <a:r>
              <a:rPr lang="en-IN"/>
              <a:t>Department of CSE</a:t>
            </a:r>
          </a:p>
        </p:txBody>
      </p:sp>
      <p:sp>
        <p:nvSpPr>
          <p:cNvPr id="7" name="Slide Number Placeholder 6">
            <a:extLst>
              <a:ext uri="{FF2B5EF4-FFF2-40B4-BE49-F238E27FC236}">
                <a16:creationId xmlns:a16="http://schemas.microsoft.com/office/drawing/2014/main" xmlns="" id="{CA407221-F948-48A6-93D3-75366902BEB3}"/>
              </a:ext>
            </a:extLst>
          </p:cNvPr>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3564286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A57394-E72E-43D3-BC5B-8D27DC9109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D7E34770-0B5C-4793-8F8E-2D72B543B3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F775868D-C110-4546-9766-B2DBE68B79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0B013DB4-4DC9-457D-9E3C-9A605267B142}"/>
              </a:ext>
            </a:extLst>
          </p:cNvPr>
          <p:cNvSpPr>
            <a:spLocks noGrp="1"/>
          </p:cNvSpPr>
          <p:nvPr>
            <p:ph type="dt" sz="half" idx="10"/>
          </p:nvPr>
        </p:nvSpPr>
        <p:spPr/>
        <p:txBody>
          <a:bodyPr/>
          <a:lstStyle/>
          <a:p>
            <a:fld id="{9AAF0009-41AB-41A2-9D3D-180E99501010}" type="datetime3">
              <a:rPr lang="en-US" smtClean="0"/>
              <a:t>18 April 2023</a:t>
            </a:fld>
            <a:endParaRPr lang="en-IN"/>
          </a:p>
        </p:txBody>
      </p:sp>
      <p:sp>
        <p:nvSpPr>
          <p:cNvPr id="6" name="Footer Placeholder 5">
            <a:extLst>
              <a:ext uri="{FF2B5EF4-FFF2-40B4-BE49-F238E27FC236}">
                <a16:creationId xmlns:a16="http://schemas.microsoft.com/office/drawing/2014/main" xmlns="" id="{FB4A8A04-55B8-454D-8E09-81C769A093A1}"/>
              </a:ext>
            </a:extLst>
          </p:cNvPr>
          <p:cNvSpPr>
            <a:spLocks noGrp="1"/>
          </p:cNvSpPr>
          <p:nvPr>
            <p:ph type="ftr" sz="quarter" idx="11"/>
          </p:nvPr>
        </p:nvSpPr>
        <p:spPr/>
        <p:txBody>
          <a:bodyPr/>
          <a:lstStyle/>
          <a:p>
            <a:r>
              <a:rPr lang="en-IN"/>
              <a:t>Department of CSE</a:t>
            </a:r>
          </a:p>
        </p:txBody>
      </p:sp>
      <p:sp>
        <p:nvSpPr>
          <p:cNvPr id="7" name="Slide Number Placeholder 6">
            <a:extLst>
              <a:ext uri="{FF2B5EF4-FFF2-40B4-BE49-F238E27FC236}">
                <a16:creationId xmlns:a16="http://schemas.microsoft.com/office/drawing/2014/main" xmlns="" id="{8C1FA8A6-AB0E-4FBA-A2B1-81F77089185F}"/>
              </a:ext>
            </a:extLst>
          </p:cNvPr>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335854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205323A-8CC0-4DC0-9E30-9D2FAB6DBA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E12C7328-4DD9-4795-9EB0-A91CBBE82C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80EEDFB9-5410-4AFF-A64F-E94AF0D8CB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034265-C04C-48CB-9520-208F23AB2A94}" type="datetime3">
              <a:rPr lang="en-US" smtClean="0"/>
              <a:t>18 April 2023</a:t>
            </a:fld>
            <a:endParaRPr lang="en-IN"/>
          </a:p>
        </p:txBody>
      </p:sp>
      <p:sp>
        <p:nvSpPr>
          <p:cNvPr id="5" name="Footer Placeholder 4">
            <a:extLst>
              <a:ext uri="{FF2B5EF4-FFF2-40B4-BE49-F238E27FC236}">
                <a16:creationId xmlns:a16="http://schemas.microsoft.com/office/drawing/2014/main" xmlns="" id="{36074E17-D9BD-48E3-B342-86BEA14C79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Department of CSE</a:t>
            </a:r>
          </a:p>
        </p:txBody>
      </p:sp>
      <p:sp>
        <p:nvSpPr>
          <p:cNvPr id="6" name="Slide Number Placeholder 5">
            <a:extLst>
              <a:ext uri="{FF2B5EF4-FFF2-40B4-BE49-F238E27FC236}">
                <a16:creationId xmlns:a16="http://schemas.microsoft.com/office/drawing/2014/main" xmlns="" id="{BA3D3665-24EB-4C6E-9E8C-F72F770A91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8354ED-3287-4CC6-8A9D-37FDDA6B1E3E}" type="slidenum">
              <a:rPr lang="en-IN" smtClean="0"/>
              <a:t>‹#›</a:t>
            </a:fld>
            <a:endParaRPr lang="en-IN"/>
          </a:p>
        </p:txBody>
      </p:sp>
    </p:spTree>
    <p:extLst>
      <p:ext uri="{BB962C8B-B14F-4D97-AF65-F5344CB8AC3E}">
        <p14:creationId xmlns:p14="http://schemas.microsoft.com/office/powerpoint/2010/main" val="3773680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8229600" cy="1143000"/>
          </a:xfrm>
        </p:spPr>
        <p:txBody>
          <a:bodyPr/>
          <a:lstStyle/>
          <a:p>
            <a:pPr algn="l"/>
            <a:r>
              <a:rPr lang="en-US" dirty="0">
                <a:latin typeface="Arial" pitchFamily="34" charset="0"/>
                <a:cs typeface="Arial" pitchFamily="34" charset="0"/>
              </a:rPr>
              <a:t> </a:t>
            </a:r>
          </a:p>
        </p:txBody>
      </p:sp>
      <p:sp>
        <p:nvSpPr>
          <p:cNvPr id="3" name="Content Placeholder 2"/>
          <p:cNvSpPr>
            <a:spLocks noGrp="1"/>
          </p:cNvSpPr>
          <p:nvPr>
            <p:ph idx="1"/>
          </p:nvPr>
        </p:nvSpPr>
        <p:spPr>
          <a:xfrm>
            <a:off x="2133600" y="1600201"/>
            <a:ext cx="8229600" cy="4525963"/>
          </a:xfrm>
        </p:spPr>
        <p:txBody>
          <a:bodyPr>
            <a:normAutofit/>
          </a:bodyPr>
          <a:lstStyle/>
          <a:p>
            <a:pPr>
              <a:buNone/>
            </a:pPr>
            <a:endParaRPr lang="en-US" sz="800" dirty="0"/>
          </a:p>
        </p:txBody>
      </p:sp>
      <p:sp>
        <p:nvSpPr>
          <p:cNvPr id="5" name="Footer Placeholder 4"/>
          <p:cNvSpPr>
            <a:spLocks noGrp="1"/>
          </p:cNvSpPr>
          <p:nvPr>
            <p:ph type="ftr" sz="quarter" idx="11"/>
          </p:nvPr>
        </p:nvSpPr>
        <p:spPr/>
        <p:txBody>
          <a:bodyPr/>
          <a:lstStyle/>
          <a:p>
            <a:r>
              <a:rPr lang="en-US" sz="1600" b="1" dirty="0"/>
              <a:t>Department of CSE</a:t>
            </a:r>
          </a:p>
        </p:txBody>
      </p:sp>
      <p:sp>
        <p:nvSpPr>
          <p:cNvPr id="6" name="Slide Number Placeholder 5"/>
          <p:cNvSpPr>
            <a:spLocks noGrp="1"/>
          </p:cNvSpPr>
          <p:nvPr>
            <p:ph type="sldNum" sz="quarter" idx="12"/>
          </p:nvPr>
        </p:nvSpPr>
        <p:spPr/>
        <p:txBody>
          <a:bodyPr/>
          <a:lstStyle/>
          <a:p>
            <a:fld id="{C0EC1BDC-9B67-430D-970A-E36C75175141}" type="slidenum">
              <a:rPr lang="en-US" sz="1600"/>
              <a:pPr/>
              <a:t>1</a:t>
            </a:fld>
            <a:endParaRPr lang="en-US" sz="1600" dirty="0"/>
          </a:p>
        </p:txBody>
      </p:sp>
      <p:sp>
        <p:nvSpPr>
          <p:cNvPr id="7" name="Rectangle 6"/>
          <p:cNvSpPr/>
          <p:nvPr/>
        </p:nvSpPr>
        <p:spPr>
          <a:xfrm>
            <a:off x="2819401" y="1905000"/>
            <a:ext cx="6518845" cy="584775"/>
          </a:xfrm>
          <a:prstGeom prst="rect">
            <a:avLst/>
          </a:prstGeom>
        </p:spPr>
        <p:txBody>
          <a:bodyPr wrap="square">
            <a:spAutoFit/>
          </a:bodyPr>
          <a:lstStyle/>
          <a:p>
            <a:pPr algn="ctr"/>
            <a:r>
              <a:rPr lang="en-US" sz="3200" b="1" dirty="0" smtClean="0">
                <a:solidFill>
                  <a:srgbClr val="FF0000"/>
                </a:solidFill>
                <a:highlight>
                  <a:srgbClr val="00FF00"/>
                </a:highlight>
                <a:latin typeface="Arial" panose="020B0604020202020204" pitchFamily="34" charset="0"/>
                <a:cs typeface="Arial" panose="020B0604020202020204" pitchFamily="34" charset="0"/>
              </a:rPr>
              <a:t>Gold Price Prediction</a:t>
            </a:r>
            <a:endParaRPr lang="en-US" sz="3200" b="1" dirty="0">
              <a:solidFill>
                <a:srgbClr val="FF0000"/>
              </a:solidFill>
              <a:highlight>
                <a:srgbClr val="00FF00"/>
              </a:highlight>
            </a:endParaRPr>
          </a:p>
        </p:txBody>
      </p:sp>
      <p:sp>
        <p:nvSpPr>
          <p:cNvPr id="8" name="Rectangle 7"/>
          <p:cNvSpPr/>
          <p:nvPr/>
        </p:nvSpPr>
        <p:spPr>
          <a:xfrm>
            <a:off x="2415987" y="3160831"/>
            <a:ext cx="8328213" cy="1600438"/>
          </a:xfrm>
          <a:prstGeom prst="rect">
            <a:avLst/>
          </a:prstGeom>
        </p:spPr>
        <p:txBody>
          <a:bodyPr wrap="square">
            <a:spAutoFit/>
          </a:bodyPr>
          <a:lstStyle/>
          <a:p>
            <a:r>
              <a:rPr lang="en-US" sz="2800" b="1" dirty="0">
                <a:latin typeface="Arial" pitchFamily="34" charset="0"/>
                <a:cs typeface="Arial" pitchFamily="34" charset="0"/>
              </a:rPr>
              <a:t>Project Supervisor: </a:t>
            </a:r>
            <a:r>
              <a:rPr lang="en-US" sz="2800" b="1" dirty="0" smtClean="0">
                <a:latin typeface="Arial" pitchFamily="34" charset="0"/>
                <a:cs typeface="Arial" pitchFamily="34" charset="0"/>
              </a:rPr>
              <a:t>Dr. T. </a:t>
            </a:r>
            <a:r>
              <a:rPr lang="en-US" sz="2800" b="1" dirty="0" err="1" smtClean="0">
                <a:latin typeface="Arial" pitchFamily="34" charset="0"/>
                <a:cs typeface="Arial" pitchFamily="34" charset="0"/>
              </a:rPr>
              <a:t>Prem</a:t>
            </a:r>
            <a:r>
              <a:rPr lang="en-US" sz="2800" b="1" dirty="0" smtClean="0">
                <a:latin typeface="Arial" pitchFamily="34" charset="0"/>
                <a:cs typeface="Arial" pitchFamily="34" charset="0"/>
              </a:rPr>
              <a:t> Jacob </a:t>
            </a:r>
            <a:r>
              <a:rPr lang="en-US" sz="2800" b="1" dirty="0" err="1" smtClean="0">
                <a:latin typeface="Arial" pitchFamily="34" charset="0"/>
                <a:cs typeface="Arial" pitchFamily="34" charset="0"/>
              </a:rPr>
              <a:t>Ph.D</a:t>
            </a:r>
            <a:endParaRPr lang="en-US" sz="2800" b="1" dirty="0">
              <a:latin typeface="Arial" pitchFamily="34" charset="0"/>
              <a:cs typeface="Arial" pitchFamily="34" charset="0"/>
            </a:endParaRPr>
          </a:p>
          <a:p>
            <a:r>
              <a:rPr lang="en-US" sz="2800" b="1" dirty="0">
                <a:latin typeface="Arial" pitchFamily="34" charset="0"/>
                <a:cs typeface="Arial" pitchFamily="34" charset="0"/>
              </a:rPr>
              <a:t>Name of the Student: </a:t>
            </a:r>
            <a:r>
              <a:rPr lang="en-US" sz="2800" b="1" dirty="0" err="1" smtClean="0">
                <a:latin typeface="Arial" pitchFamily="34" charset="0"/>
                <a:cs typeface="Arial" pitchFamily="34" charset="0"/>
              </a:rPr>
              <a:t>P.Dheeraj</a:t>
            </a:r>
            <a:endParaRPr lang="en-US" sz="2800" b="1" dirty="0">
              <a:latin typeface="Arial" pitchFamily="34" charset="0"/>
              <a:cs typeface="Arial" pitchFamily="34" charset="0"/>
            </a:endParaRPr>
          </a:p>
          <a:p>
            <a:pPr>
              <a:lnSpc>
                <a:spcPct val="150000"/>
              </a:lnSpc>
            </a:pPr>
            <a:r>
              <a:rPr lang="en-US" sz="2800" b="1" dirty="0">
                <a:latin typeface="Arial" pitchFamily="34" charset="0"/>
                <a:cs typeface="Arial" pitchFamily="34" charset="0"/>
              </a:rPr>
              <a:t>Register Number: </a:t>
            </a:r>
            <a:r>
              <a:rPr lang="en-US" sz="2800" b="1" dirty="0" smtClean="0">
                <a:latin typeface="Arial" pitchFamily="34" charset="0"/>
                <a:cs typeface="Arial" pitchFamily="34" charset="0"/>
              </a:rPr>
              <a:t>40110319</a:t>
            </a:r>
            <a:endParaRPr lang="en-US" sz="2800" b="1" dirty="0">
              <a:latin typeface="Arial" pitchFamily="34" charset="0"/>
              <a:cs typeface="Arial" pitchFamily="34" charset="0"/>
            </a:endParaRPr>
          </a:p>
        </p:txBody>
      </p:sp>
      <p:pic>
        <p:nvPicPr>
          <p:cNvPr id="9" name="Picture 8" descr="new letter head July30_2020.png"/>
          <p:cNvPicPr/>
          <p:nvPr/>
        </p:nvPicPr>
        <p:blipFill>
          <a:blip r:embed="rId2" cstate="print"/>
          <a:stretch>
            <a:fillRect/>
          </a:stretch>
        </p:blipFill>
        <p:spPr>
          <a:xfrm>
            <a:off x="1752600" y="-36492"/>
            <a:ext cx="8686800" cy="175259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smtClean="0"/>
              <a:t>Department of CSE</a:t>
            </a:r>
            <a:endParaRPr lang="en-IN"/>
          </a:p>
        </p:txBody>
      </p:sp>
      <p:sp>
        <p:nvSpPr>
          <p:cNvPr id="5" name="Slide Number Placeholder 4"/>
          <p:cNvSpPr>
            <a:spLocks noGrp="1"/>
          </p:cNvSpPr>
          <p:nvPr>
            <p:ph type="sldNum" sz="quarter" idx="12"/>
          </p:nvPr>
        </p:nvSpPr>
        <p:spPr/>
        <p:txBody>
          <a:bodyPr/>
          <a:lstStyle/>
          <a:p>
            <a:fld id="{028354ED-3287-4CC6-8A9D-37FDDA6B1E3E}" type="slidenum">
              <a:rPr lang="en-IN" smtClean="0"/>
              <a:t>10</a:t>
            </a:fld>
            <a:endParaRPr lang="en-IN"/>
          </a:p>
        </p:txBody>
      </p:sp>
      <p:sp>
        <p:nvSpPr>
          <p:cNvPr id="8" name="Title 1"/>
          <p:cNvSpPr>
            <a:spLocks noGrp="1"/>
          </p:cNvSpPr>
          <p:nvPr>
            <p:ph type="body" idx="1"/>
          </p:nvPr>
        </p:nvSpPr>
        <p:spPr>
          <a:xfrm>
            <a:off x="831850" y="708025"/>
            <a:ext cx="10515600" cy="5381625"/>
          </a:xfrm>
        </p:spPr>
        <p:txBody>
          <a:bodyPr>
            <a:normAutofit fontScale="92500"/>
          </a:bodyPr>
          <a:lstStyle/>
          <a:p>
            <a:r>
              <a:rPr lang="en-US" dirty="0" smtClean="0"/>
              <a:t>                                                 </a:t>
            </a:r>
            <a:r>
              <a:rPr lang="en-US" dirty="0" smtClean="0">
                <a:solidFill>
                  <a:srgbClr val="C00000"/>
                </a:solidFill>
              </a:rPr>
              <a:t>      </a:t>
            </a:r>
            <a:r>
              <a:rPr lang="en-US" b="1" dirty="0" smtClean="0">
                <a:solidFill>
                  <a:srgbClr val="C00000"/>
                </a:solidFill>
              </a:rPr>
              <a:t>Data preprocessing</a:t>
            </a:r>
          </a:p>
          <a:p>
            <a:pPr>
              <a:lnSpc>
                <a:spcPct val="150000"/>
              </a:lnSpc>
            </a:pPr>
            <a:r>
              <a:rPr lang="en-US" sz="2000" dirty="0">
                <a:ea typeface="+mn-lt"/>
                <a:cs typeface="+mn-lt"/>
              </a:rPr>
              <a:t>Data preprocessing is required when the data is incomplete, inconsistent or noisy. The data collected was noisy, so we performed outlier analysis and removed the noisy data. The data transformation is also done by performing normalization in which the data in each attribute is scaled between the range 0 to 1</a:t>
            </a:r>
            <a:r>
              <a:rPr lang="en-US" sz="2000" dirty="0" smtClean="0">
                <a:ea typeface="+mn-lt"/>
                <a:cs typeface="+mn-lt"/>
              </a:rPr>
              <a:t>.</a:t>
            </a:r>
          </a:p>
          <a:p>
            <a:pPr>
              <a:lnSpc>
                <a:spcPct val="150000"/>
              </a:lnSpc>
            </a:pPr>
            <a:r>
              <a:rPr lang="en-US" sz="2000" b="1" dirty="0" smtClean="0">
                <a:solidFill>
                  <a:srgbClr val="C00000"/>
                </a:solidFill>
              </a:rPr>
              <a:t>                                                                             Train </a:t>
            </a:r>
            <a:r>
              <a:rPr lang="en-US" sz="2000" b="1" dirty="0">
                <a:solidFill>
                  <a:srgbClr val="C00000"/>
                </a:solidFill>
              </a:rPr>
              <a:t>test </a:t>
            </a:r>
            <a:r>
              <a:rPr lang="en-US" sz="2000" b="1" dirty="0" smtClean="0">
                <a:solidFill>
                  <a:srgbClr val="C00000"/>
                </a:solidFill>
              </a:rPr>
              <a:t>split</a:t>
            </a:r>
          </a:p>
          <a:p>
            <a:r>
              <a:rPr lang="en-US" sz="2000" b="1" u="sng" dirty="0"/>
              <a:t>Split the data into target values and feature values : </a:t>
            </a:r>
            <a:endParaRPr lang="en-US" sz="2000" dirty="0"/>
          </a:p>
          <a:p>
            <a:r>
              <a:rPr lang="en-US" sz="1900" dirty="0">
                <a:latin typeface="Consolas"/>
              </a:rPr>
              <a:t>X = </a:t>
            </a:r>
            <a:r>
              <a:rPr lang="en-US" sz="1900" dirty="0" err="1">
                <a:latin typeface="Consolas"/>
              </a:rPr>
              <a:t>gold_data.drop</a:t>
            </a:r>
            <a:r>
              <a:rPr lang="en-US" sz="1900" dirty="0">
                <a:latin typeface="Consolas"/>
              </a:rPr>
              <a:t>(['</a:t>
            </a:r>
            <a:r>
              <a:rPr lang="en-US" sz="1900" dirty="0" err="1">
                <a:latin typeface="Consolas"/>
              </a:rPr>
              <a:t>Date','GLD</a:t>
            </a:r>
            <a:r>
              <a:rPr lang="en-US" sz="1900" dirty="0">
                <a:latin typeface="Consolas"/>
              </a:rPr>
              <a:t>'],axis=1)
Y = </a:t>
            </a:r>
            <a:r>
              <a:rPr lang="en-US" sz="1900" dirty="0" err="1">
                <a:latin typeface="Consolas"/>
              </a:rPr>
              <a:t>gold_data</a:t>
            </a:r>
            <a:r>
              <a:rPr lang="en-US" sz="1900" dirty="0">
                <a:latin typeface="Consolas"/>
              </a:rPr>
              <a:t>['GLD']</a:t>
            </a:r>
            <a:endParaRPr lang="en-US" sz="1900" dirty="0"/>
          </a:p>
          <a:p>
            <a:r>
              <a:rPr lang="en-US" sz="1900" dirty="0">
                <a:ea typeface="+mn-lt"/>
                <a:cs typeface="+mn-lt"/>
              </a:rPr>
              <a:t>As there were no empty cells, we could readily begin with the table manipulations;</a:t>
            </a:r>
            <a:endParaRPr lang="en-US" sz="1900" dirty="0"/>
          </a:p>
          <a:p>
            <a:r>
              <a:rPr lang="en-US" sz="1900" dirty="0">
                <a:ea typeface="+mn-lt"/>
                <a:cs typeface="+mn-lt"/>
              </a:rPr>
              <a:t>Here, X is the feature variable, containing all the features like </a:t>
            </a:r>
            <a:r>
              <a:rPr lang="en-US" sz="1900" b="1" dirty="0">
                <a:ea typeface="+mn-lt"/>
                <a:cs typeface="+mn-lt"/>
              </a:rPr>
              <a:t>SPX</a:t>
            </a:r>
            <a:r>
              <a:rPr lang="en-US" sz="1900" dirty="0">
                <a:ea typeface="+mn-lt"/>
                <a:cs typeface="+mn-lt"/>
              </a:rPr>
              <a:t>, </a:t>
            </a:r>
            <a:r>
              <a:rPr lang="en-US" sz="1900" b="1" dirty="0">
                <a:ea typeface="+mn-lt"/>
                <a:cs typeface="+mn-lt"/>
              </a:rPr>
              <a:t>USO</a:t>
            </a:r>
            <a:r>
              <a:rPr lang="en-US" sz="1900" dirty="0">
                <a:ea typeface="+mn-lt"/>
                <a:cs typeface="+mn-lt"/>
              </a:rPr>
              <a:t>, </a:t>
            </a:r>
            <a:r>
              <a:rPr lang="en-US" sz="1900" b="1" dirty="0">
                <a:ea typeface="+mn-lt"/>
                <a:cs typeface="+mn-lt"/>
              </a:rPr>
              <a:t>SLV</a:t>
            </a:r>
            <a:r>
              <a:rPr lang="en-US" sz="1900" dirty="0">
                <a:ea typeface="+mn-lt"/>
                <a:cs typeface="+mn-lt"/>
              </a:rPr>
              <a:t>, etc., on which the price of gold depends, excluding the </a:t>
            </a:r>
            <a:r>
              <a:rPr lang="en-US" sz="1900" b="1" dirty="0">
                <a:ea typeface="+mn-lt"/>
                <a:cs typeface="+mn-lt"/>
              </a:rPr>
              <a:t>GLD </a:t>
            </a:r>
            <a:r>
              <a:rPr lang="en-US" sz="1900" dirty="0">
                <a:ea typeface="+mn-lt"/>
                <a:cs typeface="+mn-lt"/>
              </a:rPr>
              <a:t>and</a:t>
            </a:r>
            <a:r>
              <a:rPr lang="en-US" sz="1900" b="1" dirty="0">
                <a:ea typeface="+mn-lt"/>
                <a:cs typeface="+mn-lt"/>
              </a:rPr>
              <a:t> Date </a:t>
            </a:r>
            <a:r>
              <a:rPr lang="en-US" sz="1900" dirty="0">
                <a:ea typeface="+mn-lt"/>
                <a:cs typeface="+mn-lt"/>
              </a:rPr>
              <a:t>column itself.</a:t>
            </a:r>
            <a:endParaRPr lang="en-US" sz="1900" dirty="0"/>
          </a:p>
          <a:p>
            <a:r>
              <a:rPr lang="en-US" sz="1900" dirty="0">
                <a:ea typeface="+mn-lt"/>
                <a:cs typeface="+mn-lt"/>
              </a:rPr>
              <a:t>Y, on the other hand, is the target variable, as that is the result that we want to </a:t>
            </a:r>
            <a:r>
              <a:rPr lang="en-US" sz="1900" dirty="0" err="1">
                <a:ea typeface="+mn-lt"/>
                <a:cs typeface="+mn-lt"/>
              </a:rPr>
              <a:t>determine,i.e</a:t>
            </a:r>
            <a:r>
              <a:rPr lang="en-US" sz="1900" dirty="0">
                <a:ea typeface="+mn-lt"/>
                <a:cs typeface="+mn-lt"/>
              </a:rPr>
              <a:t>, the price of Gold. (It contains only the </a:t>
            </a:r>
            <a:r>
              <a:rPr lang="en-US" sz="1900" b="1" dirty="0">
                <a:ea typeface="+mn-lt"/>
                <a:cs typeface="+mn-lt"/>
              </a:rPr>
              <a:t>GLD</a:t>
            </a:r>
            <a:r>
              <a:rPr lang="en-US" sz="1900" dirty="0">
                <a:ea typeface="+mn-lt"/>
                <a:cs typeface="+mn-lt"/>
              </a:rPr>
              <a:t> column)</a:t>
            </a:r>
            <a:endParaRPr lang="en-US" sz="1900" dirty="0"/>
          </a:p>
          <a:p>
            <a:pPr>
              <a:lnSpc>
                <a:spcPct val="150000"/>
              </a:lnSpc>
            </a:pPr>
            <a:endParaRPr lang="en-US" sz="2000" b="1" dirty="0">
              <a:solidFill>
                <a:srgbClr val="C00000"/>
              </a:solidFill>
            </a:endParaRPr>
          </a:p>
          <a:p>
            <a:endParaRPr lang="en-IN" b="1" dirty="0"/>
          </a:p>
        </p:txBody>
      </p:sp>
    </p:spTree>
    <p:extLst>
      <p:ext uri="{BB962C8B-B14F-4D97-AF65-F5344CB8AC3E}">
        <p14:creationId xmlns:p14="http://schemas.microsoft.com/office/powerpoint/2010/main" val="2432097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smtClean="0"/>
              <a:t>Department of CSE</a:t>
            </a:r>
            <a:endParaRPr lang="en-IN"/>
          </a:p>
        </p:txBody>
      </p:sp>
      <p:sp>
        <p:nvSpPr>
          <p:cNvPr id="5" name="Slide Number Placeholder 4"/>
          <p:cNvSpPr>
            <a:spLocks noGrp="1"/>
          </p:cNvSpPr>
          <p:nvPr>
            <p:ph type="sldNum" sz="quarter" idx="12"/>
          </p:nvPr>
        </p:nvSpPr>
        <p:spPr/>
        <p:txBody>
          <a:bodyPr/>
          <a:lstStyle/>
          <a:p>
            <a:fld id="{028354ED-3287-4CC6-8A9D-37FDDA6B1E3E}" type="slidenum">
              <a:rPr lang="en-IN" smtClean="0"/>
              <a:t>11</a:t>
            </a:fld>
            <a:endParaRPr lang="en-IN"/>
          </a:p>
        </p:txBody>
      </p:sp>
      <p:sp>
        <p:nvSpPr>
          <p:cNvPr id="7" name="Title 1"/>
          <p:cNvSpPr>
            <a:spLocks noGrp="1"/>
          </p:cNvSpPr>
          <p:nvPr>
            <p:ph type="body" idx="1"/>
          </p:nvPr>
        </p:nvSpPr>
        <p:spPr>
          <a:xfrm>
            <a:off x="831850" y="708122"/>
            <a:ext cx="10515600" cy="5437187"/>
          </a:xfrm>
        </p:spPr>
        <p:txBody>
          <a:bodyPr/>
          <a:lstStyle/>
          <a:p>
            <a:r>
              <a:rPr lang="en-US" dirty="0" smtClean="0"/>
              <a:t>                                                    </a:t>
            </a:r>
            <a:r>
              <a:rPr lang="en-US" sz="2800" b="1" dirty="0" smtClean="0">
                <a:solidFill>
                  <a:srgbClr val="C00000"/>
                </a:solidFill>
              </a:rPr>
              <a:t>Random </a:t>
            </a:r>
            <a:r>
              <a:rPr lang="en-US" sz="2800" b="1" dirty="0">
                <a:solidFill>
                  <a:srgbClr val="C00000"/>
                </a:solidFill>
              </a:rPr>
              <a:t>forest </a:t>
            </a:r>
            <a:r>
              <a:rPr lang="en-US" sz="2800" b="1" dirty="0" smtClean="0">
                <a:solidFill>
                  <a:srgbClr val="C00000"/>
                </a:solidFill>
              </a:rPr>
              <a:t>regression</a:t>
            </a:r>
          </a:p>
          <a:p>
            <a:pPr>
              <a:lnSpc>
                <a:spcPct val="150000"/>
              </a:lnSpc>
            </a:pPr>
            <a:r>
              <a:rPr lang="en-US" sz="2000" dirty="0">
                <a:ea typeface="+mn-lt"/>
                <a:cs typeface="+mn-lt"/>
              </a:rPr>
              <a:t>Random Forest is a popular machine learning algorithm that belongs to the supervised learning technique. It can be used for both Classification and Regression problems in ML. It is based on the concept of </a:t>
            </a:r>
            <a:r>
              <a:rPr lang="en-US" sz="2000" b="1" dirty="0">
                <a:ea typeface="+mn-lt"/>
                <a:cs typeface="+mn-lt"/>
              </a:rPr>
              <a:t>ensemble learning,</a:t>
            </a:r>
            <a:r>
              <a:rPr lang="en-US" sz="2000" dirty="0">
                <a:ea typeface="+mn-lt"/>
                <a:cs typeface="+mn-lt"/>
              </a:rPr>
              <a:t> which is a process of </a:t>
            </a:r>
            <a:r>
              <a:rPr lang="en-US" sz="2000" i="1" dirty="0">
                <a:ea typeface="+mn-lt"/>
                <a:cs typeface="+mn-lt"/>
              </a:rPr>
              <a:t>combining multiple classifiers to solve a complex problem and to improve the performance of the model.</a:t>
            </a:r>
          </a:p>
          <a:p>
            <a:pPr algn="just">
              <a:lnSpc>
                <a:spcPct val="150000"/>
              </a:lnSpc>
            </a:pPr>
            <a:r>
              <a:rPr lang="en-US" sz="2000" dirty="0">
                <a:ea typeface="+mn-lt"/>
                <a:cs typeface="+mn-lt"/>
              </a:rPr>
              <a:t>As the name suggests, </a:t>
            </a:r>
            <a:r>
              <a:rPr lang="en-US" sz="2000" b="1" i="1" dirty="0">
                <a:ea typeface="+mn-lt"/>
                <a:cs typeface="+mn-lt"/>
              </a:rPr>
              <a:t>"Random Forest is a classifier that contains a number of decision trees on various subsets of the given dataset and takes the average to improve the predictive accuracy of that dataset."</a:t>
            </a:r>
            <a:r>
              <a:rPr lang="en-US" sz="2000" dirty="0">
                <a:ea typeface="+mn-lt"/>
                <a:cs typeface="+mn-lt"/>
              </a:rPr>
              <a:t> Instead of relying on one decision tree, the random forest takes the prediction from each tree and based on the majority votes of predictions, and it predicts the final output.</a:t>
            </a:r>
            <a:endParaRPr lang="en-US" sz="2000" dirty="0"/>
          </a:p>
          <a:p>
            <a:pPr algn="just">
              <a:lnSpc>
                <a:spcPct val="150000"/>
              </a:lnSpc>
            </a:pPr>
            <a:r>
              <a:rPr lang="en-US" sz="2000" b="1" dirty="0">
                <a:ea typeface="+mn-lt"/>
                <a:cs typeface="+mn-lt"/>
              </a:rPr>
              <a:t>The greater number of trees in the forest leads to higher accuracy and prevents the problem of </a:t>
            </a:r>
            <a:r>
              <a:rPr lang="en-US" sz="2000" b="1" dirty="0" err="1">
                <a:ea typeface="+mn-lt"/>
                <a:cs typeface="+mn-lt"/>
              </a:rPr>
              <a:t>overfitting</a:t>
            </a:r>
            <a:r>
              <a:rPr lang="en-US" sz="2000" b="1" dirty="0">
                <a:ea typeface="+mn-lt"/>
                <a:cs typeface="+mn-lt"/>
              </a:rPr>
              <a:t>.</a:t>
            </a:r>
            <a:endParaRPr lang="en-US" sz="2000" dirty="0"/>
          </a:p>
          <a:p>
            <a:endParaRPr lang="en-IN" b="1" dirty="0">
              <a:solidFill>
                <a:srgbClr val="C00000"/>
              </a:solidFill>
            </a:endParaRPr>
          </a:p>
        </p:txBody>
      </p:sp>
    </p:spTree>
    <p:extLst>
      <p:ext uri="{BB962C8B-B14F-4D97-AF65-F5344CB8AC3E}">
        <p14:creationId xmlns:p14="http://schemas.microsoft.com/office/powerpoint/2010/main" val="3163612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smtClean="0"/>
              <a:t>Department of CSE</a:t>
            </a:r>
            <a:endParaRPr lang="en-IN"/>
          </a:p>
        </p:txBody>
      </p:sp>
      <p:sp>
        <p:nvSpPr>
          <p:cNvPr id="5" name="Slide Number Placeholder 4"/>
          <p:cNvSpPr>
            <a:spLocks noGrp="1"/>
          </p:cNvSpPr>
          <p:nvPr>
            <p:ph type="sldNum" sz="quarter" idx="12"/>
          </p:nvPr>
        </p:nvSpPr>
        <p:spPr/>
        <p:txBody>
          <a:bodyPr/>
          <a:lstStyle/>
          <a:p>
            <a:fld id="{028354ED-3287-4CC6-8A9D-37FDDA6B1E3E}" type="slidenum">
              <a:rPr lang="en-IN" smtClean="0"/>
              <a:t>12</a:t>
            </a:fld>
            <a:endParaRPr lang="en-IN"/>
          </a:p>
        </p:txBody>
      </p:sp>
      <p:sp>
        <p:nvSpPr>
          <p:cNvPr id="6" name="Title 1"/>
          <p:cNvSpPr>
            <a:spLocks noGrp="1"/>
          </p:cNvSpPr>
          <p:nvPr>
            <p:ph type="body" idx="1"/>
          </p:nvPr>
        </p:nvSpPr>
        <p:spPr>
          <a:xfrm>
            <a:off x="831850" y="747713"/>
            <a:ext cx="10515600" cy="5341937"/>
          </a:xfrm>
        </p:spPr>
        <p:txBody>
          <a:bodyPr>
            <a:normAutofit/>
          </a:bodyPr>
          <a:lstStyle/>
          <a:p>
            <a:pPr algn="just"/>
            <a:r>
              <a:rPr lang="en-US" sz="2000" dirty="0">
                <a:ea typeface="+mj-lt"/>
                <a:cs typeface="+mj-lt"/>
              </a:rPr>
              <a:t>The working of the algorithm can be better understood by the below </a:t>
            </a:r>
            <a:r>
              <a:rPr lang="en-US" sz="2000" dirty="0" err="1" smtClean="0">
                <a:ea typeface="+mj-lt"/>
                <a:cs typeface="+mj-lt"/>
              </a:rPr>
              <a:t>example:Suppose</a:t>
            </a:r>
            <a:r>
              <a:rPr lang="en-US" sz="2000" dirty="0" smtClean="0">
                <a:ea typeface="+mj-lt"/>
                <a:cs typeface="+mj-lt"/>
              </a:rPr>
              <a:t> </a:t>
            </a:r>
            <a:r>
              <a:rPr lang="en-US" sz="2000" dirty="0">
                <a:ea typeface="+mj-lt"/>
                <a:cs typeface="+mj-lt"/>
              </a:rPr>
              <a:t>there is a dataset that contains multiple fruit images. So, this dataset is given to the Random forest classifier. The dataset is divided into subsets and given to each decision tree. During the training phase, each decision tree produces a prediction result, and when a new data point occurs, then based on the majority of results, the Random </a:t>
            </a:r>
            <a:r>
              <a:rPr lang="en-US" sz="2000" dirty="0" smtClean="0">
                <a:ea typeface="+mj-lt"/>
                <a:cs typeface="+mj-lt"/>
              </a:rPr>
              <a:t>Forest </a:t>
            </a:r>
            <a:r>
              <a:rPr lang="en-US" sz="2000" dirty="0">
                <a:ea typeface="+mj-lt"/>
                <a:cs typeface="+mj-lt"/>
              </a:rPr>
              <a:t>classifier predicts the final </a:t>
            </a:r>
            <a:r>
              <a:rPr lang="en-US" sz="2000" dirty="0" smtClean="0">
                <a:ea typeface="+mj-lt"/>
                <a:cs typeface="+mj-lt"/>
              </a:rPr>
              <a:t>decision</a:t>
            </a:r>
          </a:p>
          <a:p>
            <a:pPr algn="just"/>
            <a:endParaRPr lang="en-IN" sz="2000" dirty="0"/>
          </a:p>
        </p:txBody>
      </p:sp>
      <p:pic>
        <p:nvPicPr>
          <p:cNvPr id="7" name="Picture 6" descr="Chart, radar chart&#10;&#10;Description automatically generated">
            <a:extLst>
              <a:ext uri="{FF2B5EF4-FFF2-40B4-BE49-F238E27FC236}">
                <a16:creationId xmlns="" xmlns:a16="http://schemas.microsoft.com/office/drawing/2014/main" id="{247AB999-E9AC-F8C1-6011-8759FCBDD474}"/>
              </a:ext>
            </a:extLst>
          </p:cNvPr>
          <p:cNvPicPr>
            <a:picLocks noChangeAspect="1"/>
          </p:cNvPicPr>
          <p:nvPr/>
        </p:nvPicPr>
        <p:blipFill>
          <a:blip r:embed="rId2"/>
          <a:stretch>
            <a:fillRect/>
          </a:stretch>
        </p:blipFill>
        <p:spPr>
          <a:xfrm>
            <a:off x="3137764" y="2369045"/>
            <a:ext cx="5546784" cy="4142116"/>
          </a:xfrm>
          <a:prstGeom prst="rect">
            <a:avLst/>
          </a:prstGeom>
        </p:spPr>
      </p:pic>
    </p:spTree>
    <p:extLst>
      <p:ext uri="{BB962C8B-B14F-4D97-AF65-F5344CB8AC3E}">
        <p14:creationId xmlns:p14="http://schemas.microsoft.com/office/powerpoint/2010/main" val="3633190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1850" y="946205"/>
            <a:ext cx="10515600" cy="5143445"/>
          </a:xfrm>
        </p:spPr>
        <p:txBody>
          <a:bodyPr>
            <a:normAutofit lnSpcReduction="10000"/>
          </a:bodyPr>
          <a:lstStyle/>
          <a:p>
            <a:r>
              <a:rPr lang="en-US" dirty="0" smtClean="0"/>
              <a:t>                                  </a:t>
            </a:r>
            <a:r>
              <a:rPr lang="en-US" b="1" dirty="0" smtClean="0">
                <a:solidFill>
                  <a:srgbClr val="C00000"/>
                </a:solidFill>
              </a:rPr>
              <a:t>How </a:t>
            </a:r>
            <a:r>
              <a:rPr lang="en-US" b="1" dirty="0">
                <a:solidFill>
                  <a:srgbClr val="C00000"/>
                </a:solidFill>
              </a:rPr>
              <a:t>does Random Forest algorithm work</a:t>
            </a:r>
            <a:r>
              <a:rPr lang="en-US" b="1" dirty="0" smtClean="0">
                <a:solidFill>
                  <a:srgbClr val="C00000"/>
                </a:solidFill>
              </a:rPr>
              <a:t>?</a:t>
            </a:r>
          </a:p>
          <a:p>
            <a:pPr algn="just">
              <a:lnSpc>
                <a:spcPct val="150000"/>
              </a:lnSpc>
            </a:pPr>
            <a:r>
              <a:rPr lang="en-US" sz="2000" dirty="0">
                <a:ea typeface="+mn-lt"/>
                <a:cs typeface="+mn-lt"/>
              </a:rPr>
              <a:t>Random Forest works in two-phase first is to create the random forest by combining N decision tree, and second is to make predictions for each tree created in the first phase.</a:t>
            </a:r>
            <a:endParaRPr lang="en-US" sz="2000" dirty="0"/>
          </a:p>
          <a:p>
            <a:pPr algn="just">
              <a:lnSpc>
                <a:spcPct val="150000"/>
              </a:lnSpc>
            </a:pPr>
            <a:r>
              <a:rPr lang="en-US" sz="2000" dirty="0">
                <a:ea typeface="+mn-lt"/>
                <a:cs typeface="+mn-lt"/>
              </a:rPr>
              <a:t>The Working process can be explained in the below steps and diagram:</a:t>
            </a:r>
            <a:endParaRPr lang="en-US" sz="2000" dirty="0"/>
          </a:p>
          <a:p>
            <a:pPr algn="just">
              <a:lnSpc>
                <a:spcPct val="150000"/>
              </a:lnSpc>
            </a:pPr>
            <a:r>
              <a:rPr lang="en-US" sz="2000" b="1" dirty="0">
                <a:ea typeface="+mn-lt"/>
                <a:cs typeface="+mn-lt"/>
              </a:rPr>
              <a:t>Step-1:</a:t>
            </a:r>
            <a:r>
              <a:rPr lang="en-US" sz="2000" dirty="0">
                <a:ea typeface="+mn-lt"/>
                <a:cs typeface="+mn-lt"/>
              </a:rPr>
              <a:t> Select random K data points from the training set.</a:t>
            </a:r>
            <a:endParaRPr lang="en-US" sz="2000" dirty="0"/>
          </a:p>
          <a:p>
            <a:pPr algn="just">
              <a:lnSpc>
                <a:spcPct val="150000"/>
              </a:lnSpc>
            </a:pPr>
            <a:r>
              <a:rPr lang="en-US" sz="2000" b="1" dirty="0">
                <a:ea typeface="+mn-lt"/>
                <a:cs typeface="+mn-lt"/>
              </a:rPr>
              <a:t>Step-2:</a:t>
            </a:r>
            <a:r>
              <a:rPr lang="en-US" sz="2000" dirty="0">
                <a:ea typeface="+mn-lt"/>
                <a:cs typeface="+mn-lt"/>
              </a:rPr>
              <a:t> Build the decision trees associated with the selected data points (Subsets).</a:t>
            </a:r>
            <a:endParaRPr lang="en-US" sz="2000" dirty="0"/>
          </a:p>
          <a:p>
            <a:pPr algn="just">
              <a:lnSpc>
                <a:spcPct val="150000"/>
              </a:lnSpc>
            </a:pPr>
            <a:r>
              <a:rPr lang="en-US" sz="2000" b="1" dirty="0">
                <a:ea typeface="+mn-lt"/>
                <a:cs typeface="+mn-lt"/>
              </a:rPr>
              <a:t>Step-3:</a:t>
            </a:r>
            <a:r>
              <a:rPr lang="en-US" sz="2000" dirty="0">
                <a:ea typeface="+mn-lt"/>
                <a:cs typeface="+mn-lt"/>
              </a:rPr>
              <a:t> Choose the number N for decision trees that you want to build.</a:t>
            </a:r>
            <a:endParaRPr lang="en-US" sz="2000" dirty="0"/>
          </a:p>
          <a:p>
            <a:pPr algn="just">
              <a:lnSpc>
                <a:spcPct val="150000"/>
              </a:lnSpc>
            </a:pPr>
            <a:r>
              <a:rPr lang="en-US" sz="2000" b="1" dirty="0">
                <a:ea typeface="+mn-lt"/>
                <a:cs typeface="+mn-lt"/>
              </a:rPr>
              <a:t>Step-4:</a:t>
            </a:r>
            <a:r>
              <a:rPr lang="en-US" sz="2000" dirty="0">
                <a:ea typeface="+mn-lt"/>
                <a:cs typeface="+mn-lt"/>
              </a:rPr>
              <a:t> Repeat Step 1 &amp; 2.</a:t>
            </a:r>
            <a:endParaRPr lang="en-US" sz="2000" dirty="0"/>
          </a:p>
          <a:p>
            <a:pPr>
              <a:lnSpc>
                <a:spcPct val="150000"/>
              </a:lnSpc>
            </a:pPr>
            <a:r>
              <a:rPr lang="en-US" sz="2000" b="1" dirty="0">
                <a:ea typeface="+mn-lt"/>
                <a:cs typeface="+mn-lt"/>
              </a:rPr>
              <a:t>Step-5:</a:t>
            </a:r>
            <a:r>
              <a:rPr lang="en-US" sz="2000" dirty="0">
                <a:ea typeface="+mn-lt"/>
                <a:cs typeface="+mn-lt"/>
              </a:rPr>
              <a:t> For new data points, find the predictions of each decision tree, and assign the new data points to the category that wins the majority votes.</a:t>
            </a:r>
            <a:endParaRPr lang="en-US" sz="2000" dirty="0"/>
          </a:p>
          <a:p>
            <a:endParaRPr lang="en-IN" dirty="0"/>
          </a:p>
        </p:txBody>
      </p:sp>
      <p:sp>
        <p:nvSpPr>
          <p:cNvPr id="4" name="Footer Placeholder 3"/>
          <p:cNvSpPr>
            <a:spLocks noGrp="1"/>
          </p:cNvSpPr>
          <p:nvPr>
            <p:ph type="ftr" sz="quarter" idx="11"/>
          </p:nvPr>
        </p:nvSpPr>
        <p:spPr/>
        <p:txBody>
          <a:bodyPr/>
          <a:lstStyle/>
          <a:p>
            <a:r>
              <a:rPr lang="en-IN" smtClean="0"/>
              <a:t>Department of CSE</a:t>
            </a:r>
            <a:endParaRPr lang="en-IN"/>
          </a:p>
        </p:txBody>
      </p:sp>
      <p:sp>
        <p:nvSpPr>
          <p:cNvPr id="5" name="Slide Number Placeholder 4"/>
          <p:cNvSpPr>
            <a:spLocks noGrp="1"/>
          </p:cNvSpPr>
          <p:nvPr>
            <p:ph type="sldNum" sz="quarter" idx="12"/>
          </p:nvPr>
        </p:nvSpPr>
        <p:spPr/>
        <p:txBody>
          <a:bodyPr/>
          <a:lstStyle/>
          <a:p>
            <a:fld id="{028354ED-3287-4CC6-8A9D-37FDDA6B1E3E}" type="slidenum">
              <a:rPr lang="en-IN" smtClean="0"/>
              <a:t>13</a:t>
            </a:fld>
            <a:endParaRPr lang="en-IN"/>
          </a:p>
        </p:txBody>
      </p:sp>
    </p:spTree>
    <p:extLst>
      <p:ext uri="{BB962C8B-B14F-4D97-AF65-F5344CB8AC3E}">
        <p14:creationId xmlns:p14="http://schemas.microsoft.com/office/powerpoint/2010/main" val="33106845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308009"/>
            <a:ext cx="8229600" cy="964212"/>
          </a:xfrm>
        </p:spPr>
        <p:txBody>
          <a:bodyPr>
            <a:normAutofit fontScale="90000"/>
          </a:bodyPr>
          <a:lstStyle/>
          <a:p>
            <a:pPr algn="l"/>
            <a:r>
              <a:rPr lang="en-US" dirty="0">
                <a:solidFill>
                  <a:srgbClr val="C00000"/>
                </a:solidFill>
                <a:latin typeface="Arial" pitchFamily="34" charset="0"/>
                <a:cs typeface="Arial" pitchFamily="34" charset="0"/>
              </a:rPr>
              <a:t/>
            </a:r>
            <a:br>
              <a:rPr lang="en-US" dirty="0">
                <a:solidFill>
                  <a:srgbClr val="C00000"/>
                </a:solidFill>
                <a:latin typeface="Arial" pitchFamily="34" charset="0"/>
                <a:cs typeface="Arial" pitchFamily="34" charset="0"/>
              </a:rPr>
            </a:br>
            <a:r>
              <a:rPr lang="en-US" dirty="0">
                <a:solidFill>
                  <a:srgbClr val="C00000"/>
                </a:solidFill>
                <a:latin typeface="Arial" pitchFamily="34" charset="0"/>
                <a:cs typeface="Arial" pitchFamily="34" charset="0"/>
              </a:rPr>
              <a:t/>
            </a:r>
            <a:br>
              <a:rPr lang="en-US" dirty="0">
                <a:solidFill>
                  <a:srgbClr val="C00000"/>
                </a:solidFill>
                <a:latin typeface="Arial" pitchFamily="34" charset="0"/>
                <a:cs typeface="Arial" pitchFamily="34" charset="0"/>
              </a:rPr>
            </a:br>
            <a:r>
              <a:rPr lang="en-US" sz="3600" b="1" dirty="0">
                <a:solidFill>
                  <a:srgbClr val="C00000"/>
                </a:solidFill>
                <a:latin typeface="Arial" pitchFamily="34" charset="0"/>
                <a:cs typeface="Arial" pitchFamily="34" charset="0"/>
              </a:rPr>
              <a:t>Sample Snapshot</a:t>
            </a:r>
            <a:r>
              <a:rPr lang="en-US" dirty="0">
                <a:solidFill>
                  <a:srgbClr val="C00000"/>
                </a:solidFill>
                <a:latin typeface="Arial" pitchFamily="34" charset="0"/>
                <a:cs typeface="Arial" pitchFamily="34" charset="0"/>
              </a:rPr>
              <a:t/>
            </a:r>
            <a:br>
              <a:rPr lang="en-US" dirty="0">
                <a:solidFill>
                  <a:srgbClr val="C00000"/>
                </a:solidFill>
                <a:latin typeface="Arial" pitchFamily="34" charset="0"/>
                <a:cs typeface="Arial" pitchFamily="34" charset="0"/>
              </a:rPr>
            </a:br>
            <a:endParaRPr lang="en-IN" dirty="0">
              <a:solidFill>
                <a:schemeClr val="tx1">
                  <a:lumMod val="85000"/>
                  <a:lumOff val="15000"/>
                </a:schemeClr>
              </a:solidFill>
              <a:latin typeface="Algerian" panose="04020705040A02060702" pitchFamily="82" charset="0"/>
            </a:endParaRPr>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14</a:t>
            </a:fld>
            <a:endParaRPr lang="en-US"/>
          </a:p>
        </p:txBody>
      </p:sp>
      <p:pic>
        <p:nvPicPr>
          <p:cNvPr id="7" name="Picture 6">
            <a:extLst>
              <a:ext uri="{FF2B5EF4-FFF2-40B4-BE49-F238E27FC236}">
                <a16:creationId xmlns:a16="http://schemas.microsoft.com/office/drawing/2014/main" xmlns="" id="{597A1D5E-F2F7-8C21-B805-A1568E10213A}"/>
              </a:ext>
            </a:extLst>
          </p:cNvPr>
          <p:cNvPicPr>
            <a:picLocks noChangeAspect="1"/>
          </p:cNvPicPr>
          <p:nvPr/>
        </p:nvPicPr>
        <p:blipFill>
          <a:blip r:embed="rId2"/>
          <a:stretch>
            <a:fillRect/>
          </a:stretch>
        </p:blipFill>
        <p:spPr>
          <a:xfrm flipH="1">
            <a:off x="11644468" y="1127066"/>
            <a:ext cx="50227" cy="5411846"/>
          </a:xfrm>
          <a:prstGeom prst="rect">
            <a:avLst/>
          </a:prstGeom>
        </p:spPr>
      </p:pic>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6241" y="1713676"/>
            <a:ext cx="5943600" cy="423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09207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15</a:t>
            </a:fld>
            <a:endParaRPr lang="en-US"/>
          </a:p>
        </p:txBody>
      </p:sp>
      <p:sp>
        <p:nvSpPr>
          <p:cNvPr id="7" name="Title 1"/>
          <p:cNvSpPr>
            <a:spLocks noGrp="1"/>
          </p:cNvSpPr>
          <p:nvPr>
            <p:ph type="title"/>
          </p:nvPr>
        </p:nvSpPr>
        <p:spPr>
          <a:xfrm>
            <a:off x="1905000" y="381000"/>
            <a:ext cx="8229600" cy="685800"/>
          </a:xfrm>
        </p:spPr>
        <p:txBody>
          <a:bodyPr>
            <a:normAutofit fontScale="90000"/>
          </a:bodyPr>
          <a:lstStyle/>
          <a:p>
            <a:pPr algn="l"/>
            <a:r>
              <a:rPr lang="en-US" b="1" dirty="0">
                <a:solidFill>
                  <a:srgbClr val="C00000"/>
                </a:solidFill>
                <a:latin typeface="Arial" pitchFamily="34" charset="0"/>
                <a:cs typeface="Arial" pitchFamily="34" charset="0"/>
              </a:rPr>
              <a:t>Results and Discussion</a:t>
            </a:r>
          </a:p>
        </p:txBody>
      </p:sp>
      <p:sp>
        <p:nvSpPr>
          <p:cNvPr id="2" name="Content Placeholder 1"/>
          <p:cNvSpPr>
            <a:spLocks noGrp="1"/>
          </p:cNvSpPr>
          <p:nvPr>
            <p:ph idx="1"/>
          </p:nvPr>
        </p:nvSpPr>
        <p:spPr/>
        <p:txBody>
          <a:bodyPr/>
          <a:lstStyle/>
          <a:p>
            <a:pPr marL="0" indent="0">
              <a:buNone/>
            </a:pPr>
            <a:r>
              <a:rPr lang="en-US" sz="2000" b="1" dirty="0"/>
              <a:t> </a:t>
            </a:r>
            <a:r>
              <a:rPr lang="en-US" sz="2000" dirty="0" smtClean="0"/>
              <a:t>By </a:t>
            </a:r>
            <a:r>
              <a:rPr lang="en-US" sz="2000" dirty="0"/>
              <a:t>seeing the above fig plotting values of actual prices, versus the predicted prices to know, how close our predictions were to the actual prices . we can observe, that the actual prices and the predicted prices are almost the same, as the two graphs overlap each other. Thus, or model has performed extremely well</a:t>
            </a:r>
            <a:r>
              <a:rPr lang="en-US" sz="2000" dirty="0" smtClean="0"/>
              <a:t>.</a:t>
            </a:r>
          </a:p>
          <a:p>
            <a:pPr marL="0" indent="0">
              <a:buNone/>
            </a:pPr>
            <a:r>
              <a:rPr lang="en-US" sz="2000" dirty="0"/>
              <a:t>The predicted results of the data which was sent for testing is as follows:</a:t>
            </a:r>
            <a:endParaRPr lang="en-IN" sz="2000" dirty="0"/>
          </a:p>
          <a:p>
            <a:pPr marL="0" indent="0">
              <a:buNone/>
            </a:pPr>
            <a:endParaRPr lang="en-IN" sz="2000" dirty="0"/>
          </a:p>
          <a:p>
            <a:endParaRPr lang="en-IN" b="1" dirty="0"/>
          </a:p>
        </p:txBody>
      </p:sp>
      <p:sp>
        <p:nvSpPr>
          <p:cNvPr id="8" name="TextBox 7">
            <a:extLst>
              <a:ext uri="{FF2B5EF4-FFF2-40B4-BE49-F238E27FC236}">
                <a16:creationId xmlns:a16="http://schemas.microsoft.com/office/drawing/2014/main" xmlns="" id="{CB3D5420-E0C8-7D28-FC4D-C447954E3DF4}"/>
              </a:ext>
            </a:extLst>
          </p:cNvPr>
          <p:cNvSpPr txBox="1"/>
          <p:nvPr/>
        </p:nvSpPr>
        <p:spPr>
          <a:xfrm>
            <a:off x="4357838" y="3429000"/>
            <a:ext cx="6097604" cy="369332"/>
          </a:xfrm>
          <a:prstGeom prst="rect">
            <a:avLst/>
          </a:prstGeom>
          <a:noFill/>
        </p:spPr>
        <p:txBody>
          <a:bodyPr wrap="square">
            <a:spAutoFit/>
          </a:bodyPr>
          <a:lstStyle/>
          <a:p>
            <a:endParaRPr lang="en-IN" dirty="0"/>
          </a:p>
        </p:txBody>
      </p:sp>
      <p:sp>
        <p:nvSpPr>
          <p:cNvPr id="9" name="TextBox 8">
            <a:extLst>
              <a:ext uri="{FF2B5EF4-FFF2-40B4-BE49-F238E27FC236}">
                <a16:creationId xmlns:a16="http://schemas.microsoft.com/office/drawing/2014/main" xmlns="" id="{05CB1C9D-6844-C45C-8EE5-F52018676D45}"/>
              </a:ext>
            </a:extLst>
          </p:cNvPr>
          <p:cNvSpPr txBox="1"/>
          <p:nvPr/>
        </p:nvSpPr>
        <p:spPr>
          <a:xfrm>
            <a:off x="4510238" y="3581400"/>
            <a:ext cx="6097604" cy="369332"/>
          </a:xfrm>
          <a:prstGeom prst="rect">
            <a:avLst/>
          </a:prstGeom>
          <a:noFill/>
        </p:spPr>
        <p:txBody>
          <a:bodyPr wrap="square">
            <a:spAutoFit/>
          </a:bodyPr>
          <a:lstStyle/>
          <a:p>
            <a:endParaRPr lang="en-IN" dirty="0"/>
          </a:p>
        </p:txBody>
      </p:sp>
      <p:sp>
        <p:nvSpPr>
          <p:cNvPr id="10" name="TextBox 9">
            <a:extLst>
              <a:ext uri="{FF2B5EF4-FFF2-40B4-BE49-F238E27FC236}">
                <a16:creationId xmlns:a16="http://schemas.microsoft.com/office/drawing/2014/main" xmlns="" id="{1C8EAEE6-1405-7D48-617E-F1133EF3AF24}"/>
              </a:ext>
            </a:extLst>
          </p:cNvPr>
          <p:cNvSpPr txBox="1"/>
          <p:nvPr/>
        </p:nvSpPr>
        <p:spPr>
          <a:xfrm flipH="1">
            <a:off x="10760241" y="3733800"/>
            <a:ext cx="45719" cy="216932"/>
          </a:xfrm>
          <a:prstGeom prst="rect">
            <a:avLst/>
          </a:prstGeom>
          <a:noFill/>
        </p:spPr>
        <p:txBody>
          <a:bodyPr wrap="square">
            <a:spAutoFit/>
          </a:bodyPr>
          <a:lstStyle/>
          <a:p>
            <a:endParaRPr lang="en-IN" dirty="0"/>
          </a:p>
        </p:txBody>
      </p:sp>
      <p:pic>
        <p:nvPicPr>
          <p:cNvPr id="11" name="Picture 10"/>
          <p:cNvPicPr/>
          <p:nvPr/>
        </p:nvPicPr>
        <p:blipFill>
          <a:blip r:embed="rId2">
            <a:extLst>
              <a:ext uri="{28A0092B-C50C-407E-A947-70E740481C1C}">
                <a14:useLocalDpi xmlns:a14="http://schemas.microsoft.com/office/drawing/2010/main" val="0"/>
              </a:ext>
            </a:extLst>
          </a:blip>
          <a:stretch>
            <a:fillRect/>
          </a:stretch>
        </p:blipFill>
        <p:spPr>
          <a:xfrm>
            <a:off x="3028784" y="3408423"/>
            <a:ext cx="5212080" cy="2400300"/>
          </a:xfrm>
          <a:prstGeom prst="rect">
            <a:avLst/>
          </a:prstGeom>
        </p:spPr>
      </p:pic>
    </p:spTree>
    <p:extLst>
      <p:ext uri="{BB962C8B-B14F-4D97-AF65-F5344CB8AC3E}">
        <p14:creationId xmlns:p14="http://schemas.microsoft.com/office/powerpoint/2010/main" val="225862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16</a:t>
            </a:fld>
            <a:endParaRPr lang="en-US"/>
          </a:p>
        </p:txBody>
      </p:sp>
      <p:sp>
        <p:nvSpPr>
          <p:cNvPr id="7" name="Title 1"/>
          <p:cNvSpPr>
            <a:spLocks noGrp="1"/>
          </p:cNvSpPr>
          <p:nvPr>
            <p:ph type="title"/>
          </p:nvPr>
        </p:nvSpPr>
        <p:spPr>
          <a:xfrm>
            <a:off x="1349734" y="905786"/>
            <a:ext cx="8229600" cy="685800"/>
          </a:xfrm>
        </p:spPr>
        <p:txBody>
          <a:bodyPr>
            <a:normAutofit fontScale="90000"/>
          </a:bodyPr>
          <a:lstStyle/>
          <a:p>
            <a:pPr algn="l"/>
            <a:r>
              <a:rPr lang="en-US" dirty="0">
                <a:latin typeface="Arial" pitchFamily="34" charset="0"/>
                <a:cs typeface="Arial" pitchFamily="34" charset="0"/>
              </a:rPr>
              <a:t/>
            </a:r>
            <a:br>
              <a:rPr lang="en-US" dirty="0">
                <a:latin typeface="Arial" pitchFamily="34" charset="0"/>
                <a:cs typeface="Arial" pitchFamily="34" charset="0"/>
              </a:rPr>
            </a:br>
            <a:r>
              <a:rPr lang="en-US" b="1" dirty="0">
                <a:solidFill>
                  <a:srgbClr val="C00000"/>
                </a:solidFill>
                <a:latin typeface="Arial" pitchFamily="34" charset="0"/>
                <a:cs typeface="Arial" pitchFamily="34" charset="0"/>
              </a:rPr>
              <a:t>Conclusion</a:t>
            </a:r>
            <a:r>
              <a:rPr lang="en-US" dirty="0">
                <a:latin typeface="Arial" pitchFamily="34" charset="0"/>
                <a:cs typeface="Arial" pitchFamily="34" charset="0"/>
              </a:rPr>
              <a:t/>
            </a:r>
            <a:br>
              <a:rPr lang="en-US" dirty="0">
                <a:latin typeface="Arial" pitchFamily="34" charset="0"/>
                <a:cs typeface="Arial" pitchFamily="34" charset="0"/>
              </a:rPr>
            </a:br>
            <a:endParaRPr lang="en-US" dirty="0">
              <a:latin typeface="Arial" pitchFamily="34" charset="0"/>
              <a:cs typeface="Arial" pitchFamily="34" charset="0"/>
            </a:endParaRPr>
          </a:p>
        </p:txBody>
      </p:sp>
      <p:sp>
        <p:nvSpPr>
          <p:cNvPr id="2" name="Content Placeholder 1"/>
          <p:cNvSpPr>
            <a:spLocks noGrp="1"/>
          </p:cNvSpPr>
          <p:nvPr>
            <p:ph idx="1"/>
          </p:nvPr>
        </p:nvSpPr>
        <p:spPr>
          <a:xfrm>
            <a:off x="838200" y="1854500"/>
            <a:ext cx="10515600" cy="4351338"/>
          </a:xfrm>
        </p:spPr>
        <p:txBody>
          <a:bodyPr>
            <a:normAutofit fontScale="70000" lnSpcReduction="20000"/>
          </a:bodyPr>
          <a:lstStyle/>
          <a:p>
            <a:pPr marL="0" indent="0">
              <a:lnSpc>
                <a:spcPct val="120000"/>
              </a:lnSpc>
              <a:buNone/>
            </a:pPr>
            <a:r>
              <a:rPr lang="en-US" sz="2300" b="1" dirty="0"/>
              <a:t> </a:t>
            </a:r>
            <a:r>
              <a:rPr lang="en-US" sz="2300" dirty="0" smtClean="0"/>
              <a:t>The </a:t>
            </a:r>
            <a:r>
              <a:rPr lang="en-US" sz="2300" dirty="0"/>
              <a:t>main aim of this study is to predict the gold price that is influenced by the economic variables such as </a:t>
            </a:r>
            <a:r>
              <a:rPr lang="en-US" sz="2300" dirty="0" smtClean="0"/>
              <a:t>stock</a:t>
            </a:r>
          </a:p>
          <a:p>
            <a:pPr marL="0" indent="0">
              <a:lnSpc>
                <a:spcPct val="120000"/>
              </a:lnSpc>
              <a:buNone/>
            </a:pPr>
            <a:r>
              <a:rPr lang="en-US" sz="2300" dirty="0" smtClean="0"/>
              <a:t>profit </a:t>
            </a:r>
            <a:r>
              <a:rPr lang="en-US" sz="2300" dirty="0"/>
              <a:t>exchange, silver price, EUR/USD. In this study, we used the machine learning algorithms such as random forest to </a:t>
            </a:r>
            <a:endParaRPr lang="en-US" sz="2300" dirty="0" smtClean="0"/>
          </a:p>
          <a:p>
            <a:pPr marL="0" indent="0">
              <a:lnSpc>
                <a:spcPct val="120000"/>
              </a:lnSpc>
              <a:buNone/>
            </a:pPr>
            <a:r>
              <a:rPr lang="en-US" sz="2300" dirty="0" smtClean="0"/>
              <a:t>predict </a:t>
            </a:r>
            <a:r>
              <a:rPr lang="en-US" sz="2300" dirty="0"/>
              <a:t>the price of gold accurately. Considering </a:t>
            </a:r>
            <a:r>
              <a:rPr lang="en-IN" sz="2300" dirty="0"/>
              <a:t> </a:t>
            </a:r>
            <a:r>
              <a:rPr lang="en-US" sz="2300" dirty="0" smtClean="0"/>
              <a:t>the </a:t>
            </a:r>
            <a:r>
              <a:rPr lang="en-US" sz="2300" dirty="0"/>
              <a:t>results obtained, we conclude that the random forest model performed </a:t>
            </a:r>
            <a:endParaRPr lang="en-US" sz="2300" dirty="0" smtClean="0"/>
          </a:p>
          <a:p>
            <a:pPr marL="0" indent="0">
              <a:lnSpc>
                <a:spcPct val="120000"/>
              </a:lnSpc>
              <a:buNone/>
            </a:pPr>
            <a:r>
              <a:rPr lang="en-US" sz="2300" dirty="0" smtClean="0"/>
              <a:t>better </a:t>
            </a:r>
            <a:r>
              <a:rPr lang="en-US" sz="2300" dirty="0"/>
              <a:t>than the other models.</a:t>
            </a:r>
            <a:endParaRPr lang="en-IN" sz="2300" dirty="0"/>
          </a:p>
          <a:p>
            <a:pPr marL="0" indent="0">
              <a:lnSpc>
                <a:spcPct val="170000"/>
              </a:lnSpc>
              <a:buNone/>
            </a:pPr>
            <a:r>
              <a:rPr lang="en-US" sz="2300" dirty="0"/>
              <a:t> </a:t>
            </a:r>
            <a:endParaRPr lang="en-IN" sz="2300" dirty="0"/>
          </a:p>
          <a:p>
            <a:pPr marL="0" indent="0">
              <a:lnSpc>
                <a:spcPct val="170000"/>
              </a:lnSpc>
              <a:buNone/>
            </a:pPr>
            <a:r>
              <a:rPr lang="en-US" sz="2300" dirty="0"/>
              <a:t>For future work, we can improve the results and predict the price more accurately by incorporating the other factors </a:t>
            </a:r>
            <a:r>
              <a:rPr lang="en-IN" sz="2300" dirty="0"/>
              <a:t> </a:t>
            </a:r>
            <a:r>
              <a:rPr lang="en-US" sz="2300" dirty="0" smtClean="0"/>
              <a:t>such </a:t>
            </a:r>
            <a:r>
              <a:rPr lang="en-US" sz="2300" dirty="0"/>
              <a:t>as gold production, crude oil price, platinum </a:t>
            </a:r>
            <a:r>
              <a:rPr lang="en-US" sz="2300" dirty="0" err="1"/>
              <a:t>price,inflation</a:t>
            </a:r>
            <a:r>
              <a:rPr lang="en-US" sz="2300" dirty="0"/>
              <a:t> to the data and by using deep learning. As you saw in this project, we first train a machine learning model, then use the trained model for prediction. Similarly, any model can be made much more precise, by feeding a very large dataset, to get a very accurate score</a:t>
            </a:r>
            <a:endParaRPr lang="en-IN" sz="2300" dirty="0"/>
          </a:p>
          <a:p>
            <a:pPr>
              <a:lnSpc>
                <a:spcPct val="150000"/>
              </a:lnSpc>
            </a:pPr>
            <a:endParaRPr lang="en-IN" dirty="0"/>
          </a:p>
        </p:txBody>
      </p:sp>
    </p:spTree>
    <p:extLst>
      <p:ext uri="{BB962C8B-B14F-4D97-AF65-F5344CB8AC3E}">
        <p14:creationId xmlns:p14="http://schemas.microsoft.com/office/powerpoint/2010/main" val="5428458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4443" y="705678"/>
            <a:ext cx="8229600" cy="2286000"/>
          </a:xfrm>
        </p:spPr>
        <p:txBody>
          <a:bodyPr>
            <a:normAutofit/>
          </a:bodyPr>
          <a:lstStyle/>
          <a:p>
            <a:pPr algn="l"/>
            <a:r>
              <a:rPr lang="en-US" dirty="0">
                <a:solidFill>
                  <a:srgbClr val="C00000"/>
                </a:solidFill>
                <a:latin typeface="Arial" pitchFamily="34" charset="0"/>
                <a:cs typeface="Arial" pitchFamily="34" charset="0"/>
              </a:rPr>
              <a:t>References</a:t>
            </a:r>
            <a:r>
              <a:rPr lang="en-US" dirty="0">
                <a:latin typeface="Arial" pitchFamily="34" charset="0"/>
                <a:cs typeface="Arial" pitchFamily="34" charset="0"/>
              </a:rPr>
              <a:t/>
            </a:r>
            <a:br>
              <a:rPr lang="en-US" dirty="0">
                <a:latin typeface="Arial" pitchFamily="34" charset="0"/>
                <a:cs typeface="Arial" pitchFamily="34" charset="0"/>
              </a:rPr>
            </a:br>
            <a:r>
              <a:rPr lang="en-US" dirty="0">
                <a:latin typeface="Arial" pitchFamily="34" charset="0"/>
                <a:cs typeface="Arial" pitchFamily="34" charset="0"/>
              </a:rPr>
              <a:t/>
            </a:r>
            <a:br>
              <a:rPr lang="en-US" dirty="0">
                <a:latin typeface="Arial" pitchFamily="34" charset="0"/>
                <a:cs typeface="Arial" pitchFamily="34" charset="0"/>
              </a:rPr>
            </a:br>
            <a:endParaRPr lang="en-IN" dirty="0"/>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17</a:t>
            </a:fld>
            <a:endParaRPr lang="en-US"/>
          </a:p>
        </p:txBody>
      </p:sp>
      <p:sp>
        <p:nvSpPr>
          <p:cNvPr id="7" name="Content Placeholder 6"/>
          <p:cNvSpPr>
            <a:spLocks noGrp="1"/>
          </p:cNvSpPr>
          <p:nvPr>
            <p:ph idx="1"/>
          </p:nvPr>
        </p:nvSpPr>
        <p:spPr/>
        <p:txBody>
          <a:bodyPr>
            <a:normAutofit fontScale="55000" lnSpcReduction="20000"/>
          </a:bodyPr>
          <a:lstStyle/>
          <a:p>
            <a:pPr marL="0" indent="0">
              <a:buNone/>
            </a:pPr>
            <a:r>
              <a:rPr lang="en-US" dirty="0"/>
              <a:t>[1] V. K. F. B. Rebecca Davis, "Modeling and Forecasting of Gold Prices on </a:t>
            </a:r>
            <a:r>
              <a:rPr lang="en-US" dirty="0" err="1"/>
              <a:t>Financia</a:t>
            </a:r>
            <a:r>
              <a:rPr lang="en-US" dirty="0"/>
              <a:t> Markets," American International </a:t>
            </a:r>
            <a:endParaRPr lang="en-IN" dirty="0"/>
          </a:p>
          <a:p>
            <a:pPr marL="0" indent="0">
              <a:buNone/>
            </a:pPr>
            <a:r>
              <a:rPr lang="en-US" dirty="0"/>
              <a:t>Journal of Contemporary Research, 2014.</a:t>
            </a:r>
            <a:endParaRPr lang="en-IN" dirty="0"/>
          </a:p>
          <a:p>
            <a:pPr marL="0" indent="0">
              <a:buNone/>
            </a:pPr>
            <a:r>
              <a:rPr lang="en-US" dirty="0"/>
              <a:t>[2] </a:t>
            </a:r>
            <a:r>
              <a:rPr lang="en-US" dirty="0" err="1"/>
              <a:t>Iftikharul</a:t>
            </a:r>
            <a:r>
              <a:rPr lang="en-US" dirty="0"/>
              <a:t> Sami and </a:t>
            </a:r>
            <a:r>
              <a:rPr lang="en-US" dirty="0" err="1"/>
              <a:t>Khurum</a:t>
            </a:r>
            <a:r>
              <a:rPr lang="en-US" dirty="0"/>
              <a:t> </a:t>
            </a:r>
            <a:r>
              <a:rPr lang="en-US" dirty="0" err="1"/>
              <a:t>Nazir</a:t>
            </a:r>
            <a:r>
              <a:rPr lang="en-US" dirty="0"/>
              <a:t> </a:t>
            </a:r>
            <a:r>
              <a:rPr lang="en-US" dirty="0" err="1"/>
              <a:t>Junejo</a:t>
            </a:r>
            <a:r>
              <a:rPr lang="en-US" dirty="0"/>
              <a:t>, "Predicting Future Gold Rates using Machine Learning Approach", </a:t>
            </a:r>
            <a:endParaRPr lang="en-IN" dirty="0"/>
          </a:p>
          <a:p>
            <a:pPr marL="0" indent="0">
              <a:buNone/>
            </a:pPr>
            <a:r>
              <a:rPr lang="en-US" dirty="0"/>
              <a:t>International Journal of Advanced Computer Science and Applications, 2017.</a:t>
            </a:r>
            <a:endParaRPr lang="en-IN" dirty="0"/>
          </a:p>
          <a:p>
            <a:pPr marL="0" indent="0">
              <a:buNone/>
            </a:pPr>
            <a:r>
              <a:rPr lang="en-US" dirty="0"/>
              <a:t>[3] D </a:t>
            </a:r>
            <a:r>
              <a:rPr lang="en-US" dirty="0" err="1"/>
              <a:t>Makala</a:t>
            </a:r>
            <a:r>
              <a:rPr lang="en-US" dirty="0"/>
              <a:t> and Z Li, “Prediction of gold price with ARIMA and SVM”, Journal of Physics: Conference Series, 2021.</a:t>
            </a:r>
            <a:endParaRPr lang="en-IN" dirty="0"/>
          </a:p>
          <a:p>
            <a:pPr marL="0" indent="0">
              <a:buNone/>
            </a:pPr>
            <a:r>
              <a:rPr lang="en-US" dirty="0"/>
              <a:t>[4] </a:t>
            </a:r>
            <a:r>
              <a:rPr lang="en-US" dirty="0" err="1"/>
              <a:t>Navin</a:t>
            </a:r>
            <a:r>
              <a:rPr lang="en-US" dirty="0"/>
              <a:t>, Dr. G. </a:t>
            </a:r>
            <a:r>
              <a:rPr lang="en-US" dirty="0" err="1"/>
              <a:t>Vadivu</a:t>
            </a:r>
            <a:r>
              <a:rPr lang="en-US" dirty="0"/>
              <a:t>, "Big Data Analytics for Gold Price Forecasting Based on Decision Tree Algorithm and Support </a:t>
            </a:r>
            <a:endParaRPr lang="en-IN" dirty="0"/>
          </a:p>
          <a:p>
            <a:pPr marL="0" indent="0">
              <a:buNone/>
            </a:pPr>
            <a:r>
              <a:rPr lang="en-US" dirty="0"/>
              <a:t>Vector Regression (SVR)", International Journal of Science and Research (IJSR), 2013.</a:t>
            </a:r>
            <a:endParaRPr lang="en-IN" dirty="0"/>
          </a:p>
          <a:p>
            <a:pPr marL="0" indent="0">
              <a:buNone/>
            </a:pPr>
            <a:r>
              <a:rPr lang="en-US" dirty="0"/>
              <a:t>[5] P. V. M. </a:t>
            </a:r>
            <a:r>
              <a:rPr lang="en-US" dirty="0" err="1"/>
              <a:t>Vasava</a:t>
            </a:r>
            <a:r>
              <a:rPr lang="en-US" dirty="0"/>
              <a:t>, P. G. M. </a:t>
            </a:r>
            <a:r>
              <a:rPr lang="en-US" dirty="0" err="1"/>
              <a:t>Poddar</a:t>
            </a:r>
            <a:r>
              <a:rPr lang="en-US" dirty="0"/>
              <a:t>, </a:t>
            </a:r>
            <a:r>
              <a:rPr lang="en-US" dirty="0" err="1"/>
              <a:t>Sima</a:t>
            </a:r>
            <a:r>
              <a:rPr lang="en-US" dirty="0"/>
              <a:t> P Patel, "Gold Market Analyzer using Selection based Algorithm", </a:t>
            </a:r>
            <a:endParaRPr lang="en-IN" dirty="0"/>
          </a:p>
          <a:p>
            <a:pPr marL="0" indent="0">
              <a:buNone/>
            </a:pPr>
            <a:r>
              <a:rPr lang="en-US" dirty="0"/>
              <a:t>International Journal of Advanced Engineering Research and Science (IJAERS), 2016.</a:t>
            </a:r>
            <a:endParaRPr lang="en-IN" dirty="0"/>
          </a:p>
          <a:p>
            <a:pPr marL="0" indent="0">
              <a:buNone/>
            </a:pPr>
            <a:r>
              <a:rPr lang="en-US" dirty="0"/>
              <a:t>[6] Megan </a:t>
            </a:r>
            <a:r>
              <a:rPr lang="en-US" dirty="0" err="1"/>
              <a:t>Potoski</a:t>
            </a:r>
            <a:r>
              <a:rPr lang="en-US" dirty="0"/>
              <a:t>,”Predicting Gold prices”, CS229, Autumn 2013.</a:t>
            </a:r>
            <a:endParaRPr lang="en-IN" dirty="0"/>
          </a:p>
          <a:p>
            <a:pPr marL="0" indent="0">
              <a:buNone/>
            </a:pPr>
            <a:r>
              <a:rPr lang="en-US" dirty="0"/>
              <a:t>[7] Dr. </a:t>
            </a:r>
            <a:r>
              <a:rPr lang="en-US" dirty="0" err="1"/>
              <a:t>Abhay</a:t>
            </a:r>
            <a:r>
              <a:rPr lang="en-US" dirty="0"/>
              <a:t> Kumar </a:t>
            </a:r>
            <a:r>
              <a:rPr lang="en-US" dirty="0" err="1"/>
              <a:t>Agarwal</a:t>
            </a:r>
            <a:r>
              <a:rPr lang="en-US" dirty="0"/>
              <a:t>, Swati </a:t>
            </a:r>
            <a:r>
              <a:rPr lang="en-US" dirty="0" err="1"/>
              <a:t>Kumari</a:t>
            </a:r>
            <a:r>
              <a:rPr lang="en-US" dirty="0"/>
              <a:t>, "Gold Price Prediction using Machine Learning", International Journal of </a:t>
            </a:r>
            <a:endParaRPr lang="en-IN" dirty="0"/>
          </a:p>
          <a:p>
            <a:pPr marL="0" indent="0">
              <a:buNone/>
            </a:pPr>
            <a:r>
              <a:rPr lang="en-US" dirty="0"/>
              <a:t>Trend in Scientific Research and Development (</a:t>
            </a:r>
            <a:r>
              <a:rPr lang="en-US" dirty="0" err="1"/>
              <a:t>ijtsrd</a:t>
            </a:r>
            <a:r>
              <a:rPr lang="en-US" dirty="0"/>
              <a:t>), 2020.</a:t>
            </a:r>
            <a:endParaRPr lang="en-IN" dirty="0"/>
          </a:p>
          <a:p>
            <a:endParaRPr lang="en-IN" dirty="0"/>
          </a:p>
        </p:txBody>
      </p:sp>
    </p:spTree>
    <p:extLst>
      <p:ext uri="{BB962C8B-B14F-4D97-AF65-F5344CB8AC3E}">
        <p14:creationId xmlns:p14="http://schemas.microsoft.com/office/powerpoint/2010/main" val="41863287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22940" y="228600"/>
            <a:ext cx="8692660" cy="6781800"/>
          </a:xfrm>
        </p:spPr>
        <p:txBody>
          <a:bodyPr>
            <a:normAutofit/>
          </a:bodyPr>
          <a:lstStyle/>
          <a:p>
            <a:r>
              <a:rPr lang="en-US" sz="7200" dirty="0">
                <a:solidFill>
                  <a:srgbClr val="C00000"/>
                </a:solidFill>
              </a:rPr>
              <a:t>        THANK</a:t>
            </a:r>
            <a:r>
              <a:rPr lang="en-US" sz="7200" dirty="0"/>
              <a:t> </a:t>
            </a:r>
            <a:r>
              <a:rPr lang="en-US" sz="7200" dirty="0">
                <a:solidFill>
                  <a:srgbClr val="C00000"/>
                </a:solidFill>
              </a:rPr>
              <a:t>YOU</a:t>
            </a:r>
            <a:endParaRPr lang="en-IN" sz="7200" dirty="0">
              <a:solidFill>
                <a:srgbClr val="C00000"/>
              </a:solidFill>
            </a:endParaRPr>
          </a:p>
        </p:txBody>
      </p:sp>
      <p:sp>
        <p:nvSpPr>
          <p:cNvPr id="3" name="Footer Placeholder 2"/>
          <p:cNvSpPr>
            <a:spLocks noGrp="1"/>
          </p:cNvSpPr>
          <p:nvPr>
            <p:ph type="ftr" sz="quarter" idx="11"/>
          </p:nvPr>
        </p:nvSpPr>
        <p:spPr/>
        <p:txBody>
          <a:bodyPr/>
          <a:lstStyle/>
          <a:p>
            <a:r>
              <a:rPr lang="en-US"/>
              <a:t>Department of CSE</a:t>
            </a:r>
          </a:p>
        </p:txBody>
      </p:sp>
      <p:sp>
        <p:nvSpPr>
          <p:cNvPr id="4" name="Slide Number Placeholder 3"/>
          <p:cNvSpPr>
            <a:spLocks noGrp="1"/>
          </p:cNvSpPr>
          <p:nvPr>
            <p:ph type="sldNum" sz="quarter" idx="12"/>
          </p:nvPr>
        </p:nvSpPr>
        <p:spPr/>
        <p:txBody>
          <a:bodyPr/>
          <a:lstStyle/>
          <a:p>
            <a:fld id="{7B28076C-CE04-4A00-BFAA-A90EA8355859}" type="slidenum">
              <a:rPr lang="en-US" smtClean="0"/>
              <a:pPr/>
              <a:t>18</a:t>
            </a:fld>
            <a:endParaRPr lang="en-US"/>
          </a:p>
        </p:txBody>
      </p:sp>
    </p:spTree>
    <p:extLst>
      <p:ext uri="{BB962C8B-B14F-4D97-AF65-F5344CB8AC3E}">
        <p14:creationId xmlns:p14="http://schemas.microsoft.com/office/powerpoint/2010/main" val="3887854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8229600" cy="1143000"/>
          </a:xfrm>
        </p:spPr>
        <p:txBody>
          <a:bodyPr/>
          <a:lstStyle/>
          <a:p>
            <a:pPr algn="l"/>
            <a:r>
              <a:rPr lang="en-US" b="1" dirty="0">
                <a:solidFill>
                  <a:srgbClr val="C00000"/>
                </a:solidFill>
                <a:latin typeface="Arial" pitchFamily="34" charset="0"/>
                <a:cs typeface="Arial" pitchFamily="34" charset="0"/>
              </a:rPr>
              <a:t>Presentation Outline</a:t>
            </a:r>
          </a:p>
        </p:txBody>
      </p:sp>
      <p:sp>
        <p:nvSpPr>
          <p:cNvPr id="5" name="Footer Placeholder 4"/>
          <p:cNvSpPr>
            <a:spLocks noGrp="1"/>
          </p:cNvSpPr>
          <p:nvPr>
            <p:ph type="ftr" sz="quarter" idx="11"/>
          </p:nvPr>
        </p:nvSpPr>
        <p:spPr/>
        <p:txBody>
          <a:bodyPr/>
          <a:lstStyle/>
          <a:p>
            <a:r>
              <a:rPr lang="en-US"/>
              <a:t>Department of CSE</a:t>
            </a:r>
            <a:endParaRPr lang="en-US" dirty="0"/>
          </a:p>
        </p:txBody>
      </p:sp>
      <p:sp>
        <p:nvSpPr>
          <p:cNvPr id="6" name="Slide Number Placeholder 5"/>
          <p:cNvSpPr>
            <a:spLocks noGrp="1"/>
          </p:cNvSpPr>
          <p:nvPr>
            <p:ph type="sldNum" sz="quarter" idx="12"/>
          </p:nvPr>
        </p:nvSpPr>
        <p:spPr/>
        <p:txBody>
          <a:bodyPr/>
          <a:lstStyle/>
          <a:p>
            <a:fld id="{C0EC1BDC-9B67-430D-970A-E36C75175141}" type="slidenum">
              <a:rPr lang="en-US" smtClean="0"/>
              <a:pPr/>
              <a:t>2</a:t>
            </a:fld>
            <a:endParaRPr lang="en-US"/>
          </a:p>
        </p:txBody>
      </p:sp>
      <p:sp>
        <p:nvSpPr>
          <p:cNvPr id="11" name="Content Placeholder 10">
            <a:extLst>
              <a:ext uri="{FF2B5EF4-FFF2-40B4-BE49-F238E27FC236}">
                <a16:creationId xmlns:a16="http://schemas.microsoft.com/office/drawing/2014/main" xmlns="" id="{42C547AA-54D2-75F6-0C06-34D1D8CB01A4}"/>
              </a:ext>
            </a:extLst>
          </p:cNvPr>
          <p:cNvSpPr>
            <a:spLocks noGrp="1"/>
          </p:cNvSpPr>
          <p:nvPr>
            <p:ph idx="1"/>
          </p:nvPr>
        </p:nvSpPr>
        <p:spPr/>
        <p:txBody>
          <a:bodyPr>
            <a:normAutofit fontScale="92500" lnSpcReduction="20000"/>
          </a:bodyPr>
          <a:lstStyle/>
          <a:p>
            <a:r>
              <a:rPr lang="en-US" sz="2800" b="1" dirty="0">
                <a:latin typeface="Arial" pitchFamily="34" charset="0"/>
                <a:cs typeface="Arial" pitchFamily="34" charset="0"/>
              </a:rPr>
              <a:t>Introduction &amp; Aim</a:t>
            </a:r>
          </a:p>
          <a:p>
            <a:r>
              <a:rPr lang="en-US" sz="2800" b="1" dirty="0">
                <a:latin typeface="Arial" pitchFamily="34" charset="0"/>
                <a:cs typeface="Arial" pitchFamily="34" charset="0"/>
              </a:rPr>
              <a:t>Objectives &amp; Scope</a:t>
            </a:r>
          </a:p>
          <a:p>
            <a:r>
              <a:rPr lang="en-US" b="1" dirty="0">
                <a:latin typeface="Arial" pitchFamily="34" charset="0"/>
                <a:cs typeface="Arial" pitchFamily="34" charset="0"/>
              </a:rPr>
              <a:t>S</a:t>
            </a:r>
            <a:r>
              <a:rPr lang="en-US" sz="2800" b="1" dirty="0">
                <a:latin typeface="Arial" pitchFamily="34" charset="0"/>
                <a:cs typeface="Arial" pitchFamily="34" charset="0"/>
              </a:rPr>
              <a:t>ystem Requirements/System Architecture</a:t>
            </a:r>
          </a:p>
          <a:p>
            <a:r>
              <a:rPr lang="en-US" sz="2800" b="1" dirty="0">
                <a:latin typeface="Arial" pitchFamily="34" charset="0"/>
                <a:cs typeface="Arial" pitchFamily="34" charset="0"/>
              </a:rPr>
              <a:t>Flow Chart</a:t>
            </a:r>
          </a:p>
          <a:p>
            <a:r>
              <a:rPr lang="en-US" sz="2800" b="1" dirty="0">
                <a:latin typeface="Arial" pitchFamily="34" charset="0"/>
                <a:cs typeface="Arial" pitchFamily="34" charset="0"/>
              </a:rPr>
              <a:t>Project Implementation</a:t>
            </a:r>
          </a:p>
          <a:p>
            <a:r>
              <a:rPr lang="en-US" sz="2800" b="1" dirty="0">
                <a:latin typeface="Arial" pitchFamily="34" charset="0"/>
                <a:cs typeface="Arial" pitchFamily="34" charset="0"/>
              </a:rPr>
              <a:t>Application snapshots</a:t>
            </a:r>
          </a:p>
          <a:p>
            <a:r>
              <a:rPr lang="en-US" sz="2800" b="1" dirty="0">
                <a:latin typeface="Arial" pitchFamily="34" charset="0"/>
                <a:cs typeface="Arial" pitchFamily="34" charset="0"/>
              </a:rPr>
              <a:t>Methodology</a:t>
            </a:r>
          </a:p>
          <a:p>
            <a:r>
              <a:rPr lang="en-US" sz="2800" b="1" dirty="0">
                <a:latin typeface="Arial" pitchFamily="34" charset="0"/>
                <a:cs typeface="Arial" pitchFamily="34" charset="0"/>
              </a:rPr>
              <a:t>Results and Discussions</a:t>
            </a:r>
          </a:p>
          <a:p>
            <a:r>
              <a:rPr lang="en-US" sz="2800" b="1" dirty="0">
                <a:latin typeface="Arial" pitchFamily="34" charset="0"/>
                <a:cs typeface="Arial" pitchFamily="34" charset="0"/>
              </a:rPr>
              <a:t>Conclusion &amp; Future work</a:t>
            </a:r>
          </a:p>
          <a:p>
            <a:r>
              <a:rPr lang="en-US" sz="2800" b="1" dirty="0">
                <a:latin typeface="Arial" pitchFamily="34" charset="0"/>
                <a:cs typeface="Arial" pitchFamily="34" charset="0"/>
              </a:rPr>
              <a:t>References</a:t>
            </a: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1319" y="164990"/>
            <a:ext cx="8229600" cy="1828800"/>
          </a:xfrm>
        </p:spPr>
        <p:txBody>
          <a:bodyPr>
            <a:normAutofit/>
          </a:bodyPr>
          <a:lstStyle/>
          <a:p>
            <a:pPr algn="l"/>
            <a:r>
              <a:rPr lang="en-US" b="1" dirty="0">
                <a:solidFill>
                  <a:srgbClr val="C00000"/>
                </a:solidFill>
                <a:latin typeface="Arial" pitchFamily="34" charset="0"/>
                <a:cs typeface="Arial" pitchFamily="34" charset="0"/>
              </a:rPr>
              <a:t>Introduction</a:t>
            </a:r>
            <a:br>
              <a:rPr lang="en-US" b="1" dirty="0">
                <a:solidFill>
                  <a:srgbClr val="C00000"/>
                </a:solidFill>
                <a:latin typeface="Arial" pitchFamily="34" charset="0"/>
                <a:cs typeface="Arial" pitchFamily="34" charset="0"/>
              </a:rPr>
            </a:br>
            <a:endParaRPr lang="en-IN" b="1" dirty="0"/>
          </a:p>
        </p:txBody>
      </p:sp>
      <p:sp>
        <p:nvSpPr>
          <p:cNvPr id="3" name="Content Placeholder 2"/>
          <p:cNvSpPr>
            <a:spLocks noGrp="1"/>
          </p:cNvSpPr>
          <p:nvPr>
            <p:ph idx="1"/>
          </p:nvPr>
        </p:nvSpPr>
        <p:spPr/>
        <p:txBody>
          <a:bodyPr>
            <a:normAutofit/>
          </a:bodyPr>
          <a:lstStyle/>
          <a:p>
            <a:pPr marL="0" indent="0">
              <a:lnSpc>
                <a:spcPct val="150000"/>
              </a:lnSpc>
              <a:buNone/>
            </a:pPr>
            <a:r>
              <a:rPr lang="en-US" sz="2000" dirty="0">
                <a:ea typeface="+mn-lt"/>
                <a:cs typeface="+mn-lt"/>
              </a:rPr>
              <a:t>Gold is one of the precious metals. It has been used as currency, for jewelry and other purposes. It is used as medium for money or exchange because of its limited supply and high value</a:t>
            </a:r>
          </a:p>
          <a:p>
            <a:pPr marL="0" indent="0">
              <a:lnSpc>
                <a:spcPct val="150000"/>
              </a:lnSpc>
              <a:buNone/>
            </a:pPr>
            <a:r>
              <a:rPr lang="en-US" sz="2000" dirty="0">
                <a:ea typeface="+mn-lt"/>
                <a:cs typeface="+mn-lt"/>
              </a:rPr>
              <a:t>. It also reflects the country’s economic strength and hence many companies and individuals started to invest in gold reserves. Due to its increasing value, many people considered gold as an attractive investment.</a:t>
            </a:r>
            <a:endParaRPr lang="en-US" sz="2000" b="1" dirty="0">
              <a:latin typeface="+mj-lt"/>
            </a:endParaRPr>
          </a:p>
          <a:p>
            <a:pPr marL="0" indent="0">
              <a:buNone/>
            </a:pPr>
            <a:r>
              <a:rPr lang="en-US" sz="2400" b="1" dirty="0">
                <a:solidFill>
                  <a:schemeClr val="accent2"/>
                </a:solidFill>
                <a:latin typeface="+mj-lt"/>
              </a:rPr>
              <a:t>AIM:</a:t>
            </a:r>
          </a:p>
          <a:p>
            <a:pPr marL="0" indent="0">
              <a:lnSpc>
                <a:spcPct val="150000"/>
              </a:lnSpc>
              <a:buNone/>
            </a:pPr>
            <a:r>
              <a:rPr lang="en-US" sz="2000" dirty="0">
                <a:ea typeface="+mn-lt"/>
                <a:cs typeface="+mn-lt"/>
              </a:rPr>
              <a:t>In this project, we shall analyze and predict the upcoming prices of Gold, using Machine Learning’s </a:t>
            </a:r>
            <a:r>
              <a:rPr lang="en-US" sz="2000" b="1" dirty="0">
                <a:ea typeface="+mn-lt"/>
                <a:cs typeface="+mn-lt"/>
              </a:rPr>
              <a:t>Random Forest </a:t>
            </a:r>
            <a:r>
              <a:rPr lang="en-US" sz="2000" b="1" dirty="0" err="1">
                <a:ea typeface="+mn-lt"/>
                <a:cs typeface="+mn-lt"/>
              </a:rPr>
              <a:t>Regressor</a:t>
            </a:r>
            <a:r>
              <a:rPr lang="en-US" sz="2000" b="1" dirty="0">
                <a:ea typeface="+mn-lt"/>
                <a:cs typeface="+mn-lt"/>
              </a:rPr>
              <a:t> algorithm</a:t>
            </a:r>
            <a:endParaRPr lang="en-US" sz="2000" dirty="0"/>
          </a:p>
          <a:p>
            <a:endParaRPr lang="en-US" sz="2400" dirty="0">
              <a:latin typeface="+mj-lt"/>
            </a:endParaRPr>
          </a:p>
          <a:p>
            <a:pPr>
              <a:lnSpc>
                <a:spcPct val="150000"/>
              </a:lnSpc>
              <a:spcAft>
                <a:spcPts val="1125"/>
              </a:spcAft>
            </a:pPr>
            <a:endParaRPr lang="en-IN" sz="1800" dirty="0">
              <a:effectLst/>
              <a:latin typeface="Times New Roman" panose="02020603050405020304" pitchFamily="18" charset="0"/>
              <a:ea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3</a:t>
            </a:fld>
            <a:endParaRPr lang="en-US"/>
          </a:p>
        </p:txBody>
      </p:sp>
    </p:spTree>
    <p:extLst>
      <p:ext uri="{BB962C8B-B14F-4D97-AF65-F5344CB8AC3E}">
        <p14:creationId xmlns:p14="http://schemas.microsoft.com/office/powerpoint/2010/main" val="513089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BB15DF-790A-B12B-CCF1-CA2A4FF313F8}"/>
              </a:ext>
            </a:extLst>
          </p:cNvPr>
          <p:cNvSpPr>
            <a:spLocks noGrp="1"/>
          </p:cNvSpPr>
          <p:nvPr>
            <p:ph type="title"/>
          </p:nvPr>
        </p:nvSpPr>
        <p:spPr>
          <a:xfrm>
            <a:off x="883816" y="368383"/>
            <a:ext cx="10515600" cy="1325563"/>
          </a:xfrm>
        </p:spPr>
        <p:txBody>
          <a:bodyPr/>
          <a:lstStyle/>
          <a:p>
            <a:r>
              <a:rPr lang="en-IN" b="1" dirty="0">
                <a:solidFill>
                  <a:srgbClr val="C00000"/>
                </a:solidFill>
              </a:rPr>
              <a:t>Objectives and Scope</a:t>
            </a:r>
          </a:p>
        </p:txBody>
      </p:sp>
      <p:sp>
        <p:nvSpPr>
          <p:cNvPr id="3" name="Content Placeholder 2">
            <a:extLst>
              <a:ext uri="{FF2B5EF4-FFF2-40B4-BE49-F238E27FC236}">
                <a16:creationId xmlns:a16="http://schemas.microsoft.com/office/drawing/2014/main" xmlns="" id="{26120E7F-A606-E369-BABF-FE6B9DBB23BC}"/>
              </a:ext>
            </a:extLst>
          </p:cNvPr>
          <p:cNvSpPr>
            <a:spLocks noGrp="1"/>
          </p:cNvSpPr>
          <p:nvPr>
            <p:ph idx="1"/>
          </p:nvPr>
        </p:nvSpPr>
        <p:spPr/>
        <p:txBody>
          <a:bodyPr>
            <a:normAutofit/>
          </a:bodyPr>
          <a:lstStyle/>
          <a:p>
            <a:pPr algn="just"/>
            <a:r>
              <a:rPr lang="en-US" sz="2000" dirty="0">
                <a:ea typeface="+mn-lt"/>
                <a:cs typeface="+mn-lt"/>
              </a:rPr>
              <a:t>The Project titled 'GOLD PRICE PREDICTION' predicts the gold's price based on:</a:t>
            </a:r>
            <a:endParaRPr lang="en-US" sz="2000" dirty="0"/>
          </a:p>
          <a:p>
            <a:pPr marL="285750" indent="-285750" algn="just">
              <a:buFont typeface="Arial,Sans-Serif"/>
              <a:buChar char="•"/>
            </a:pPr>
            <a:r>
              <a:rPr lang="en-US" sz="2000" dirty="0">
                <a:ea typeface="+mn-lt"/>
                <a:cs typeface="+mn-lt"/>
              </a:rPr>
              <a:t> Date — mm/</a:t>
            </a:r>
            <a:r>
              <a:rPr lang="en-US" sz="2000" dirty="0" err="1">
                <a:ea typeface="+mn-lt"/>
                <a:cs typeface="+mn-lt"/>
              </a:rPr>
              <a:t>dd</a:t>
            </a:r>
            <a:r>
              <a:rPr lang="en-US" sz="2000" dirty="0">
                <a:ea typeface="+mn-lt"/>
                <a:cs typeface="+mn-lt"/>
              </a:rPr>
              <a:t>/</a:t>
            </a:r>
            <a:r>
              <a:rPr lang="en-US" sz="2000" dirty="0" err="1">
                <a:ea typeface="+mn-lt"/>
                <a:cs typeface="+mn-lt"/>
              </a:rPr>
              <a:t>yyyy</a:t>
            </a:r>
            <a:endParaRPr lang="en-US" sz="2000" dirty="0">
              <a:ea typeface="+mn-lt"/>
              <a:cs typeface="+mn-lt"/>
            </a:endParaRPr>
          </a:p>
          <a:p>
            <a:pPr marL="285750" indent="-285750" algn="just">
              <a:buFont typeface="Arial,Sans-Serif"/>
              <a:buChar char="•"/>
            </a:pPr>
            <a:r>
              <a:rPr lang="en-US" sz="2000" dirty="0">
                <a:ea typeface="+mn-lt"/>
                <a:cs typeface="+mn-lt"/>
              </a:rPr>
              <a:t>SPX — is a free-float weighted measurement stock market index of the 500 largest companies listed on stock exchanges in the United States.</a:t>
            </a:r>
          </a:p>
          <a:p>
            <a:pPr marL="285750" indent="-285750" algn="just">
              <a:buFont typeface="Arial,Sans-Serif"/>
              <a:buChar char="•"/>
            </a:pPr>
            <a:r>
              <a:rPr lang="en-US" sz="2000" dirty="0">
                <a:ea typeface="+mn-lt"/>
                <a:cs typeface="+mn-lt"/>
              </a:rPr>
              <a:t>GLD — Gold Price</a:t>
            </a:r>
          </a:p>
          <a:p>
            <a:pPr marL="285750" indent="-285750" algn="just">
              <a:buFont typeface="Arial,Sans-Serif"/>
              <a:buChar char="•"/>
            </a:pPr>
            <a:r>
              <a:rPr lang="en-US" sz="2000" dirty="0">
                <a:ea typeface="+mn-lt"/>
                <a:cs typeface="+mn-lt"/>
              </a:rPr>
              <a:t>USO — United States Oil Fund</a:t>
            </a:r>
          </a:p>
          <a:p>
            <a:pPr marL="285750" indent="-285750" algn="just">
              <a:buFont typeface="Arial,Sans-Serif"/>
              <a:buChar char="•"/>
            </a:pPr>
            <a:r>
              <a:rPr lang="en-US" sz="2000" dirty="0">
                <a:ea typeface="+mn-lt"/>
                <a:cs typeface="+mn-lt"/>
              </a:rPr>
              <a:t>SLV — Silver Price</a:t>
            </a:r>
          </a:p>
          <a:p>
            <a:pPr marL="285750" indent="-285750" algn="just">
              <a:buFont typeface="Arial,Sans-Serif"/>
              <a:buChar char="•"/>
            </a:pPr>
            <a:r>
              <a:rPr lang="en-US" sz="2000" dirty="0">
                <a:ea typeface="+mn-lt"/>
                <a:cs typeface="+mn-lt"/>
              </a:rPr>
              <a:t>EUR/USD — currency pair quotation of the Euro against the US</a:t>
            </a:r>
          </a:p>
          <a:p>
            <a:pPr marL="0" indent="0" algn="l">
              <a:buNone/>
            </a:pPr>
            <a:endParaRPr lang="en-US" sz="2000" b="1" dirty="0">
              <a:latin typeface="Arial" panose="020B0604020202020204" pitchFamily="34" charset="0"/>
              <a:cs typeface="Arial" pitchFamily="34" charset="0"/>
            </a:endParaRPr>
          </a:p>
          <a:p>
            <a:pPr algn="l" fontAlgn="base"/>
            <a:endParaRPr lang="en-IN" dirty="0"/>
          </a:p>
        </p:txBody>
      </p:sp>
      <p:sp>
        <p:nvSpPr>
          <p:cNvPr id="4" name="Footer Placeholder 3">
            <a:extLst>
              <a:ext uri="{FF2B5EF4-FFF2-40B4-BE49-F238E27FC236}">
                <a16:creationId xmlns:a16="http://schemas.microsoft.com/office/drawing/2014/main" xmlns="" id="{2340977D-DFB1-364D-0A9C-48BAFB3827D8}"/>
              </a:ext>
            </a:extLst>
          </p:cNvPr>
          <p:cNvSpPr>
            <a:spLocks noGrp="1"/>
          </p:cNvSpPr>
          <p:nvPr>
            <p:ph type="ftr" sz="quarter" idx="11"/>
          </p:nvPr>
        </p:nvSpPr>
        <p:spPr/>
        <p:txBody>
          <a:bodyPr/>
          <a:lstStyle/>
          <a:p>
            <a:r>
              <a:rPr lang="en-IN"/>
              <a:t>Department of CSE</a:t>
            </a:r>
          </a:p>
        </p:txBody>
      </p:sp>
      <p:sp>
        <p:nvSpPr>
          <p:cNvPr id="5" name="Slide Number Placeholder 4">
            <a:extLst>
              <a:ext uri="{FF2B5EF4-FFF2-40B4-BE49-F238E27FC236}">
                <a16:creationId xmlns:a16="http://schemas.microsoft.com/office/drawing/2014/main" xmlns="" id="{4B50F1CB-C9F4-D5BD-6709-3CF4430874DF}"/>
              </a:ext>
            </a:extLst>
          </p:cNvPr>
          <p:cNvSpPr>
            <a:spLocks noGrp="1"/>
          </p:cNvSpPr>
          <p:nvPr>
            <p:ph type="sldNum" sz="quarter" idx="12"/>
          </p:nvPr>
        </p:nvSpPr>
        <p:spPr/>
        <p:txBody>
          <a:bodyPr/>
          <a:lstStyle/>
          <a:p>
            <a:fld id="{028354ED-3287-4CC6-8A9D-37FDDA6B1E3E}" type="slidenum">
              <a:rPr lang="en-IN" smtClean="0"/>
              <a:t>4</a:t>
            </a:fld>
            <a:endParaRPr lang="en-IN"/>
          </a:p>
        </p:txBody>
      </p:sp>
    </p:spTree>
    <p:extLst>
      <p:ext uri="{BB962C8B-B14F-4D97-AF65-F5344CB8AC3E}">
        <p14:creationId xmlns:p14="http://schemas.microsoft.com/office/powerpoint/2010/main" val="2712151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1850" y="707667"/>
            <a:ext cx="10515600" cy="5381984"/>
          </a:xfrm>
        </p:spPr>
        <p:txBody>
          <a:bodyPr>
            <a:normAutofit/>
          </a:bodyPr>
          <a:lstStyle/>
          <a:p>
            <a:pPr>
              <a:lnSpc>
                <a:spcPct val="150000"/>
              </a:lnSpc>
            </a:pPr>
            <a:r>
              <a:rPr lang="en-US" sz="2000" dirty="0">
                <a:ea typeface="+mn-lt"/>
                <a:cs typeface="+mn-lt"/>
              </a:rPr>
              <a:t>1.This project is based on the applicability of the proposed machine learning algorithms that had demonstrated their efficiency to predict gold prices with a better predictive rate.</a:t>
            </a:r>
          </a:p>
          <a:p>
            <a:pPr>
              <a:lnSpc>
                <a:spcPct val="150000"/>
              </a:lnSpc>
            </a:pPr>
            <a:endParaRPr lang="en-US" sz="2000" dirty="0">
              <a:ea typeface="+mn-lt"/>
              <a:cs typeface="+mn-lt"/>
            </a:endParaRPr>
          </a:p>
          <a:p>
            <a:pPr>
              <a:lnSpc>
                <a:spcPct val="150000"/>
              </a:lnSpc>
            </a:pPr>
            <a:r>
              <a:rPr lang="en-US" sz="2000" dirty="0">
                <a:ea typeface="+mn-lt"/>
                <a:cs typeface="+mn-lt"/>
              </a:rPr>
              <a:t>2. To apply the best appropriate Machine Learning procedure.</a:t>
            </a:r>
          </a:p>
          <a:p>
            <a:pPr>
              <a:lnSpc>
                <a:spcPct val="150000"/>
              </a:lnSpc>
            </a:pPr>
            <a:endParaRPr lang="en-US" sz="2000" dirty="0"/>
          </a:p>
          <a:p>
            <a:pPr>
              <a:lnSpc>
                <a:spcPct val="150000"/>
              </a:lnSpc>
            </a:pPr>
            <a:r>
              <a:rPr lang="en-US" sz="2000" dirty="0">
                <a:ea typeface="+mn-lt"/>
                <a:cs typeface="+mn-lt"/>
              </a:rPr>
              <a:t>3. We proposed the development of a prediction model for predicting future gold prices using Random forest </a:t>
            </a:r>
            <a:r>
              <a:rPr lang="en-US" sz="2000" dirty="0" err="1">
                <a:ea typeface="+mn-lt"/>
                <a:cs typeface="+mn-lt"/>
              </a:rPr>
              <a:t>regressor</a:t>
            </a:r>
            <a:endParaRPr lang="en-US" sz="2000" dirty="0"/>
          </a:p>
        </p:txBody>
      </p:sp>
      <p:sp>
        <p:nvSpPr>
          <p:cNvPr id="4" name="Footer Placeholder 3"/>
          <p:cNvSpPr>
            <a:spLocks noGrp="1"/>
          </p:cNvSpPr>
          <p:nvPr>
            <p:ph type="ftr" sz="quarter" idx="11"/>
          </p:nvPr>
        </p:nvSpPr>
        <p:spPr/>
        <p:txBody>
          <a:bodyPr/>
          <a:lstStyle/>
          <a:p>
            <a:r>
              <a:rPr lang="en-IN" smtClean="0"/>
              <a:t>Department of CSE</a:t>
            </a:r>
            <a:endParaRPr lang="en-IN"/>
          </a:p>
        </p:txBody>
      </p:sp>
      <p:sp>
        <p:nvSpPr>
          <p:cNvPr id="5" name="Slide Number Placeholder 4"/>
          <p:cNvSpPr>
            <a:spLocks noGrp="1"/>
          </p:cNvSpPr>
          <p:nvPr>
            <p:ph type="sldNum" sz="quarter" idx="12"/>
          </p:nvPr>
        </p:nvSpPr>
        <p:spPr/>
        <p:txBody>
          <a:bodyPr/>
          <a:lstStyle/>
          <a:p>
            <a:fld id="{028354ED-3287-4CC6-8A9D-37FDDA6B1E3E}" type="slidenum">
              <a:rPr lang="en-IN" smtClean="0"/>
              <a:t>5</a:t>
            </a:fld>
            <a:endParaRPr lang="en-IN"/>
          </a:p>
        </p:txBody>
      </p:sp>
    </p:spTree>
    <p:extLst>
      <p:ext uri="{BB962C8B-B14F-4D97-AF65-F5344CB8AC3E}">
        <p14:creationId xmlns:p14="http://schemas.microsoft.com/office/powerpoint/2010/main" val="295706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1E4220-FAFD-5B97-DEBC-2FE7F03FB68A}"/>
              </a:ext>
            </a:extLst>
          </p:cNvPr>
          <p:cNvSpPr>
            <a:spLocks noGrp="1"/>
          </p:cNvSpPr>
          <p:nvPr>
            <p:ph type="title"/>
          </p:nvPr>
        </p:nvSpPr>
        <p:spPr/>
        <p:txBody>
          <a:bodyPr/>
          <a:lstStyle/>
          <a:p>
            <a:r>
              <a:rPr lang="en-US" sz="3200" b="1" dirty="0">
                <a:solidFill>
                  <a:srgbClr val="C00000"/>
                </a:solidFill>
                <a:latin typeface="Arial" panose="020B0604020202020204" pitchFamily="34" charset="0"/>
                <a:cs typeface="Arial" panose="020B0604020202020204" pitchFamily="34" charset="0"/>
              </a:rPr>
              <a:t>System </a:t>
            </a:r>
            <a:r>
              <a:rPr lang="en-US" sz="3200" b="1" dirty="0" smtClean="0">
                <a:solidFill>
                  <a:srgbClr val="C00000"/>
                </a:solidFill>
                <a:latin typeface="Arial" panose="020B0604020202020204" pitchFamily="34" charset="0"/>
                <a:cs typeface="Arial" panose="020B0604020202020204" pitchFamily="34" charset="0"/>
              </a:rPr>
              <a:t>Requirements</a:t>
            </a:r>
            <a:r>
              <a:rPr lang="en-IN" sz="4400" dirty="0">
                <a:latin typeface="Arial" panose="020B0604020202020204" pitchFamily="34" charset="0"/>
                <a:cs typeface="Arial" panose="020B0604020202020204" pitchFamily="34" charset="0"/>
              </a:rPr>
              <a:t/>
            </a:r>
            <a:br>
              <a:rPr lang="en-IN" sz="4400" dirty="0">
                <a:latin typeface="Arial" panose="020B0604020202020204" pitchFamily="34" charset="0"/>
                <a:cs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xmlns="" id="{7C9F1FD4-9892-80DB-F4F2-AE2094E1697D}"/>
              </a:ext>
            </a:extLst>
          </p:cNvPr>
          <p:cNvSpPr>
            <a:spLocks noGrp="1"/>
          </p:cNvSpPr>
          <p:nvPr>
            <p:ph idx="1"/>
          </p:nvPr>
        </p:nvSpPr>
        <p:spPr>
          <a:xfrm>
            <a:off x="838200" y="1241659"/>
            <a:ext cx="10515600" cy="5479816"/>
          </a:xfrm>
        </p:spPr>
        <p:txBody>
          <a:bodyPr>
            <a:normAutofit fontScale="85000" lnSpcReduction="20000"/>
          </a:bodyPr>
          <a:lstStyle/>
          <a:p>
            <a:pPr marL="0" indent="0">
              <a:buNone/>
            </a:pPr>
            <a:r>
              <a:rPr lang="en-IN" sz="4500" b="1" dirty="0"/>
              <a:t> </a:t>
            </a:r>
            <a:r>
              <a:rPr lang="en-IN" sz="3600" b="1" dirty="0" smtClean="0"/>
              <a:t>Software </a:t>
            </a:r>
            <a:r>
              <a:rPr lang="en-IN" sz="3600" b="1" dirty="0"/>
              <a:t>Requirements</a:t>
            </a:r>
          </a:p>
          <a:p>
            <a:r>
              <a:rPr lang="en-IN" sz="2600" dirty="0"/>
              <a:t>ANY Operating System (Windows 10 / 8, Linux, Mac)</a:t>
            </a:r>
          </a:p>
          <a:p>
            <a:r>
              <a:rPr lang="en-IN" sz="2600" dirty="0" err="1" smtClean="0">
                <a:sym typeface="Wingdings" panose="05000000000000000000" pitchFamily="2" charset="2"/>
              </a:rPr>
              <a:t>Jupyter</a:t>
            </a:r>
            <a:r>
              <a:rPr lang="en-IN" sz="2600" dirty="0" smtClean="0">
                <a:sym typeface="Wingdings" panose="05000000000000000000" pitchFamily="2" charset="2"/>
              </a:rPr>
              <a:t> Notebook</a:t>
            </a:r>
            <a:r>
              <a:rPr lang="en-IN" sz="2600" dirty="0" smtClean="0"/>
              <a:t> </a:t>
            </a:r>
          </a:p>
          <a:p>
            <a:r>
              <a:rPr lang="en-US" sz="2600" dirty="0" smtClean="0"/>
              <a:t>Anaconda</a:t>
            </a:r>
          </a:p>
          <a:p>
            <a:r>
              <a:rPr lang="en-US" sz="2600" dirty="0" smtClean="0"/>
              <a:t>Python 3.8</a:t>
            </a:r>
            <a:endParaRPr lang="en-IN" sz="2600" dirty="0"/>
          </a:p>
          <a:p>
            <a:pPr marL="0" indent="0">
              <a:buNone/>
            </a:pPr>
            <a:endParaRPr lang="en-IN" dirty="0"/>
          </a:p>
          <a:p>
            <a:pPr marL="0" indent="0">
              <a:lnSpc>
                <a:spcPct val="107000"/>
              </a:lnSpc>
              <a:spcAft>
                <a:spcPts val="800"/>
              </a:spcAft>
              <a:buNone/>
            </a:pPr>
            <a:endParaRPr lang="en-IN" dirty="0">
              <a:latin typeface="Arial" panose="020B0604020202020204" pitchFamily="34" charset="0"/>
              <a:ea typeface="Calibri" panose="020F0502020204030204" pitchFamily="34" charset="0"/>
              <a:cs typeface="Arial" panose="020B0604020202020204" pitchFamily="34" charset="0"/>
            </a:endParaRPr>
          </a:p>
          <a:p>
            <a:pPr marL="0" indent="0">
              <a:lnSpc>
                <a:spcPct val="107000"/>
              </a:lnSpc>
              <a:spcAft>
                <a:spcPts val="800"/>
              </a:spcAft>
              <a:buNone/>
            </a:pPr>
            <a:r>
              <a:rPr lang="en-IN" sz="3100" b="1" dirty="0" smtClean="0">
                <a:effectLst/>
                <a:latin typeface="Arial" panose="020B0604020202020204" pitchFamily="34" charset="0"/>
                <a:ea typeface="Calibri" panose="020F0502020204030204" pitchFamily="34" charset="0"/>
                <a:cs typeface="Times New Roman" panose="02020603050405020304" pitchFamily="18" charset="0"/>
              </a:rPr>
              <a:t>HARDWARE </a:t>
            </a:r>
            <a:r>
              <a:rPr lang="en-IN" sz="3100" b="1" dirty="0">
                <a:effectLst/>
                <a:latin typeface="Arial" panose="020B0604020202020204" pitchFamily="34" charset="0"/>
                <a:ea typeface="Calibri" panose="020F0502020204030204" pitchFamily="34" charset="0"/>
                <a:cs typeface="Times New Roman" panose="02020603050405020304" pitchFamily="18" charset="0"/>
              </a:rPr>
              <a:t>REQUIREMENT</a:t>
            </a:r>
          </a:p>
          <a:p>
            <a:pPr>
              <a:lnSpc>
                <a:spcPct val="107000"/>
              </a:lnSpc>
              <a:spcAft>
                <a:spcPts val="800"/>
              </a:spcAft>
            </a:pPr>
            <a:r>
              <a:rPr lang="en-IN" sz="2300" dirty="0">
                <a:latin typeface="Arial" pitchFamily="34" charset="0"/>
                <a:cs typeface="Arial" pitchFamily="34" charset="0"/>
                <a:sym typeface="Wingdings" panose="05000000000000000000" pitchFamily="2" charset="2"/>
              </a:rPr>
              <a:t></a:t>
            </a:r>
            <a:r>
              <a:rPr lang="en-IN" sz="2300" dirty="0">
                <a:latin typeface="Arial" pitchFamily="34" charset="0"/>
                <a:cs typeface="Arial" pitchFamily="34" charset="0"/>
              </a:rPr>
              <a:t>Operating System : Laptop Intel i3 3rd Gen clock speed 2.5 GHz &amp; above </a:t>
            </a:r>
          </a:p>
          <a:p>
            <a:pPr>
              <a:lnSpc>
                <a:spcPct val="107000"/>
              </a:lnSpc>
              <a:spcAft>
                <a:spcPts val="800"/>
              </a:spcAft>
            </a:pPr>
            <a:r>
              <a:rPr lang="en-IN" sz="2300" dirty="0">
                <a:latin typeface="Arial" pitchFamily="34" charset="0"/>
                <a:cs typeface="Arial" pitchFamily="34" charset="0"/>
                <a:sym typeface="Wingdings" panose="05000000000000000000" pitchFamily="2" charset="2"/>
              </a:rPr>
              <a:t></a:t>
            </a:r>
            <a:r>
              <a:rPr lang="en-IN" sz="2300" dirty="0">
                <a:latin typeface="Arial" pitchFamily="34" charset="0"/>
                <a:cs typeface="Arial" pitchFamily="34" charset="0"/>
              </a:rPr>
              <a:t>Hard disk : min. 10 GB </a:t>
            </a:r>
          </a:p>
          <a:p>
            <a:pPr>
              <a:lnSpc>
                <a:spcPct val="107000"/>
              </a:lnSpc>
              <a:spcAft>
                <a:spcPts val="800"/>
              </a:spcAft>
            </a:pPr>
            <a:r>
              <a:rPr lang="en-IN" sz="2300" dirty="0">
                <a:latin typeface="Arial" pitchFamily="34" charset="0"/>
                <a:cs typeface="Arial" pitchFamily="34" charset="0"/>
                <a:sym typeface="Wingdings" panose="05000000000000000000" pitchFamily="2" charset="2"/>
              </a:rPr>
              <a:t></a:t>
            </a:r>
            <a:r>
              <a:rPr lang="en-IN" sz="2300" dirty="0">
                <a:latin typeface="Arial" pitchFamily="34" charset="0"/>
                <a:cs typeface="Arial" pitchFamily="34" charset="0"/>
              </a:rPr>
              <a:t>Ram : 1 GB or above Monitor</a:t>
            </a:r>
          </a:p>
          <a:p>
            <a:pPr>
              <a:lnSpc>
                <a:spcPct val="107000"/>
              </a:lnSpc>
              <a:spcAft>
                <a:spcPts val="800"/>
              </a:spcAft>
            </a:pPr>
            <a:r>
              <a:rPr lang="en-IN" sz="2300" dirty="0">
                <a:latin typeface="Arial" pitchFamily="34" charset="0"/>
                <a:cs typeface="Arial" pitchFamily="34" charset="0"/>
                <a:sym typeface="Wingdings" panose="05000000000000000000" pitchFamily="2" charset="2"/>
              </a:rPr>
              <a:t></a:t>
            </a:r>
            <a:r>
              <a:rPr lang="en-IN" sz="2300" dirty="0">
                <a:latin typeface="Arial" pitchFamily="34" charset="0"/>
                <a:cs typeface="Arial" pitchFamily="34" charset="0"/>
              </a:rPr>
              <a:t> resolution : 800 X 600</a:t>
            </a:r>
            <a:endParaRPr lang="en-IN" sz="2300" dirty="0">
              <a:latin typeface="Arial" pitchFamily="34" charset="0"/>
              <a:ea typeface="Calibri" panose="020F0502020204030204" pitchFamily="34" charset="0"/>
              <a:cs typeface="Arial" pitchFamily="34" charset="0"/>
            </a:endParaRPr>
          </a:p>
          <a:p>
            <a:endParaRPr lang="en-IN" dirty="0"/>
          </a:p>
        </p:txBody>
      </p:sp>
      <p:sp>
        <p:nvSpPr>
          <p:cNvPr id="4" name="Footer Placeholder 3">
            <a:extLst>
              <a:ext uri="{FF2B5EF4-FFF2-40B4-BE49-F238E27FC236}">
                <a16:creationId xmlns:a16="http://schemas.microsoft.com/office/drawing/2014/main" xmlns="" id="{5CA04E0F-3766-670C-A68A-94C828153C87}"/>
              </a:ext>
            </a:extLst>
          </p:cNvPr>
          <p:cNvSpPr>
            <a:spLocks noGrp="1"/>
          </p:cNvSpPr>
          <p:nvPr>
            <p:ph type="ftr" sz="quarter" idx="11"/>
          </p:nvPr>
        </p:nvSpPr>
        <p:spPr/>
        <p:txBody>
          <a:bodyPr/>
          <a:lstStyle/>
          <a:p>
            <a:r>
              <a:rPr lang="en-IN"/>
              <a:t>Department of CSE</a:t>
            </a:r>
          </a:p>
        </p:txBody>
      </p:sp>
      <p:sp>
        <p:nvSpPr>
          <p:cNvPr id="5" name="Slide Number Placeholder 4">
            <a:extLst>
              <a:ext uri="{FF2B5EF4-FFF2-40B4-BE49-F238E27FC236}">
                <a16:creationId xmlns:a16="http://schemas.microsoft.com/office/drawing/2014/main" xmlns="" id="{C16F4B4C-1B0E-F95E-A653-413BC375CD8B}"/>
              </a:ext>
            </a:extLst>
          </p:cNvPr>
          <p:cNvSpPr>
            <a:spLocks noGrp="1"/>
          </p:cNvSpPr>
          <p:nvPr>
            <p:ph type="sldNum" sz="quarter" idx="12"/>
          </p:nvPr>
        </p:nvSpPr>
        <p:spPr/>
        <p:txBody>
          <a:bodyPr/>
          <a:lstStyle/>
          <a:p>
            <a:fld id="{028354ED-3287-4CC6-8A9D-37FDDA6B1E3E}" type="slidenum">
              <a:rPr lang="en-IN" smtClean="0"/>
              <a:t>6</a:t>
            </a:fld>
            <a:endParaRPr lang="en-IN"/>
          </a:p>
        </p:txBody>
      </p:sp>
    </p:spTree>
    <p:extLst>
      <p:ext uri="{BB962C8B-B14F-4D97-AF65-F5344CB8AC3E}">
        <p14:creationId xmlns:p14="http://schemas.microsoft.com/office/powerpoint/2010/main" val="704223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16EC29-7F43-2FAF-9387-A6E3BDA9FFE0}"/>
              </a:ext>
            </a:extLst>
          </p:cNvPr>
          <p:cNvSpPr>
            <a:spLocks noGrp="1"/>
          </p:cNvSpPr>
          <p:nvPr>
            <p:ph type="title"/>
          </p:nvPr>
        </p:nvSpPr>
        <p:spPr>
          <a:xfrm rot="10800000" flipV="1">
            <a:off x="838200" y="136526"/>
            <a:ext cx="10515600" cy="816376"/>
          </a:xfrm>
        </p:spPr>
        <p:txBody>
          <a:bodyPr>
            <a:normAutofit/>
          </a:bodyPr>
          <a:lstStyle/>
          <a:p>
            <a:r>
              <a:rPr lang="en-US" b="1" dirty="0">
                <a:solidFill>
                  <a:srgbClr val="C00000"/>
                </a:solidFill>
              </a:rPr>
              <a:t>How do we predict gold prices?</a:t>
            </a:r>
            <a:endParaRPr lang="en-IN" b="1" dirty="0">
              <a:solidFill>
                <a:srgbClr val="C00000"/>
              </a:solidFill>
            </a:endParaRPr>
          </a:p>
        </p:txBody>
      </p:sp>
      <p:sp>
        <p:nvSpPr>
          <p:cNvPr id="4" name="Footer Placeholder 3">
            <a:extLst>
              <a:ext uri="{FF2B5EF4-FFF2-40B4-BE49-F238E27FC236}">
                <a16:creationId xmlns:a16="http://schemas.microsoft.com/office/drawing/2014/main" xmlns="" id="{837A1830-4B90-7810-CD09-C4524C073CF7}"/>
              </a:ext>
            </a:extLst>
          </p:cNvPr>
          <p:cNvSpPr>
            <a:spLocks noGrp="1"/>
          </p:cNvSpPr>
          <p:nvPr>
            <p:ph type="ftr" sz="quarter" idx="11"/>
          </p:nvPr>
        </p:nvSpPr>
        <p:spPr/>
        <p:txBody>
          <a:bodyPr/>
          <a:lstStyle/>
          <a:p>
            <a:r>
              <a:rPr lang="en-IN"/>
              <a:t>Department of CSE</a:t>
            </a:r>
          </a:p>
        </p:txBody>
      </p:sp>
      <p:sp>
        <p:nvSpPr>
          <p:cNvPr id="5" name="Slide Number Placeholder 4">
            <a:extLst>
              <a:ext uri="{FF2B5EF4-FFF2-40B4-BE49-F238E27FC236}">
                <a16:creationId xmlns:a16="http://schemas.microsoft.com/office/drawing/2014/main" xmlns="" id="{39851825-BBBB-6310-197E-C998A35D0E8A}"/>
              </a:ext>
            </a:extLst>
          </p:cNvPr>
          <p:cNvSpPr>
            <a:spLocks noGrp="1"/>
          </p:cNvSpPr>
          <p:nvPr>
            <p:ph type="sldNum" sz="quarter" idx="12"/>
          </p:nvPr>
        </p:nvSpPr>
        <p:spPr/>
        <p:txBody>
          <a:bodyPr/>
          <a:lstStyle/>
          <a:p>
            <a:fld id="{028354ED-3287-4CC6-8A9D-37FDDA6B1E3E}" type="slidenum">
              <a:rPr lang="en-IN" smtClean="0"/>
              <a:t>7</a:t>
            </a:fld>
            <a:endParaRPr lang="en-IN"/>
          </a:p>
        </p:txBody>
      </p:sp>
      <p:pic>
        <p:nvPicPr>
          <p:cNvPr id="6" name="Picture 9" descr="Diagram&#10;&#10;Description automatically generated">
            <a:extLst>
              <a:ext uri="{FF2B5EF4-FFF2-40B4-BE49-F238E27FC236}">
                <a16:creationId xmlns="" xmlns:a16="http://schemas.microsoft.com/office/drawing/2014/main" id="{54C93C8B-B3B4-86C3-8177-172BCDD9C50D}"/>
              </a:ext>
            </a:extLst>
          </p:cNvPr>
          <p:cNvPicPr>
            <a:picLocks noGrp="1" noChangeAspect="1"/>
          </p:cNvPicPr>
          <p:nvPr>
            <p:ph idx="1"/>
          </p:nvPr>
        </p:nvPicPr>
        <p:blipFill>
          <a:blip r:embed="rId2"/>
          <a:stretch>
            <a:fillRect/>
          </a:stretch>
        </p:blipFill>
        <p:spPr>
          <a:xfrm>
            <a:off x="1319917" y="1160890"/>
            <a:ext cx="9509760" cy="5208105"/>
          </a:xfrm>
          <a:prstGeom prst="rect">
            <a:avLst/>
          </a:prstGeom>
        </p:spPr>
      </p:pic>
    </p:spTree>
    <p:extLst>
      <p:ext uri="{BB962C8B-B14F-4D97-AF65-F5344CB8AC3E}">
        <p14:creationId xmlns:p14="http://schemas.microsoft.com/office/powerpoint/2010/main" val="4290009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4D21D7-59B5-15F2-A7DF-A88AE7103173}"/>
              </a:ext>
            </a:extLst>
          </p:cNvPr>
          <p:cNvSpPr>
            <a:spLocks noGrp="1"/>
          </p:cNvSpPr>
          <p:nvPr>
            <p:ph type="title"/>
          </p:nvPr>
        </p:nvSpPr>
        <p:spPr/>
        <p:txBody>
          <a:bodyPr>
            <a:normAutofit/>
          </a:bodyPr>
          <a:lstStyle/>
          <a:p>
            <a:r>
              <a:rPr lang="en-US" sz="3600" b="1" dirty="0" smtClean="0">
                <a:solidFill>
                  <a:srgbClr val="C00000"/>
                </a:solidFill>
                <a:latin typeface="Arial" panose="020B0604020202020204" pitchFamily="34" charset="0"/>
                <a:cs typeface="Arial" panose="020B0604020202020204" pitchFamily="34" charset="0"/>
              </a:rPr>
              <a:t>System Architecture</a:t>
            </a:r>
            <a:r>
              <a:rPr lang="en-IN" sz="6000" dirty="0">
                <a:latin typeface="Arial" panose="020B0604020202020204" pitchFamily="34" charset="0"/>
                <a:cs typeface="Arial" panose="020B0604020202020204" pitchFamily="34" charset="0"/>
              </a:rPr>
              <a:t/>
            </a:r>
            <a:br>
              <a:rPr lang="en-IN" sz="6000" dirty="0">
                <a:latin typeface="Arial" panose="020B0604020202020204" pitchFamily="34" charset="0"/>
                <a:cs typeface="Arial" panose="020B0604020202020204" pitchFamily="34" charset="0"/>
              </a:rPr>
            </a:br>
            <a:endParaRPr lang="en-IN" sz="4000" b="1" dirty="0">
              <a:solidFill>
                <a:srgbClr val="C00000"/>
              </a:solidFill>
            </a:endParaRPr>
          </a:p>
        </p:txBody>
      </p:sp>
      <p:pic>
        <p:nvPicPr>
          <p:cNvPr id="7" name="Content Placeholder 6">
            <a:extLst>
              <a:ext uri="{FF2B5EF4-FFF2-40B4-BE49-F238E27FC236}">
                <a16:creationId xmlns:a16="http://schemas.microsoft.com/office/drawing/2014/main" xmlns="" id="{32ED4DB2-C2A6-F0A1-AFD2-5D9F19EFA1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flipV="1">
            <a:off x="2560318" y="6356350"/>
            <a:ext cx="9124751" cy="45719"/>
          </a:xfrm>
        </p:spPr>
      </p:pic>
      <p:sp>
        <p:nvSpPr>
          <p:cNvPr id="4" name="Footer Placeholder 3">
            <a:extLst>
              <a:ext uri="{FF2B5EF4-FFF2-40B4-BE49-F238E27FC236}">
                <a16:creationId xmlns:a16="http://schemas.microsoft.com/office/drawing/2014/main" xmlns="" id="{9CA29521-4DB6-661F-D9EC-343A833F55C8}"/>
              </a:ext>
            </a:extLst>
          </p:cNvPr>
          <p:cNvSpPr>
            <a:spLocks noGrp="1"/>
          </p:cNvSpPr>
          <p:nvPr>
            <p:ph type="ftr" sz="quarter" idx="11"/>
          </p:nvPr>
        </p:nvSpPr>
        <p:spPr/>
        <p:txBody>
          <a:bodyPr/>
          <a:lstStyle/>
          <a:p>
            <a:r>
              <a:rPr lang="en-IN"/>
              <a:t>Department of CSE</a:t>
            </a:r>
          </a:p>
        </p:txBody>
      </p:sp>
      <p:sp>
        <p:nvSpPr>
          <p:cNvPr id="5" name="Slide Number Placeholder 4">
            <a:extLst>
              <a:ext uri="{FF2B5EF4-FFF2-40B4-BE49-F238E27FC236}">
                <a16:creationId xmlns:a16="http://schemas.microsoft.com/office/drawing/2014/main" xmlns="" id="{476C5433-1CB5-8252-C63E-75EDB190A518}"/>
              </a:ext>
            </a:extLst>
          </p:cNvPr>
          <p:cNvSpPr>
            <a:spLocks noGrp="1"/>
          </p:cNvSpPr>
          <p:nvPr>
            <p:ph type="sldNum" sz="quarter" idx="12"/>
          </p:nvPr>
        </p:nvSpPr>
        <p:spPr/>
        <p:txBody>
          <a:bodyPr/>
          <a:lstStyle/>
          <a:p>
            <a:fld id="{028354ED-3287-4CC6-8A9D-37FDDA6B1E3E}" type="slidenum">
              <a:rPr lang="en-IN" smtClean="0"/>
              <a:t>8</a:t>
            </a:fld>
            <a:endParaRPr lang="en-IN"/>
          </a:p>
        </p:txBody>
      </p:sp>
      <p:pic>
        <p:nvPicPr>
          <p:cNvPr id="8" name="Picture 6" descr="Diagram&#10;&#10;Description automatically generated">
            <a:extLst>
              <a:ext uri="{FF2B5EF4-FFF2-40B4-BE49-F238E27FC236}">
                <a16:creationId xmlns="" xmlns:a16="http://schemas.microsoft.com/office/drawing/2014/main" id="{1586BEC2-850D-6B7A-9F58-60705898F037}"/>
              </a:ext>
            </a:extLst>
          </p:cNvPr>
          <p:cNvPicPr>
            <a:picLocks noChangeAspect="1"/>
          </p:cNvPicPr>
          <p:nvPr/>
        </p:nvPicPr>
        <p:blipFill>
          <a:blip r:embed="rId3"/>
          <a:stretch>
            <a:fillRect/>
          </a:stretch>
        </p:blipFill>
        <p:spPr>
          <a:xfrm>
            <a:off x="1160891" y="1669774"/>
            <a:ext cx="9326880" cy="4556097"/>
          </a:xfrm>
          <a:prstGeom prst="rect">
            <a:avLst/>
          </a:prstGeom>
        </p:spPr>
      </p:pic>
    </p:spTree>
    <p:extLst>
      <p:ext uri="{BB962C8B-B14F-4D97-AF65-F5344CB8AC3E}">
        <p14:creationId xmlns:p14="http://schemas.microsoft.com/office/powerpoint/2010/main" val="1914880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b="1" dirty="0">
                <a:solidFill>
                  <a:srgbClr val="C00000"/>
                </a:solidFill>
                <a:latin typeface="Arial" pitchFamily="34" charset="0"/>
                <a:cs typeface="Arial" pitchFamily="34" charset="0"/>
              </a:rPr>
              <a:t>Project Implementation</a:t>
            </a:r>
            <a:endParaRPr lang="en-IN" sz="3600" b="1" dirty="0">
              <a:solidFill>
                <a:srgbClr val="C00000"/>
              </a:solidFill>
            </a:endParaRPr>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9</a:t>
            </a:fld>
            <a:endParaRPr lang="en-US"/>
          </a:p>
        </p:txBody>
      </p:sp>
      <p:sp>
        <p:nvSpPr>
          <p:cNvPr id="7" name="Content Placeholder 6"/>
          <p:cNvSpPr>
            <a:spLocks noGrp="1"/>
          </p:cNvSpPr>
          <p:nvPr>
            <p:ph idx="1"/>
          </p:nvPr>
        </p:nvSpPr>
        <p:spPr/>
        <p:txBody>
          <a:bodyPr>
            <a:normAutofit/>
          </a:bodyPr>
          <a:lstStyle/>
          <a:p>
            <a:pPr marL="0" indent="0">
              <a:buNone/>
            </a:pPr>
            <a:r>
              <a:rPr lang="en-US" sz="2000" dirty="0">
                <a:ea typeface="+mn-lt"/>
                <a:cs typeface="+mn-lt"/>
              </a:rPr>
              <a:t> gold prices are provided by several data feed providers, in the event that there is a failure in one data feed provider we switch to one of our other providers. </a:t>
            </a:r>
          </a:p>
          <a:p>
            <a:pPr marL="0" indent="0">
              <a:buNone/>
            </a:pPr>
            <a:r>
              <a:rPr lang="en-US" sz="2000" dirty="0">
                <a:ea typeface="+mn-lt"/>
                <a:cs typeface="+mn-lt"/>
              </a:rPr>
              <a:t>Gold prices are sometimes referred to as world gold prices, New York gold prices, spot gold prices, gold market prices and gold bullion prices. These prices are indications of the current trading prices for one troy ounce of gold on the various world exchanges</a:t>
            </a:r>
            <a:endParaRPr lang="en-US" sz="2000" b="1" dirty="0">
              <a:latin typeface="Arial" panose="020B0604020202020204" pitchFamily="34" charset="0"/>
              <a:cs typeface="Arial" panose="020B0604020202020204" pitchFamily="34" charset="0"/>
            </a:endParaRPr>
          </a:p>
          <a:p>
            <a:pPr marL="0" indent="0">
              <a:buNone/>
            </a:pPr>
            <a:r>
              <a:rPr lang="en-US" sz="2000" dirty="0">
                <a:ea typeface="+mn-lt"/>
                <a:cs typeface="+mn-lt"/>
              </a:rPr>
              <a:t>This price is quoted in US dollars. Where the gold price is displayed in currencies other than the US dollar, it is converted into the local currency. </a:t>
            </a:r>
            <a:endParaRPr lang="en-US" sz="2000" dirty="0"/>
          </a:p>
          <a:p>
            <a:pPr marL="0" indent="0">
              <a:buNone/>
            </a:pPr>
            <a:r>
              <a:rPr lang="en-US" sz="2000" dirty="0">
                <a:ea typeface="+mn-lt"/>
                <a:cs typeface="+mn-lt"/>
              </a:rPr>
              <a:t>Like all prices, the gold price reflects not only the inherent value of gold, but also the relative strength of the currency in which it is quoted. For example, the dollar price of gold may increase more in percentage terms than the Euro price of gold, to the extent that the change in price is a reflection of dollar weakness (in this case, against Euros) rather than an intrinsic change in gold market fundamentals.</a:t>
            </a:r>
            <a:endParaRPr lang="en-US" sz="2000" dirty="0"/>
          </a:p>
          <a:p>
            <a:endParaRPr lang="en-IN" dirty="0"/>
          </a:p>
        </p:txBody>
      </p:sp>
    </p:spTree>
    <p:extLst>
      <p:ext uri="{BB962C8B-B14F-4D97-AF65-F5344CB8AC3E}">
        <p14:creationId xmlns:p14="http://schemas.microsoft.com/office/powerpoint/2010/main" val="2726148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TotalTime>
  <Words>793</Words>
  <Application>Microsoft Office PowerPoint</Application>
  <PresentationFormat>Custom</PresentationFormat>
  <Paragraphs>136</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 </vt:lpstr>
      <vt:lpstr>Presentation Outline</vt:lpstr>
      <vt:lpstr>Introduction </vt:lpstr>
      <vt:lpstr>Objectives and Scope</vt:lpstr>
      <vt:lpstr>PowerPoint Presentation</vt:lpstr>
      <vt:lpstr>System Requirements </vt:lpstr>
      <vt:lpstr>How do we predict gold prices?</vt:lpstr>
      <vt:lpstr>System Architecture </vt:lpstr>
      <vt:lpstr>Project Implementation</vt:lpstr>
      <vt:lpstr>PowerPoint Presentation</vt:lpstr>
      <vt:lpstr>PowerPoint Presentation</vt:lpstr>
      <vt:lpstr>PowerPoint Presentation</vt:lpstr>
      <vt:lpstr>PowerPoint Presentation</vt:lpstr>
      <vt:lpstr>  Sample Snapshot </vt:lpstr>
      <vt:lpstr>Results and Discussion</vt:lpstr>
      <vt:lpstr> Conclusion </vt:lpstr>
      <vt:lpstr>References  </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pulagam amarnath</dc:creator>
  <cp:lastModifiedBy>Windows</cp:lastModifiedBy>
  <cp:revision>13</cp:revision>
  <dcterms:created xsi:type="dcterms:W3CDTF">2022-04-12T15:53:51Z</dcterms:created>
  <dcterms:modified xsi:type="dcterms:W3CDTF">2023-04-18T05:17:40Z</dcterms:modified>
</cp:coreProperties>
</file>