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56" r:id="rId5"/>
    <p:sldId id="298" r:id="rId6"/>
    <p:sldId id="299" r:id="rId7"/>
    <p:sldId id="300" r:id="rId8"/>
    <p:sldId id="301" r:id="rId9"/>
    <p:sldId id="304" r:id="rId10"/>
    <p:sldId id="303" r:id="rId11"/>
    <p:sldId id="305" r:id="rId12"/>
    <p:sldId id="306" r:id="rId13"/>
    <p:sldId id="307" r:id="rId14"/>
    <p:sldId id="308" r:id="rId15"/>
    <p:sldId id="302" r:id="rId16"/>
    <p:sldId id="309" r:id="rId17"/>
    <p:sldId id="310" r:id="rId18"/>
    <p:sldId id="311" r:id="rId19"/>
    <p:sldId id="312" r:id="rId20"/>
    <p:sldId id="313" r:id="rId21"/>
    <p:sldId id="314" r:id="rId22"/>
    <p:sldId id="319" r:id="rId23"/>
    <p:sldId id="316" r:id="rId24"/>
    <p:sldId id="318" r:id="rId25"/>
    <p:sldId id="320" r:id="rId26"/>
    <p:sldId id="32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77A85-70A7-4B10-8ADC-CA214E8FCCE1}" v="167" dt="2022-11-03T13:54:02.355"/>
    <p1510:client id="{BCC3C46D-4061-4920-8A46-36E8CAF15ED6}" v="338" dt="2022-11-02T21:08:19.026"/>
    <p1510:client id="{DEC81A38-D49E-4505-B070-0CEF08366550}" v="604" dt="2022-11-04T11:47:33.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p:scale>
          <a:sx n="66" d="100"/>
          <a:sy n="66" d="100"/>
        </p:scale>
        <p:origin x="-917" y="-45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4/17/2023</a:t>
            </a:fld>
            <a:endParaRPr lang="en-US" dirty="0"/>
          </a:p>
        </p:txBody>
      </p:sp>
      <p:sp>
        <p:nvSpPr>
          <p:cNvPr id="4" name="Footer Placeholder 3">
            <a:extLst>
              <a:ext uri="{FF2B5EF4-FFF2-40B4-BE49-F238E27FC236}">
                <a16:creationId xmlns:a16="http://schemas.microsoft.com/office/drawing/2014/main" xmlns=""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xmlns=""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xmlns=""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xmlns="" id="{B38B0D13-BD5F-460B-B337-F4A9342026D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xmlns="" id="{BE72876B-D3DA-4462-9E24-3354D8D02A2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xmlns="" id="{14A539B6-6E3F-41BA-ACE2-76E8BB651636}"/>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xmlns=""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xmlns=""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xmlns=""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xmlns=""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xmlns=""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xmlns=""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xmlns=""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xmlns=""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xmlns=""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xmlns=""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xmlns=""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xmlns=""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xmlns=""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xmlns="" id="{DD194B4E-75F4-47BE-B171-9C64697AB920}"/>
              </a:ext>
              <a:ext uri="{C183D7F6-B498-43B3-948B-1728B52AA6E4}">
                <adec:decorative xmlns:adec="http://schemas.microsoft.com/office/drawing/2017/decorative" xmlns=""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FEFDA35F-76DF-4FDC-90C9-F9FEDF32270C}"/>
              </a:ext>
              <a:ext uri="{C183D7F6-B498-43B3-948B-1728B52AA6E4}">
                <adec:decorative xmlns:adec="http://schemas.microsoft.com/office/drawing/2017/decorative" xmlns=""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xmlns=""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2" name="Footer Placeholder 3">
            <a:extLst>
              <a:ext uri="{FF2B5EF4-FFF2-40B4-BE49-F238E27FC236}">
                <a16:creationId xmlns:a16="http://schemas.microsoft.com/office/drawing/2014/main" xmlns=""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xmlns=""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xmlns="" id="{AE202E03-5C65-4305-B969-65220AD41002}"/>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xmlns=""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xmlns=""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xmlns=""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xmlns=""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xmlns=""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xmlns=""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xmlns=""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xmlns=""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xmlns=""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xmlns=""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xmlns=""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xmlns=""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xmlns=""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xmlns=""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xmlns=""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xmlns=""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xmlns=""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xmlns=""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xmlns=""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xmlns=""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xmlns=""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xmlns=""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xmlns=""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xmlns=""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xmlns=""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xmlns=""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xmlns=""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xmlns=""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xmlns=""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xmlns=""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xmlns=""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xmlns=""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xmlns=""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xmlns=""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xmlns=""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xmlns=""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xmlns=""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xmlns=""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dirty="0"/>
              <a:t>Click icon to add SmartArt graphic</a:t>
            </a:r>
          </a:p>
        </p:txBody>
      </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xmlns=""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xmlns="" id="{4E4B72DA-52CB-4D39-A342-8857B4D959B2}"/>
              </a:ext>
              <a:ext uri="{C183D7F6-B498-43B3-948B-1728B52AA6E4}">
                <adec:decorative xmlns:adec="http://schemas.microsoft.com/office/drawing/2017/decorative" xmlns=""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 uri="{C183D7F6-B498-43B3-948B-1728B52AA6E4}">
                <adec:decorative xmlns:adec="http://schemas.microsoft.com/office/drawing/2017/decorative" xmlns=""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xmlns="">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7" name="Picture Placeholder 10">
            <a:extLst>
              <a:ext uri="{FF2B5EF4-FFF2-40B4-BE49-F238E27FC236}">
                <a16:creationId xmlns:a16="http://schemas.microsoft.com/office/drawing/2014/main" xmlns=""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xmlns="" id="{B0DFD584-E5CF-41EF-B51E-679CE22DDF93}"/>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xmlns=""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xmlns=""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xmlns=""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xmlns=""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5" name="Content Placeholder 10">
            <a:extLst>
              <a:ext uri="{FF2B5EF4-FFF2-40B4-BE49-F238E27FC236}">
                <a16:creationId xmlns:a16="http://schemas.microsoft.com/office/drawing/2014/main" xmlns=""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xmlns=""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6" name="Content Placeholder 10">
            <a:extLst>
              <a:ext uri="{FF2B5EF4-FFF2-40B4-BE49-F238E27FC236}">
                <a16:creationId xmlns:a16="http://schemas.microsoft.com/office/drawing/2014/main" xmlns=""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xmlns=""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xmlns=""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xmlns=""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 uri="{C183D7F6-B498-43B3-948B-1728B52AA6E4}">
                <adec:decorative xmlns:adec="http://schemas.microsoft.com/office/drawing/2017/decorative" xmlns=""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xmlns=""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xmlns=""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xmlns=""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xmlns=""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xmlns=""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xmlns=""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xmlns=""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xmlns=""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xmlns=""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xmlns=""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xmlns=""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xmlns="" id="{9298DCF7-7DC1-4618-8133-F63847B0AFE2}"/>
              </a:ext>
              <a:ext uri="{C183D7F6-B498-43B3-948B-1728B52AA6E4}">
                <adec:decorative xmlns:adec="http://schemas.microsoft.com/office/drawing/2017/decorative" xmlns=""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53A6567-233D-4A3B-B52B-DE7E5E35A175}"/>
              </a:ext>
              <a:ext uri="{C183D7F6-B498-43B3-948B-1728B52AA6E4}">
                <adec:decorative xmlns:adec="http://schemas.microsoft.com/office/drawing/2017/decorative" xmlns=""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xmlns="" id="{64D564EB-CA78-42C6-AD76-3C4E7B3AEA8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xmlns="" id="{1CFFBB3A-BDCF-4878-8D04-E8BB9A050E7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xmlns=""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xmlns=""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xmlns=""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xmlns=""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xmlns=""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xmlns=""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xmlns=""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xmlns=""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xmlns=""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xmlns=""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xmlns=""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xmlns="" id="{6D8D9106-8780-461D-9091-E074B0A3C95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xmlns=""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xmlns=""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xmlns=""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xmlns=""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xmlns=""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xmlns=""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xmlns=""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xmlns=""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xmlns=""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xmlns=""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xmlns=""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xmlns=""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xmlns=""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xmlns=""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xmlns=""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 uri="{C183D7F6-B498-43B3-948B-1728B52AA6E4}">
                <adec:decorative xmlns:adec="http://schemas.microsoft.com/office/drawing/2017/decorative" xmlns=""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815C6-3AD0-46E6-A74A-1967BD91AF50}"/>
              </a:ext>
            </a:extLst>
          </p:cNvPr>
          <p:cNvSpPr>
            <a:spLocks noGrp="1"/>
          </p:cNvSpPr>
          <p:nvPr>
            <p:ph type="ctrTitle"/>
          </p:nvPr>
        </p:nvSpPr>
        <p:spPr>
          <a:xfrm>
            <a:off x="1427097" y="4075406"/>
            <a:ext cx="9930714" cy="1496013"/>
          </a:xfrm>
        </p:spPr>
        <p:txBody>
          <a:bodyPr/>
          <a:lstStyle/>
          <a:p>
            <a:r>
              <a:rPr lang="en-US" sz="6000" dirty="0"/>
              <a:t>Gold price prediction</a:t>
            </a:r>
          </a:p>
        </p:txBody>
      </p:sp>
      <p:sp>
        <p:nvSpPr>
          <p:cNvPr id="3" name="Subtitle 2">
            <a:extLst>
              <a:ext uri="{FF2B5EF4-FFF2-40B4-BE49-F238E27FC236}">
                <a16:creationId xmlns:a16="http://schemas.microsoft.com/office/drawing/2014/main" xmlns=""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dirty="0"/>
              <a:t>Using random forest regression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A8344EC-DAB4-B7C1-11B9-11F43544E919}"/>
              </a:ext>
            </a:extLst>
          </p:cNvPr>
          <p:cNvSpPr>
            <a:spLocks noGrp="1"/>
          </p:cNvSpPr>
          <p:nvPr>
            <p:ph type="title"/>
          </p:nvPr>
        </p:nvSpPr>
        <p:spPr/>
        <p:txBody>
          <a:bodyPr/>
          <a:lstStyle/>
          <a:p>
            <a:r>
              <a:rPr lang="en-US"/>
              <a:t>Training the model</a:t>
            </a:r>
          </a:p>
        </p:txBody>
      </p:sp>
      <p:sp>
        <p:nvSpPr>
          <p:cNvPr id="4" name="Footer Placeholder 3">
            <a:extLst>
              <a:ext uri="{FF2B5EF4-FFF2-40B4-BE49-F238E27FC236}">
                <a16:creationId xmlns:a16="http://schemas.microsoft.com/office/drawing/2014/main" xmlns="" id="{3EA0566B-0089-4FA8-B48B-7394AA1BA338}"/>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C5B935A0-256A-14B0-D3BE-90DDD44B2CB4}"/>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6" name="TextBox 5">
            <a:extLst>
              <a:ext uri="{FF2B5EF4-FFF2-40B4-BE49-F238E27FC236}">
                <a16:creationId xmlns:a16="http://schemas.microsoft.com/office/drawing/2014/main" xmlns="" id="{CCA307C2-53C3-AA36-D495-709CACE9B623}"/>
              </a:ext>
            </a:extLst>
          </p:cNvPr>
          <p:cNvSpPr txBox="1"/>
          <p:nvPr/>
        </p:nvSpPr>
        <p:spPr>
          <a:xfrm>
            <a:off x="948612" y="2068286"/>
            <a:ext cx="1035697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model is trained by importing the required model and by passing the training data to it. The dataset is </a:t>
            </a:r>
            <a:r>
              <a:rPr lang="en-US" sz="2400" dirty="0" err="1">
                <a:ea typeface="+mn-lt"/>
                <a:cs typeface="+mn-lt"/>
              </a:rPr>
              <a:t>splitted</a:t>
            </a:r>
            <a:r>
              <a:rPr lang="en-US" sz="2400" dirty="0">
                <a:ea typeface="+mn-lt"/>
                <a:cs typeface="+mn-lt"/>
              </a:rPr>
              <a:t> into train and test data with </a:t>
            </a:r>
            <a:r>
              <a:rPr lang="en-US" sz="2400" dirty="0" err="1">
                <a:ea typeface="+mn-lt"/>
                <a:cs typeface="+mn-lt"/>
              </a:rPr>
              <a:t>test_size</a:t>
            </a:r>
            <a:r>
              <a:rPr lang="en-US" sz="2400" dirty="0">
                <a:ea typeface="+mn-lt"/>
                <a:cs typeface="+mn-lt"/>
              </a:rPr>
              <a:t>=0.20. The linear model is imported from </a:t>
            </a:r>
            <a:r>
              <a:rPr lang="en-US" sz="2400" dirty="0" err="1">
                <a:ea typeface="+mn-lt"/>
                <a:cs typeface="+mn-lt"/>
              </a:rPr>
              <a:t>sklearn</a:t>
            </a:r>
            <a:r>
              <a:rPr lang="en-US" sz="2400" dirty="0">
                <a:ea typeface="+mn-lt"/>
                <a:cs typeface="+mn-lt"/>
              </a:rPr>
              <a:t> and the Random forest regressor and Gradient boosting regressor modules are imported from </a:t>
            </a:r>
            <a:r>
              <a:rPr lang="en-US" sz="2400" dirty="0" err="1">
                <a:ea typeface="+mn-lt"/>
                <a:cs typeface="+mn-lt"/>
              </a:rPr>
              <a:t>sklearn.ensemble</a:t>
            </a:r>
            <a:r>
              <a:rPr lang="en-US" sz="2400" dirty="0">
                <a:ea typeface="+mn-lt"/>
                <a:cs typeface="+mn-lt"/>
              </a:rPr>
              <a:t>. These models are trained by passing the train data. While conducting training, it is also important to record the metrics of each training process. The metrics that are tested are mean absolute error, root mean square error and r2 score.( this has to be changed)</a:t>
            </a:r>
            <a:endParaRPr lang="en-US" sz="2400" dirty="0"/>
          </a:p>
        </p:txBody>
      </p:sp>
    </p:spTree>
    <p:extLst>
      <p:ext uri="{BB962C8B-B14F-4D97-AF65-F5344CB8AC3E}">
        <p14:creationId xmlns:p14="http://schemas.microsoft.com/office/powerpoint/2010/main" val="141538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19EBE9C-E1B4-E13B-7B54-010A65126777}"/>
              </a:ext>
            </a:extLst>
          </p:cNvPr>
          <p:cNvSpPr>
            <a:spLocks noGrp="1"/>
          </p:cNvSpPr>
          <p:nvPr>
            <p:ph type="title"/>
          </p:nvPr>
        </p:nvSpPr>
        <p:spPr/>
        <p:txBody>
          <a:bodyPr/>
          <a:lstStyle/>
          <a:p>
            <a:r>
              <a:rPr lang="en-US"/>
              <a:t>prediction</a:t>
            </a:r>
          </a:p>
        </p:txBody>
      </p:sp>
      <p:sp>
        <p:nvSpPr>
          <p:cNvPr id="4" name="Footer Placeholder 3">
            <a:extLst>
              <a:ext uri="{FF2B5EF4-FFF2-40B4-BE49-F238E27FC236}">
                <a16:creationId xmlns:a16="http://schemas.microsoft.com/office/drawing/2014/main" xmlns="" id="{F9976D35-D1AE-342C-5E8F-7BB78BC6947F}"/>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10BB444A-495B-3698-C915-1919ACAB481F}"/>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6" name="TextBox 5">
            <a:extLst>
              <a:ext uri="{FF2B5EF4-FFF2-40B4-BE49-F238E27FC236}">
                <a16:creationId xmlns:a16="http://schemas.microsoft.com/office/drawing/2014/main" xmlns="" id="{AFDECD54-2F89-2CAD-ACC9-7A17A945E3C4}"/>
              </a:ext>
            </a:extLst>
          </p:cNvPr>
          <p:cNvSpPr txBox="1"/>
          <p:nvPr/>
        </p:nvSpPr>
        <p:spPr>
          <a:xfrm>
            <a:off x="1399592" y="2270448"/>
            <a:ext cx="942391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trained model is checked by predicting the test data of the dependent variable using the test data of the independent variables.</a:t>
            </a:r>
            <a:endParaRPr lang="en-US" sz="2400" dirty="0"/>
          </a:p>
        </p:txBody>
      </p:sp>
    </p:spTree>
    <p:extLst>
      <p:ext uri="{BB962C8B-B14F-4D97-AF65-F5344CB8AC3E}">
        <p14:creationId xmlns:p14="http://schemas.microsoft.com/office/powerpoint/2010/main" val="181654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FDA8B629-D718-C645-57BE-79CEC729EDD3}"/>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FB5D7BFF-FADA-AD06-9DFB-1D3F4630970F}"/>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6" name="Picture 6" descr="Diagram&#10;&#10;Description automatically generated">
            <a:extLst>
              <a:ext uri="{FF2B5EF4-FFF2-40B4-BE49-F238E27FC236}">
                <a16:creationId xmlns:a16="http://schemas.microsoft.com/office/drawing/2014/main" xmlns="" id="{1586BEC2-850D-6B7A-9F58-60705898F037}"/>
              </a:ext>
            </a:extLst>
          </p:cNvPr>
          <p:cNvPicPr>
            <a:picLocks noChangeAspect="1"/>
          </p:cNvPicPr>
          <p:nvPr/>
        </p:nvPicPr>
        <p:blipFill>
          <a:blip r:embed="rId2"/>
          <a:stretch>
            <a:fillRect/>
          </a:stretch>
        </p:blipFill>
        <p:spPr>
          <a:xfrm>
            <a:off x="1091778" y="95192"/>
            <a:ext cx="10022822" cy="6673757"/>
          </a:xfrm>
          <a:prstGeom prst="rect">
            <a:avLst/>
          </a:prstGeom>
        </p:spPr>
      </p:pic>
    </p:spTree>
    <p:extLst>
      <p:ext uri="{BB962C8B-B14F-4D97-AF65-F5344CB8AC3E}">
        <p14:creationId xmlns:p14="http://schemas.microsoft.com/office/powerpoint/2010/main" val="303316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8A15319-BABE-10A4-E856-DD0707BC2FC1}"/>
              </a:ext>
            </a:extLst>
          </p:cNvPr>
          <p:cNvSpPr>
            <a:spLocks noGrp="1"/>
          </p:cNvSpPr>
          <p:nvPr>
            <p:ph type="title"/>
          </p:nvPr>
        </p:nvSpPr>
        <p:spPr/>
        <p:txBody>
          <a:bodyPr/>
          <a:lstStyle/>
          <a:p>
            <a:r>
              <a:rPr lang="en-US"/>
              <a:t>Gold price data</a:t>
            </a:r>
          </a:p>
        </p:txBody>
      </p:sp>
      <p:sp>
        <p:nvSpPr>
          <p:cNvPr id="4" name="Footer Placeholder 3">
            <a:extLst>
              <a:ext uri="{FF2B5EF4-FFF2-40B4-BE49-F238E27FC236}">
                <a16:creationId xmlns:a16="http://schemas.microsoft.com/office/drawing/2014/main" xmlns="" id="{48D47520-D45F-A92A-0CBB-3C80CDD3278E}"/>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B8CD799C-6164-C4F8-E3CA-1A8F3675B375}"/>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6" name="TextBox 5">
            <a:extLst>
              <a:ext uri="{FF2B5EF4-FFF2-40B4-BE49-F238E27FC236}">
                <a16:creationId xmlns:a16="http://schemas.microsoft.com/office/drawing/2014/main" xmlns="" id="{9DE45005-ABC7-851E-EB28-A5641937F70C}"/>
              </a:ext>
            </a:extLst>
          </p:cNvPr>
          <p:cNvSpPr txBox="1"/>
          <p:nvPr/>
        </p:nvSpPr>
        <p:spPr>
          <a:xfrm>
            <a:off x="632297" y="1799617"/>
            <a:ext cx="1079770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gold prices are provided by several data feed providers, in the event that there is a failure in one data feed provider we switch to one of our other providers. </a:t>
            </a:r>
          </a:p>
          <a:p>
            <a:r>
              <a:rPr lang="en-US" dirty="0">
                <a:ea typeface="+mn-lt"/>
                <a:cs typeface="+mn-lt"/>
              </a:rPr>
              <a:t>Gold prices are sometimes referred to as world gold prices, New York gold prices, spot gold prices, gold market prices and gold bullion prices. These prices are indications of the current trading prices for one troy ounce of gold on the various world exchanges. </a:t>
            </a:r>
          </a:p>
          <a:p>
            <a:r>
              <a:rPr lang="en-US" dirty="0">
                <a:ea typeface="+mn-lt"/>
                <a:cs typeface="+mn-lt"/>
              </a:rPr>
              <a:t>This price is quoted in US dollars. Where the gold price is displayed in currencies other than the US dollar, it is converted into the local currency. </a:t>
            </a:r>
            <a:endParaRPr lang="en-US"/>
          </a:p>
          <a:p>
            <a:r>
              <a:rPr lang="en-US" dirty="0">
                <a:ea typeface="+mn-lt"/>
                <a:cs typeface="+mn-lt"/>
              </a:rPr>
              <a:t>Like all prices, the gold price reflects not only the inherent value of gold, but also the relative strength of the currency in which it is quoted. For example, the dollar price of gold may increase more in percentage terms than the Euro price of gold, to the extent that the change in price is a reflection of dollar weakness (in this case, against Euros) rather than an intrinsic change in gold market fundamentals.</a:t>
            </a:r>
            <a:endParaRPr lang="en-US" dirty="0"/>
          </a:p>
          <a:p>
            <a:endParaRPr lang="en-US" dirty="0"/>
          </a:p>
        </p:txBody>
      </p:sp>
    </p:spTree>
    <p:extLst>
      <p:ext uri="{BB962C8B-B14F-4D97-AF65-F5344CB8AC3E}">
        <p14:creationId xmlns:p14="http://schemas.microsoft.com/office/powerpoint/2010/main" val="149908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5E25611-F2DA-ECF6-1194-929B76976873}"/>
              </a:ext>
            </a:extLst>
          </p:cNvPr>
          <p:cNvSpPr>
            <a:spLocks noGrp="1"/>
          </p:cNvSpPr>
          <p:nvPr>
            <p:ph type="title"/>
          </p:nvPr>
        </p:nvSpPr>
        <p:spPr/>
        <p:txBody>
          <a:bodyPr/>
          <a:lstStyle/>
          <a:p>
            <a:r>
              <a:rPr lang="en-US"/>
              <a:t>Data preprocessing</a:t>
            </a:r>
          </a:p>
        </p:txBody>
      </p:sp>
      <p:sp>
        <p:nvSpPr>
          <p:cNvPr id="4" name="Footer Placeholder 3">
            <a:extLst>
              <a:ext uri="{FF2B5EF4-FFF2-40B4-BE49-F238E27FC236}">
                <a16:creationId xmlns:a16="http://schemas.microsoft.com/office/drawing/2014/main" xmlns="" id="{AB65DE94-BA7A-51F0-1B91-52DBA67053FD}"/>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DD6F8809-7D5E-8D5C-1CAC-08B940A2F532}"/>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6" name="TextBox 5">
            <a:extLst>
              <a:ext uri="{FF2B5EF4-FFF2-40B4-BE49-F238E27FC236}">
                <a16:creationId xmlns:a16="http://schemas.microsoft.com/office/drawing/2014/main" xmlns="" id="{2588132D-6FF3-45F3-900E-C38CDFC56853}"/>
              </a:ext>
            </a:extLst>
          </p:cNvPr>
          <p:cNvSpPr txBox="1"/>
          <p:nvPr/>
        </p:nvSpPr>
        <p:spPr>
          <a:xfrm>
            <a:off x="530126" y="1363095"/>
            <a:ext cx="105220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Data preprocessing is required when the data is incomplete, inconsistent or noisy. The data collected was noisy, so we performed outlier analysis and removed the noisy data. The data transformation is also done by performing normalization in which the data in each attribute is scaled between the range 0 to 1.</a:t>
            </a:r>
            <a:endParaRPr lang="en-US" dirty="0"/>
          </a:p>
        </p:txBody>
      </p:sp>
    </p:spTree>
    <p:extLst>
      <p:ext uri="{BB962C8B-B14F-4D97-AF65-F5344CB8AC3E}">
        <p14:creationId xmlns:p14="http://schemas.microsoft.com/office/powerpoint/2010/main" val="17903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7537B5E-E323-BAC0-64D2-020EAD7705C9}"/>
              </a:ext>
            </a:extLst>
          </p:cNvPr>
          <p:cNvSpPr>
            <a:spLocks noGrp="1"/>
          </p:cNvSpPr>
          <p:nvPr>
            <p:ph type="title"/>
          </p:nvPr>
        </p:nvSpPr>
        <p:spPr/>
        <p:txBody>
          <a:bodyPr/>
          <a:lstStyle/>
          <a:p>
            <a:r>
              <a:rPr lang="en-US"/>
              <a:t>Analysing the data.</a:t>
            </a:r>
            <a:br>
              <a:rPr lang="en-US"/>
            </a:br>
            <a:r>
              <a:rPr lang="en-US"/>
              <a:t>We shall analyze the data depending on the terms we need:</a:t>
            </a:r>
          </a:p>
        </p:txBody>
      </p:sp>
      <p:sp>
        <p:nvSpPr>
          <p:cNvPr id="4" name="Footer Placeholder 3">
            <a:extLst>
              <a:ext uri="{FF2B5EF4-FFF2-40B4-BE49-F238E27FC236}">
                <a16:creationId xmlns:a16="http://schemas.microsoft.com/office/drawing/2014/main" xmlns="" id="{77473A89-3515-8BB2-EE38-6B69F7A07609}"/>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8A36FFB2-8144-C176-645B-A06F0C1491D3}"/>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6" name="TextBox 5">
            <a:extLst>
              <a:ext uri="{FF2B5EF4-FFF2-40B4-BE49-F238E27FC236}">
                <a16:creationId xmlns:a16="http://schemas.microsoft.com/office/drawing/2014/main" xmlns="" id="{B9AF6094-10B3-634B-6361-AE99B0AFF036}"/>
              </a:ext>
            </a:extLst>
          </p:cNvPr>
          <p:cNvSpPr txBox="1"/>
          <p:nvPr/>
        </p:nvSpPr>
        <p:spPr>
          <a:xfrm>
            <a:off x="859276" y="2059021"/>
            <a:ext cx="1131651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ea typeface="+mn-lt"/>
                <a:cs typeface="+mn-lt"/>
              </a:rPr>
              <a:t>Date — mm/dd/</a:t>
            </a:r>
            <a:r>
              <a:rPr lang="en-US" dirty="0" err="1">
                <a:ea typeface="+mn-lt"/>
                <a:cs typeface="+mn-lt"/>
              </a:rPr>
              <a:t>yyyy</a:t>
            </a:r>
            <a:endParaRPr lang="en-US" dirty="0" err="1"/>
          </a:p>
          <a:p>
            <a:pPr marL="285750" indent="-285750" algn="just">
              <a:buFont typeface="Arial"/>
              <a:buChar char="•"/>
            </a:pPr>
            <a:r>
              <a:rPr lang="en-US" dirty="0">
                <a:ea typeface="+mn-lt"/>
                <a:cs typeface="+mn-lt"/>
              </a:rPr>
              <a:t>SPX — is a free-float weighted measurement stock market index of the 500 largest companies listed on stock exchanges in the United States.</a:t>
            </a:r>
            <a:endParaRPr lang="en-US" dirty="0"/>
          </a:p>
          <a:p>
            <a:pPr marL="285750" indent="-285750" algn="just">
              <a:buFont typeface="Arial"/>
              <a:buChar char="•"/>
            </a:pPr>
            <a:r>
              <a:rPr lang="en-US" dirty="0">
                <a:ea typeface="+mn-lt"/>
                <a:cs typeface="+mn-lt"/>
              </a:rPr>
              <a:t>GLD — Gold Price</a:t>
            </a:r>
            <a:endParaRPr lang="en-US" dirty="0"/>
          </a:p>
          <a:p>
            <a:pPr marL="285750" indent="-285750" algn="just">
              <a:buFont typeface="Arial"/>
              <a:buChar char="•"/>
            </a:pPr>
            <a:r>
              <a:rPr lang="en-US" dirty="0">
                <a:ea typeface="+mn-lt"/>
                <a:cs typeface="+mn-lt"/>
              </a:rPr>
              <a:t>USO — United States Oil Fund</a:t>
            </a:r>
            <a:endParaRPr lang="en-US" dirty="0"/>
          </a:p>
          <a:p>
            <a:pPr marL="285750" indent="-285750" algn="just">
              <a:buFont typeface="Arial"/>
              <a:buChar char="•"/>
            </a:pPr>
            <a:r>
              <a:rPr lang="en-US" dirty="0">
                <a:ea typeface="+mn-lt"/>
                <a:cs typeface="+mn-lt"/>
              </a:rPr>
              <a:t>SLV — Silver Price</a:t>
            </a:r>
            <a:endParaRPr lang="en-US" dirty="0"/>
          </a:p>
          <a:p>
            <a:pPr marL="285750" indent="-285750" algn="just">
              <a:buFont typeface="Arial"/>
              <a:buChar char="•"/>
            </a:pPr>
            <a:r>
              <a:rPr lang="en-US" dirty="0">
                <a:ea typeface="+mn-lt"/>
                <a:cs typeface="+mn-lt"/>
              </a:rPr>
              <a:t>EUR/USD — currency pair quotation of the Euro against the US</a:t>
            </a:r>
            <a:endParaRPr lang="en-US" dirty="0"/>
          </a:p>
          <a:p>
            <a:pPr algn="just"/>
            <a:endParaRPr lang="en-US" dirty="0"/>
          </a:p>
          <a:p>
            <a:endParaRPr lang="en-US" b="1" dirty="0"/>
          </a:p>
          <a:p>
            <a:pPr algn="l"/>
            <a:endParaRPr lang="en-US" dirty="0"/>
          </a:p>
        </p:txBody>
      </p:sp>
    </p:spTree>
    <p:extLst>
      <p:ext uri="{BB962C8B-B14F-4D97-AF65-F5344CB8AC3E}">
        <p14:creationId xmlns:p14="http://schemas.microsoft.com/office/powerpoint/2010/main" val="23200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A3EC0C6-6D3D-5728-38A7-B03881B12B9F}"/>
              </a:ext>
            </a:extLst>
          </p:cNvPr>
          <p:cNvSpPr>
            <a:spLocks noGrp="1"/>
          </p:cNvSpPr>
          <p:nvPr>
            <p:ph type="title"/>
          </p:nvPr>
        </p:nvSpPr>
        <p:spPr/>
        <p:txBody>
          <a:bodyPr/>
          <a:lstStyle/>
          <a:p>
            <a:r>
              <a:rPr lang="en-US"/>
              <a:t>Train test split</a:t>
            </a:r>
          </a:p>
        </p:txBody>
      </p:sp>
      <p:sp>
        <p:nvSpPr>
          <p:cNvPr id="4" name="Footer Placeholder 3">
            <a:extLst>
              <a:ext uri="{FF2B5EF4-FFF2-40B4-BE49-F238E27FC236}">
                <a16:creationId xmlns:a16="http://schemas.microsoft.com/office/drawing/2014/main" xmlns="" id="{C595C076-49C0-FA7F-19FA-FF390C29AF51}"/>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57F30877-9710-3928-DB11-832F7F4F2049}"/>
              </a:ext>
            </a:extLst>
          </p:cNvPr>
          <p:cNvSpPr>
            <a:spLocks noGrp="1"/>
          </p:cNvSpPr>
          <p:nvPr>
            <p:ph type="sldNum" sz="quarter" idx="12"/>
          </p:nvPr>
        </p:nvSpPr>
        <p:spPr/>
        <p:txBody>
          <a:bodyPr/>
          <a:lstStyle/>
          <a:p>
            <a:fld id="{B5CEABB6-07DC-46E8-9B57-56EC44A396E5}" type="slidenum">
              <a:rPr lang="en-US" smtClean="0"/>
              <a:t>16</a:t>
            </a:fld>
            <a:endParaRPr lang="en-US" dirty="0"/>
          </a:p>
        </p:txBody>
      </p:sp>
      <p:sp>
        <p:nvSpPr>
          <p:cNvPr id="6" name="TextBox 5">
            <a:extLst>
              <a:ext uri="{FF2B5EF4-FFF2-40B4-BE49-F238E27FC236}">
                <a16:creationId xmlns:a16="http://schemas.microsoft.com/office/drawing/2014/main" xmlns="" id="{3256EBCD-5E21-7380-E344-E44DD2C90E83}"/>
              </a:ext>
            </a:extLst>
          </p:cNvPr>
          <p:cNvSpPr txBox="1"/>
          <p:nvPr/>
        </p:nvSpPr>
        <p:spPr>
          <a:xfrm>
            <a:off x="697149" y="1718553"/>
            <a:ext cx="1081391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Split the data into target values and feature values : </a:t>
            </a:r>
            <a:endParaRPr lang="en-US" dirty="0"/>
          </a:p>
          <a:p>
            <a:r>
              <a:rPr lang="en-US" dirty="0">
                <a:latin typeface="Consolas"/>
              </a:rPr>
              <a:t>X = gold_data.drop(['Date','GLD'],axis=1)
Y = </a:t>
            </a:r>
            <a:r>
              <a:rPr lang="en-US" dirty="0" err="1">
                <a:latin typeface="Consolas"/>
              </a:rPr>
              <a:t>gold_data</a:t>
            </a:r>
            <a:r>
              <a:rPr lang="en-US" dirty="0">
                <a:latin typeface="Consolas"/>
              </a:rPr>
              <a:t>['GLD']</a:t>
            </a:r>
            <a:endParaRPr lang="en-US" dirty="0"/>
          </a:p>
          <a:p>
            <a:r>
              <a:rPr lang="en-US" dirty="0">
                <a:ea typeface="+mn-lt"/>
                <a:cs typeface="+mn-lt"/>
              </a:rPr>
              <a:t>As there were no empty cells, we could readily begin with the table manipulations;</a:t>
            </a:r>
            <a:endParaRPr lang="en-US" dirty="0"/>
          </a:p>
          <a:p>
            <a:r>
              <a:rPr lang="en-US" dirty="0">
                <a:ea typeface="+mn-lt"/>
                <a:cs typeface="+mn-lt"/>
              </a:rPr>
              <a:t>Here, X is the feature variable, containing all the features like </a:t>
            </a:r>
            <a:r>
              <a:rPr lang="en-US" b="1" dirty="0">
                <a:ea typeface="+mn-lt"/>
                <a:cs typeface="+mn-lt"/>
              </a:rPr>
              <a:t>SPX</a:t>
            </a:r>
            <a:r>
              <a:rPr lang="en-US" dirty="0">
                <a:ea typeface="+mn-lt"/>
                <a:cs typeface="+mn-lt"/>
              </a:rPr>
              <a:t>, </a:t>
            </a:r>
            <a:r>
              <a:rPr lang="en-US" b="1" dirty="0">
                <a:ea typeface="+mn-lt"/>
                <a:cs typeface="+mn-lt"/>
              </a:rPr>
              <a:t>USO</a:t>
            </a:r>
            <a:r>
              <a:rPr lang="en-US" dirty="0">
                <a:ea typeface="+mn-lt"/>
                <a:cs typeface="+mn-lt"/>
              </a:rPr>
              <a:t>, </a:t>
            </a:r>
            <a:r>
              <a:rPr lang="en-US" b="1" dirty="0">
                <a:ea typeface="+mn-lt"/>
                <a:cs typeface="+mn-lt"/>
              </a:rPr>
              <a:t>SLV</a:t>
            </a:r>
            <a:r>
              <a:rPr lang="en-US" dirty="0">
                <a:ea typeface="+mn-lt"/>
                <a:cs typeface="+mn-lt"/>
              </a:rPr>
              <a:t>, etc., on which the price of gold depends, excluding the </a:t>
            </a:r>
            <a:r>
              <a:rPr lang="en-US" b="1" dirty="0">
                <a:ea typeface="+mn-lt"/>
                <a:cs typeface="+mn-lt"/>
              </a:rPr>
              <a:t>GLD </a:t>
            </a:r>
            <a:r>
              <a:rPr lang="en-US" dirty="0">
                <a:ea typeface="+mn-lt"/>
                <a:cs typeface="+mn-lt"/>
              </a:rPr>
              <a:t>and</a:t>
            </a:r>
            <a:r>
              <a:rPr lang="en-US" b="1" dirty="0">
                <a:ea typeface="+mn-lt"/>
                <a:cs typeface="+mn-lt"/>
              </a:rPr>
              <a:t> Date </a:t>
            </a:r>
            <a:r>
              <a:rPr lang="en-US" dirty="0">
                <a:ea typeface="+mn-lt"/>
                <a:cs typeface="+mn-lt"/>
              </a:rPr>
              <a:t>column itself.</a:t>
            </a:r>
            <a:endParaRPr lang="en-US" dirty="0"/>
          </a:p>
          <a:p>
            <a:r>
              <a:rPr lang="en-US" dirty="0">
                <a:ea typeface="+mn-lt"/>
                <a:cs typeface="+mn-lt"/>
              </a:rPr>
              <a:t>Y, on the other hand, is the target variable, as that is the result that we want to </a:t>
            </a:r>
            <a:r>
              <a:rPr lang="en-US" dirty="0" err="1">
                <a:ea typeface="+mn-lt"/>
                <a:cs typeface="+mn-lt"/>
              </a:rPr>
              <a:t>determine,i.e</a:t>
            </a:r>
            <a:r>
              <a:rPr lang="en-US" dirty="0">
                <a:ea typeface="+mn-lt"/>
                <a:cs typeface="+mn-lt"/>
              </a:rPr>
              <a:t>, the price of Gold. (It contains only the </a:t>
            </a:r>
            <a:r>
              <a:rPr lang="en-US" b="1" dirty="0">
                <a:ea typeface="+mn-lt"/>
                <a:cs typeface="+mn-lt"/>
              </a:rPr>
              <a:t>GLD</a:t>
            </a:r>
            <a:r>
              <a:rPr lang="en-US" dirty="0">
                <a:ea typeface="+mn-lt"/>
                <a:cs typeface="+mn-lt"/>
              </a:rPr>
              <a:t> column)</a:t>
            </a:r>
            <a:endParaRPr lang="en-US" dirty="0"/>
          </a:p>
          <a:p>
            <a:pPr algn="l"/>
            <a:endParaRPr lang="en-US" dirty="0"/>
          </a:p>
        </p:txBody>
      </p:sp>
    </p:spTree>
    <p:extLst>
      <p:ext uri="{BB962C8B-B14F-4D97-AF65-F5344CB8AC3E}">
        <p14:creationId xmlns:p14="http://schemas.microsoft.com/office/powerpoint/2010/main" val="412026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B3C642F-D881-4C18-D887-1CD90D504188}"/>
              </a:ext>
            </a:extLst>
          </p:cNvPr>
          <p:cNvSpPr>
            <a:spLocks noGrp="1"/>
          </p:cNvSpPr>
          <p:nvPr>
            <p:ph type="title"/>
          </p:nvPr>
        </p:nvSpPr>
        <p:spPr/>
        <p:txBody>
          <a:bodyPr/>
          <a:lstStyle/>
          <a:p>
            <a:r>
              <a:rPr lang="en-US"/>
              <a:t>Train test split</a:t>
            </a:r>
          </a:p>
        </p:txBody>
      </p:sp>
      <p:sp>
        <p:nvSpPr>
          <p:cNvPr id="4" name="Footer Placeholder 3">
            <a:extLst>
              <a:ext uri="{FF2B5EF4-FFF2-40B4-BE49-F238E27FC236}">
                <a16:creationId xmlns:a16="http://schemas.microsoft.com/office/drawing/2014/main" xmlns="" id="{78934C0E-9197-85CF-E293-0476768D9E50}"/>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85AD5F90-E4C5-7BA4-3BF0-662391F51B54}"/>
              </a:ext>
            </a:extLst>
          </p:cNvPr>
          <p:cNvSpPr>
            <a:spLocks noGrp="1"/>
          </p:cNvSpPr>
          <p:nvPr>
            <p:ph type="sldNum" sz="quarter" idx="12"/>
          </p:nvPr>
        </p:nvSpPr>
        <p:spPr/>
        <p:txBody>
          <a:bodyPr/>
          <a:lstStyle/>
          <a:p>
            <a:fld id="{B5CEABB6-07DC-46E8-9B57-56EC44A396E5}" type="slidenum">
              <a:rPr lang="en-US" smtClean="0"/>
              <a:t>17</a:t>
            </a:fld>
            <a:endParaRPr lang="en-US" dirty="0"/>
          </a:p>
        </p:txBody>
      </p:sp>
      <p:sp>
        <p:nvSpPr>
          <p:cNvPr id="6" name="TextBox 5">
            <a:extLst>
              <a:ext uri="{FF2B5EF4-FFF2-40B4-BE49-F238E27FC236}">
                <a16:creationId xmlns:a16="http://schemas.microsoft.com/office/drawing/2014/main" xmlns="" id="{C5C68BA5-7726-70D1-4B49-13E7AF31093A}"/>
              </a:ext>
            </a:extLst>
          </p:cNvPr>
          <p:cNvSpPr txBox="1"/>
          <p:nvPr/>
        </p:nvSpPr>
        <p:spPr>
          <a:xfrm>
            <a:off x="648510" y="1832042"/>
            <a:ext cx="1099225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222222"/>
                </a:solidFill>
                <a:latin typeface="Lato"/>
                <a:ea typeface="Lato"/>
                <a:cs typeface="Lato"/>
              </a:rPr>
              <a:t>Splitting X and Y into training and testing variables : </a:t>
            </a:r>
          </a:p>
          <a:p>
            <a:r>
              <a:rPr lang="en-US">
                <a:solidFill>
                  <a:srgbClr val="222222"/>
                </a:solidFill>
                <a:latin typeface="Lato"/>
                <a:ea typeface="Lato"/>
                <a:cs typeface="Lato"/>
              </a:rPr>
              <a:t>Now, we will be splitting the data into four variables, viz., X_train, Y_train, X_test, Y_test.</a:t>
            </a:r>
          </a:p>
          <a:p>
            <a:r>
              <a:rPr lang="en-US">
                <a:solidFill>
                  <a:srgbClr val="222222"/>
                </a:solidFill>
                <a:latin typeface="Lato"/>
                <a:ea typeface="Lato"/>
                <a:cs typeface="Lato"/>
              </a:rPr>
              <a:t>X_train, X_test, Y_train, Y_test = train_test_split(X, Y, test_size = 0.2, random_state=2)</a:t>
            </a:r>
          </a:p>
          <a:p>
            <a:r>
              <a:rPr lang="en-US">
                <a:solidFill>
                  <a:srgbClr val="222222"/>
                </a:solidFill>
                <a:latin typeface="Lato"/>
                <a:ea typeface="Lato"/>
                <a:cs typeface="Lato"/>
              </a:rPr>
              <a:t>Let’s understand the variables by knowing what type of values they store :</a:t>
            </a:r>
          </a:p>
          <a:p>
            <a:r>
              <a:rPr lang="en-US">
                <a:solidFill>
                  <a:srgbClr val="222222"/>
                </a:solidFill>
                <a:latin typeface="Lato"/>
                <a:ea typeface="Lato"/>
                <a:cs typeface="Lato"/>
              </a:rPr>
              <a:t>X_train: contains a random set of values from variable ‘ X ‘</a:t>
            </a:r>
          </a:p>
          <a:p>
            <a:r>
              <a:rPr lang="en-US">
                <a:solidFill>
                  <a:srgbClr val="222222"/>
                </a:solidFill>
                <a:latin typeface="Lato"/>
                <a:ea typeface="Lato"/>
                <a:cs typeface="Lato"/>
              </a:rPr>
              <a:t>Y_train: contains the output (the price of Gold) of the corresponding value of X_train.</a:t>
            </a:r>
          </a:p>
          <a:p>
            <a:r>
              <a:rPr lang="en-US">
                <a:solidFill>
                  <a:srgbClr val="222222"/>
                </a:solidFill>
                <a:latin typeface="Lato"/>
                <a:ea typeface="Lato"/>
                <a:cs typeface="Lato"/>
              </a:rPr>
              <a:t>X_test: contains a random set of values from variable ‘ X ‘, excluding the ones from X_train( as they are already taken).</a:t>
            </a:r>
          </a:p>
          <a:p>
            <a:r>
              <a:rPr lang="en-US">
                <a:solidFill>
                  <a:srgbClr val="222222"/>
                </a:solidFill>
                <a:latin typeface="Lato"/>
                <a:ea typeface="Lato"/>
                <a:cs typeface="Lato"/>
              </a:rPr>
              <a:t>Y_train: contains the output (the price of Gold) of the corresponding value of X_test.</a:t>
            </a:r>
          </a:p>
          <a:p>
            <a:r>
              <a:rPr lang="en-US">
                <a:solidFill>
                  <a:srgbClr val="222222"/>
                </a:solidFill>
                <a:latin typeface="Lato"/>
                <a:ea typeface="Lato"/>
                <a:cs typeface="Lato"/>
              </a:rPr>
              <a:t>test_size: represents the ratio of how the data is distributed among X_trai and X_test (Here 0.2 means that the data will be segregated in the X_train and X_test variables in an 80:20 ratio). You can use any value you want. A value &lt;  0.3 is preferred</a:t>
            </a:r>
            <a:endParaRPr lang="en-US"/>
          </a:p>
        </p:txBody>
      </p:sp>
    </p:spTree>
    <p:extLst>
      <p:ext uri="{BB962C8B-B14F-4D97-AF65-F5344CB8AC3E}">
        <p14:creationId xmlns:p14="http://schemas.microsoft.com/office/powerpoint/2010/main" val="22735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16087EC-F3AE-5825-7CBE-3B7F8B9A844F}"/>
              </a:ext>
            </a:extLst>
          </p:cNvPr>
          <p:cNvSpPr>
            <a:spLocks noGrp="1"/>
          </p:cNvSpPr>
          <p:nvPr>
            <p:ph type="title"/>
          </p:nvPr>
        </p:nvSpPr>
        <p:spPr/>
        <p:txBody>
          <a:bodyPr/>
          <a:lstStyle/>
          <a:p>
            <a:r>
              <a:rPr lang="en-US"/>
              <a:t>Random forest regression</a:t>
            </a:r>
          </a:p>
        </p:txBody>
      </p:sp>
      <p:sp>
        <p:nvSpPr>
          <p:cNvPr id="4" name="Footer Placeholder 3">
            <a:extLst>
              <a:ext uri="{FF2B5EF4-FFF2-40B4-BE49-F238E27FC236}">
                <a16:creationId xmlns:a16="http://schemas.microsoft.com/office/drawing/2014/main" xmlns="" id="{FA55885E-6350-4644-B020-D59A1C9BACF4}"/>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DC1D6C1D-FF23-98E3-DAD1-5EC0DE7824B7}"/>
              </a:ext>
            </a:extLst>
          </p:cNvPr>
          <p:cNvSpPr>
            <a:spLocks noGrp="1"/>
          </p:cNvSpPr>
          <p:nvPr>
            <p:ph type="sldNum" sz="quarter" idx="12"/>
          </p:nvPr>
        </p:nvSpPr>
        <p:spPr/>
        <p:txBody>
          <a:bodyPr/>
          <a:lstStyle/>
          <a:p>
            <a:fld id="{B5CEABB6-07DC-46E8-9B57-56EC44A396E5}" type="slidenum">
              <a:rPr lang="en-US" smtClean="0"/>
              <a:t>18</a:t>
            </a:fld>
            <a:endParaRPr lang="en-US" dirty="0"/>
          </a:p>
        </p:txBody>
      </p:sp>
      <p:sp>
        <p:nvSpPr>
          <p:cNvPr id="6" name="TextBox 5">
            <a:extLst>
              <a:ext uri="{FF2B5EF4-FFF2-40B4-BE49-F238E27FC236}">
                <a16:creationId xmlns:a16="http://schemas.microsoft.com/office/drawing/2014/main" xmlns="" id="{9E5A8A9F-0423-7895-1FA3-CAA2655B3179}"/>
              </a:ext>
            </a:extLst>
          </p:cNvPr>
          <p:cNvSpPr txBox="1"/>
          <p:nvPr/>
        </p:nvSpPr>
        <p:spPr>
          <a:xfrm>
            <a:off x="648510" y="1540212"/>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xmlns="" id="{1AD5C04B-0D00-5C4A-8FCF-8B4E154EE7B1}"/>
              </a:ext>
            </a:extLst>
          </p:cNvPr>
          <p:cNvSpPr txBox="1"/>
          <p:nvPr/>
        </p:nvSpPr>
        <p:spPr>
          <a:xfrm>
            <a:off x="834498" y="1541435"/>
            <a:ext cx="10327531"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Random Forest is a popular machine learning algorithm that belongs to the supervised learning technique. It can be used for both Classification and Regression problems in ML. It is based on the concept of </a:t>
            </a:r>
            <a:r>
              <a:rPr lang="en-US" sz="2400" b="1" dirty="0">
                <a:ea typeface="+mn-lt"/>
                <a:cs typeface="+mn-lt"/>
              </a:rPr>
              <a:t>ensemble learning,</a:t>
            </a:r>
            <a:r>
              <a:rPr lang="en-US" sz="2400" dirty="0">
                <a:ea typeface="+mn-lt"/>
                <a:cs typeface="+mn-lt"/>
              </a:rPr>
              <a:t> which is a process of </a:t>
            </a:r>
            <a:r>
              <a:rPr lang="en-US" sz="2400" i="1" dirty="0">
                <a:ea typeface="+mn-lt"/>
                <a:cs typeface="+mn-lt"/>
              </a:rPr>
              <a:t>combining multiple classifiers to solve a complex problem and to improve the performance of the model.</a:t>
            </a:r>
          </a:p>
          <a:p>
            <a:pPr algn="just"/>
            <a:r>
              <a:rPr lang="en-US" sz="2400" dirty="0">
                <a:ea typeface="+mn-lt"/>
                <a:cs typeface="+mn-lt"/>
              </a:rPr>
              <a:t>As the name suggests, </a:t>
            </a:r>
            <a:r>
              <a:rPr lang="en-US" sz="2400" b="1" i="1" dirty="0">
                <a:ea typeface="+mn-lt"/>
                <a:cs typeface="+mn-lt"/>
              </a:rPr>
              <a:t>"Random Forest is a classifier that contains a number of decision trees on various subsets of the given dataset and takes the average to improve the predictive accuracy of that dataset."</a:t>
            </a:r>
            <a:r>
              <a:rPr lang="en-US" sz="2400" dirty="0">
                <a:ea typeface="+mn-lt"/>
                <a:cs typeface="+mn-lt"/>
              </a:rPr>
              <a:t> Instead of relying on one decision tree, the random forest takes the prediction from each tree and based on the majority votes of predictions, and it predicts the final output.</a:t>
            </a:r>
            <a:endParaRPr lang="en-US" sz="2400" dirty="0"/>
          </a:p>
          <a:p>
            <a:pPr algn="just"/>
            <a:r>
              <a:rPr lang="en-US" sz="2400" b="1" dirty="0">
                <a:ea typeface="+mn-lt"/>
                <a:cs typeface="+mn-lt"/>
              </a:rPr>
              <a:t>The greater number of trees in the forest leads to higher accuracy and prevents the problem of overfitting.</a:t>
            </a:r>
            <a:endParaRPr lang="en-US" sz="2400" dirty="0"/>
          </a:p>
          <a:p>
            <a:endParaRPr lang="en-US" i="1" dirty="0"/>
          </a:p>
        </p:txBody>
      </p:sp>
    </p:spTree>
    <p:extLst>
      <p:ext uri="{BB962C8B-B14F-4D97-AF65-F5344CB8AC3E}">
        <p14:creationId xmlns:p14="http://schemas.microsoft.com/office/powerpoint/2010/main" val="361155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6BFCB185-1D66-23C0-DAFC-61CDECB6A75B}"/>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07844B2F-14E1-3E8F-524A-4B27AC676057}"/>
              </a:ext>
            </a:extLst>
          </p:cNvPr>
          <p:cNvSpPr>
            <a:spLocks noGrp="1"/>
          </p:cNvSpPr>
          <p:nvPr>
            <p:ph type="sldNum" sz="quarter" idx="12"/>
          </p:nvPr>
        </p:nvSpPr>
        <p:spPr/>
        <p:txBody>
          <a:bodyPr/>
          <a:lstStyle/>
          <a:p>
            <a:fld id="{B5CEABB6-07DC-46E8-9B57-56EC44A396E5}" type="slidenum">
              <a:rPr lang="en-US" smtClean="0"/>
              <a:t>19</a:t>
            </a:fld>
            <a:endParaRPr lang="en-US" dirty="0"/>
          </a:p>
        </p:txBody>
      </p:sp>
      <p:pic>
        <p:nvPicPr>
          <p:cNvPr id="6" name="Picture 6" descr="Chart, radar chart&#10;&#10;Description automatically generated">
            <a:extLst>
              <a:ext uri="{FF2B5EF4-FFF2-40B4-BE49-F238E27FC236}">
                <a16:creationId xmlns:a16="http://schemas.microsoft.com/office/drawing/2014/main" xmlns="" id="{247AB999-E9AC-F8C1-6011-8759FCBDD474}"/>
              </a:ext>
            </a:extLst>
          </p:cNvPr>
          <p:cNvPicPr>
            <a:picLocks noChangeAspect="1"/>
          </p:cNvPicPr>
          <p:nvPr/>
        </p:nvPicPr>
        <p:blipFill>
          <a:blip r:embed="rId2"/>
          <a:stretch>
            <a:fillRect/>
          </a:stretch>
        </p:blipFill>
        <p:spPr>
          <a:xfrm>
            <a:off x="3416060" y="2170262"/>
            <a:ext cx="5546784" cy="4142116"/>
          </a:xfrm>
          <a:prstGeom prst="rect">
            <a:avLst/>
          </a:prstGeom>
        </p:spPr>
      </p:pic>
      <p:sp>
        <p:nvSpPr>
          <p:cNvPr id="8" name="Title 7">
            <a:extLst>
              <a:ext uri="{FF2B5EF4-FFF2-40B4-BE49-F238E27FC236}">
                <a16:creationId xmlns:a16="http://schemas.microsoft.com/office/drawing/2014/main" xmlns="" id="{DBF204DD-DAE3-AC0B-50F3-8D3303D2EC10}"/>
              </a:ext>
            </a:extLst>
          </p:cNvPr>
          <p:cNvSpPr>
            <a:spLocks noGrp="1"/>
          </p:cNvSpPr>
          <p:nvPr>
            <p:ph type="title"/>
          </p:nvPr>
        </p:nvSpPr>
        <p:spPr>
          <a:xfrm>
            <a:off x="838200" y="839578"/>
            <a:ext cx="10515600" cy="1325563"/>
          </a:xfrm>
        </p:spPr>
        <p:txBody>
          <a:bodyPr>
            <a:normAutofit/>
          </a:bodyPr>
          <a:lstStyle/>
          <a:p>
            <a:pPr algn="just"/>
            <a:r>
              <a:rPr lang="en-US" sz="1400">
                <a:ea typeface="+mj-lt"/>
                <a:cs typeface="+mj-lt"/>
              </a:rPr>
              <a:t>The working of the algorithm can be better understood by the below example:</a:t>
            </a:r>
            <a:endParaRPr lang="en-US" sz="1400"/>
          </a:p>
          <a:p>
            <a:pPr algn="just"/>
            <a:r>
              <a:rPr lang="en-US" sz="1400">
                <a:ea typeface="+mj-lt"/>
                <a:cs typeface="+mj-lt"/>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a:t>
            </a:r>
            <a:endParaRPr lang="en-US" sz="1400"/>
          </a:p>
          <a:p>
            <a:endParaRPr lang="en-US" dirty="0"/>
          </a:p>
        </p:txBody>
      </p:sp>
    </p:spTree>
    <p:extLst>
      <p:ext uri="{BB962C8B-B14F-4D97-AF65-F5344CB8AC3E}">
        <p14:creationId xmlns:p14="http://schemas.microsoft.com/office/powerpoint/2010/main" val="1259026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B26D785-9175-CC94-370A-7BA21F0AED48}"/>
              </a:ext>
            </a:extLst>
          </p:cNvPr>
          <p:cNvSpPr>
            <a:spLocks noGrp="1"/>
          </p:cNvSpPr>
          <p:nvPr>
            <p:ph type="title"/>
          </p:nvPr>
        </p:nvSpPr>
        <p:spPr/>
        <p:txBody>
          <a:bodyPr/>
          <a:lstStyle/>
          <a:p>
            <a:r>
              <a:rPr lang="en-US"/>
              <a:t>introduction</a:t>
            </a:r>
          </a:p>
        </p:txBody>
      </p:sp>
      <p:sp>
        <p:nvSpPr>
          <p:cNvPr id="4" name="Footer Placeholder 3">
            <a:extLst>
              <a:ext uri="{FF2B5EF4-FFF2-40B4-BE49-F238E27FC236}">
                <a16:creationId xmlns:a16="http://schemas.microsoft.com/office/drawing/2014/main" xmlns="" id="{7C375323-E95E-DA66-0DF2-6CDD04DC5AFC}"/>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BDAA67B1-B686-EAD8-DBD3-C71E0273E036}"/>
              </a:ext>
            </a:extLst>
          </p:cNvPr>
          <p:cNvSpPr>
            <a:spLocks noGrp="1"/>
          </p:cNvSpPr>
          <p:nvPr>
            <p:ph type="sldNum" sz="quarter" idx="12"/>
          </p:nvPr>
        </p:nvSpPr>
        <p:spPr/>
        <p:txBody>
          <a:bodyPr/>
          <a:lstStyle/>
          <a:p>
            <a:fld id="{B5CEABB6-07DC-46E8-9B57-56EC44A396E5}" type="slidenum">
              <a:rPr lang="en-US" smtClean="0"/>
              <a:t>2</a:t>
            </a:fld>
            <a:endParaRPr lang="en-US" dirty="0"/>
          </a:p>
        </p:txBody>
      </p:sp>
      <p:sp>
        <p:nvSpPr>
          <p:cNvPr id="6" name="TextBox 5">
            <a:extLst>
              <a:ext uri="{FF2B5EF4-FFF2-40B4-BE49-F238E27FC236}">
                <a16:creationId xmlns:a16="http://schemas.microsoft.com/office/drawing/2014/main" xmlns="" id="{DE28D7D5-B520-BE3E-6052-AA8FA715AC96}"/>
              </a:ext>
            </a:extLst>
          </p:cNvPr>
          <p:cNvSpPr txBox="1"/>
          <p:nvPr/>
        </p:nvSpPr>
        <p:spPr>
          <a:xfrm>
            <a:off x="868325" y="1896140"/>
            <a:ext cx="108806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Gold is one of the precious metals. It has been used as currency, for jewelry and other purposes. It is used as medium for money or exchange because of its limited supply and high value</a:t>
            </a:r>
          </a:p>
          <a:p>
            <a:r>
              <a:rPr lang="en-US" dirty="0">
                <a:ea typeface="+mn-lt"/>
                <a:cs typeface="+mn-lt"/>
              </a:rPr>
              <a:t>. It also reflects the country’s economic strength and hence many companies and individuals started to invest in gold reserves. Due to its increasing value, many people considered gold as an attractive investment. </a:t>
            </a:r>
          </a:p>
          <a:p>
            <a:r>
              <a:rPr lang="en-US" dirty="0">
                <a:ea typeface="+mn-lt"/>
                <a:cs typeface="+mn-lt"/>
              </a:rPr>
              <a:t>s. Since gold is stored and accumulated over years, the influence of an year’s production on its price is less. The price of gold depends on currency fluctuations and other economic variables. The raise of gold prices and fall of prices in other markets has attracted more investors to invest in gold market. These changes in the price of gold made the investments risky and a fear has been developed that these prices would decrease.</a:t>
            </a:r>
          </a:p>
          <a:p>
            <a:endParaRPr lang="en-US" dirty="0"/>
          </a:p>
        </p:txBody>
      </p:sp>
    </p:spTree>
    <p:extLst>
      <p:ext uri="{BB962C8B-B14F-4D97-AF65-F5344CB8AC3E}">
        <p14:creationId xmlns:p14="http://schemas.microsoft.com/office/powerpoint/2010/main" val="222262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635698B-A1F5-28AE-067C-AA7C62C7719C}"/>
              </a:ext>
            </a:extLst>
          </p:cNvPr>
          <p:cNvSpPr>
            <a:spLocks noGrp="1"/>
          </p:cNvSpPr>
          <p:nvPr>
            <p:ph type="title"/>
          </p:nvPr>
        </p:nvSpPr>
        <p:spPr/>
        <p:txBody>
          <a:bodyPr/>
          <a:lstStyle/>
          <a:p>
            <a:r>
              <a:rPr lang="en-US"/>
              <a:t>Assumptions of random forest</a:t>
            </a:r>
          </a:p>
        </p:txBody>
      </p:sp>
      <p:sp>
        <p:nvSpPr>
          <p:cNvPr id="4" name="Footer Placeholder 3">
            <a:extLst>
              <a:ext uri="{FF2B5EF4-FFF2-40B4-BE49-F238E27FC236}">
                <a16:creationId xmlns:a16="http://schemas.microsoft.com/office/drawing/2014/main" xmlns="" id="{983E3613-AE51-9861-F212-FB9C7A1E0640}"/>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B65D97F2-6F7A-75D1-25A9-3C9F33C3740C}"/>
              </a:ext>
            </a:extLst>
          </p:cNvPr>
          <p:cNvSpPr>
            <a:spLocks noGrp="1"/>
          </p:cNvSpPr>
          <p:nvPr>
            <p:ph type="sldNum" sz="quarter" idx="12"/>
          </p:nvPr>
        </p:nvSpPr>
        <p:spPr/>
        <p:txBody>
          <a:bodyPr/>
          <a:lstStyle/>
          <a:p>
            <a:fld id="{B5CEABB6-07DC-46E8-9B57-56EC44A396E5}" type="slidenum">
              <a:rPr lang="en-US" smtClean="0"/>
              <a:t>20</a:t>
            </a:fld>
            <a:endParaRPr lang="en-US" dirty="0"/>
          </a:p>
        </p:txBody>
      </p:sp>
      <p:sp>
        <p:nvSpPr>
          <p:cNvPr id="6" name="TextBox 5">
            <a:extLst>
              <a:ext uri="{FF2B5EF4-FFF2-40B4-BE49-F238E27FC236}">
                <a16:creationId xmlns:a16="http://schemas.microsoft.com/office/drawing/2014/main" xmlns="" id="{C97BD597-94C2-A6DD-D47F-80D2A59A7C7A}"/>
              </a:ext>
            </a:extLst>
          </p:cNvPr>
          <p:cNvSpPr txBox="1"/>
          <p:nvPr/>
        </p:nvSpPr>
        <p:spPr>
          <a:xfrm>
            <a:off x="664723" y="2075233"/>
            <a:ext cx="106680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Since the random forest combines multiple trees to predict the class of the dataset, it is possible that some decision trees may predict the correct output, while others may not. But together, all the trees predict the correct output. Therefore, below are two assumptions for a better Random forest classifier:</a:t>
            </a:r>
            <a:endParaRPr lang="en-US" dirty="0"/>
          </a:p>
          <a:p>
            <a:pPr marL="285750" indent="-285750" algn="just">
              <a:buFont typeface="Arial"/>
              <a:buChar char="•"/>
            </a:pPr>
            <a:r>
              <a:rPr lang="en-US" dirty="0">
                <a:ea typeface="+mn-lt"/>
                <a:cs typeface="+mn-lt"/>
              </a:rPr>
              <a:t>There should be some actual values in the feature variable of the dataset so that the classifier can predict accurate results rather than a guessed result.</a:t>
            </a:r>
            <a:endParaRPr lang="en-US" dirty="0"/>
          </a:p>
          <a:p>
            <a:pPr marL="285750" indent="-285750" algn="just">
              <a:buFont typeface="Arial"/>
              <a:buChar char="•"/>
            </a:pPr>
            <a:r>
              <a:rPr lang="en-US" dirty="0">
                <a:ea typeface="+mn-lt"/>
                <a:cs typeface="+mn-lt"/>
              </a:rPr>
              <a:t>The predictions from each tree must have very low correlations.</a:t>
            </a:r>
            <a:endParaRPr lang="en-US" dirty="0"/>
          </a:p>
          <a:p>
            <a:pPr algn="l"/>
            <a:endParaRPr lang="en-US" dirty="0"/>
          </a:p>
        </p:txBody>
      </p:sp>
    </p:spTree>
    <p:extLst>
      <p:ext uri="{BB962C8B-B14F-4D97-AF65-F5344CB8AC3E}">
        <p14:creationId xmlns:p14="http://schemas.microsoft.com/office/powerpoint/2010/main" val="1872075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E1B637-9189-0B1C-1CFA-3193FBE149E9}"/>
              </a:ext>
            </a:extLst>
          </p:cNvPr>
          <p:cNvSpPr>
            <a:spLocks noGrp="1"/>
          </p:cNvSpPr>
          <p:nvPr>
            <p:ph type="title"/>
          </p:nvPr>
        </p:nvSpPr>
        <p:spPr>
          <a:xfrm>
            <a:off x="737558" y="1040861"/>
            <a:ext cx="10515600" cy="1325563"/>
          </a:xfrm>
        </p:spPr>
        <p:txBody>
          <a:bodyPr/>
          <a:lstStyle/>
          <a:p>
            <a:pPr algn="just"/>
            <a:r>
              <a:rPr lang="en-US"/>
              <a:t>How does Random Forest algorithm work?</a:t>
            </a:r>
          </a:p>
          <a:p>
            <a:r>
              <a:rPr lang="en-US"/>
              <a:t/>
            </a:r>
            <a:br>
              <a:rPr lang="en-US"/>
            </a:br>
            <a:endParaRPr lang="en-US"/>
          </a:p>
        </p:txBody>
      </p:sp>
      <p:sp>
        <p:nvSpPr>
          <p:cNvPr id="4" name="Footer Placeholder 3">
            <a:extLst>
              <a:ext uri="{FF2B5EF4-FFF2-40B4-BE49-F238E27FC236}">
                <a16:creationId xmlns:a16="http://schemas.microsoft.com/office/drawing/2014/main" xmlns="" id="{84585BF3-A761-084D-68EA-2B353A253BFA}"/>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E21D6627-51C3-BE28-1A2A-7AB3BC95CEFA}"/>
              </a:ext>
            </a:extLst>
          </p:cNvPr>
          <p:cNvSpPr>
            <a:spLocks noGrp="1"/>
          </p:cNvSpPr>
          <p:nvPr>
            <p:ph type="sldNum" sz="quarter" idx="12"/>
          </p:nvPr>
        </p:nvSpPr>
        <p:spPr/>
        <p:txBody>
          <a:bodyPr/>
          <a:lstStyle/>
          <a:p>
            <a:fld id="{B5CEABB6-07DC-46E8-9B57-56EC44A396E5}" type="slidenum">
              <a:rPr lang="en-US" smtClean="0"/>
              <a:t>21</a:t>
            </a:fld>
            <a:endParaRPr lang="en-US" dirty="0"/>
          </a:p>
        </p:txBody>
      </p:sp>
      <p:sp>
        <p:nvSpPr>
          <p:cNvPr id="6" name="TextBox 5">
            <a:extLst>
              <a:ext uri="{FF2B5EF4-FFF2-40B4-BE49-F238E27FC236}">
                <a16:creationId xmlns:a16="http://schemas.microsoft.com/office/drawing/2014/main" xmlns="" id="{4D62DE60-1474-FDAA-7D7B-80A4F3084C78}"/>
              </a:ext>
            </a:extLst>
          </p:cNvPr>
          <p:cNvSpPr txBox="1"/>
          <p:nvPr/>
        </p:nvSpPr>
        <p:spPr>
          <a:xfrm>
            <a:off x="632297" y="2188723"/>
            <a:ext cx="1040859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Random Forest works in two-phase first is to create the random forest by combining N decision tree, and second is to make predictions for each tree created in the first phase.</a:t>
            </a:r>
            <a:endParaRPr lang="en-US" dirty="0"/>
          </a:p>
          <a:p>
            <a:pPr algn="just"/>
            <a:r>
              <a:rPr lang="en-US" dirty="0">
                <a:ea typeface="+mn-lt"/>
                <a:cs typeface="+mn-lt"/>
              </a:rPr>
              <a:t>The Working process can be explained in the below steps and diagram:</a:t>
            </a:r>
            <a:endParaRPr lang="en-US" dirty="0"/>
          </a:p>
          <a:p>
            <a:pPr algn="just"/>
            <a:r>
              <a:rPr lang="en-US" b="1" dirty="0">
                <a:ea typeface="+mn-lt"/>
                <a:cs typeface="+mn-lt"/>
              </a:rPr>
              <a:t>Step-1:</a:t>
            </a:r>
            <a:r>
              <a:rPr lang="en-US" dirty="0">
                <a:ea typeface="+mn-lt"/>
                <a:cs typeface="+mn-lt"/>
              </a:rPr>
              <a:t> Select random K data points from the training set.</a:t>
            </a:r>
            <a:endParaRPr lang="en-US" dirty="0"/>
          </a:p>
          <a:p>
            <a:pPr algn="just"/>
            <a:r>
              <a:rPr lang="en-US" b="1" dirty="0">
                <a:ea typeface="+mn-lt"/>
                <a:cs typeface="+mn-lt"/>
              </a:rPr>
              <a:t>Step-2:</a:t>
            </a:r>
            <a:r>
              <a:rPr lang="en-US" dirty="0">
                <a:ea typeface="+mn-lt"/>
                <a:cs typeface="+mn-lt"/>
              </a:rPr>
              <a:t> Build the decision trees associated with the selected data points (Subsets).</a:t>
            </a:r>
            <a:endParaRPr lang="en-US" dirty="0"/>
          </a:p>
          <a:p>
            <a:pPr algn="just"/>
            <a:r>
              <a:rPr lang="en-US" b="1" dirty="0">
                <a:ea typeface="+mn-lt"/>
                <a:cs typeface="+mn-lt"/>
              </a:rPr>
              <a:t>Step-3:</a:t>
            </a:r>
            <a:r>
              <a:rPr lang="en-US" dirty="0">
                <a:ea typeface="+mn-lt"/>
                <a:cs typeface="+mn-lt"/>
              </a:rPr>
              <a:t> Choose the number N for decision trees that you want to build.</a:t>
            </a:r>
            <a:endParaRPr lang="en-US" dirty="0"/>
          </a:p>
          <a:p>
            <a:pPr algn="just"/>
            <a:r>
              <a:rPr lang="en-US" b="1" dirty="0">
                <a:ea typeface="+mn-lt"/>
                <a:cs typeface="+mn-lt"/>
              </a:rPr>
              <a:t>Step-4:</a:t>
            </a:r>
            <a:r>
              <a:rPr lang="en-US" dirty="0">
                <a:ea typeface="+mn-lt"/>
                <a:cs typeface="+mn-lt"/>
              </a:rPr>
              <a:t> Repeat Step 1 &amp; 2.</a:t>
            </a:r>
            <a:endParaRPr lang="en-US" dirty="0"/>
          </a:p>
          <a:p>
            <a:r>
              <a:rPr lang="en-US" b="1" dirty="0">
                <a:ea typeface="+mn-lt"/>
                <a:cs typeface="+mn-lt"/>
              </a:rPr>
              <a:t>Step-5:</a:t>
            </a:r>
            <a:r>
              <a:rPr lang="en-US" dirty="0">
                <a:ea typeface="+mn-lt"/>
                <a:cs typeface="+mn-lt"/>
              </a:rPr>
              <a:t> For new data points, find the predictions of each decision tree, and assign the new data points to the category that wins the majority votes.</a:t>
            </a:r>
            <a:endParaRPr lang="en-US" dirty="0"/>
          </a:p>
        </p:txBody>
      </p:sp>
    </p:spTree>
    <p:extLst>
      <p:ext uri="{BB962C8B-B14F-4D97-AF65-F5344CB8AC3E}">
        <p14:creationId xmlns:p14="http://schemas.microsoft.com/office/powerpoint/2010/main" val="1853001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C07D4E3-8F55-CAE7-1C8E-C90317E11AC8}"/>
              </a:ext>
            </a:extLst>
          </p:cNvPr>
          <p:cNvSpPr>
            <a:spLocks noGrp="1"/>
          </p:cNvSpPr>
          <p:nvPr>
            <p:ph type="title"/>
          </p:nvPr>
        </p:nvSpPr>
        <p:spPr/>
        <p:txBody>
          <a:bodyPr/>
          <a:lstStyle/>
          <a:p>
            <a:r>
              <a:rPr lang="en-US"/>
              <a:t>Why do we use random forest ?</a:t>
            </a:r>
          </a:p>
        </p:txBody>
      </p:sp>
      <p:sp>
        <p:nvSpPr>
          <p:cNvPr id="4" name="Footer Placeholder 3">
            <a:extLst>
              <a:ext uri="{FF2B5EF4-FFF2-40B4-BE49-F238E27FC236}">
                <a16:creationId xmlns:a16="http://schemas.microsoft.com/office/drawing/2014/main" xmlns="" id="{7D912F1A-DC12-ECCD-0285-6C3B360EF7BF}"/>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C7910A07-F58B-D09D-AD42-619F6FF2E410}"/>
              </a:ext>
            </a:extLst>
          </p:cNvPr>
          <p:cNvSpPr>
            <a:spLocks noGrp="1"/>
          </p:cNvSpPr>
          <p:nvPr>
            <p:ph type="sldNum" sz="quarter" idx="12"/>
          </p:nvPr>
        </p:nvSpPr>
        <p:spPr/>
        <p:txBody>
          <a:bodyPr/>
          <a:lstStyle/>
          <a:p>
            <a:fld id="{B5CEABB6-07DC-46E8-9B57-56EC44A396E5}" type="slidenum">
              <a:rPr lang="en-US" smtClean="0"/>
              <a:t>22</a:t>
            </a:fld>
            <a:endParaRPr lang="en-US" dirty="0"/>
          </a:p>
        </p:txBody>
      </p:sp>
      <p:sp>
        <p:nvSpPr>
          <p:cNvPr id="6" name="TextBox 5">
            <a:extLst>
              <a:ext uri="{FF2B5EF4-FFF2-40B4-BE49-F238E27FC236}">
                <a16:creationId xmlns:a16="http://schemas.microsoft.com/office/drawing/2014/main" xmlns="" id="{2442C652-5924-CD12-B59F-4DA4DC51625D}"/>
              </a:ext>
            </a:extLst>
          </p:cNvPr>
          <p:cNvSpPr txBox="1"/>
          <p:nvPr/>
        </p:nvSpPr>
        <p:spPr>
          <a:xfrm>
            <a:off x="664723" y="1961744"/>
            <a:ext cx="1100846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51565E"/>
                </a:solidFill>
                <a:latin typeface="Roboto"/>
                <a:ea typeface="Roboto"/>
                <a:cs typeface="Roboto"/>
              </a:rPr>
              <a:t>Miscellany: Each tree has a unique attribute, variety and features concerning other trees. Not all trees are the same.</a:t>
            </a:r>
          </a:p>
          <a:p>
            <a:pPr>
              <a:buChar char="•"/>
            </a:pPr>
            <a:r>
              <a:rPr lang="en-US">
                <a:solidFill>
                  <a:srgbClr val="51565E"/>
                </a:solidFill>
                <a:latin typeface="Roboto"/>
                <a:ea typeface="Roboto"/>
                <a:cs typeface="Roboto"/>
              </a:rPr>
              <a:t>Immune to the curse of dimensionality: Since a tree is a conceptual idea, it requires no features to be considered. Hence, the feature space is reduced.</a:t>
            </a:r>
          </a:p>
          <a:p>
            <a:pPr>
              <a:buChar char="•"/>
            </a:pPr>
            <a:r>
              <a:rPr lang="en-US">
                <a:solidFill>
                  <a:srgbClr val="51565E"/>
                </a:solidFill>
                <a:latin typeface="Roboto"/>
                <a:ea typeface="Roboto"/>
                <a:cs typeface="Roboto"/>
              </a:rPr>
              <a:t>Parallelization: We can fully use the CPU to build random forests since each tree is created autonomously from different data and features.</a:t>
            </a:r>
          </a:p>
          <a:p>
            <a:pPr>
              <a:buChar char="•"/>
            </a:pPr>
            <a:r>
              <a:rPr lang="en-US">
                <a:solidFill>
                  <a:srgbClr val="51565E"/>
                </a:solidFill>
                <a:latin typeface="Roboto"/>
                <a:ea typeface="Roboto"/>
                <a:cs typeface="Roboto"/>
              </a:rPr>
              <a:t>Train-Test split: In a Random Forest, we don’t have to differentiate the data for train and test because the decision tree never sees 30% of the data.</a:t>
            </a:r>
          </a:p>
          <a:p>
            <a:pPr>
              <a:buChar char="•"/>
            </a:pPr>
            <a:r>
              <a:rPr lang="en-US">
                <a:solidFill>
                  <a:srgbClr val="51565E"/>
                </a:solidFill>
                <a:latin typeface="Roboto"/>
                <a:ea typeface="Roboto"/>
                <a:cs typeface="Roboto"/>
              </a:rPr>
              <a:t>Stability: The final result is based on Bagging, meaning the result is based on majority voting or average.</a:t>
            </a:r>
            <a:endParaRPr lang="en-US"/>
          </a:p>
        </p:txBody>
      </p:sp>
    </p:spTree>
    <p:extLst>
      <p:ext uri="{BB962C8B-B14F-4D97-AF65-F5344CB8AC3E}">
        <p14:creationId xmlns:p14="http://schemas.microsoft.com/office/powerpoint/2010/main" val="374646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F4B3B4B-4E6F-F44F-15C4-C5CF4428B842}"/>
              </a:ext>
            </a:extLst>
          </p:cNvPr>
          <p:cNvSpPr>
            <a:spLocks noGrp="1"/>
          </p:cNvSpPr>
          <p:nvPr>
            <p:ph type="title"/>
          </p:nvPr>
        </p:nvSpPr>
        <p:spPr/>
        <p:txBody>
          <a:bodyPr/>
          <a:lstStyle/>
          <a:p>
            <a:r>
              <a:rPr lang="en-US"/>
              <a:t>evaluation</a:t>
            </a:r>
          </a:p>
        </p:txBody>
      </p:sp>
      <p:sp>
        <p:nvSpPr>
          <p:cNvPr id="4" name="Footer Placeholder 3">
            <a:extLst>
              <a:ext uri="{FF2B5EF4-FFF2-40B4-BE49-F238E27FC236}">
                <a16:creationId xmlns:a16="http://schemas.microsoft.com/office/drawing/2014/main" xmlns="" id="{80DE6E5C-8728-4A69-FAEA-BAE3A9279AE2}"/>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A0F9752A-46DB-591A-0299-F51EF9F5EF5A}"/>
              </a:ext>
            </a:extLst>
          </p:cNvPr>
          <p:cNvSpPr>
            <a:spLocks noGrp="1"/>
          </p:cNvSpPr>
          <p:nvPr>
            <p:ph type="sldNum" sz="quarter" idx="12"/>
          </p:nvPr>
        </p:nvSpPr>
        <p:spPr/>
        <p:txBody>
          <a:bodyPr/>
          <a:lstStyle/>
          <a:p>
            <a:fld id="{B5CEABB6-07DC-46E8-9B57-56EC44A396E5}" type="slidenum">
              <a:rPr lang="en-US" smtClean="0"/>
              <a:t>23</a:t>
            </a:fld>
            <a:endParaRPr lang="en-US" dirty="0"/>
          </a:p>
        </p:txBody>
      </p:sp>
      <p:sp>
        <p:nvSpPr>
          <p:cNvPr id="6" name="TextBox 5">
            <a:extLst>
              <a:ext uri="{FF2B5EF4-FFF2-40B4-BE49-F238E27FC236}">
                <a16:creationId xmlns:a16="http://schemas.microsoft.com/office/drawing/2014/main" xmlns="" id="{40C26E6A-1AF9-8F57-0EDB-E3C7700E42EE}"/>
              </a:ext>
            </a:extLst>
          </p:cNvPr>
          <p:cNvSpPr txBox="1"/>
          <p:nvPr/>
        </p:nvSpPr>
        <p:spPr>
          <a:xfrm>
            <a:off x="729574" y="1686127"/>
            <a:ext cx="4555787" cy="4669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061" y="1600510"/>
            <a:ext cx="59436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61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240A33B-B783-AB49-F601-976FFCE9220E}"/>
              </a:ext>
            </a:extLst>
          </p:cNvPr>
          <p:cNvSpPr>
            <a:spLocks noGrp="1"/>
          </p:cNvSpPr>
          <p:nvPr>
            <p:ph type="title"/>
          </p:nvPr>
        </p:nvSpPr>
        <p:spPr/>
        <p:txBody>
          <a:bodyPr>
            <a:normAutofit/>
          </a:bodyPr>
          <a:lstStyle/>
          <a:p>
            <a:r>
              <a:rPr lang="en-US" sz="4400"/>
              <a:t>aim</a:t>
            </a:r>
          </a:p>
        </p:txBody>
      </p:sp>
      <p:sp>
        <p:nvSpPr>
          <p:cNvPr id="4" name="Footer Placeholder 3">
            <a:extLst>
              <a:ext uri="{FF2B5EF4-FFF2-40B4-BE49-F238E27FC236}">
                <a16:creationId xmlns:a16="http://schemas.microsoft.com/office/drawing/2014/main" xmlns="" id="{AEB2742A-D25D-BDAD-4D02-C266A217CB24}"/>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A3B6CF9F-78BD-22C3-9037-BD57B04CE90C}"/>
              </a:ext>
            </a:extLst>
          </p:cNvPr>
          <p:cNvSpPr>
            <a:spLocks noGrp="1"/>
          </p:cNvSpPr>
          <p:nvPr>
            <p:ph type="sldNum" sz="quarter" idx="12"/>
          </p:nvPr>
        </p:nvSpPr>
        <p:spPr/>
        <p:txBody>
          <a:bodyPr/>
          <a:lstStyle/>
          <a:p>
            <a:fld id="{B5CEABB6-07DC-46E8-9B57-56EC44A396E5}" type="slidenum">
              <a:rPr lang="en-US" smtClean="0"/>
              <a:t>3</a:t>
            </a:fld>
            <a:endParaRPr lang="en-US" dirty="0"/>
          </a:p>
        </p:txBody>
      </p:sp>
      <p:sp>
        <p:nvSpPr>
          <p:cNvPr id="6" name="TextBox 5">
            <a:extLst>
              <a:ext uri="{FF2B5EF4-FFF2-40B4-BE49-F238E27FC236}">
                <a16:creationId xmlns:a16="http://schemas.microsoft.com/office/drawing/2014/main" xmlns="" id="{567B5B2E-B645-CD1C-5A0A-D1934DA6EC0B}"/>
              </a:ext>
            </a:extLst>
          </p:cNvPr>
          <p:cNvSpPr txBox="1"/>
          <p:nvPr/>
        </p:nvSpPr>
        <p:spPr>
          <a:xfrm>
            <a:off x="748625" y="2182683"/>
            <a:ext cx="1068572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In this project, we shall analyze and predict the upcoming prices of Gold, using Machine Learning’s </a:t>
            </a:r>
            <a:r>
              <a:rPr lang="en-US" sz="2800" b="1" dirty="0">
                <a:ea typeface="+mn-lt"/>
                <a:cs typeface="+mn-lt"/>
              </a:rPr>
              <a:t>Random Forest Regressor algorithm</a:t>
            </a:r>
            <a:endParaRPr lang="en-US" sz="2800" dirty="0"/>
          </a:p>
        </p:txBody>
      </p:sp>
    </p:spTree>
    <p:extLst>
      <p:ext uri="{BB962C8B-B14F-4D97-AF65-F5344CB8AC3E}">
        <p14:creationId xmlns:p14="http://schemas.microsoft.com/office/powerpoint/2010/main" val="168816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A34C25-E117-39C8-0AC2-5D270DD9478A}"/>
              </a:ext>
            </a:extLst>
          </p:cNvPr>
          <p:cNvSpPr>
            <a:spLocks noGrp="1"/>
          </p:cNvSpPr>
          <p:nvPr>
            <p:ph type="title"/>
          </p:nvPr>
        </p:nvSpPr>
        <p:spPr/>
        <p:txBody>
          <a:bodyPr/>
          <a:lstStyle/>
          <a:p>
            <a:r>
              <a:rPr lang="en-US"/>
              <a:t>objectives</a:t>
            </a:r>
          </a:p>
        </p:txBody>
      </p:sp>
      <p:sp>
        <p:nvSpPr>
          <p:cNvPr id="4" name="Footer Placeholder 3">
            <a:extLst>
              <a:ext uri="{FF2B5EF4-FFF2-40B4-BE49-F238E27FC236}">
                <a16:creationId xmlns:a16="http://schemas.microsoft.com/office/drawing/2014/main" xmlns="" id="{3818FF58-E454-6D96-C8A5-677BCFFF9717}"/>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8873F95D-C1AD-423E-063C-A398A9501536}"/>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6" name="TextBox 5">
            <a:extLst>
              <a:ext uri="{FF2B5EF4-FFF2-40B4-BE49-F238E27FC236}">
                <a16:creationId xmlns:a16="http://schemas.microsoft.com/office/drawing/2014/main" xmlns="" id="{D2F56603-65A8-C10F-7604-C13EB9B6B5C5}"/>
              </a:ext>
            </a:extLst>
          </p:cNvPr>
          <p:cNvSpPr txBox="1"/>
          <p:nvPr/>
        </p:nvSpPr>
        <p:spPr>
          <a:xfrm>
            <a:off x="992372" y="2250557"/>
            <a:ext cx="10189534"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The Project titled 'GOLD PRICE PREDICTION' predicts the gold's price based on:</a:t>
            </a:r>
            <a:endParaRPr lang="en-US" sz="2000" dirty="0"/>
          </a:p>
          <a:p>
            <a:pPr marL="285750" indent="-285750" algn="just">
              <a:buFont typeface="Arial,Sans-Serif"/>
              <a:buChar char="•"/>
            </a:pPr>
            <a:r>
              <a:rPr lang="en-US" sz="2000" dirty="0">
                <a:ea typeface="+mn-lt"/>
                <a:cs typeface="+mn-lt"/>
              </a:rPr>
              <a:t> Date — mm/dd/</a:t>
            </a:r>
            <a:r>
              <a:rPr lang="en-US" sz="2000" dirty="0" err="1">
                <a:ea typeface="+mn-lt"/>
                <a:cs typeface="+mn-lt"/>
              </a:rPr>
              <a:t>yyyy</a:t>
            </a:r>
            <a:endParaRPr lang="en-US" sz="2000" dirty="0">
              <a:ea typeface="+mn-lt"/>
              <a:cs typeface="+mn-lt"/>
            </a:endParaRPr>
          </a:p>
          <a:p>
            <a:pPr marL="285750" indent="-285750" algn="just">
              <a:buFont typeface="Arial,Sans-Serif"/>
              <a:buChar char="•"/>
            </a:pPr>
            <a:r>
              <a:rPr lang="en-US" sz="2000" dirty="0">
                <a:ea typeface="+mn-lt"/>
                <a:cs typeface="+mn-lt"/>
              </a:rPr>
              <a:t>SPX — is a free-float weighted measurement stock market index of the 500 largest companies listed on stock exchanges in the United States.</a:t>
            </a:r>
          </a:p>
          <a:p>
            <a:pPr marL="285750" indent="-285750" algn="just">
              <a:buFont typeface="Arial,Sans-Serif"/>
              <a:buChar char="•"/>
            </a:pPr>
            <a:r>
              <a:rPr lang="en-US" sz="2000" dirty="0">
                <a:ea typeface="+mn-lt"/>
                <a:cs typeface="+mn-lt"/>
              </a:rPr>
              <a:t>GLD — Gold Price</a:t>
            </a:r>
          </a:p>
          <a:p>
            <a:pPr marL="285750" indent="-285750" algn="just">
              <a:buFont typeface="Arial,Sans-Serif"/>
              <a:buChar char="•"/>
            </a:pPr>
            <a:r>
              <a:rPr lang="en-US" sz="2000" dirty="0">
                <a:ea typeface="+mn-lt"/>
                <a:cs typeface="+mn-lt"/>
              </a:rPr>
              <a:t>USO — United States Oil Fund</a:t>
            </a:r>
          </a:p>
          <a:p>
            <a:pPr marL="285750" indent="-285750" algn="just">
              <a:buFont typeface="Arial,Sans-Serif"/>
              <a:buChar char="•"/>
            </a:pPr>
            <a:r>
              <a:rPr lang="en-US" sz="2000" dirty="0">
                <a:ea typeface="+mn-lt"/>
                <a:cs typeface="+mn-lt"/>
              </a:rPr>
              <a:t>SLV — Silver Price</a:t>
            </a:r>
          </a:p>
          <a:p>
            <a:pPr marL="285750" indent="-285750" algn="just">
              <a:buFont typeface="Arial,Sans-Serif"/>
              <a:buChar char="•"/>
            </a:pPr>
            <a:r>
              <a:rPr lang="en-US" sz="2000" dirty="0">
                <a:ea typeface="+mn-lt"/>
                <a:cs typeface="+mn-lt"/>
              </a:rPr>
              <a:t>EUR/USD — currency pair quotation of the Euro agai</a:t>
            </a:r>
            <a:r>
              <a:rPr lang="en-US" dirty="0">
                <a:ea typeface="+mn-lt"/>
                <a:cs typeface="+mn-lt"/>
              </a:rPr>
              <a:t>nst the US</a:t>
            </a:r>
          </a:p>
          <a:p>
            <a:pPr algn="just"/>
            <a:endParaRPr lang="en-US" dirty="0">
              <a:ea typeface="+mn-lt"/>
              <a:cs typeface="+mn-lt"/>
            </a:endParaRPr>
          </a:p>
          <a:p>
            <a:endParaRPr lang="en-US" sz="3200" dirty="0">
              <a:ea typeface="+mn-lt"/>
              <a:cs typeface="+mn-lt"/>
            </a:endParaRPr>
          </a:p>
          <a:p>
            <a:endParaRPr lang="en-US" sz="3200" dirty="0"/>
          </a:p>
          <a:p>
            <a:endParaRPr lang="en-US" sz="3200" dirty="0"/>
          </a:p>
        </p:txBody>
      </p:sp>
    </p:spTree>
    <p:extLst>
      <p:ext uri="{BB962C8B-B14F-4D97-AF65-F5344CB8AC3E}">
        <p14:creationId xmlns:p14="http://schemas.microsoft.com/office/powerpoint/2010/main" val="414171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8AB512E-3BFD-2306-429F-4AD60C3AA4B9}"/>
              </a:ext>
            </a:extLst>
          </p:cNvPr>
          <p:cNvSpPr>
            <a:spLocks noGrp="1"/>
          </p:cNvSpPr>
          <p:nvPr>
            <p:ph type="title"/>
          </p:nvPr>
        </p:nvSpPr>
        <p:spPr/>
        <p:txBody>
          <a:bodyPr/>
          <a:lstStyle/>
          <a:p>
            <a:r>
              <a:rPr lang="en-US"/>
              <a:t>scopes</a:t>
            </a:r>
          </a:p>
        </p:txBody>
      </p:sp>
      <p:sp>
        <p:nvSpPr>
          <p:cNvPr id="4" name="Footer Placeholder 3">
            <a:extLst>
              <a:ext uri="{FF2B5EF4-FFF2-40B4-BE49-F238E27FC236}">
                <a16:creationId xmlns:a16="http://schemas.microsoft.com/office/drawing/2014/main" xmlns="" id="{1BE26A32-45E7-CC74-036E-AB700277B5C9}"/>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E2C87ECB-BBC3-0606-B105-B6646F87F848}"/>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6" name="TextBox 5">
            <a:extLst>
              <a:ext uri="{FF2B5EF4-FFF2-40B4-BE49-F238E27FC236}">
                <a16:creationId xmlns:a16="http://schemas.microsoft.com/office/drawing/2014/main" xmlns="" id="{17F3AFF8-76FE-078C-5503-000421B83D77}"/>
              </a:ext>
            </a:extLst>
          </p:cNvPr>
          <p:cNvSpPr txBox="1"/>
          <p:nvPr/>
        </p:nvSpPr>
        <p:spPr>
          <a:xfrm>
            <a:off x="824858" y="1650387"/>
            <a:ext cx="8974815"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1.This project is based on the applicability of the proposed machine learning algorithms that had demonstrated their efficiency to predict gold prices with a better predictive rate.</a:t>
            </a:r>
          </a:p>
          <a:p>
            <a:endParaRPr lang="en-US" sz="2400" dirty="0">
              <a:ea typeface="+mn-lt"/>
              <a:cs typeface="+mn-lt"/>
            </a:endParaRPr>
          </a:p>
          <a:p>
            <a:r>
              <a:rPr lang="en-US" sz="2400" dirty="0">
                <a:ea typeface="+mn-lt"/>
                <a:cs typeface="+mn-lt"/>
              </a:rPr>
              <a:t>2. To apply the best appropriate Machine Learning procedure.</a:t>
            </a:r>
          </a:p>
          <a:p>
            <a:endParaRPr lang="en-US"/>
          </a:p>
          <a:p>
            <a:r>
              <a:rPr lang="en-US" sz="2400" dirty="0">
                <a:ea typeface="+mn-lt"/>
                <a:cs typeface="+mn-lt"/>
              </a:rPr>
              <a:t>3. We proposed the development of a prediction model for predicting future gold prices using Random forest regressor</a:t>
            </a:r>
            <a:endParaRPr lang="en-US" sz="2400" dirty="0"/>
          </a:p>
        </p:txBody>
      </p:sp>
    </p:spTree>
    <p:extLst>
      <p:ext uri="{BB962C8B-B14F-4D97-AF65-F5344CB8AC3E}">
        <p14:creationId xmlns:p14="http://schemas.microsoft.com/office/powerpoint/2010/main" val="266656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1A80AE0-6C70-965C-FDF2-9B20C529AB1F}"/>
              </a:ext>
            </a:extLst>
          </p:cNvPr>
          <p:cNvSpPr>
            <a:spLocks noGrp="1"/>
          </p:cNvSpPr>
          <p:nvPr>
            <p:ph type="title"/>
          </p:nvPr>
        </p:nvSpPr>
        <p:spPr/>
        <p:txBody>
          <a:bodyPr/>
          <a:lstStyle/>
          <a:p>
            <a:r>
              <a:rPr lang="en-US"/>
              <a:t>How do we predict gold prices?</a:t>
            </a:r>
            <a:br>
              <a:rPr lang="en-US"/>
            </a:br>
            <a:endParaRPr lang="en-US"/>
          </a:p>
        </p:txBody>
      </p:sp>
      <p:sp>
        <p:nvSpPr>
          <p:cNvPr id="4" name="Footer Placeholder 3">
            <a:extLst>
              <a:ext uri="{FF2B5EF4-FFF2-40B4-BE49-F238E27FC236}">
                <a16:creationId xmlns:a16="http://schemas.microsoft.com/office/drawing/2014/main" xmlns="" id="{3D5E79B8-C504-FA14-433D-D43343E3A6C9}"/>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D706D5AF-DAD7-668E-C143-950E785137DB}"/>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6" name="TextBox 5">
            <a:extLst>
              <a:ext uri="{FF2B5EF4-FFF2-40B4-BE49-F238E27FC236}">
                <a16:creationId xmlns:a16="http://schemas.microsoft.com/office/drawing/2014/main" xmlns="" id="{75EE6BCB-EEC9-D716-CFDD-6B957178CDA3}"/>
              </a:ext>
            </a:extLst>
          </p:cNvPr>
          <p:cNvSpPr txBox="1"/>
          <p:nvPr/>
        </p:nvSpPr>
        <p:spPr>
          <a:xfrm>
            <a:off x="496185" y="1967023"/>
            <a:ext cx="115129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To predict the gold price, we need to build a machine learning model which includes the following steps.</a:t>
            </a:r>
          </a:p>
        </p:txBody>
      </p:sp>
      <p:pic>
        <p:nvPicPr>
          <p:cNvPr id="9" name="Picture 9" descr="Diagram&#10;&#10;Description automatically generated">
            <a:extLst>
              <a:ext uri="{FF2B5EF4-FFF2-40B4-BE49-F238E27FC236}">
                <a16:creationId xmlns:a16="http://schemas.microsoft.com/office/drawing/2014/main" xmlns="" id="{54C93C8B-B3B4-86C3-8177-172BCDD9C50D}"/>
              </a:ext>
            </a:extLst>
          </p:cNvPr>
          <p:cNvPicPr>
            <a:picLocks noChangeAspect="1"/>
          </p:cNvPicPr>
          <p:nvPr/>
        </p:nvPicPr>
        <p:blipFill>
          <a:blip r:embed="rId2"/>
          <a:stretch>
            <a:fillRect/>
          </a:stretch>
        </p:blipFill>
        <p:spPr>
          <a:xfrm>
            <a:off x="2007079" y="2665255"/>
            <a:ext cx="7516482" cy="3425304"/>
          </a:xfrm>
          <a:prstGeom prst="rect">
            <a:avLst/>
          </a:prstGeom>
        </p:spPr>
      </p:pic>
    </p:spTree>
    <p:extLst>
      <p:ext uri="{BB962C8B-B14F-4D97-AF65-F5344CB8AC3E}">
        <p14:creationId xmlns:p14="http://schemas.microsoft.com/office/powerpoint/2010/main" val="254224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2C7B3D9-F06E-CF7A-182A-FA3C0315110B}"/>
              </a:ext>
            </a:extLst>
          </p:cNvPr>
          <p:cNvSpPr>
            <a:spLocks noGrp="1"/>
          </p:cNvSpPr>
          <p:nvPr>
            <p:ph type="title"/>
          </p:nvPr>
        </p:nvSpPr>
        <p:spPr/>
        <p:txBody>
          <a:bodyPr/>
          <a:lstStyle/>
          <a:p>
            <a:r>
              <a:rPr lang="en-US" dirty="0"/>
              <a:t>Data</a:t>
            </a:r>
            <a:r>
              <a:rPr lang="en-US"/>
              <a:t> collection</a:t>
            </a:r>
          </a:p>
        </p:txBody>
      </p:sp>
      <p:sp>
        <p:nvSpPr>
          <p:cNvPr id="4" name="Footer Placeholder 3">
            <a:extLst>
              <a:ext uri="{FF2B5EF4-FFF2-40B4-BE49-F238E27FC236}">
                <a16:creationId xmlns:a16="http://schemas.microsoft.com/office/drawing/2014/main" xmlns="" id="{7A4ED7CB-2EC9-D9C6-4F22-7163944DFCC7}"/>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336EF42A-DE76-8CBD-15C3-F28BD3C61FDF}"/>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6" name="TextBox 5">
            <a:extLst>
              <a:ext uri="{FF2B5EF4-FFF2-40B4-BE49-F238E27FC236}">
                <a16:creationId xmlns:a16="http://schemas.microsoft.com/office/drawing/2014/main" xmlns="" id="{4C1273BE-56F1-61A3-CEC5-E2F3EDFA8411}"/>
              </a:ext>
            </a:extLst>
          </p:cNvPr>
          <p:cNvSpPr txBox="1"/>
          <p:nvPr/>
        </p:nvSpPr>
        <p:spPr>
          <a:xfrm>
            <a:off x="1150775" y="1850571"/>
            <a:ext cx="1042094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 The first thing required while building a machine learning model is the data. The data is collected from </a:t>
            </a:r>
            <a:r>
              <a:rPr lang="en-US" sz="3600" u="sng" dirty="0" err="1"/>
              <a:t>kaggle</a:t>
            </a:r>
            <a:r>
              <a:rPr lang="en-US" sz="3600" u="sng" dirty="0"/>
              <a:t> </a:t>
            </a:r>
            <a:r>
              <a:rPr lang="en-US" sz="3600" dirty="0"/>
              <a:t>website consisting of 2290</a:t>
            </a:r>
            <a:r>
              <a:rPr lang="en-US" sz="3600" dirty="0">
                <a:ea typeface="+mn-lt"/>
                <a:cs typeface="+mn-lt"/>
              </a:rPr>
              <a:t> rows and 6 columns of data.</a:t>
            </a:r>
            <a:endParaRPr lang="en-US" sz="3600" u="sng" dirty="0"/>
          </a:p>
          <a:p>
            <a:endParaRPr lang="en-US" sz="3600" dirty="0"/>
          </a:p>
        </p:txBody>
      </p:sp>
    </p:spTree>
    <p:extLst>
      <p:ext uri="{BB962C8B-B14F-4D97-AF65-F5344CB8AC3E}">
        <p14:creationId xmlns:p14="http://schemas.microsoft.com/office/powerpoint/2010/main" val="201775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84E2184-DF0F-034A-43FD-BBDBDB0CA8C0}"/>
              </a:ext>
            </a:extLst>
          </p:cNvPr>
          <p:cNvSpPr>
            <a:spLocks noGrp="1"/>
          </p:cNvSpPr>
          <p:nvPr>
            <p:ph type="title"/>
          </p:nvPr>
        </p:nvSpPr>
        <p:spPr/>
        <p:txBody>
          <a:bodyPr/>
          <a:lstStyle/>
          <a:p>
            <a:r>
              <a:rPr lang="en-US"/>
              <a:t>Data preprocessing </a:t>
            </a:r>
          </a:p>
        </p:txBody>
      </p:sp>
      <p:sp>
        <p:nvSpPr>
          <p:cNvPr id="4" name="Footer Placeholder 3">
            <a:extLst>
              <a:ext uri="{FF2B5EF4-FFF2-40B4-BE49-F238E27FC236}">
                <a16:creationId xmlns:a16="http://schemas.microsoft.com/office/drawing/2014/main" xmlns="" id="{6ACF0C8C-8F90-0E26-A73C-DD8A02729031}"/>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08377832-E65D-753E-4E96-5932951518D8}"/>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6" name="TextBox 5">
            <a:extLst>
              <a:ext uri="{FF2B5EF4-FFF2-40B4-BE49-F238E27FC236}">
                <a16:creationId xmlns:a16="http://schemas.microsoft.com/office/drawing/2014/main" xmlns="" id="{93FFED8D-C890-F1F2-13AD-39ECA656730C}"/>
              </a:ext>
            </a:extLst>
          </p:cNvPr>
          <p:cNvSpPr txBox="1"/>
          <p:nvPr/>
        </p:nvSpPr>
        <p:spPr>
          <a:xfrm>
            <a:off x="1197428" y="2114939"/>
            <a:ext cx="894183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 Data preprocessing is required when the data is incomplete, inconsistent or noisy. The data collected was noisy, so we performed outlier analysis and removed the noisy data. The data transformation is also done by performing normalization in which the data in each attribute is scaled between the range 0 to 1.</a:t>
            </a:r>
          </a:p>
        </p:txBody>
      </p:sp>
    </p:spTree>
    <p:extLst>
      <p:ext uri="{BB962C8B-B14F-4D97-AF65-F5344CB8AC3E}">
        <p14:creationId xmlns:p14="http://schemas.microsoft.com/office/powerpoint/2010/main" val="89480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D39C942-7BA6-D14E-1ED2-2AEE77E2B4D3}"/>
              </a:ext>
            </a:extLst>
          </p:cNvPr>
          <p:cNvSpPr>
            <a:spLocks noGrp="1"/>
          </p:cNvSpPr>
          <p:nvPr>
            <p:ph type="title"/>
          </p:nvPr>
        </p:nvSpPr>
        <p:spPr/>
        <p:txBody>
          <a:bodyPr/>
          <a:lstStyle/>
          <a:p>
            <a:r>
              <a:rPr lang="en-US"/>
              <a:t>Choosing the model</a:t>
            </a:r>
          </a:p>
        </p:txBody>
      </p:sp>
      <p:sp>
        <p:nvSpPr>
          <p:cNvPr id="4" name="Footer Placeholder 3">
            <a:extLst>
              <a:ext uri="{FF2B5EF4-FFF2-40B4-BE49-F238E27FC236}">
                <a16:creationId xmlns:a16="http://schemas.microsoft.com/office/drawing/2014/main" xmlns="" id="{F5734700-AA71-3188-FC3F-3821AB3FA215}"/>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B1320CF4-DE60-1AD8-E60A-6D08B1D71EBF}"/>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6" name="TextBox 5">
            <a:extLst>
              <a:ext uri="{FF2B5EF4-FFF2-40B4-BE49-F238E27FC236}">
                <a16:creationId xmlns:a16="http://schemas.microsoft.com/office/drawing/2014/main" xmlns="" id="{060829E6-F44C-4CD4-73F0-DA7917760FDD}"/>
              </a:ext>
            </a:extLst>
          </p:cNvPr>
          <p:cNvSpPr txBox="1"/>
          <p:nvPr/>
        </p:nvSpPr>
        <p:spPr>
          <a:xfrm>
            <a:off x="1041918" y="2083836"/>
            <a:ext cx="999930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 Prediction of gold price is a regression task, so we consider the regression algorithms such as Multiple Linear Regression, Random Forest Regressor and Gradient Boosting for building the model.</a:t>
            </a:r>
          </a:p>
        </p:txBody>
      </p:sp>
    </p:spTree>
    <p:extLst>
      <p:ext uri="{BB962C8B-B14F-4D97-AF65-F5344CB8AC3E}">
        <p14:creationId xmlns:p14="http://schemas.microsoft.com/office/powerpoint/2010/main" val="346254684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C4BA2C8-4C3C-4809-AD4F-FED9B4D74B8F}">
  <ds:schemaRefs>
    <ds:schemaRef ds:uri="http://schemas.microsoft.com/sharepoint/v3/contenttype/forms"/>
  </ds:schemaRefs>
</ds:datastoreItem>
</file>

<file path=customXml/itemProps2.xml><?xml version="1.0" encoding="utf-8"?>
<ds:datastoreItem xmlns:ds="http://schemas.openxmlformats.org/officeDocument/2006/customXml" ds:itemID="{875DC67E-4FAC-4989-A1C6-9CCFAE724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14FED0-9A95-4A83-8CAA-A3BB5938F805}">
  <ds:schemaRef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2</TotalTime>
  <Words>845</Words>
  <Application>Microsoft Office PowerPoint</Application>
  <PresentationFormat>Custom</PresentationFormat>
  <Paragraphs>137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Monoline</vt:lpstr>
      <vt:lpstr>Gold price prediction</vt:lpstr>
      <vt:lpstr>introduction</vt:lpstr>
      <vt:lpstr>aim</vt:lpstr>
      <vt:lpstr>objectives</vt:lpstr>
      <vt:lpstr>scopes</vt:lpstr>
      <vt:lpstr>How do we predict gold prices? </vt:lpstr>
      <vt:lpstr>Data collection</vt:lpstr>
      <vt:lpstr>Data preprocessing </vt:lpstr>
      <vt:lpstr>Choosing the model</vt:lpstr>
      <vt:lpstr>Training the model</vt:lpstr>
      <vt:lpstr>prediction</vt:lpstr>
      <vt:lpstr>PowerPoint Presentation</vt:lpstr>
      <vt:lpstr>Gold price data</vt:lpstr>
      <vt:lpstr>Data preprocessing</vt:lpstr>
      <vt:lpstr>Analysing the data. We shall analyze the data depending on the terms we need:</vt:lpstr>
      <vt:lpstr>Train test split</vt:lpstr>
      <vt:lpstr>Train test split</vt:lpstr>
      <vt:lpstr>Random forest regression</vt:lpstr>
      <vt:lpstr>The working of the algorithm can be better understood by the below example: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vt:lpstr>
      <vt:lpstr>Assumptions of random forest</vt:lpstr>
      <vt:lpstr>How does Random Forest algorithm work?  </vt:lpstr>
      <vt:lpstr>Why do we use random forest ?</vt:lpstr>
      <vt:lpstr>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Windows</dc:creator>
  <cp:lastModifiedBy>Windows</cp:lastModifiedBy>
  <cp:revision>286</cp:revision>
  <dcterms:created xsi:type="dcterms:W3CDTF">2022-11-02T14:29:39Z</dcterms:created>
  <dcterms:modified xsi:type="dcterms:W3CDTF">2023-04-17T17:26:36Z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