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1"/>
  </p:notesMasterIdLst>
  <p:sldIdLst>
    <p:sldId id="256" r:id="rId2"/>
    <p:sldId id="261" r:id="rId3"/>
    <p:sldId id="268" r:id="rId4"/>
    <p:sldId id="269" r:id="rId5"/>
    <p:sldId id="270" r:id="rId6"/>
    <p:sldId id="257" r:id="rId7"/>
    <p:sldId id="272" r:id="rId8"/>
    <p:sldId id="258" r:id="rId9"/>
    <p:sldId id="271" r:id="rId10"/>
    <p:sldId id="262" r:id="rId11"/>
    <p:sldId id="273" r:id="rId12"/>
    <p:sldId id="275" r:id="rId13"/>
    <p:sldId id="263" r:id="rId14"/>
    <p:sldId id="264" r:id="rId15"/>
    <p:sldId id="265" r:id="rId16"/>
    <p:sldId id="274" r:id="rId17"/>
    <p:sldId id="267" r:id="rId18"/>
    <p:sldId id="266"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p:restoredTop sz="96296"/>
  </p:normalViewPr>
  <p:slideViewPr>
    <p:cSldViewPr snapToGrid="0">
      <p:cViewPr varScale="1">
        <p:scale>
          <a:sx n="127" d="100"/>
          <a:sy n="127"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22:40:47.048"/>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7:22:01.303"/>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22:56:47.261"/>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52F38-A7A5-4744-B1D4-A672EF88790D}"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75490-FE6D-7F4C-86C2-87BAB0C417A3}" type="slidenum">
              <a:rPr lang="en-US" smtClean="0"/>
              <a:t>‹#›</a:t>
            </a:fld>
            <a:endParaRPr lang="en-US"/>
          </a:p>
        </p:txBody>
      </p:sp>
    </p:spTree>
    <p:extLst>
      <p:ext uri="{BB962C8B-B14F-4D97-AF65-F5344CB8AC3E}">
        <p14:creationId xmlns:p14="http://schemas.microsoft.com/office/powerpoint/2010/main" val="175045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375490-FE6D-7F4C-86C2-87BAB0C417A3}" type="slidenum">
              <a:rPr lang="en-US" smtClean="0"/>
              <a:t>4</a:t>
            </a:fld>
            <a:endParaRPr lang="en-US"/>
          </a:p>
        </p:txBody>
      </p:sp>
    </p:spTree>
    <p:extLst>
      <p:ext uri="{BB962C8B-B14F-4D97-AF65-F5344CB8AC3E}">
        <p14:creationId xmlns:p14="http://schemas.microsoft.com/office/powerpoint/2010/main" val="118476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6,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1795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6,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995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6,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80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6,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4567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6,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338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6,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325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6,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499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6,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274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6,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421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6,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1643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6,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3899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6,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8646780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a:extLst>
              <a:ext uri="{FF2B5EF4-FFF2-40B4-BE49-F238E27FC236}">
                <a16:creationId xmlns:a16="http://schemas.microsoft.com/office/drawing/2014/main" id="{0891A04C-9ED2-E2D6-D998-20B643191B94}"/>
              </a:ext>
            </a:extLst>
          </p:cNvPr>
          <p:cNvPicPr>
            <a:picLocks noChangeAspect="1"/>
          </p:cNvPicPr>
          <p:nvPr/>
        </p:nvPicPr>
        <p:blipFill rotWithShape="1">
          <a:blip r:embed="rId2"/>
          <a:srcRect t="18772"/>
          <a:stretch/>
        </p:blipFill>
        <p:spPr>
          <a:xfrm>
            <a:off x="0" y="-12333"/>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6ADB90F9-290A-CBF4-37D8-94827A9EA561}"/>
              </a:ext>
            </a:extLst>
          </p:cNvPr>
          <p:cNvSpPr>
            <a:spLocks noGrp="1"/>
          </p:cNvSpPr>
          <p:nvPr>
            <p:ph type="ctrTitle"/>
          </p:nvPr>
        </p:nvSpPr>
        <p:spPr>
          <a:xfrm>
            <a:off x="545317" y="381663"/>
            <a:ext cx="8927295" cy="1161387"/>
          </a:xfrm>
        </p:spPr>
        <p:txBody>
          <a:bodyPr>
            <a:normAutofit/>
          </a:bodyPr>
          <a:lstStyle/>
          <a:p>
            <a:pPr algn="l"/>
            <a:r>
              <a:rPr lang="en-US" sz="4000" dirty="0"/>
              <a:t>Fake news detection</a:t>
            </a:r>
          </a:p>
        </p:txBody>
      </p:sp>
      <p:sp>
        <p:nvSpPr>
          <p:cNvPr id="3" name="Subtitle 2">
            <a:extLst>
              <a:ext uri="{FF2B5EF4-FFF2-40B4-BE49-F238E27FC236}">
                <a16:creationId xmlns:a16="http://schemas.microsoft.com/office/drawing/2014/main" id="{D3BBEA7B-AA7F-332A-A9DC-A82EEEDE842C}"/>
              </a:ext>
            </a:extLst>
          </p:cNvPr>
          <p:cNvSpPr>
            <a:spLocks noGrp="1"/>
          </p:cNvSpPr>
          <p:nvPr>
            <p:ph type="subTitle" idx="1"/>
          </p:nvPr>
        </p:nvSpPr>
        <p:spPr>
          <a:xfrm>
            <a:off x="542669" y="1700213"/>
            <a:ext cx="5553331" cy="681701"/>
          </a:xfrm>
        </p:spPr>
        <p:txBody>
          <a:bodyPr>
            <a:normAutofit/>
          </a:bodyPr>
          <a:lstStyle/>
          <a:p>
            <a:pPr algn="l"/>
            <a:r>
              <a:rPr lang="en-US" sz="1800" dirty="0"/>
              <a:t>Disinformation Detection</a:t>
            </a:r>
          </a:p>
        </p:txBody>
      </p:sp>
      <p:sp>
        <p:nvSpPr>
          <p:cNvPr id="4" name="TextBox 3">
            <a:extLst>
              <a:ext uri="{FF2B5EF4-FFF2-40B4-BE49-F238E27FC236}">
                <a16:creationId xmlns:a16="http://schemas.microsoft.com/office/drawing/2014/main" id="{987DE3D4-559C-0224-E59B-15A2347A7BF9}"/>
              </a:ext>
            </a:extLst>
          </p:cNvPr>
          <p:cNvSpPr txBox="1"/>
          <p:nvPr/>
        </p:nvSpPr>
        <p:spPr>
          <a:xfrm>
            <a:off x="8818180" y="6185587"/>
            <a:ext cx="3720662" cy="738664"/>
          </a:xfrm>
          <a:prstGeom prst="rect">
            <a:avLst/>
          </a:prstGeom>
          <a:noFill/>
        </p:spPr>
        <p:txBody>
          <a:bodyPr wrap="square" rtlCol="0">
            <a:spAutoFit/>
          </a:bodyPr>
          <a:lstStyle/>
          <a:p>
            <a:r>
              <a:rPr lang="en-US" dirty="0"/>
              <a:t>Presented by,</a:t>
            </a:r>
          </a:p>
          <a:p>
            <a:r>
              <a:rPr lang="en-US" sz="2400" b="1" dirty="0"/>
              <a:t>KNIGHT RADIANTS</a:t>
            </a:r>
          </a:p>
        </p:txBody>
      </p:sp>
    </p:spTree>
    <p:extLst>
      <p:ext uri="{BB962C8B-B14F-4D97-AF65-F5344CB8AC3E}">
        <p14:creationId xmlns:p14="http://schemas.microsoft.com/office/powerpoint/2010/main" val="22605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25FBE-11D6-41E8-F9AA-6C5F1208189F}"/>
              </a:ext>
            </a:extLst>
          </p:cNvPr>
          <p:cNvSpPr>
            <a:spLocks noGrp="1"/>
          </p:cNvSpPr>
          <p:nvPr>
            <p:ph type="title"/>
          </p:nvPr>
        </p:nvSpPr>
        <p:spPr>
          <a:xfrm>
            <a:off x="1050879" y="609601"/>
            <a:ext cx="6427006" cy="1216024"/>
          </a:xfrm>
        </p:spPr>
        <p:txBody>
          <a:bodyPr>
            <a:normAutofit/>
          </a:bodyPr>
          <a:lstStyle/>
          <a:p>
            <a:r>
              <a:rPr lang="en-US" dirty="0"/>
              <a:t>Word 2 vector (w2v)</a:t>
            </a:r>
          </a:p>
        </p:txBody>
      </p:sp>
      <p:sp>
        <p:nvSpPr>
          <p:cNvPr id="3" name="Content Placeholder 2">
            <a:extLst>
              <a:ext uri="{FF2B5EF4-FFF2-40B4-BE49-F238E27FC236}">
                <a16:creationId xmlns:a16="http://schemas.microsoft.com/office/drawing/2014/main" id="{DF829B1E-E99E-75AA-87F5-054FAA883319}"/>
              </a:ext>
            </a:extLst>
          </p:cNvPr>
          <p:cNvSpPr>
            <a:spLocks noGrp="1"/>
          </p:cNvSpPr>
          <p:nvPr>
            <p:ph idx="1"/>
          </p:nvPr>
        </p:nvSpPr>
        <p:spPr>
          <a:xfrm>
            <a:off x="1050879" y="2147356"/>
            <a:ext cx="6292370" cy="4107021"/>
          </a:xfrm>
        </p:spPr>
        <p:txBody>
          <a:bodyPr>
            <a:normAutofit/>
          </a:bodyPr>
          <a:lstStyle/>
          <a:p>
            <a:pPr>
              <a:buFont typeface="Arial" panose="020B0604020202020204" pitchFamily="34" charset="0"/>
              <a:buChar char="•"/>
            </a:pPr>
            <a:r>
              <a:rPr lang="en-IN" dirty="0"/>
              <a:t>w2v is used for word representations in vector space (tokenisation)</a:t>
            </a:r>
          </a:p>
          <a:p>
            <a:pPr>
              <a:buFont typeface="Arial" panose="020B0604020202020204" pitchFamily="34" charset="0"/>
              <a:buChar char="•"/>
            </a:pPr>
            <a:r>
              <a:rPr lang="en-IN" dirty="0"/>
              <a:t>It is a neural network model that attempts to explain word embeddings based on text corpus.</a:t>
            </a:r>
          </a:p>
          <a:p>
            <a:pPr>
              <a:buFont typeface="Arial" panose="020B0604020202020204" pitchFamily="34" charset="0"/>
              <a:buChar char="•"/>
            </a:pPr>
            <a:r>
              <a:rPr lang="en-IN" dirty="0"/>
              <a:t>w2v model works based on context. </a:t>
            </a:r>
          </a:p>
          <a:p>
            <a:pPr>
              <a:buFont typeface="Arial" panose="020B0604020202020204" pitchFamily="34" charset="0"/>
              <a:buChar char="•"/>
            </a:pPr>
            <a:r>
              <a:rPr lang="en-IN" dirty="0"/>
              <a:t>What is context in w2v ? </a:t>
            </a:r>
          </a:p>
          <a:p>
            <a:pPr>
              <a:buFont typeface="Arial" panose="020B0604020202020204" pitchFamily="34" charset="0"/>
              <a:buChar char="•"/>
            </a:pPr>
            <a:r>
              <a:rPr lang="en-IN" dirty="0"/>
              <a:t>What is Window size</a:t>
            </a:r>
          </a:p>
        </p:txBody>
      </p:sp>
      <p:pic>
        <p:nvPicPr>
          <p:cNvPr id="5" name="Picture 4">
            <a:extLst>
              <a:ext uri="{FF2B5EF4-FFF2-40B4-BE49-F238E27FC236}">
                <a16:creationId xmlns:a16="http://schemas.microsoft.com/office/drawing/2014/main" id="{90E924C4-34A1-8F1C-6E93-30E5AE9BC4CF}"/>
              </a:ext>
            </a:extLst>
          </p:cNvPr>
          <p:cNvPicPr>
            <a:picLocks noChangeAspect="1"/>
          </p:cNvPicPr>
          <p:nvPr/>
        </p:nvPicPr>
        <p:blipFill>
          <a:blip r:embed="rId2"/>
          <a:stretch>
            <a:fillRect/>
          </a:stretch>
        </p:blipFill>
        <p:spPr>
          <a:xfrm>
            <a:off x="7264972" y="2147356"/>
            <a:ext cx="4918397" cy="3275982"/>
          </a:xfrm>
          <a:prstGeom prst="rect">
            <a:avLst/>
          </a:prstGeom>
        </p:spPr>
      </p:pic>
      <p:pic>
        <p:nvPicPr>
          <p:cNvPr id="4" name="Picture 3">
            <a:extLst>
              <a:ext uri="{FF2B5EF4-FFF2-40B4-BE49-F238E27FC236}">
                <a16:creationId xmlns:a16="http://schemas.microsoft.com/office/drawing/2014/main" id="{12B46DFA-F256-EB18-7A9D-D989D76CF343}"/>
              </a:ext>
            </a:extLst>
          </p:cNvPr>
          <p:cNvPicPr>
            <a:picLocks noChangeAspect="1"/>
          </p:cNvPicPr>
          <p:nvPr/>
        </p:nvPicPr>
        <p:blipFill>
          <a:blip r:embed="rId3"/>
          <a:stretch>
            <a:fillRect/>
          </a:stretch>
        </p:blipFill>
        <p:spPr>
          <a:xfrm>
            <a:off x="6779172" y="1336951"/>
            <a:ext cx="5412828" cy="649539"/>
          </a:xfrm>
          <a:prstGeom prst="rect">
            <a:avLst/>
          </a:prstGeom>
        </p:spPr>
      </p:pic>
    </p:spTree>
    <p:extLst>
      <p:ext uri="{BB962C8B-B14F-4D97-AF65-F5344CB8AC3E}">
        <p14:creationId xmlns:p14="http://schemas.microsoft.com/office/powerpoint/2010/main" val="197057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5E30-5BDC-7C4C-8C20-1E7C01AAC63A}"/>
              </a:ext>
            </a:extLst>
          </p:cNvPr>
          <p:cNvSpPr>
            <a:spLocks noGrp="1"/>
          </p:cNvSpPr>
          <p:nvPr>
            <p:ph type="title"/>
          </p:nvPr>
        </p:nvSpPr>
        <p:spPr/>
        <p:txBody>
          <a:bodyPr/>
          <a:lstStyle/>
          <a:p>
            <a:r>
              <a:rPr lang="en-US" dirty="0"/>
              <a:t>Word 2 vector algorithmic flow</a:t>
            </a:r>
          </a:p>
        </p:txBody>
      </p:sp>
      <p:sp>
        <p:nvSpPr>
          <p:cNvPr id="3" name="Content Placeholder 2">
            <a:extLst>
              <a:ext uri="{FF2B5EF4-FFF2-40B4-BE49-F238E27FC236}">
                <a16:creationId xmlns:a16="http://schemas.microsoft.com/office/drawing/2014/main" id="{7F95FDB1-A061-D2DF-26A5-7632018876B8}"/>
              </a:ext>
            </a:extLst>
          </p:cNvPr>
          <p:cNvSpPr>
            <a:spLocks noGrp="1"/>
          </p:cNvSpPr>
          <p:nvPr>
            <p:ph idx="1"/>
          </p:nvPr>
        </p:nvSpPr>
        <p:spPr/>
        <p:txBody>
          <a:bodyPr/>
          <a:lstStyle/>
          <a:p>
            <a:pPr>
              <a:buFont typeface="+mj-lt"/>
              <a:buAutoNum type="arabicPeriod"/>
            </a:pPr>
            <a:r>
              <a:rPr lang="en-IN" dirty="0"/>
              <a:t>Initially we will assign a vector of random numbers to each word in the corpus.</a:t>
            </a:r>
          </a:p>
          <a:p>
            <a:pPr>
              <a:buFont typeface="+mj-lt"/>
              <a:buAutoNum type="arabicPeriod"/>
            </a:pPr>
            <a:r>
              <a:rPr lang="en-IN" dirty="0"/>
              <a:t>Then, we will iterate through each word of the document and grab the vectors of the nearest n-words on either side of our target word, and concatenate all these vectors, and then forward propagate these concatenated vectors through a </a:t>
            </a:r>
            <a:r>
              <a:rPr lang="en-IN" b="1" dirty="0"/>
              <a:t>linear layer + SoftMax function</a:t>
            </a:r>
            <a:r>
              <a:rPr lang="en-IN" dirty="0"/>
              <a:t>, and try to predict what our target word was.</a:t>
            </a:r>
          </a:p>
          <a:p>
            <a:pPr>
              <a:buFont typeface="+mj-lt"/>
              <a:buAutoNum type="arabicPeriod"/>
            </a:pPr>
            <a:r>
              <a:rPr lang="en-IN" dirty="0"/>
              <a:t>In this step, we will compute the error between our estimate and the actual target word and then backpropagated the error and then modifies not only the weights of the linear layer but also the vectors or embeddings of our neighbour's words.</a:t>
            </a:r>
          </a:p>
          <a:p>
            <a:pPr>
              <a:buFont typeface="+mj-lt"/>
              <a:buAutoNum type="arabicPeriod"/>
            </a:pPr>
            <a:r>
              <a:rPr lang="en-IN" dirty="0"/>
              <a:t>Finally, we will extract the weights from the hidden layer and by using these weights encode the meaning of words in the vocabulary.</a:t>
            </a:r>
          </a:p>
        </p:txBody>
      </p:sp>
    </p:spTree>
    <p:extLst>
      <p:ext uri="{BB962C8B-B14F-4D97-AF65-F5344CB8AC3E}">
        <p14:creationId xmlns:p14="http://schemas.microsoft.com/office/powerpoint/2010/main" val="52344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41" name="Ink 4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41" name="Ink 4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3" name="Rectangle 4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C8B05B84-E28C-7B32-6F74-A576B0A9FF9D}"/>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w2V</a:t>
            </a:r>
            <a:endParaRPr lang="en-US"/>
          </a:p>
        </p:txBody>
      </p:sp>
      <p:pic>
        <p:nvPicPr>
          <p:cNvPr id="7" name="Content Placeholder 6" descr="Graphical user interface, text&#10;&#10;Description automatically generated">
            <a:extLst>
              <a:ext uri="{FF2B5EF4-FFF2-40B4-BE49-F238E27FC236}">
                <a16:creationId xmlns:a16="http://schemas.microsoft.com/office/drawing/2014/main" id="{77E5588E-7A6D-E81C-0416-618E5CB6DEC2}"/>
              </a:ext>
            </a:extLst>
          </p:cNvPr>
          <p:cNvPicPr>
            <a:picLocks noGrp="1" noChangeAspect="1"/>
          </p:cNvPicPr>
          <p:nvPr>
            <p:ph idx="1"/>
          </p:nvPr>
        </p:nvPicPr>
        <p:blipFill>
          <a:blip r:embed="rId5"/>
          <a:stretch>
            <a:fillRect/>
          </a:stretch>
        </p:blipFill>
        <p:spPr>
          <a:xfrm>
            <a:off x="711909" y="2136819"/>
            <a:ext cx="10768181" cy="2584361"/>
          </a:xfrm>
          <a:prstGeom prst="rect">
            <a:avLst/>
          </a:prstGeom>
        </p:spPr>
      </p:pic>
      <p:sp>
        <p:nvSpPr>
          <p:cNvPr id="47" name="Freeform: Shape 4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50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806D86-1721-730B-79A5-ED65BF54BC15}"/>
              </a:ext>
            </a:extLst>
          </p:cNvPr>
          <p:cNvSpPr>
            <a:spLocks noGrp="1"/>
          </p:cNvSpPr>
          <p:nvPr>
            <p:ph type="title"/>
          </p:nvPr>
        </p:nvSpPr>
        <p:spPr>
          <a:xfrm>
            <a:off x="1050879" y="609600"/>
            <a:ext cx="5562706" cy="1426234"/>
          </a:xfrm>
        </p:spPr>
        <p:txBody>
          <a:bodyPr>
            <a:normAutofit/>
          </a:bodyPr>
          <a:lstStyle/>
          <a:p>
            <a:r>
              <a:rPr lang="en-US" dirty="0"/>
              <a:t>Tokenization</a:t>
            </a:r>
          </a:p>
        </p:txBody>
      </p:sp>
      <p:sp>
        <p:nvSpPr>
          <p:cNvPr id="3" name="Content Placeholder 2">
            <a:extLst>
              <a:ext uri="{FF2B5EF4-FFF2-40B4-BE49-F238E27FC236}">
                <a16:creationId xmlns:a16="http://schemas.microsoft.com/office/drawing/2014/main" id="{7D2ED7C0-CF37-4183-90B0-ABA0BECB4EA2}"/>
              </a:ext>
            </a:extLst>
          </p:cNvPr>
          <p:cNvSpPr>
            <a:spLocks noGrp="1"/>
          </p:cNvSpPr>
          <p:nvPr>
            <p:ph idx="1"/>
          </p:nvPr>
        </p:nvSpPr>
        <p:spPr>
          <a:xfrm>
            <a:off x="1050879" y="2357567"/>
            <a:ext cx="5216426" cy="3896810"/>
          </a:xfrm>
        </p:spPr>
        <p:txBody>
          <a:bodyPr>
            <a:normAutofit/>
          </a:bodyPr>
          <a:lstStyle/>
          <a:p>
            <a:pPr>
              <a:lnSpc>
                <a:spcPct val="90000"/>
              </a:lnSpc>
              <a:buFont typeface="Arial" panose="020B0604020202020204" pitchFamily="34" charset="0"/>
              <a:buChar char="•"/>
            </a:pPr>
            <a:r>
              <a:rPr lang="en-IN" sz="1300"/>
              <a:t>One of the most important steps when working with a combination of NLP and text data. Simply put we cannot work without tokenisation when dealing with NLP and text.</a:t>
            </a:r>
          </a:p>
          <a:p>
            <a:pPr>
              <a:lnSpc>
                <a:spcPct val="90000"/>
              </a:lnSpc>
              <a:buFont typeface="Arial" panose="020B0604020202020204" pitchFamily="34" charset="0"/>
              <a:buChar char="•"/>
            </a:pPr>
            <a:r>
              <a:rPr lang="en-IN" sz="1300"/>
              <a:t>Tokenisation not only deals with breaking down the text, but has much more to it.</a:t>
            </a:r>
          </a:p>
          <a:p>
            <a:pPr>
              <a:lnSpc>
                <a:spcPct val="90000"/>
              </a:lnSpc>
              <a:buFont typeface="Arial" panose="020B0604020202020204" pitchFamily="34" charset="0"/>
              <a:buChar char="•"/>
            </a:pPr>
            <a:r>
              <a:rPr lang="en-IN" sz="1300"/>
              <a:t>Tokenisation is a way of separating a piece of text into a smaller unit called “tokens”.</a:t>
            </a:r>
          </a:p>
          <a:p>
            <a:pPr>
              <a:lnSpc>
                <a:spcPct val="90000"/>
              </a:lnSpc>
              <a:buFont typeface="Arial" panose="020B0604020202020204" pitchFamily="34" charset="0"/>
              <a:buChar char="•"/>
            </a:pPr>
            <a:r>
              <a:rPr lang="en-IN" sz="1300"/>
              <a:t>Most common way of tokenisation is splitting it based on space i.e. delimiter.</a:t>
            </a:r>
          </a:p>
          <a:p>
            <a:pPr>
              <a:lnSpc>
                <a:spcPct val="90000"/>
              </a:lnSpc>
              <a:buFont typeface="Arial" panose="020B0604020202020204" pitchFamily="34" charset="0"/>
              <a:buChar char="•"/>
            </a:pPr>
            <a:r>
              <a:rPr lang="en-IN" sz="1300"/>
              <a:t>Never give up → never-give-up. </a:t>
            </a:r>
          </a:p>
          <a:p>
            <a:pPr marL="742950" lvl="1" indent="-285750">
              <a:lnSpc>
                <a:spcPct val="90000"/>
              </a:lnSpc>
              <a:buFont typeface="Arial" panose="020B0604020202020204" pitchFamily="34" charset="0"/>
              <a:buChar char="•"/>
            </a:pPr>
            <a:r>
              <a:rPr lang="en-IN" sz="1300"/>
              <a:t>Each word is a token (Word tokenisation)</a:t>
            </a:r>
          </a:p>
          <a:p>
            <a:pPr>
              <a:lnSpc>
                <a:spcPct val="90000"/>
              </a:lnSpc>
              <a:buFont typeface="Arial" panose="020B0604020202020204" pitchFamily="34" charset="0"/>
              <a:buChar char="•"/>
            </a:pPr>
            <a:r>
              <a:rPr lang="en-IN" sz="1300"/>
              <a:t>smarter → s-m-a-r-t-e-r (character tokenisation)</a:t>
            </a:r>
          </a:p>
          <a:p>
            <a:pPr>
              <a:lnSpc>
                <a:spcPct val="90000"/>
              </a:lnSpc>
              <a:buFont typeface="Arial" panose="020B0604020202020204" pitchFamily="34" charset="0"/>
              <a:buChar char="•"/>
            </a:pPr>
            <a:r>
              <a:rPr lang="en-IN" sz="1300"/>
              <a:t>smarter → smart-er (</a:t>
            </a:r>
            <a:r>
              <a:rPr lang="en-IN" sz="1300" err="1"/>
              <a:t>subword</a:t>
            </a:r>
            <a:r>
              <a:rPr lang="en-IN" sz="1300"/>
              <a:t> tokenisation)</a:t>
            </a:r>
          </a:p>
          <a:p>
            <a:pPr>
              <a:lnSpc>
                <a:spcPct val="90000"/>
              </a:lnSpc>
              <a:buFont typeface="Arial" panose="020B0604020202020204" pitchFamily="34" charset="0"/>
              <a:buChar char="•"/>
            </a:pPr>
            <a:r>
              <a:rPr lang="en-IN" sz="1300"/>
              <a:t>All words are processed at a token level</a:t>
            </a:r>
          </a:p>
        </p:txBody>
      </p:sp>
      <p:pic>
        <p:nvPicPr>
          <p:cNvPr id="4" name="Picture 3">
            <a:extLst>
              <a:ext uri="{FF2B5EF4-FFF2-40B4-BE49-F238E27FC236}">
                <a16:creationId xmlns:a16="http://schemas.microsoft.com/office/drawing/2014/main" id="{C5B4B446-841A-7800-9974-2DB65E843A5F}"/>
              </a:ext>
            </a:extLst>
          </p:cNvPr>
          <p:cNvPicPr>
            <a:picLocks noChangeAspect="1"/>
          </p:cNvPicPr>
          <p:nvPr/>
        </p:nvPicPr>
        <p:blipFill>
          <a:blip r:embed="rId2"/>
          <a:stretch>
            <a:fillRect/>
          </a:stretch>
        </p:blipFill>
        <p:spPr>
          <a:xfrm>
            <a:off x="8279642" y="1516568"/>
            <a:ext cx="1961241" cy="5229977"/>
          </a:xfrm>
          <a:prstGeom prst="rect">
            <a:avLst/>
          </a:prstGeom>
        </p:spPr>
      </p:pic>
      <p:pic>
        <p:nvPicPr>
          <p:cNvPr id="5" name="Picture 4">
            <a:extLst>
              <a:ext uri="{FF2B5EF4-FFF2-40B4-BE49-F238E27FC236}">
                <a16:creationId xmlns:a16="http://schemas.microsoft.com/office/drawing/2014/main" id="{089A63DF-48CB-7FA4-4019-CAC9DFEF1F5D}"/>
              </a:ext>
            </a:extLst>
          </p:cNvPr>
          <p:cNvPicPr>
            <a:picLocks noChangeAspect="1"/>
          </p:cNvPicPr>
          <p:nvPr/>
        </p:nvPicPr>
        <p:blipFill>
          <a:blip r:embed="rId3"/>
          <a:stretch>
            <a:fillRect/>
          </a:stretch>
        </p:blipFill>
        <p:spPr>
          <a:xfrm>
            <a:off x="7664464" y="329118"/>
            <a:ext cx="3124200" cy="1168400"/>
          </a:xfrm>
          <a:prstGeom prst="rect">
            <a:avLst/>
          </a:prstGeom>
        </p:spPr>
      </p:pic>
    </p:spTree>
    <p:extLst>
      <p:ext uri="{BB962C8B-B14F-4D97-AF65-F5344CB8AC3E}">
        <p14:creationId xmlns:p14="http://schemas.microsoft.com/office/powerpoint/2010/main" val="169820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B6B36-6D23-4279-BF08-86CFF703E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F4CD48-9281-4131-995B-E3B17C854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75548"/>
            <a:ext cx="12192000" cy="4582452"/>
          </a:xfrm>
          <a:custGeom>
            <a:avLst/>
            <a:gdLst>
              <a:gd name="connsiteX0" fmla="*/ 2782524 w 12192000"/>
              <a:gd name="connsiteY0" fmla="*/ 394 h 4582452"/>
              <a:gd name="connsiteX1" fmla="*/ 2999719 w 12192000"/>
              <a:gd name="connsiteY1" fmla="*/ 43075 h 4582452"/>
              <a:gd name="connsiteX2" fmla="*/ 3061656 w 12192000"/>
              <a:gd name="connsiteY2" fmla="*/ 42588 h 4582452"/>
              <a:gd name="connsiteX3" fmla="*/ 3069494 w 12192000"/>
              <a:gd name="connsiteY3" fmla="*/ 35859 h 4582452"/>
              <a:gd name="connsiteX4" fmla="*/ 3159577 w 12192000"/>
              <a:gd name="connsiteY4" fmla="*/ 61160 h 4582452"/>
              <a:gd name="connsiteX5" fmla="*/ 3282600 w 12192000"/>
              <a:gd name="connsiteY5" fmla="*/ 45367 h 4582452"/>
              <a:gd name="connsiteX6" fmla="*/ 3374052 w 12192000"/>
              <a:gd name="connsiteY6" fmla="*/ 24976 h 4582452"/>
              <a:gd name="connsiteX7" fmla="*/ 3378934 w 12192000"/>
              <a:gd name="connsiteY7" fmla="*/ 18137 h 4582452"/>
              <a:gd name="connsiteX8" fmla="*/ 3385889 w 12192000"/>
              <a:gd name="connsiteY8" fmla="*/ 18918 h 4582452"/>
              <a:gd name="connsiteX9" fmla="*/ 3389211 w 12192000"/>
              <a:gd name="connsiteY9" fmla="*/ 25828 h 4582452"/>
              <a:gd name="connsiteX10" fmla="*/ 3444184 w 12192000"/>
              <a:gd name="connsiteY10" fmla="*/ 26511 h 4582452"/>
              <a:gd name="connsiteX11" fmla="*/ 3454999 w 12192000"/>
              <a:gd name="connsiteY11" fmla="*/ 14134 h 4582452"/>
              <a:gd name="connsiteX12" fmla="*/ 3453466 w 12192000"/>
              <a:gd name="connsiteY12" fmla="*/ 7930 h 4582452"/>
              <a:gd name="connsiteX13" fmla="*/ 3463009 w 12192000"/>
              <a:gd name="connsiteY13" fmla="*/ 7487 h 4582452"/>
              <a:gd name="connsiteX14" fmla="*/ 3467018 w 12192000"/>
              <a:gd name="connsiteY14" fmla="*/ 6782 h 4582452"/>
              <a:gd name="connsiteX15" fmla="*/ 3478045 w 12192000"/>
              <a:gd name="connsiteY15" fmla="*/ 10611 h 4582452"/>
              <a:gd name="connsiteX16" fmla="*/ 3506989 w 12192000"/>
              <a:gd name="connsiteY16" fmla="*/ 5372 h 4582452"/>
              <a:gd name="connsiteX17" fmla="*/ 3521969 w 12192000"/>
              <a:gd name="connsiteY17" fmla="*/ 11906 h 4582452"/>
              <a:gd name="connsiteX18" fmla="*/ 3569519 w 12192000"/>
              <a:gd name="connsiteY18" fmla="*/ 41509 h 4582452"/>
              <a:gd name="connsiteX19" fmla="*/ 3638316 w 12192000"/>
              <a:gd name="connsiteY19" fmla="*/ 57654 h 4582452"/>
              <a:gd name="connsiteX20" fmla="*/ 3679320 w 12192000"/>
              <a:gd name="connsiteY20" fmla="*/ 67554 h 4582452"/>
              <a:gd name="connsiteX21" fmla="*/ 3799276 w 12192000"/>
              <a:gd name="connsiteY21" fmla="*/ 75386 h 4582452"/>
              <a:gd name="connsiteX22" fmla="*/ 4024540 w 12192000"/>
              <a:gd name="connsiteY22" fmla="*/ 43084 h 4582452"/>
              <a:gd name="connsiteX23" fmla="*/ 4086060 w 12192000"/>
              <a:gd name="connsiteY23" fmla="*/ 46467 h 4582452"/>
              <a:gd name="connsiteX24" fmla="*/ 4092413 w 12192000"/>
              <a:gd name="connsiteY24" fmla="*/ 53530 h 4582452"/>
              <a:gd name="connsiteX25" fmla="*/ 4187473 w 12192000"/>
              <a:gd name="connsiteY25" fmla="*/ 32571 h 4582452"/>
              <a:gd name="connsiteX26" fmla="*/ 4306487 w 12192000"/>
              <a:gd name="connsiteY26" fmla="*/ 54042 h 4582452"/>
              <a:gd name="connsiteX27" fmla="*/ 4393102 w 12192000"/>
              <a:gd name="connsiteY27" fmla="*/ 78610 h 4582452"/>
              <a:gd name="connsiteX28" fmla="*/ 4443041 w 12192000"/>
              <a:gd name="connsiteY28" fmla="*/ 88772 h 4582452"/>
              <a:gd name="connsiteX29" fmla="*/ 4477856 w 12192000"/>
              <a:gd name="connsiteY29" fmla="*/ 100175 h 4582452"/>
              <a:gd name="connsiteX30" fmla="*/ 4574677 w 12192000"/>
              <a:gd name="connsiteY30" fmla="*/ 107631 h 4582452"/>
              <a:gd name="connsiteX31" fmla="*/ 4738595 w 12192000"/>
              <a:gd name="connsiteY31" fmla="*/ 110972 h 4582452"/>
              <a:gd name="connsiteX32" fmla="*/ 4772623 w 12192000"/>
              <a:gd name="connsiteY32" fmla="*/ 113689 h 4582452"/>
              <a:gd name="connsiteX33" fmla="*/ 4798437 w 12192000"/>
              <a:gd name="connsiteY33" fmla="*/ 123987 h 4582452"/>
              <a:gd name="connsiteX34" fmla="*/ 4801426 w 12192000"/>
              <a:gd name="connsiteY34" fmla="*/ 133319 h 4582452"/>
              <a:gd name="connsiteX35" fmla="*/ 4819592 w 12192000"/>
              <a:gd name="connsiteY35" fmla="*/ 136092 h 4582452"/>
              <a:gd name="connsiteX36" fmla="*/ 4823704 w 12192000"/>
              <a:gd name="connsiteY36" fmla="*/ 138493 h 4582452"/>
              <a:gd name="connsiteX37" fmla="*/ 4825195 w 12192000"/>
              <a:gd name="connsiteY37" fmla="*/ 139235 h 4582452"/>
              <a:gd name="connsiteX38" fmla="*/ 4855377 w 12192000"/>
              <a:gd name="connsiteY38" fmla="*/ 139933 h 4582452"/>
              <a:gd name="connsiteX39" fmla="*/ 4864981 w 12192000"/>
              <a:gd name="connsiteY39" fmla="*/ 136638 h 4582452"/>
              <a:gd name="connsiteX40" fmla="*/ 4869194 w 12192000"/>
              <a:gd name="connsiteY40" fmla="*/ 137485 h 4582452"/>
              <a:gd name="connsiteX41" fmla="*/ 4899129 w 12192000"/>
              <a:gd name="connsiteY41" fmla="*/ 128724 h 4582452"/>
              <a:gd name="connsiteX42" fmla="*/ 4979727 w 12192000"/>
              <a:gd name="connsiteY42" fmla="*/ 116438 h 4582452"/>
              <a:gd name="connsiteX43" fmla="*/ 5090538 w 12192000"/>
              <a:gd name="connsiteY43" fmla="*/ 128083 h 4582452"/>
              <a:gd name="connsiteX44" fmla="*/ 5199199 w 12192000"/>
              <a:gd name="connsiteY44" fmla="*/ 106367 h 4582452"/>
              <a:gd name="connsiteX45" fmla="*/ 5239862 w 12192000"/>
              <a:gd name="connsiteY45" fmla="*/ 131030 h 4582452"/>
              <a:gd name="connsiteX46" fmla="*/ 5405165 w 12192000"/>
              <a:gd name="connsiteY46" fmla="*/ 107263 h 4582452"/>
              <a:gd name="connsiteX47" fmla="*/ 5973027 w 12192000"/>
              <a:gd name="connsiteY47" fmla="*/ 14505 h 4582452"/>
              <a:gd name="connsiteX48" fmla="*/ 6243587 w 12192000"/>
              <a:gd name="connsiteY48" fmla="*/ 20308 h 4582452"/>
              <a:gd name="connsiteX49" fmla="*/ 6333684 w 12192000"/>
              <a:gd name="connsiteY49" fmla="*/ 26092 h 4582452"/>
              <a:gd name="connsiteX50" fmla="*/ 6524594 w 12192000"/>
              <a:gd name="connsiteY50" fmla="*/ 62443 h 4582452"/>
              <a:gd name="connsiteX51" fmla="*/ 6701993 w 12192000"/>
              <a:gd name="connsiteY51" fmla="*/ 51745 h 4582452"/>
              <a:gd name="connsiteX52" fmla="*/ 6957361 w 12192000"/>
              <a:gd name="connsiteY52" fmla="*/ 97339 h 4582452"/>
              <a:gd name="connsiteX53" fmla="*/ 7268413 w 12192000"/>
              <a:gd name="connsiteY53" fmla="*/ 175925 h 4582452"/>
              <a:gd name="connsiteX54" fmla="*/ 8385054 w 12192000"/>
              <a:gd name="connsiteY54" fmla="*/ 133195 h 4582452"/>
              <a:gd name="connsiteX55" fmla="*/ 8584350 w 12192000"/>
              <a:gd name="connsiteY55" fmla="*/ 172955 h 4582452"/>
              <a:gd name="connsiteX56" fmla="*/ 8684341 w 12192000"/>
              <a:gd name="connsiteY56" fmla="*/ 199587 h 4582452"/>
              <a:gd name="connsiteX57" fmla="*/ 9008600 w 12192000"/>
              <a:gd name="connsiteY57" fmla="*/ 334202 h 4582452"/>
              <a:gd name="connsiteX58" fmla="*/ 9106061 w 12192000"/>
              <a:gd name="connsiteY58" fmla="*/ 332620 h 4582452"/>
              <a:gd name="connsiteX59" fmla="*/ 9950477 w 12192000"/>
              <a:gd name="connsiteY59" fmla="*/ 794954 h 4582452"/>
              <a:gd name="connsiteX60" fmla="*/ 11109679 w 12192000"/>
              <a:gd name="connsiteY60" fmla="*/ 1202887 h 4582452"/>
              <a:gd name="connsiteX61" fmla="*/ 11327194 w 12192000"/>
              <a:gd name="connsiteY61" fmla="*/ 1329149 h 4582452"/>
              <a:gd name="connsiteX62" fmla="*/ 11490981 w 12192000"/>
              <a:gd name="connsiteY62" fmla="*/ 1367364 h 4582452"/>
              <a:gd name="connsiteX63" fmla="*/ 11656589 w 12192000"/>
              <a:gd name="connsiteY63" fmla="*/ 1459110 h 4582452"/>
              <a:gd name="connsiteX64" fmla="*/ 11762730 w 12192000"/>
              <a:gd name="connsiteY64" fmla="*/ 1484877 h 4582452"/>
              <a:gd name="connsiteX65" fmla="*/ 11907234 w 12192000"/>
              <a:gd name="connsiteY65" fmla="*/ 1475186 h 4582452"/>
              <a:gd name="connsiteX66" fmla="*/ 12097301 w 12192000"/>
              <a:gd name="connsiteY66" fmla="*/ 1446454 h 4582452"/>
              <a:gd name="connsiteX67" fmla="*/ 12168592 w 12192000"/>
              <a:gd name="connsiteY67" fmla="*/ 1434583 h 4582452"/>
              <a:gd name="connsiteX68" fmla="*/ 12192000 w 12192000"/>
              <a:gd name="connsiteY68" fmla="*/ 1428254 h 4582452"/>
              <a:gd name="connsiteX69" fmla="*/ 12192000 w 12192000"/>
              <a:gd name="connsiteY69" fmla="*/ 4582452 h 4582452"/>
              <a:gd name="connsiteX70" fmla="*/ 0 w 12192000"/>
              <a:gd name="connsiteY70" fmla="*/ 4582452 h 4582452"/>
              <a:gd name="connsiteX71" fmla="*/ 0 w 12192000"/>
              <a:gd name="connsiteY71" fmla="*/ 502249 h 4582452"/>
              <a:gd name="connsiteX72" fmla="*/ 26658 w 12192000"/>
              <a:gd name="connsiteY72" fmla="*/ 498850 h 4582452"/>
              <a:gd name="connsiteX73" fmla="*/ 117228 w 12192000"/>
              <a:gd name="connsiteY73" fmla="*/ 490270 h 4582452"/>
              <a:gd name="connsiteX74" fmla="*/ 197716 w 12192000"/>
              <a:gd name="connsiteY74" fmla="*/ 414976 h 4582452"/>
              <a:gd name="connsiteX75" fmla="*/ 287300 w 12192000"/>
              <a:gd name="connsiteY75" fmla="*/ 332486 h 4582452"/>
              <a:gd name="connsiteX76" fmla="*/ 442569 w 12192000"/>
              <a:gd name="connsiteY76" fmla="*/ 268508 h 4582452"/>
              <a:gd name="connsiteX77" fmla="*/ 632547 w 12192000"/>
              <a:gd name="connsiteY77" fmla="*/ 181204 h 4582452"/>
              <a:gd name="connsiteX78" fmla="*/ 735335 w 12192000"/>
              <a:gd name="connsiteY78" fmla="*/ 132652 h 4582452"/>
              <a:gd name="connsiteX79" fmla="*/ 867806 w 12192000"/>
              <a:gd name="connsiteY79" fmla="*/ 164026 h 4582452"/>
              <a:gd name="connsiteX80" fmla="*/ 928403 w 12192000"/>
              <a:gd name="connsiteY80" fmla="*/ 189376 h 4582452"/>
              <a:gd name="connsiteX81" fmla="*/ 959021 w 12192000"/>
              <a:gd name="connsiteY81" fmla="*/ 153917 h 4582452"/>
              <a:gd name="connsiteX82" fmla="*/ 1111027 w 12192000"/>
              <a:gd name="connsiteY82" fmla="*/ 138584 h 4582452"/>
              <a:gd name="connsiteX83" fmla="*/ 1227103 w 12192000"/>
              <a:gd name="connsiteY83" fmla="*/ 167875 h 4582452"/>
              <a:gd name="connsiteX84" fmla="*/ 1297710 w 12192000"/>
              <a:gd name="connsiteY84" fmla="*/ 170873 h 4582452"/>
              <a:gd name="connsiteX85" fmla="*/ 1413052 w 12192000"/>
              <a:gd name="connsiteY85" fmla="*/ 149589 h 4582452"/>
              <a:gd name="connsiteX86" fmla="*/ 1506277 w 12192000"/>
              <a:gd name="connsiteY86" fmla="*/ 170874 h 4582452"/>
              <a:gd name="connsiteX87" fmla="*/ 1624499 w 12192000"/>
              <a:gd name="connsiteY87" fmla="*/ 183437 h 4582452"/>
              <a:gd name="connsiteX88" fmla="*/ 1653990 w 12192000"/>
              <a:gd name="connsiteY88" fmla="*/ 186254 h 4582452"/>
              <a:gd name="connsiteX89" fmla="*/ 1675154 w 12192000"/>
              <a:gd name="connsiteY89" fmla="*/ 179082 h 4582452"/>
              <a:gd name="connsiteX90" fmla="*/ 1801740 w 12192000"/>
              <a:gd name="connsiteY90" fmla="*/ 160320 h 4582452"/>
              <a:gd name="connsiteX91" fmla="*/ 1892809 w 12192000"/>
              <a:gd name="connsiteY91" fmla="*/ 117150 h 4582452"/>
              <a:gd name="connsiteX92" fmla="*/ 2046786 w 12192000"/>
              <a:gd name="connsiteY92" fmla="*/ 90709 h 4582452"/>
              <a:gd name="connsiteX93" fmla="*/ 2200539 w 12192000"/>
              <a:gd name="connsiteY93" fmla="*/ 69177 h 4582452"/>
              <a:gd name="connsiteX94" fmla="*/ 2256839 w 12192000"/>
              <a:gd name="connsiteY94" fmla="*/ 63635 h 4582452"/>
              <a:gd name="connsiteX95" fmla="*/ 2354406 w 12192000"/>
              <a:gd name="connsiteY95" fmla="*/ 43819 h 4582452"/>
              <a:gd name="connsiteX96" fmla="*/ 2418731 w 12192000"/>
              <a:gd name="connsiteY96" fmla="*/ 32403 h 4582452"/>
              <a:gd name="connsiteX97" fmla="*/ 2432820 w 12192000"/>
              <a:gd name="connsiteY97" fmla="*/ 54328 h 4582452"/>
              <a:gd name="connsiteX98" fmla="*/ 2492988 w 12192000"/>
              <a:gd name="connsiteY98" fmla="*/ 50574 h 4582452"/>
              <a:gd name="connsiteX99" fmla="*/ 2546652 w 12192000"/>
              <a:gd name="connsiteY99" fmla="*/ 23348 h 4582452"/>
              <a:gd name="connsiteX100" fmla="*/ 2618568 w 12192000"/>
              <a:gd name="connsiteY100" fmla="*/ 10504 h 4582452"/>
              <a:gd name="connsiteX101" fmla="*/ 2661490 w 12192000"/>
              <a:gd name="connsiteY101" fmla="*/ 2573 h 4582452"/>
              <a:gd name="connsiteX102" fmla="*/ 2782524 w 12192000"/>
              <a:gd name="connsiteY102" fmla="*/ 394 h 458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2192000" h="4582452">
                <a:moveTo>
                  <a:pt x="2782524" y="394"/>
                </a:moveTo>
                <a:cubicBezTo>
                  <a:pt x="2849861" y="8132"/>
                  <a:pt x="2921827" y="7224"/>
                  <a:pt x="2999719" y="43075"/>
                </a:cubicBezTo>
                <a:cubicBezTo>
                  <a:pt x="3016159" y="54416"/>
                  <a:pt x="3043891" y="54196"/>
                  <a:pt x="3061656" y="42588"/>
                </a:cubicBezTo>
                <a:cubicBezTo>
                  <a:pt x="3064714" y="40590"/>
                  <a:pt x="3067354" y="38323"/>
                  <a:pt x="3069494" y="35859"/>
                </a:cubicBezTo>
                <a:cubicBezTo>
                  <a:pt x="3118202" y="62547"/>
                  <a:pt x="3134369" y="41482"/>
                  <a:pt x="3159577" y="61160"/>
                </a:cubicBezTo>
                <a:cubicBezTo>
                  <a:pt x="3220950" y="59479"/>
                  <a:pt x="3259526" y="28301"/>
                  <a:pt x="3282600" y="45367"/>
                </a:cubicBezTo>
                <a:cubicBezTo>
                  <a:pt x="3311832" y="38528"/>
                  <a:pt x="3343982" y="7511"/>
                  <a:pt x="3374052" y="24976"/>
                </a:cubicBezTo>
                <a:cubicBezTo>
                  <a:pt x="3373225" y="20402"/>
                  <a:pt x="3375240" y="18558"/>
                  <a:pt x="3378934" y="18137"/>
                </a:cubicBezTo>
                <a:lnTo>
                  <a:pt x="3385889" y="18918"/>
                </a:lnTo>
                <a:lnTo>
                  <a:pt x="3389211" y="25828"/>
                </a:lnTo>
                <a:cubicBezTo>
                  <a:pt x="3403626" y="49991"/>
                  <a:pt x="3412849" y="23568"/>
                  <a:pt x="3444184" y="26511"/>
                </a:cubicBezTo>
                <a:cubicBezTo>
                  <a:pt x="3459237" y="26479"/>
                  <a:pt x="3457360" y="20006"/>
                  <a:pt x="3454999" y="14134"/>
                </a:cubicBezTo>
                <a:cubicBezTo>
                  <a:pt x="3454488" y="12066"/>
                  <a:pt x="3453976" y="9998"/>
                  <a:pt x="3453466" y="7930"/>
                </a:cubicBezTo>
                <a:lnTo>
                  <a:pt x="3463009" y="7487"/>
                </a:lnTo>
                <a:lnTo>
                  <a:pt x="3467018" y="6782"/>
                </a:lnTo>
                <a:lnTo>
                  <a:pt x="3478045" y="10611"/>
                </a:lnTo>
                <a:cubicBezTo>
                  <a:pt x="3487858" y="10471"/>
                  <a:pt x="3497247" y="4941"/>
                  <a:pt x="3506989" y="5372"/>
                </a:cubicBezTo>
                <a:cubicBezTo>
                  <a:pt x="3511861" y="5586"/>
                  <a:pt x="3516822" y="7292"/>
                  <a:pt x="3521969" y="11906"/>
                </a:cubicBezTo>
                <a:cubicBezTo>
                  <a:pt x="3500944" y="30982"/>
                  <a:pt x="3580010" y="22724"/>
                  <a:pt x="3569519" y="41509"/>
                </a:cubicBezTo>
                <a:cubicBezTo>
                  <a:pt x="3611081" y="21792"/>
                  <a:pt x="3601156" y="57180"/>
                  <a:pt x="3638316" y="57654"/>
                </a:cubicBezTo>
                <a:cubicBezTo>
                  <a:pt x="3659961" y="51783"/>
                  <a:pt x="3671878" y="52983"/>
                  <a:pt x="3679320" y="67554"/>
                </a:cubicBezTo>
                <a:cubicBezTo>
                  <a:pt x="3780774" y="37937"/>
                  <a:pt x="3722369" y="76585"/>
                  <a:pt x="3799276" y="75386"/>
                </a:cubicBezTo>
                <a:cubicBezTo>
                  <a:pt x="3867935" y="70837"/>
                  <a:pt x="3939343" y="75109"/>
                  <a:pt x="4024540" y="43084"/>
                </a:cubicBezTo>
                <a:cubicBezTo>
                  <a:pt x="4043330" y="32570"/>
                  <a:pt x="4070875" y="34086"/>
                  <a:pt x="4086060" y="46467"/>
                </a:cubicBezTo>
                <a:cubicBezTo>
                  <a:pt x="4088674" y="48598"/>
                  <a:pt x="4090814" y="50977"/>
                  <a:pt x="4092413" y="53530"/>
                </a:cubicBezTo>
                <a:cubicBezTo>
                  <a:pt x="4146606" y="29255"/>
                  <a:pt x="4158169" y="50970"/>
                  <a:pt x="4187473" y="32571"/>
                </a:cubicBezTo>
                <a:cubicBezTo>
                  <a:pt x="4248175" y="37116"/>
                  <a:pt x="4279868" y="69943"/>
                  <a:pt x="4306487" y="54042"/>
                </a:cubicBezTo>
                <a:cubicBezTo>
                  <a:pt x="4334104" y="62215"/>
                  <a:pt x="4359433" y="94581"/>
                  <a:pt x="4393102" y="78610"/>
                </a:cubicBezTo>
                <a:cubicBezTo>
                  <a:pt x="4385877" y="96663"/>
                  <a:pt x="4433316" y="73341"/>
                  <a:pt x="4443041" y="88772"/>
                </a:cubicBezTo>
                <a:cubicBezTo>
                  <a:pt x="4448819" y="101575"/>
                  <a:pt x="4464559" y="97484"/>
                  <a:pt x="4477856" y="100175"/>
                </a:cubicBezTo>
                <a:cubicBezTo>
                  <a:pt x="4489623" y="112184"/>
                  <a:pt x="4553764" y="113460"/>
                  <a:pt x="4574677" y="107631"/>
                </a:cubicBezTo>
                <a:cubicBezTo>
                  <a:pt x="4631799" y="83193"/>
                  <a:pt x="4692609" y="129103"/>
                  <a:pt x="4738595" y="110972"/>
                </a:cubicBezTo>
                <a:cubicBezTo>
                  <a:pt x="4751486" y="109970"/>
                  <a:pt x="4762630" y="111152"/>
                  <a:pt x="4772623" y="113689"/>
                </a:cubicBezTo>
                <a:lnTo>
                  <a:pt x="4798437" y="123987"/>
                </a:lnTo>
                <a:lnTo>
                  <a:pt x="4801426" y="133319"/>
                </a:lnTo>
                <a:lnTo>
                  <a:pt x="4819592" y="136092"/>
                </a:lnTo>
                <a:lnTo>
                  <a:pt x="4823704" y="138493"/>
                </a:lnTo>
                <a:lnTo>
                  <a:pt x="4825195" y="139235"/>
                </a:lnTo>
                <a:lnTo>
                  <a:pt x="4855377" y="139933"/>
                </a:lnTo>
                <a:lnTo>
                  <a:pt x="4864981" y="136638"/>
                </a:lnTo>
                <a:lnTo>
                  <a:pt x="4869194" y="137485"/>
                </a:lnTo>
                <a:lnTo>
                  <a:pt x="4899129" y="128724"/>
                </a:lnTo>
                <a:cubicBezTo>
                  <a:pt x="4925366" y="119718"/>
                  <a:pt x="4952397" y="110410"/>
                  <a:pt x="4979727" y="116438"/>
                </a:cubicBezTo>
                <a:lnTo>
                  <a:pt x="5090538" y="128083"/>
                </a:lnTo>
                <a:cubicBezTo>
                  <a:pt x="5091044" y="127833"/>
                  <a:pt x="5198695" y="106616"/>
                  <a:pt x="5199199" y="106367"/>
                </a:cubicBezTo>
                <a:cubicBezTo>
                  <a:pt x="5208231" y="105810"/>
                  <a:pt x="5223768" y="127168"/>
                  <a:pt x="5239862" y="131030"/>
                </a:cubicBezTo>
                <a:lnTo>
                  <a:pt x="5405165" y="107263"/>
                </a:lnTo>
                <a:cubicBezTo>
                  <a:pt x="5535422" y="88884"/>
                  <a:pt x="5767648" y="35344"/>
                  <a:pt x="5973027" y="14505"/>
                </a:cubicBezTo>
                <a:cubicBezTo>
                  <a:pt x="6149187" y="10405"/>
                  <a:pt x="6095956" y="65577"/>
                  <a:pt x="6243587" y="20308"/>
                </a:cubicBezTo>
                <a:cubicBezTo>
                  <a:pt x="6251541" y="17483"/>
                  <a:pt x="6316307" y="24479"/>
                  <a:pt x="6333684" y="26092"/>
                </a:cubicBezTo>
                <a:cubicBezTo>
                  <a:pt x="6455330" y="37381"/>
                  <a:pt x="6480371" y="34647"/>
                  <a:pt x="6524594" y="62443"/>
                </a:cubicBezTo>
                <a:cubicBezTo>
                  <a:pt x="6703626" y="57298"/>
                  <a:pt x="6501799" y="46780"/>
                  <a:pt x="6701993" y="51745"/>
                </a:cubicBezTo>
                <a:cubicBezTo>
                  <a:pt x="6785735" y="112479"/>
                  <a:pt x="6849632" y="85702"/>
                  <a:pt x="6957361" y="97339"/>
                </a:cubicBezTo>
                <a:cubicBezTo>
                  <a:pt x="7077727" y="97171"/>
                  <a:pt x="7161639" y="169735"/>
                  <a:pt x="7268413" y="175925"/>
                </a:cubicBezTo>
                <a:cubicBezTo>
                  <a:pt x="7315714" y="184495"/>
                  <a:pt x="8335549" y="125386"/>
                  <a:pt x="8385054" y="133195"/>
                </a:cubicBezTo>
                <a:lnTo>
                  <a:pt x="8584350" y="172955"/>
                </a:lnTo>
                <a:lnTo>
                  <a:pt x="8684341" y="199587"/>
                </a:lnTo>
                <a:cubicBezTo>
                  <a:pt x="8755050" y="226462"/>
                  <a:pt x="8938313" y="312030"/>
                  <a:pt x="9008600" y="334202"/>
                </a:cubicBezTo>
                <a:cubicBezTo>
                  <a:pt x="9019984" y="330076"/>
                  <a:pt x="9096828" y="338089"/>
                  <a:pt x="9106061" y="332620"/>
                </a:cubicBezTo>
                <a:cubicBezTo>
                  <a:pt x="9263041" y="409410"/>
                  <a:pt x="9721812" y="681736"/>
                  <a:pt x="9950477" y="794954"/>
                </a:cubicBezTo>
                <a:cubicBezTo>
                  <a:pt x="10099279" y="799039"/>
                  <a:pt x="11075919" y="1215896"/>
                  <a:pt x="11109679" y="1202887"/>
                </a:cubicBezTo>
                <a:cubicBezTo>
                  <a:pt x="11253855" y="1312360"/>
                  <a:pt x="11263644" y="1301737"/>
                  <a:pt x="11327194" y="1329149"/>
                </a:cubicBezTo>
                <a:cubicBezTo>
                  <a:pt x="11390743" y="1356562"/>
                  <a:pt x="11429961" y="1342032"/>
                  <a:pt x="11490981" y="1367364"/>
                </a:cubicBezTo>
                <a:cubicBezTo>
                  <a:pt x="11552001" y="1392696"/>
                  <a:pt x="11585592" y="1433403"/>
                  <a:pt x="11656589" y="1459110"/>
                </a:cubicBezTo>
                <a:cubicBezTo>
                  <a:pt x="11672385" y="1460354"/>
                  <a:pt x="11746935" y="1483632"/>
                  <a:pt x="11762730" y="1484877"/>
                </a:cubicBezTo>
                <a:lnTo>
                  <a:pt x="11907234" y="1475186"/>
                </a:lnTo>
                <a:cubicBezTo>
                  <a:pt x="11928018" y="1493892"/>
                  <a:pt x="12059326" y="1426351"/>
                  <a:pt x="12097301" y="1446454"/>
                </a:cubicBezTo>
                <a:cubicBezTo>
                  <a:pt x="12130425" y="1440491"/>
                  <a:pt x="12152650" y="1437305"/>
                  <a:pt x="12168592" y="1434583"/>
                </a:cubicBezTo>
                <a:lnTo>
                  <a:pt x="12192000" y="1428254"/>
                </a:lnTo>
                <a:lnTo>
                  <a:pt x="12192000" y="4582452"/>
                </a:lnTo>
                <a:lnTo>
                  <a:pt x="0" y="4582452"/>
                </a:lnTo>
                <a:lnTo>
                  <a:pt x="0" y="502249"/>
                </a:lnTo>
                <a:lnTo>
                  <a:pt x="26658" y="498850"/>
                </a:lnTo>
                <a:cubicBezTo>
                  <a:pt x="53543" y="495845"/>
                  <a:pt x="83450" y="492951"/>
                  <a:pt x="117228" y="490270"/>
                </a:cubicBezTo>
                <a:cubicBezTo>
                  <a:pt x="156589" y="507996"/>
                  <a:pt x="88161" y="422256"/>
                  <a:pt x="197716" y="414976"/>
                </a:cubicBezTo>
                <a:lnTo>
                  <a:pt x="287300" y="332486"/>
                </a:lnTo>
                <a:lnTo>
                  <a:pt x="442569" y="268508"/>
                </a:lnTo>
                <a:cubicBezTo>
                  <a:pt x="497662" y="243295"/>
                  <a:pt x="582529" y="197726"/>
                  <a:pt x="632547" y="181204"/>
                </a:cubicBezTo>
                <a:cubicBezTo>
                  <a:pt x="634349" y="209388"/>
                  <a:pt x="721914" y="107222"/>
                  <a:pt x="735335" y="132652"/>
                </a:cubicBezTo>
                <a:cubicBezTo>
                  <a:pt x="732464" y="177245"/>
                  <a:pt x="825860" y="150882"/>
                  <a:pt x="867806" y="164026"/>
                </a:cubicBezTo>
                <a:cubicBezTo>
                  <a:pt x="899984" y="173480"/>
                  <a:pt x="913201" y="191061"/>
                  <a:pt x="928403" y="189376"/>
                </a:cubicBezTo>
                <a:cubicBezTo>
                  <a:pt x="961543" y="190533"/>
                  <a:pt x="955382" y="169666"/>
                  <a:pt x="959021" y="153917"/>
                </a:cubicBezTo>
                <a:cubicBezTo>
                  <a:pt x="992066" y="189943"/>
                  <a:pt x="1053368" y="148031"/>
                  <a:pt x="1111027" y="138584"/>
                </a:cubicBezTo>
                <a:cubicBezTo>
                  <a:pt x="1145385" y="136440"/>
                  <a:pt x="1195305" y="207229"/>
                  <a:pt x="1227103" y="167875"/>
                </a:cubicBezTo>
                <a:cubicBezTo>
                  <a:pt x="1248010" y="176242"/>
                  <a:pt x="1278870" y="138976"/>
                  <a:pt x="1297710" y="170873"/>
                </a:cubicBezTo>
                <a:cubicBezTo>
                  <a:pt x="1350352" y="155650"/>
                  <a:pt x="1367607" y="171168"/>
                  <a:pt x="1413052" y="149589"/>
                </a:cubicBezTo>
                <a:cubicBezTo>
                  <a:pt x="1469974" y="142574"/>
                  <a:pt x="1427686" y="191179"/>
                  <a:pt x="1506277" y="170874"/>
                </a:cubicBezTo>
                <a:cubicBezTo>
                  <a:pt x="1542904" y="181865"/>
                  <a:pt x="1583620" y="186190"/>
                  <a:pt x="1624499" y="183437"/>
                </a:cubicBezTo>
                <a:cubicBezTo>
                  <a:pt x="1626352" y="173292"/>
                  <a:pt x="1645842" y="184613"/>
                  <a:pt x="1653990" y="186254"/>
                </a:cubicBezTo>
                <a:cubicBezTo>
                  <a:pt x="1652338" y="180029"/>
                  <a:pt x="1667910" y="174758"/>
                  <a:pt x="1675154" y="179082"/>
                </a:cubicBezTo>
                <a:cubicBezTo>
                  <a:pt x="1803626" y="184200"/>
                  <a:pt x="1718674" y="135774"/>
                  <a:pt x="1801740" y="160320"/>
                </a:cubicBezTo>
                <a:cubicBezTo>
                  <a:pt x="1852880" y="160711"/>
                  <a:pt x="1832935" y="89126"/>
                  <a:pt x="1892809" y="117150"/>
                </a:cubicBezTo>
                <a:cubicBezTo>
                  <a:pt x="1953632" y="109654"/>
                  <a:pt x="1985421" y="78539"/>
                  <a:pt x="2046786" y="90709"/>
                </a:cubicBezTo>
                <a:cubicBezTo>
                  <a:pt x="2103701" y="83577"/>
                  <a:pt x="2149982" y="66720"/>
                  <a:pt x="2200539" y="69177"/>
                </a:cubicBezTo>
                <a:cubicBezTo>
                  <a:pt x="2217709" y="58197"/>
                  <a:pt x="2235223" y="52567"/>
                  <a:pt x="2256839" y="63635"/>
                </a:cubicBezTo>
                <a:cubicBezTo>
                  <a:pt x="2308895" y="53224"/>
                  <a:pt x="2316542" y="33049"/>
                  <a:pt x="2354406" y="43819"/>
                </a:cubicBezTo>
                <a:cubicBezTo>
                  <a:pt x="2382991" y="-1065"/>
                  <a:pt x="2382377" y="34075"/>
                  <a:pt x="2418731" y="32403"/>
                </a:cubicBezTo>
                <a:cubicBezTo>
                  <a:pt x="2448671" y="33878"/>
                  <a:pt x="2405700" y="57811"/>
                  <a:pt x="2432820" y="54328"/>
                </a:cubicBezTo>
                <a:cubicBezTo>
                  <a:pt x="2457053" y="39206"/>
                  <a:pt x="2468545" y="67978"/>
                  <a:pt x="2492988" y="50574"/>
                </a:cubicBezTo>
                <a:cubicBezTo>
                  <a:pt x="2476164" y="30611"/>
                  <a:pt x="2553060" y="42528"/>
                  <a:pt x="2546652" y="23348"/>
                </a:cubicBezTo>
                <a:cubicBezTo>
                  <a:pt x="2583774" y="44911"/>
                  <a:pt x="2581494" y="9235"/>
                  <a:pt x="2618568" y="10504"/>
                </a:cubicBezTo>
                <a:cubicBezTo>
                  <a:pt x="2638844" y="17357"/>
                  <a:pt x="2650959" y="16720"/>
                  <a:pt x="2661490" y="2573"/>
                </a:cubicBezTo>
                <a:cubicBezTo>
                  <a:pt x="2756076" y="36787"/>
                  <a:pt x="2706264" y="-4399"/>
                  <a:pt x="2782524" y="3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EFCE47-4FF1-14E3-B630-FBB5F0D235E8}"/>
              </a:ext>
            </a:extLst>
          </p:cNvPr>
          <p:cNvSpPr>
            <a:spLocks noGrp="1"/>
          </p:cNvSpPr>
          <p:nvPr>
            <p:ph type="title"/>
          </p:nvPr>
        </p:nvSpPr>
        <p:spPr>
          <a:xfrm>
            <a:off x="1050878" y="603622"/>
            <a:ext cx="5602759" cy="1696026"/>
          </a:xfrm>
        </p:spPr>
        <p:txBody>
          <a:bodyPr>
            <a:normAutofit/>
          </a:bodyPr>
          <a:lstStyle/>
          <a:p>
            <a:r>
              <a:rPr lang="en-US" dirty="0"/>
              <a:t>Architecture of model</a:t>
            </a:r>
          </a:p>
        </p:txBody>
      </p:sp>
      <p:sp>
        <p:nvSpPr>
          <p:cNvPr id="3" name="Content Placeholder 2">
            <a:extLst>
              <a:ext uri="{FF2B5EF4-FFF2-40B4-BE49-F238E27FC236}">
                <a16:creationId xmlns:a16="http://schemas.microsoft.com/office/drawing/2014/main" id="{5A7A3608-97EB-BB59-6FDF-9DF17E6148FB}"/>
              </a:ext>
            </a:extLst>
          </p:cNvPr>
          <p:cNvSpPr>
            <a:spLocks noGrp="1"/>
          </p:cNvSpPr>
          <p:nvPr>
            <p:ph idx="1"/>
          </p:nvPr>
        </p:nvSpPr>
        <p:spPr>
          <a:xfrm>
            <a:off x="1050879" y="2726493"/>
            <a:ext cx="5602757" cy="3527884"/>
          </a:xfrm>
        </p:spPr>
        <p:txBody>
          <a:bodyPr>
            <a:normAutofit/>
          </a:bodyPr>
          <a:lstStyle/>
          <a:p>
            <a:pPr>
              <a:lnSpc>
                <a:spcPct val="90000"/>
              </a:lnSpc>
            </a:pPr>
            <a:r>
              <a:rPr lang="en-US" sz="1900" dirty="0"/>
              <a:t>Extract features from pre-processed data using NLP techniques</a:t>
            </a:r>
          </a:p>
          <a:p>
            <a:pPr>
              <a:lnSpc>
                <a:spcPct val="90000"/>
              </a:lnSpc>
            </a:pPr>
            <a:r>
              <a:rPr lang="en-US" sz="1900" dirty="0"/>
              <a:t>Split dataset to training and testing data</a:t>
            </a:r>
          </a:p>
          <a:p>
            <a:pPr>
              <a:lnSpc>
                <a:spcPct val="90000"/>
              </a:lnSpc>
            </a:pPr>
            <a:r>
              <a:rPr lang="en-US" sz="1900" dirty="0"/>
              <a:t>Using classification algorithm to train the model with feature extracted training data</a:t>
            </a:r>
          </a:p>
          <a:p>
            <a:pPr>
              <a:lnSpc>
                <a:spcPct val="90000"/>
              </a:lnSpc>
            </a:pPr>
            <a:r>
              <a:rPr lang="en-US" sz="1900" dirty="0"/>
              <a:t>Build and execute the model</a:t>
            </a:r>
          </a:p>
          <a:p>
            <a:pPr>
              <a:lnSpc>
                <a:spcPct val="90000"/>
              </a:lnSpc>
            </a:pPr>
            <a:r>
              <a:rPr lang="en-US" sz="1900" dirty="0"/>
              <a:t>We use LSTM algorithm to validate the model and data.</a:t>
            </a:r>
          </a:p>
          <a:p>
            <a:pPr>
              <a:lnSpc>
                <a:spcPct val="90000"/>
              </a:lnSpc>
            </a:pPr>
            <a:r>
              <a:rPr lang="en-US" sz="1900" dirty="0"/>
              <a:t>Test the model.</a:t>
            </a:r>
          </a:p>
          <a:p>
            <a:pPr>
              <a:lnSpc>
                <a:spcPct val="90000"/>
              </a:lnSpc>
            </a:pPr>
            <a:r>
              <a:rPr lang="en-US" sz="1900" dirty="0"/>
              <a:t>Analyze the result and tweak the data and model.</a:t>
            </a:r>
          </a:p>
        </p:txBody>
      </p:sp>
      <p:sp>
        <p:nvSpPr>
          <p:cNvPr id="13" name="Freeform: Shape 12">
            <a:extLst>
              <a:ext uri="{FF2B5EF4-FFF2-40B4-BE49-F238E27FC236}">
                <a16:creationId xmlns:a16="http://schemas.microsoft.com/office/drawing/2014/main" id="{5ABDA325-4B50-4FFB-81B9-95576831F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809" y="583892"/>
            <a:ext cx="4146651" cy="570260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6">
            <a:extLst>
              <a:ext uri="{FF2B5EF4-FFF2-40B4-BE49-F238E27FC236}">
                <a16:creationId xmlns:a16="http://schemas.microsoft.com/office/drawing/2014/main" id="{F2A49241-8E10-49A1-B30C-2A0230F6A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91941" y="255400"/>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agram&#10;&#10;Description automatically generated">
            <a:extLst>
              <a:ext uri="{FF2B5EF4-FFF2-40B4-BE49-F238E27FC236}">
                <a16:creationId xmlns:a16="http://schemas.microsoft.com/office/drawing/2014/main" id="{ECF5BC78-6D66-1056-31C5-EA849BAB1C95}"/>
              </a:ext>
            </a:extLst>
          </p:cNvPr>
          <p:cNvPicPr>
            <a:picLocks noChangeAspect="1"/>
          </p:cNvPicPr>
          <p:nvPr/>
        </p:nvPicPr>
        <p:blipFill>
          <a:blip r:embed="rId2"/>
          <a:stretch>
            <a:fillRect/>
          </a:stretch>
        </p:blipFill>
        <p:spPr>
          <a:xfrm>
            <a:off x="7373001" y="816635"/>
            <a:ext cx="3541997" cy="5233358"/>
          </a:xfrm>
          <a:prstGeom prst="rect">
            <a:avLst/>
          </a:prstGeom>
        </p:spPr>
      </p:pic>
    </p:spTree>
    <p:extLst>
      <p:ext uri="{BB962C8B-B14F-4D97-AF65-F5344CB8AC3E}">
        <p14:creationId xmlns:p14="http://schemas.microsoft.com/office/powerpoint/2010/main" val="226848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A8B030-8B34-9B30-C9D4-062EF9E39A4A}"/>
              </a:ext>
            </a:extLst>
          </p:cNvPr>
          <p:cNvSpPr>
            <a:spLocks noGrp="1"/>
          </p:cNvSpPr>
          <p:nvPr>
            <p:ph type="title"/>
          </p:nvPr>
        </p:nvSpPr>
        <p:spPr>
          <a:xfrm>
            <a:off x="1050879" y="609601"/>
            <a:ext cx="9810604" cy="1216024"/>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939CFBBA-F5B6-2501-2D1A-FAADB6D152F6}"/>
              </a:ext>
            </a:extLst>
          </p:cNvPr>
          <p:cNvSpPr>
            <a:spLocks noGrp="1"/>
          </p:cNvSpPr>
          <p:nvPr>
            <p:ph idx="1"/>
          </p:nvPr>
        </p:nvSpPr>
        <p:spPr>
          <a:xfrm>
            <a:off x="1050879" y="2296161"/>
            <a:ext cx="4788505" cy="3846012"/>
          </a:xfrm>
        </p:spPr>
        <p:txBody>
          <a:bodyPr>
            <a:normAutofit/>
          </a:bodyPr>
          <a:lstStyle/>
          <a:p>
            <a:r>
              <a:rPr lang="en-US" dirty="0"/>
              <a:t>Confusion matrix</a:t>
            </a:r>
          </a:p>
          <a:p>
            <a:r>
              <a:rPr lang="en-US" dirty="0"/>
              <a:t>Training and testing accuracy</a:t>
            </a:r>
          </a:p>
          <a:p>
            <a:r>
              <a:rPr lang="en-US" dirty="0"/>
              <a:t>Since this is a binary classification, we use accuracy as the main metric.</a:t>
            </a:r>
          </a:p>
          <a:p>
            <a:endParaRPr lang="en-US" dirty="0"/>
          </a:p>
        </p:txBody>
      </p:sp>
      <p:pic>
        <p:nvPicPr>
          <p:cNvPr id="2050" name="Picture 2" descr="How good is your Machine Learning Algorithm? | MyDataModels">
            <a:extLst>
              <a:ext uri="{FF2B5EF4-FFF2-40B4-BE49-F238E27FC236}">
                <a16:creationId xmlns:a16="http://schemas.microsoft.com/office/drawing/2014/main" id="{F850449C-D378-1D28-9AF1-8E0BD9158F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878" y="4085493"/>
            <a:ext cx="3466531" cy="967162"/>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0EB21C-84F4-9DD4-944F-37DA1B79E772}"/>
              </a:ext>
            </a:extLst>
          </p:cNvPr>
          <p:cNvPicPr>
            <a:picLocks noChangeAspect="1"/>
          </p:cNvPicPr>
          <p:nvPr/>
        </p:nvPicPr>
        <p:blipFill>
          <a:blip r:embed="rId3"/>
          <a:stretch>
            <a:fillRect/>
          </a:stretch>
        </p:blipFill>
        <p:spPr>
          <a:xfrm>
            <a:off x="5568288" y="2006747"/>
            <a:ext cx="6337300" cy="2717800"/>
          </a:xfrm>
          <a:prstGeom prst="rect">
            <a:avLst/>
          </a:prstGeom>
        </p:spPr>
      </p:pic>
    </p:spTree>
    <p:extLst>
      <p:ext uri="{BB962C8B-B14F-4D97-AF65-F5344CB8AC3E}">
        <p14:creationId xmlns:p14="http://schemas.microsoft.com/office/powerpoint/2010/main" val="358347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2" name="Ink 2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4" name="Rectangle 2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DC633-1FE5-E486-02F4-A01E54F32B48}"/>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dirty="0"/>
              <a:t>Training and validation accuracy</a:t>
            </a:r>
            <a:endParaRPr lang="en-US"/>
          </a:p>
        </p:txBody>
      </p:sp>
      <p:sp>
        <p:nvSpPr>
          <p:cNvPr id="28" name="Freeform: Shape 27">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Text&#10;&#10;Description automatically generated">
            <a:extLst>
              <a:ext uri="{FF2B5EF4-FFF2-40B4-BE49-F238E27FC236}">
                <a16:creationId xmlns:a16="http://schemas.microsoft.com/office/drawing/2014/main" id="{95D2ABF4-127D-05BE-1173-4CB886CE2B45}"/>
              </a:ext>
            </a:extLst>
          </p:cNvPr>
          <p:cNvPicPr>
            <a:picLocks noGrp="1" noChangeAspect="1"/>
          </p:cNvPicPr>
          <p:nvPr>
            <p:ph idx="1"/>
          </p:nvPr>
        </p:nvPicPr>
        <p:blipFill>
          <a:blip r:embed="rId5"/>
          <a:stretch>
            <a:fillRect/>
          </a:stretch>
        </p:blipFill>
        <p:spPr>
          <a:xfrm>
            <a:off x="5749159" y="697571"/>
            <a:ext cx="5233208" cy="5437100"/>
          </a:xfrm>
          <a:prstGeom prst="rect">
            <a:avLst/>
          </a:prstGeom>
        </p:spPr>
      </p:pic>
    </p:spTree>
    <p:extLst>
      <p:ext uri="{BB962C8B-B14F-4D97-AF65-F5344CB8AC3E}">
        <p14:creationId xmlns:p14="http://schemas.microsoft.com/office/powerpoint/2010/main" val="264178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7BF7F7-9B97-EFBA-1292-FA37D58D4FB6}"/>
              </a:ext>
            </a:extLst>
          </p:cNvPr>
          <p:cNvSpPr>
            <a:spLocks noGrp="1"/>
          </p:cNvSpPr>
          <p:nvPr>
            <p:ph type="title"/>
          </p:nvPr>
        </p:nvSpPr>
        <p:spPr>
          <a:xfrm>
            <a:off x="1050879" y="609600"/>
            <a:ext cx="5562706" cy="1426234"/>
          </a:xfrm>
        </p:spPr>
        <p:txBody>
          <a:bodyPr>
            <a:normAutofit/>
          </a:bodyPr>
          <a:lstStyle/>
          <a:p>
            <a:r>
              <a:rPr lang="en-US" dirty="0"/>
              <a:t>Model testing/ predicting</a:t>
            </a:r>
          </a:p>
        </p:txBody>
      </p:sp>
      <p:sp>
        <p:nvSpPr>
          <p:cNvPr id="3" name="Content Placeholder 2">
            <a:extLst>
              <a:ext uri="{FF2B5EF4-FFF2-40B4-BE49-F238E27FC236}">
                <a16:creationId xmlns:a16="http://schemas.microsoft.com/office/drawing/2014/main" id="{C75A8974-0278-31FD-E1BE-BF4F063D7CF8}"/>
              </a:ext>
            </a:extLst>
          </p:cNvPr>
          <p:cNvSpPr>
            <a:spLocks noGrp="1"/>
          </p:cNvSpPr>
          <p:nvPr>
            <p:ph idx="1"/>
          </p:nvPr>
        </p:nvSpPr>
        <p:spPr>
          <a:xfrm>
            <a:off x="1050879" y="2357567"/>
            <a:ext cx="5216426" cy="3896810"/>
          </a:xfrm>
        </p:spPr>
        <p:txBody>
          <a:bodyPr>
            <a:normAutofit/>
          </a:bodyPr>
          <a:lstStyle/>
          <a:p>
            <a:r>
              <a:rPr lang="en-US" dirty="0"/>
              <a:t>70-30 training and testing data split on feature extracted data.</a:t>
            </a:r>
          </a:p>
          <a:p>
            <a:r>
              <a:rPr lang="en-US" dirty="0"/>
              <a:t>We are using a reliable source to test our model for fake news detection.</a:t>
            </a:r>
          </a:p>
          <a:p>
            <a:r>
              <a:rPr lang="en-US" dirty="0"/>
              <a:t>Predicting of new source is done in a simplified manner where a function is used.</a:t>
            </a:r>
          </a:p>
          <a:p>
            <a:r>
              <a:rPr lang="en-US" dirty="0"/>
              <a:t>We are getting an accuracy of 98%.</a:t>
            </a:r>
          </a:p>
          <a:p>
            <a:r>
              <a:rPr lang="en-US" dirty="0"/>
              <a:t>To test our model, we can make up news that we know is fake and use it as a predictor.</a:t>
            </a:r>
          </a:p>
          <a:p>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B6448298-1D98-647A-48BF-21CEADDA6EC3}"/>
              </a:ext>
            </a:extLst>
          </p:cNvPr>
          <p:cNvPicPr>
            <a:picLocks noChangeAspect="1"/>
          </p:cNvPicPr>
          <p:nvPr/>
        </p:nvPicPr>
        <p:blipFill>
          <a:blip r:embed="rId2"/>
          <a:stretch>
            <a:fillRect/>
          </a:stretch>
        </p:blipFill>
        <p:spPr>
          <a:xfrm>
            <a:off x="5885784" y="1753944"/>
            <a:ext cx="6306216" cy="2304940"/>
          </a:xfrm>
          <a:prstGeom prst="rect">
            <a:avLst/>
          </a:prstGeom>
        </p:spPr>
      </p:pic>
    </p:spTree>
    <p:extLst>
      <p:ext uri="{BB962C8B-B14F-4D97-AF65-F5344CB8AC3E}">
        <p14:creationId xmlns:p14="http://schemas.microsoft.com/office/powerpoint/2010/main" val="128576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10A9-0188-1A8C-29A6-B7E757B6036A}"/>
              </a:ext>
            </a:extLst>
          </p:cNvPr>
          <p:cNvSpPr>
            <a:spLocks noGrp="1"/>
          </p:cNvSpPr>
          <p:nvPr>
            <p:ph type="title"/>
          </p:nvPr>
        </p:nvSpPr>
        <p:spPr/>
        <p:txBody>
          <a:bodyPr/>
          <a:lstStyle/>
          <a:p>
            <a:r>
              <a:rPr lang="en-US" dirty="0"/>
              <a:t>Analysis of results</a:t>
            </a:r>
          </a:p>
        </p:txBody>
      </p:sp>
      <p:sp>
        <p:nvSpPr>
          <p:cNvPr id="3" name="Content Placeholder 2">
            <a:extLst>
              <a:ext uri="{FF2B5EF4-FFF2-40B4-BE49-F238E27FC236}">
                <a16:creationId xmlns:a16="http://schemas.microsoft.com/office/drawing/2014/main" id="{41B536F3-567E-F1D7-096C-0BB542E398F3}"/>
              </a:ext>
            </a:extLst>
          </p:cNvPr>
          <p:cNvSpPr>
            <a:spLocks noGrp="1"/>
          </p:cNvSpPr>
          <p:nvPr>
            <p:ph idx="1"/>
          </p:nvPr>
        </p:nvSpPr>
        <p:spPr/>
        <p:txBody>
          <a:bodyPr/>
          <a:lstStyle/>
          <a:p>
            <a:pPr>
              <a:lnSpc>
                <a:spcPct val="150000"/>
              </a:lnSpc>
            </a:pPr>
            <a:r>
              <a:rPr lang="en-US" dirty="0"/>
              <a:t>We see that our model is performing with a good accuracy and is accurately predicting real and fake news.</a:t>
            </a:r>
          </a:p>
          <a:p>
            <a:pPr>
              <a:lnSpc>
                <a:spcPct val="150000"/>
              </a:lnSpc>
            </a:pPr>
            <a:r>
              <a:rPr lang="en-US" dirty="0"/>
              <a:t>False positive and False negative values are also not very high, which means our model is effectively training and is able classify data correctly.</a:t>
            </a:r>
          </a:p>
          <a:p>
            <a:pPr>
              <a:lnSpc>
                <a:spcPct val="150000"/>
              </a:lnSpc>
            </a:pPr>
            <a:r>
              <a:rPr lang="en-US" dirty="0"/>
              <a:t>But we are still able to find some misclassification which can be eliminated.</a:t>
            </a:r>
          </a:p>
          <a:p>
            <a:pPr>
              <a:lnSpc>
                <a:spcPct val="150000"/>
              </a:lnSpc>
            </a:pPr>
            <a:r>
              <a:rPr lang="en-US" dirty="0"/>
              <a:t>We find that in frequency of words such as trump, president can be observed in fake data more than true data. </a:t>
            </a:r>
          </a:p>
          <a:p>
            <a:pPr>
              <a:lnSpc>
                <a:spcPct val="150000"/>
              </a:lnSpc>
            </a:pPr>
            <a:r>
              <a:rPr lang="en-US" dirty="0"/>
              <a:t>These are some of the indicators that we can find without looking at the model.</a:t>
            </a:r>
          </a:p>
        </p:txBody>
      </p:sp>
    </p:spTree>
    <p:extLst>
      <p:ext uri="{BB962C8B-B14F-4D97-AF65-F5344CB8AC3E}">
        <p14:creationId xmlns:p14="http://schemas.microsoft.com/office/powerpoint/2010/main" val="196222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730C-F1D2-B4DB-4AB4-5509160E4C0B}"/>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9D65B342-BA6C-23F9-9C66-68A96831A9E0}"/>
              </a:ext>
            </a:extLst>
          </p:cNvPr>
          <p:cNvSpPr>
            <a:spLocks noGrp="1"/>
          </p:cNvSpPr>
          <p:nvPr>
            <p:ph idx="1"/>
          </p:nvPr>
        </p:nvSpPr>
        <p:spPr/>
        <p:txBody>
          <a:bodyPr/>
          <a:lstStyle/>
          <a:p>
            <a:pPr>
              <a:lnSpc>
                <a:spcPct val="150000"/>
              </a:lnSpc>
            </a:pPr>
            <a:r>
              <a:rPr lang="en-US" dirty="0"/>
              <a:t>We can create an end-to-end web application that can help users in classifying news successfully and in an error free way.</a:t>
            </a:r>
          </a:p>
          <a:p>
            <a:pPr>
              <a:lnSpc>
                <a:spcPct val="150000"/>
              </a:lnSpc>
            </a:pPr>
            <a:r>
              <a:rPr lang="en-US" dirty="0"/>
              <a:t>Can introduce other algorithms and create a comparative analysis and choose the best model.</a:t>
            </a:r>
          </a:p>
          <a:p>
            <a:endParaRPr lang="en-US" dirty="0"/>
          </a:p>
        </p:txBody>
      </p:sp>
    </p:spTree>
    <p:extLst>
      <p:ext uri="{BB962C8B-B14F-4D97-AF65-F5344CB8AC3E}">
        <p14:creationId xmlns:p14="http://schemas.microsoft.com/office/powerpoint/2010/main" val="368328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278-C618-5E08-BECE-138127AA65D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CCE4407-96B9-1FAA-6602-2945952B7D00}"/>
              </a:ext>
            </a:extLst>
          </p:cNvPr>
          <p:cNvSpPr>
            <a:spLocks noGrp="1"/>
          </p:cNvSpPr>
          <p:nvPr>
            <p:ph idx="1"/>
          </p:nvPr>
        </p:nvSpPr>
        <p:spPr/>
        <p:txBody>
          <a:bodyPr>
            <a:normAutofit fontScale="92500" lnSpcReduction="10000"/>
          </a:bodyPr>
          <a:lstStyle/>
          <a:p>
            <a:r>
              <a:rPr lang="en-US" sz="2200" dirty="0"/>
              <a:t>Abstract</a:t>
            </a:r>
          </a:p>
          <a:p>
            <a:r>
              <a:rPr lang="en-US" sz="2200" dirty="0"/>
              <a:t>Major problem on hand</a:t>
            </a:r>
          </a:p>
          <a:p>
            <a:r>
              <a:rPr lang="en-US" sz="2200" dirty="0"/>
              <a:t>Introduction</a:t>
            </a:r>
          </a:p>
          <a:p>
            <a:r>
              <a:rPr lang="en-US" sz="2200" dirty="0"/>
              <a:t>About data set</a:t>
            </a:r>
          </a:p>
          <a:p>
            <a:r>
              <a:rPr lang="en-US" sz="2200" dirty="0"/>
              <a:t>Workflow </a:t>
            </a:r>
          </a:p>
          <a:p>
            <a:r>
              <a:rPr lang="en-US" sz="2200" dirty="0"/>
              <a:t>EDA, Data cleaning and Pre-processing</a:t>
            </a:r>
          </a:p>
          <a:p>
            <a:r>
              <a:rPr lang="en-US" sz="2200" dirty="0"/>
              <a:t>Word 2 Vector</a:t>
            </a:r>
          </a:p>
          <a:p>
            <a:r>
              <a:rPr lang="en-US" sz="2200" dirty="0"/>
              <a:t>Tokenization</a:t>
            </a:r>
          </a:p>
          <a:p>
            <a:r>
              <a:rPr lang="en-US" sz="2200" dirty="0"/>
              <a:t>Architecture of model</a:t>
            </a:r>
          </a:p>
          <a:p>
            <a:r>
              <a:rPr lang="en-US" sz="2200" dirty="0"/>
              <a:t>Analysis and Prediction</a:t>
            </a:r>
          </a:p>
          <a:p>
            <a:r>
              <a:rPr lang="en-US" sz="2200" dirty="0"/>
              <a:t>Future enhancements.</a:t>
            </a:r>
          </a:p>
          <a:p>
            <a:endParaRPr lang="en-US" dirty="0"/>
          </a:p>
          <a:p>
            <a:endParaRPr lang="en-US" dirty="0"/>
          </a:p>
        </p:txBody>
      </p:sp>
    </p:spTree>
    <p:extLst>
      <p:ext uri="{BB962C8B-B14F-4D97-AF65-F5344CB8AC3E}">
        <p14:creationId xmlns:p14="http://schemas.microsoft.com/office/powerpoint/2010/main" val="22823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6393-AA5F-1E28-2EBE-F191C6F4445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5015C53-F1B2-4096-3C31-F44E191D2EDF}"/>
              </a:ext>
            </a:extLst>
          </p:cNvPr>
          <p:cNvSpPr>
            <a:spLocks noGrp="1"/>
          </p:cNvSpPr>
          <p:nvPr>
            <p:ph idx="1"/>
          </p:nvPr>
        </p:nvSpPr>
        <p:spPr>
          <a:xfrm>
            <a:off x="1050879" y="1825625"/>
            <a:ext cx="9810604" cy="1995262"/>
          </a:xfrm>
        </p:spPr>
        <p:txBody>
          <a:bodyPr/>
          <a:lstStyle/>
          <a:p>
            <a:r>
              <a:rPr lang="en-US" dirty="0"/>
              <a:t>The way in which news consumption is done has changed over the years with introduction of social media. But, with this advancement, the reliability of information on the internet has emerged as a crucial issue of modern society.</a:t>
            </a:r>
          </a:p>
          <a:p>
            <a:endParaRPr lang="en-US" dirty="0"/>
          </a:p>
          <a:p>
            <a:pPr marL="0" indent="0">
              <a:lnSpc>
                <a:spcPct val="110000"/>
              </a:lnSpc>
              <a:spcBef>
                <a:spcPct val="0"/>
              </a:spcBef>
              <a:buNone/>
            </a:pPr>
            <a:endParaRPr lang="en-US" sz="2800" cap="all" spc="600" dirty="0">
              <a:latin typeface="+mj-lt"/>
              <a:cs typeface="+mj-cs"/>
            </a:endParaRPr>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7B1A3822-AF27-DBA7-20EF-A3D6615D3617}"/>
              </a:ext>
            </a:extLst>
          </p:cNvPr>
          <p:cNvSpPr txBox="1"/>
          <p:nvPr/>
        </p:nvSpPr>
        <p:spPr>
          <a:xfrm>
            <a:off x="1225051" y="4724400"/>
            <a:ext cx="99001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proliferation of fake news on social media and internet is deceiving people to an extent which needs to be stopped.</a:t>
            </a:r>
          </a:p>
          <a:p>
            <a:pPr marL="285750" indent="-285750">
              <a:buFont typeface="Arial" panose="020B0604020202020204" pitchFamily="34" charset="0"/>
              <a:buChar char="•"/>
            </a:pPr>
            <a:r>
              <a:rPr lang="en-US" dirty="0"/>
              <a:t>Our goal is to develop a reliable model that classifies a given news article as either fake or true.</a:t>
            </a:r>
          </a:p>
          <a:p>
            <a:endParaRPr lang="en-US" dirty="0"/>
          </a:p>
        </p:txBody>
      </p:sp>
      <p:sp>
        <p:nvSpPr>
          <p:cNvPr id="5" name="TextBox 4">
            <a:extLst>
              <a:ext uri="{FF2B5EF4-FFF2-40B4-BE49-F238E27FC236}">
                <a16:creationId xmlns:a16="http://schemas.microsoft.com/office/drawing/2014/main" id="{C74321BA-37DA-2A21-1B8B-2DFB1AFF4754}"/>
              </a:ext>
            </a:extLst>
          </p:cNvPr>
          <p:cNvSpPr txBox="1"/>
          <p:nvPr/>
        </p:nvSpPr>
        <p:spPr>
          <a:xfrm>
            <a:off x="1050879" y="3825623"/>
            <a:ext cx="9810604" cy="523220"/>
          </a:xfrm>
          <a:prstGeom prst="rect">
            <a:avLst/>
          </a:prstGeom>
          <a:noFill/>
        </p:spPr>
        <p:txBody>
          <a:bodyPr wrap="square" rtlCol="0">
            <a:spAutoFit/>
          </a:bodyPr>
          <a:lstStyle/>
          <a:p>
            <a:r>
              <a:rPr lang="en-US" sz="2800" dirty="0">
                <a:latin typeface="+mj-lt"/>
              </a:rPr>
              <a:t>PROBLEM STATEMENT</a:t>
            </a:r>
          </a:p>
        </p:txBody>
      </p:sp>
    </p:spTree>
    <p:extLst>
      <p:ext uri="{BB962C8B-B14F-4D97-AF65-F5344CB8AC3E}">
        <p14:creationId xmlns:p14="http://schemas.microsoft.com/office/powerpoint/2010/main" val="398615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8D87-11DB-568C-4E81-C0778ABAB0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9196E3E-2998-1A92-D6D1-02BAF6FF5B64}"/>
              </a:ext>
            </a:extLst>
          </p:cNvPr>
          <p:cNvSpPr>
            <a:spLocks noGrp="1"/>
          </p:cNvSpPr>
          <p:nvPr>
            <p:ph idx="1"/>
          </p:nvPr>
        </p:nvSpPr>
        <p:spPr/>
        <p:txBody>
          <a:bodyPr>
            <a:normAutofit fontScale="92500"/>
          </a:bodyPr>
          <a:lstStyle/>
          <a:p>
            <a:pPr>
              <a:lnSpc>
                <a:spcPct val="150000"/>
              </a:lnSpc>
            </a:pPr>
            <a:r>
              <a:rPr lang="en-US" sz="2400" dirty="0"/>
              <a:t>This project aims to develop a method for detecting and classifying news stories using Natural Language Processing.</a:t>
            </a:r>
          </a:p>
          <a:p>
            <a:pPr>
              <a:lnSpc>
                <a:spcPct val="150000"/>
              </a:lnSpc>
            </a:pPr>
            <a:r>
              <a:rPr lang="en-US" sz="2400" dirty="0"/>
              <a:t>The main goal is to identify fake news, which is a classic text classification issue.</a:t>
            </a:r>
          </a:p>
          <a:p>
            <a:pPr>
              <a:lnSpc>
                <a:spcPct val="150000"/>
              </a:lnSpc>
            </a:pPr>
            <a:r>
              <a:rPr lang="en-US" sz="2400" dirty="0"/>
              <a:t>We gathered our data, preprocessed the text, and translated our articles into supervised model features.</a:t>
            </a:r>
          </a:p>
          <a:p>
            <a:pPr>
              <a:lnSpc>
                <a:spcPct val="150000"/>
              </a:lnSpc>
            </a:pPr>
            <a:r>
              <a:rPr lang="en-US" sz="2400" dirty="0"/>
              <a:t>Our goal is to develop a model that classifies a given news article as either fake or true.</a:t>
            </a:r>
          </a:p>
        </p:txBody>
      </p:sp>
    </p:spTree>
    <p:extLst>
      <p:ext uri="{BB962C8B-B14F-4D97-AF65-F5344CB8AC3E}">
        <p14:creationId xmlns:p14="http://schemas.microsoft.com/office/powerpoint/2010/main" val="48078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4B79E4-40E9-9208-91F0-270AF2CE3A2D}"/>
              </a:ext>
            </a:extLst>
          </p:cNvPr>
          <p:cNvSpPr>
            <a:spLocks noGrp="1"/>
          </p:cNvSpPr>
          <p:nvPr>
            <p:ph type="title"/>
          </p:nvPr>
        </p:nvSpPr>
        <p:spPr>
          <a:xfrm>
            <a:off x="1050879" y="609601"/>
            <a:ext cx="9810604" cy="1216024"/>
          </a:xfrm>
        </p:spPr>
        <p:txBody>
          <a:bodyPr>
            <a:normAutofit/>
          </a:bodyPr>
          <a:lstStyle/>
          <a:p>
            <a:r>
              <a:rPr lang="en-US" dirty="0"/>
              <a:t>Major problem</a:t>
            </a:r>
          </a:p>
        </p:txBody>
      </p:sp>
      <p:sp>
        <p:nvSpPr>
          <p:cNvPr id="3" name="Content Placeholder 2">
            <a:extLst>
              <a:ext uri="{FF2B5EF4-FFF2-40B4-BE49-F238E27FC236}">
                <a16:creationId xmlns:a16="http://schemas.microsoft.com/office/drawing/2014/main" id="{2B79154C-AA59-D119-7D76-469BFD068813}"/>
              </a:ext>
            </a:extLst>
          </p:cNvPr>
          <p:cNvSpPr>
            <a:spLocks noGrp="1"/>
          </p:cNvSpPr>
          <p:nvPr>
            <p:ph idx="1"/>
          </p:nvPr>
        </p:nvSpPr>
        <p:spPr>
          <a:xfrm>
            <a:off x="1050879" y="2296161"/>
            <a:ext cx="4788505" cy="3846012"/>
          </a:xfrm>
        </p:spPr>
        <p:txBody>
          <a:bodyPr>
            <a:noAutofit/>
          </a:bodyPr>
          <a:lstStyle/>
          <a:p>
            <a:pPr algn="just"/>
            <a:r>
              <a:rPr lang="en-US" sz="2200" dirty="0"/>
              <a:t>By clicking on a clickbait, users are led to a page that contains false information.</a:t>
            </a:r>
          </a:p>
          <a:p>
            <a:pPr algn="just"/>
            <a:r>
              <a:rPr lang="en-US" sz="2200" dirty="0"/>
              <a:t>Fake news influences people’s perceptions.</a:t>
            </a:r>
          </a:p>
          <a:p>
            <a:pPr algn="just"/>
            <a:r>
              <a:rPr lang="en-US" sz="2200" dirty="0"/>
              <a:t>The rise of fake news has become a global problem that even major tech companies like Facebook and google are struggling to solve, due to the nature of the problem.</a:t>
            </a:r>
          </a:p>
          <a:p>
            <a:pPr marL="0" indent="0">
              <a:buNone/>
            </a:pPr>
            <a:endParaRPr lang="en-US" sz="2200" dirty="0"/>
          </a:p>
        </p:txBody>
      </p:sp>
      <p:pic>
        <p:nvPicPr>
          <p:cNvPr id="1026" name="Picture 2" descr="Fake Images – Browse 279,025 Stock Photos, Vectors, and Video | Adobe Stock">
            <a:extLst>
              <a:ext uri="{FF2B5EF4-FFF2-40B4-BE49-F238E27FC236}">
                <a16:creationId xmlns:a16="http://schemas.microsoft.com/office/drawing/2014/main" id="{56DD1372-BE63-15EA-D3C2-A268E77D02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441267"/>
            <a:ext cx="4788505" cy="2919820"/>
          </a:xfrm>
          <a:prstGeom prst="rect">
            <a:avLst/>
          </a:prstGeom>
          <a:noFill/>
          <a:extLst>
            <a:ext uri="{909E8E84-426E-40DD-AFC4-6F175D3DCCD1}">
              <a14:hiddenFill xmlns:a14="http://schemas.microsoft.com/office/drawing/2010/main">
                <a:solidFill>
                  <a:srgbClr val="FFFFFF"/>
                </a:solidFill>
              </a14:hiddenFill>
            </a:ext>
          </a:extLst>
        </p:spPr>
      </p:pic>
      <p:sp>
        <p:nvSpPr>
          <p:cNvPr id="1039" name="Freeform: Shape 103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28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F44963-F78F-4F17-86B4-4EAA3536B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D63F924-6A39-4651-B0CC-2CA8EE8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297" y="0"/>
            <a:ext cx="7360592" cy="6858000"/>
          </a:xfrm>
          <a:custGeom>
            <a:avLst/>
            <a:gdLst>
              <a:gd name="connsiteX0" fmla="*/ 1814929 w 5542424"/>
              <a:gd name="connsiteY0" fmla="*/ 0 h 6858000"/>
              <a:gd name="connsiteX1" fmla="*/ 5542424 w 5542424"/>
              <a:gd name="connsiteY1" fmla="*/ 0 h 6858000"/>
              <a:gd name="connsiteX2" fmla="*/ 5542424 w 5542424"/>
              <a:gd name="connsiteY2" fmla="*/ 6858000 h 6858000"/>
              <a:gd name="connsiteX3" fmla="*/ 0 w 5542424"/>
              <a:gd name="connsiteY3" fmla="*/ 6858000 h 6858000"/>
              <a:gd name="connsiteX4" fmla="*/ 2310 w 5542424"/>
              <a:gd name="connsiteY4" fmla="*/ 6853652 h 6858000"/>
              <a:gd name="connsiteX5" fmla="*/ 91006 w 5542424"/>
              <a:gd name="connsiteY5" fmla="*/ 6620968 h 6858000"/>
              <a:gd name="connsiteX6" fmla="*/ 81892 w 5542424"/>
              <a:gd name="connsiteY6" fmla="*/ 6435659 h 6858000"/>
              <a:gd name="connsiteX7" fmla="*/ 80998 w 5542424"/>
              <a:gd name="connsiteY7" fmla="*/ 6414855 h 6858000"/>
              <a:gd name="connsiteX8" fmla="*/ 75836 w 5542424"/>
              <a:gd name="connsiteY8" fmla="*/ 6409671 h 6858000"/>
              <a:gd name="connsiteX9" fmla="*/ 77989 w 5542424"/>
              <a:gd name="connsiteY9" fmla="*/ 6396556 h 6858000"/>
              <a:gd name="connsiteX10" fmla="*/ 77374 w 5542424"/>
              <a:gd name="connsiteY10" fmla="*/ 6392981 h 6858000"/>
              <a:gd name="connsiteX11" fmla="*/ 75036 w 5542424"/>
              <a:gd name="connsiteY11" fmla="*/ 6372572 h 6858000"/>
              <a:gd name="connsiteX12" fmla="*/ 99554 w 5542424"/>
              <a:gd name="connsiteY12" fmla="*/ 6331118 h 6858000"/>
              <a:gd name="connsiteX13" fmla="*/ 105442 w 5542424"/>
              <a:gd name="connsiteY13" fmla="*/ 6278374 h 6858000"/>
              <a:gd name="connsiteX14" fmla="*/ 172914 w 5542424"/>
              <a:gd name="connsiteY14" fmla="*/ 6144628 h 6858000"/>
              <a:gd name="connsiteX15" fmla="*/ 264181 w 5542424"/>
              <a:gd name="connsiteY15" fmla="*/ 5952072 h 6858000"/>
              <a:gd name="connsiteX16" fmla="*/ 423554 w 5542424"/>
              <a:gd name="connsiteY16" fmla="*/ 5679532 h 6858000"/>
              <a:gd name="connsiteX17" fmla="*/ 485571 w 5542424"/>
              <a:gd name="connsiteY17" fmla="*/ 5396320 h 6858000"/>
              <a:gd name="connsiteX18" fmla="*/ 455275 w 5542424"/>
              <a:gd name="connsiteY18" fmla="*/ 5176878 h 6858000"/>
              <a:gd name="connsiteX19" fmla="*/ 367284 w 5542424"/>
              <a:gd name="connsiteY19" fmla="*/ 5066430 h 6858000"/>
              <a:gd name="connsiteX20" fmla="*/ 317365 w 5542424"/>
              <a:gd name="connsiteY20" fmla="*/ 5016642 h 6858000"/>
              <a:gd name="connsiteX21" fmla="*/ 317834 w 5542424"/>
              <a:gd name="connsiteY21" fmla="*/ 5008528 h 6858000"/>
              <a:gd name="connsiteX22" fmla="*/ 317591 w 5542424"/>
              <a:gd name="connsiteY22" fmla="*/ 5008366 h 6858000"/>
              <a:gd name="connsiteX23" fmla="*/ 318532 w 5542424"/>
              <a:gd name="connsiteY23" fmla="*/ 5000689 h 6858000"/>
              <a:gd name="connsiteX24" fmla="*/ 326373 w 5542424"/>
              <a:gd name="connsiteY24" fmla="*/ 4962649 h 6858000"/>
              <a:gd name="connsiteX25" fmla="*/ 304517 w 5542424"/>
              <a:gd name="connsiteY25" fmla="*/ 4845612 h 6858000"/>
              <a:gd name="connsiteX26" fmla="*/ 312138 w 5542424"/>
              <a:gd name="connsiteY26" fmla="*/ 4821435 h 6858000"/>
              <a:gd name="connsiteX27" fmla="*/ 314669 w 5542424"/>
              <a:gd name="connsiteY27" fmla="*/ 4809154 h 6858000"/>
              <a:gd name="connsiteX28" fmla="*/ 318283 w 5542424"/>
              <a:gd name="connsiteY28" fmla="*/ 4805250 h 6858000"/>
              <a:gd name="connsiteX29" fmla="*/ 320547 w 5542424"/>
              <a:gd name="connsiteY29" fmla="*/ 4787345 h 6858000"/>
              <a:gd name="connsiteX30" fmla="*/ 319715 w 5542424"/>
              <a:gd name="connsiteY30" fmla="*/ 4785453 h 6858000"/>
              <a:gd name="connsiteX31" fmla="*/ 325649 w 5542424"/>
              <a:gd name="connsiteY31" fmla="*/ 4770073 h 6858000"/>
              <a:gd name="connsiteX32" fmla="*/ 335542 w 5542424"/>
              <a:gd name="connsiteY32" fmla="*/ 4756450 h 6858000"/>
              <a:gd name="connsiteX33" fmla="*/ 339391 w 5542424"/>
              <a:gd name="connsiteY33" fmla="*/ 4606479 h 6858000"/>
              <a:gd name="connsiteX34" fmla="*/ 385485 w 5542424"/>
              <a:gd name="connsiteY34" fmla="*/ 4470620 h 6858000"/>
              <a:gd name="connsiteX35" fmla="*/ 386474 w 5542424"/>
              <a:gd name="connsiteY35" fmla="*/ 4389388 h 6858000"/>
              <a:gd name="connsiteX36" fmla="*/ 365661 w 5542424"/>
              <a:gd name="connsiteY36" fmla="*/ 4365498 h 6858000"/>
              <a:gd name="connsiteX37" fmla="*/ 389339 w 5542424"/>
              <a:gd name="connsiteY37" fmla="*/ 4160513 h 6858000"/>
              <a:gd name="connsiteX38" fmla="*/ 385403 w 5542424"/>
              <a:gd name="connsiteY38" fmla="*/ 4109650 h 6858000"/>
              <a:gd name="connsiteX39" fmla="*/ 402327 w 5542424"/>
              <a:gd name="connsiteY39" fmla="*/ 4061824 h 6858000"/>
              <a:gd name="connsiteX40" fmla="*/ 396156 w 5542424"/>
              <a:gd name="connsiteY40" fmla="*/ 4043965 h 6858000"/>
              <a:gd name="connsiteX41" fmla="*/ 394868 w 5542424"/>
              <a:gd name="connsiteY41" fmla="*/ 4040920 h 6858000"/>
              <a:gd name="connsiteX42" fmla="*/ 394584 w 5542424"/>
              <a:gd name="connsiteY42" fmla="*/ 4028000 h 6858000"/>
              <a:gd name="connsiteX43" fmla="*/ 388418 w 5542424"/>
              <a:gd name="connsiteY43" fmla="*/ 4025270 h 6858000"/>
              <a:gd name="connsiteX44" fmla="*/ 383628 w 5542424"/>
              <a:gd name="connsiteY44" fmla="*/ 4006478 h 6858000"/>
              <a:gd name="connsiteX45" fmla="*/ 384802 w 5542424"/>
              <a:gd name="connsiteY45" fmla="*/ 3982442 h 6858000"/>
              <a:gd name="connsiteX46" fmla="*/ 397167 w 5542424"/>
              <a:gd name="connsiteY46" fmla="*/ 3867331 h 6858000"/>
              <a:gd name="connsiteX47" fmla="*/ 400691 w 5542424"/>
              <a:gd name="connsiteY47" fmla="*/ 3798966 h 6858000"/>
              <a:gd name="connsiteX48" fmla="*/ 395946 w 5542424"/>
              <a:gd name="connsiteY48" fmla="*/ 3773791 h 6858000"/>
              <a:gd name="connsiteX49" fmla="*/ 393410 w 5542424"/>
              <a:gd name="connsiteY49" fmla="*/ 3738098 h 6858000"/>
              <a:gd name="connsiteX50" fmla="*/ 384223 w 5542424"/>
              <a:gd name="connsiteY50" fmla="*/ 3675719 h 6858000"/>
              <a:gd name="connsiteX51" fmla="*/ 386290 w 5542424"/>
              <a:gd name="connsiteY51" fmla="*/ 3642763 h 6858000"/>
              <a:gd name="connsiteX52" fmla="*/ 382514 w 5542424"/>
              <a:gd name="connsiteY52" fmla="*/ 3624093 h 6858000"/>
              <a:gd name="connsiteX53" fmla="*/ 383976 w 5542424"/>
              <a:gd name="connsiteY53" fmla="*/ 3616602 h 6858000"/>
              <a:gd name="connsiteX54" fmla="*/ 385517 w 5542424"/>
              <a:gd name="connsiteY54" fmla="*/ 3591527 h 6858000"/>
              <a:gd name="connsiteX55" fmla="*/ 387146 w 5542424"/>
              <a:gd name="connsiteY55" fmla="*/ 3577241 h 6858000"/>
              <a:gd name="connsiteX56" fmla="*/ 388068 w 5542424"/>
              <a:gd name="connsiteY56" fmla="*/ 3571585 h 6858000"/>
              <a:gd name="connsiteX57" fmla="*/ 395496 w 5542424"/>
              <a:gd name="connsiteY57" fmla="*/ 3559720 h 6858000"/>
              <a:gd name="connsiteX58" fmla="*/ 394985 w 5542424"/>
              <a:gd name="connsiteY58" fmla="*/ 3543047 h 6858000"/>
              <a:gd name="connsiteX59" fmla="*/ 403028 w 5542424"/>
              <a:gd name="connsiteY59" fmla="*/ 3525651 h 6858000"/>
              <a:gd name="connsiteX60" fmla="*/ 398728 w 5542424"/>
              <a:gd name="connsiteY60" fmla="*/ 3520715 h 6858000"/>
              <a:gd name="connsiteX61" fmla="*/ 395530 w 5542424"/>
              <a:gd name="connsiteY61" fmla="*/ 3505412 h 6858000"/>
              <a:gd name="connsiteX62" fmla="*/ 402719 w 5542424"/>
              <a:gd name="connsiteY62" fmla="*/ 3493445 h 6858000"/>
              <a:gd name="connsiteX63" fmla="*/ 409328 w 5542424"/>
              <a:gd name="connsiteY63" fmla="*/ 3467406 h 6858000"/>
              <a:gd name="connsiteX64" fmla="*/ 409292 w 5542424"/>
              <a:gd name="connsiteY64" fmla="*/ 3460033 h 6858000"/>
              <a:gd name="connsiteX65" fmla="*/ 419755 w 5542424"/>
              <a:gd name="connsiteY65" fmla="*/ 3435495 h 6858000"/>
              <a:gd name="connsiteX66" fmla="*/ 430771 w 5542424"/>
              <a:gd name="connsiteY66" fmla="*/ 3395884 h 6858000"/>
              <a:gd name="connsiteX67" fmla="*/ 439140 w 5542424"/>
              <a:gd name="connsiteY67" fmla="*/ 3350083 h 6858000"/>
              <a:gd name="connsiteX68" fmla="*/ 446544 w 5542424"/>
              <a:gd name="connsiteY68" fmla="*/ 3337690 h 6858000"/>
              <a:gd name="connsiteX69" fmla="*/ 470731 w 5542424"/>
              <a:gd name="connsiteY69" fmla="*/ 3254519 h 6858000"/>
              <a:gd name="connsiteX70" fmla="*/ 477713 w 5542424"/>
              <a:gd name="connsiteY70" fmla="*/ 3231166 h 6858000"/>
              <a:gd name="connsiteX71" fmla="*/ 478087 w 5542424"/>
              <a:gd name="connsiteY71" fmla="*/ 3210262 h 6858000"/>
              <a:gd name="connsiteX72" fmla="*/ 473269 w 5542424"/>
              <a:gd name="connsiteY72" fmla="*/ 3204689 h 6858000"/>
              <a:gd name="connsiteX73" fmla="*/ 476207 w 5542424"/>
              <a:gd name="connsiteY73" fmla="*/ 3191713 h 6858000"/>
              <a:gd name="connsiteX74" fmla="*/ 475813 w 5542424"/>
              <a:gd name="connsiteY74" fmla="*/ 3188085 h 6858000"/>
              <a:gd name="connsiteX75" fmla="*/ 474728 w 5542424"/>
              <a:gd name="connsiteY75" fmla="*/ 3167471 h 6858000"/>
              <a:gd name="connsiteX76" fmla="*/ 501612 w 5542424"/>
              <a:gd name="connsiteY76" fmla="*/ 3127774 h 6858000"/>
              <a:gd name="connsiteX77" fmla="*/ 510667 w 5542424"/>
              <a:gd name="connsiteY77" fmla="*/ 3075380 h 6858000"/>
              <a:gd name="connsiteX78" fmla="*/ 582379 w 5542424"/>
              <a:gd name="connsiteY78" fmla="*/ 2882573 h 6858000"/>
              <a:gd name="connsiteX79" fmla="*/ 569744 w 5542424"/>
              <a:gd name="connsiteY79" fmla="*/ 2849169 h 6858000"/>
              <a:gd name="connsiteX80" fmla="*/ 590685 w 5542424"/>
              <a:gd name="connsiteY80" fmla="*/ 2768869 h 6858000"/>
              <a:gd name="connsiteX81" fmla="*/ 665292 w 5542424"/>
              <a:gd name="connsiteY81" fmla="*/ 2655182 h 6858000"/>
              <a:gd name="connsiteX82" fmla="*/ 705757 w 5542424"/>
              <a:gd name="connsiteY82" fmla="*/ 2507872 h 6858000"/>
              <a:gd name="connsiteX83" fmla="*/ 717932 w 5542424"/>
              <a:gd name="connsiteY83" fmla="*/ 2498916 h 6858000"/>
              <a:gd name="connsiteX84" fmla="*/ 727017 w 5542424"/>
              <a:gd name="connsiteY84" fmla="*/ 2486382 h 6858000"/>
              <a:gd name="connsiteX85" fmla="*/ 726741 w 5542424"/>
              <a:gd name="connsiteY85" fmla="*/ 2484113 h 6858000"/>
              <a:gd name="connsiteX86" fmla="*/ 733179 w 5542424"/>
              <a:gd name="connsiteY86" fmla="*/ 2467361 h 6858000"/>
              <a:gd name="connsiteX87" fmla="*/ 737364 w 5542424"/>
              <a:gd name="connsiteY87" fmla="*/ 2465156 h 6858000"/>
              <a:gd name="connsiteX88" fmla="*/ 742650 w 5542424"/>
              <a:gd name="connsiteY88" fmla="*/ 2454122 h 6858000"/>
              <a:gd name="connsiteX89" fmla="*/ 755408 w 5542424"/>
              <a:gd name="connsiteY89" fmla="*/ 2433619 h 6858000"/>
              <a:gd name="connsiteX90" fmla="*/ 755598 w 5542424"/>
              <a:gd name="connsiteY90" fmla="*/ 2428626 h 6858000"/>
              <a:gd name="connsiteX91" fmla="*/ 771418 w 5542424"/>
              <a:gd name="connsiteY91" fmla="*/ 2395899 h 6858000"/>
              <a:gd name="connsiteX92" fmla="*/ 770593 w 5542424"/>
              <a:gd name="connsiteY92" fmla="*/ 2394897 h 6858000"/>
              <a:gd name="connsiteX93" fmla="*/ 770497 w 5542424"/>
              <a:gd name="connsiteY93" fmla="*/ 2383267 h 6858000"/>
              <a:gd name="connsiteX94" fmla="*/ 772693 w 5542424"/>
              <a:gd name="connsiteY94" fmla="*/ 2362296 h 6858000"/>
              <a:gd name="connsiteX95" fmla="*/ 764846 w 5542424"/>
              <a:gd name="connsiteY95" fmla="*/ 2307129 h 6858000"/>
              <a:gd name="connsiteX96" fmla="*/ 781226 w 5542424"/>
              <a:gd name="connsiteY96" fmla="*/ 2272947 h 6858000"/>
              <a:gd name="connsiteX97" fmla="*/ 783960 w 5542424"/>
              <a:gd name="connsiteY97" fmla="*/ 2265753 h 6858000"/>
              <a:gd name="connsiteX98" fmla="*/ 783783 w 5542424"/>
              <a:gd name="connsiteY98" fmla="*/ 2265478 h 6858000"/>
              <a:gd name="connsiteX99" fmla="*/ 786206 w 5542424"/>
              <a:gd name="connsiteY99" fmla="*/ 2257630 h 6858000"/>
              <a:gd name="connsiteX100" fmla="*/ 788946 w 5542424"/>
              <a:gd name="connsiteY100" fmla="*/ 2252635 h 6858000"/>
              <a:gd name="connsiteX101" fmla="*/ 794250 w 5542424"/>
              <a:gd name="connsiteY101" fmla="*/ 2238675 h 6858000"/>
              <a:gd name="connsiteX102" fmla="*/ 794536 w 5542424"/>
              <a:gd name="connsiteY102" fmla="*/ 2233003 h 6858000"/>
              <a:gd name="connsiteX103" fmla="*/ 792429 w 5542424"/>
              <a:gd name="connsiteY103" fmla="*/ 2229498 h 6858000"/>
              <a:gd name="connsiteX104" fmla="*/ 793227 w 5542424"/>
              <a:gd name="connsiteY104" fmla="*/ 2228401 h 6858000"/>
              <a:gd name="connsiteX105" fmla="*/ 795299 w 5542424"/>
              <a:gd name="connsiteY105" fmla="*/ 2197903 h 6858000"/>
              <a:gd name="connsiteX106" fmla="*/ 808822 w 5542424"/>
              <a:gd name="connsiteY106" fmla="*/ 2134368 h 6858000"/>
              <a:gd name="connsiteX107" fmla="*/ 820138 w 5542424"/>
              <a:gd name="connsiteY107" fmla="*/ 2099989 h 6858000"/>
              <a:gd name="connsiteX108" fmla="*/ 847225 w 5542424"/>
              <a:gd name="connsiteY108" fmla="*/ 2003626 h 6858000"/>
              <a:gd name="connsiteX109" fmla="*/ 871446 w 5542424"/>
              <a:gd name="connsiteY109" fmla="*/ 1905232 h 6858000"/>
              <a:gd name="connsiteX110" fmla="*/ 866894 w 5542424"/>
              <a:gd name="connsiteY110" fmla="*/ 1846725 h 6858000"/>
              <a:gd name="connsiteX111" fmla="*/ 868241 w 5542424"/>
              <a:gd name="connsiteY111" fmla="*/ 1841071 h 6858000"/>
              <a:gd name="connsiteX112" fmla="*/ 875742 w 5542424"/>
              <a:gd name="connsiteY112" fmla="*/ 1828958 h 6858000"/>
              <a:gd name="connsiteX113" fmla="*/ 879192 w 5542424"/>
              <a:gd name="connsiteY113" fmla="*/ 1824953 h 6858000"/>
              <a:gd name="connsiteX114" fmla="*/ 882790 w 5542424"/>
              <a:gd name="connsiteY114" fmla="*/ 1817574 h 6858000"/>
              <a:gd name="connsiteX115" fmla="*/ 886658 w 5542424"/>
              <a:gd name="connsiteY115" fmla="*/ 1811329 h 6858000"/>
              <a:gd name="connsiteX116" fmla="*/ 908112 w 5542424"/>
              <a:gd name="connsiteY116" fmla="*/ 1782991 h 6858000"/>
              <a:gd name="connsiteX117" fmla="*/ 1021695 w 5542424"/>
              <a:gd name="connsiteY117" fmla="*/ 1753240 h 6858000"/>
              <a:gd name="connsiteX118" fmla="*/ 1109428 w 5542424"/>
              <a:gd name="connsiteY118" fmla="*/ 1570998 h 6858000"/>
              <a:gd name="connsiteX119" fmla="*/ 1250520 w 5542424"/>
              <a:gd name="connsiteY119" fmla="*/ 1425857 h 6858000"/>
              <a:gd name="connsiteX120" fmla="*/ 1397360 w 5542424"/>
              <a:gd name="connsiteY120" fmla="*/ 1313547 h 6858000"/>
              <a:gd name="connsiteX121" fmla="*/ 1496269 w 5542424"/>
              <a:gd name="connsiteY121" fmla="*/ 1094720 h 6858000"/>
              <a:gd name="connsiteX122" fmla="*/ 1516735 w 5542424"/>
              <a:gd name="connsiteY122" fmla="*/ 913489 h 6858000"/>
              <a:gd name="connsiteX123" fmla="*/ 1518279 w 5542424"/>
              <a:gd name="connsiteY123" fmla="*/ 802489 h 6858000"/>
              <a:gd name="connsiteX124" fmla="*/ 1589359 w 5542424"/>
              <a:gd name="connsiteY124" fmla="*/ 598702 h 6858000"/>
              <a:gd name="connsiteX125" fmla="*/ 1674468 w 5542424"/>
              <a:gd name="connsiteY125" fmla="*/ 380053 h 6858000"/>
              <a:gd name="connsiteX126" fmla="*/ 1713442 w 5542424"/>
              <a:gd name="connsiteY126" fmla="*/ 307108 h 6858000"/>
              <a:gd name="connsiteX127" fmla="*/ 1723372 w 5542424"/>
              <a:gd name="connsiteY127" fmla="*/ 277643 h 6858000"/>
              <a:gd name="connsiteX128" fmla="*/ 1740253 w 5542424"/>
              <a:gd name="connsiteY128" fmla="*/ 228503 h 6858000"/>
              <a:gd name="connsiteX129" fmla="*/ 1743263 w 5542424"/>
              <a:gd name="connsiteY129" fmla="*/ 182970 h 6858000"/>
              <a:gd name="connsiteX130" fmla="*/ 1761186 w 5542424"/>
              <a:gd name="connsiteY130" fmla="*/ 145367 h 6858000"/>
              <a:gd name="connsiteX131" fmla="*/ 1777775 w 5542424"/>
              <a:gd name="connsiteY131" fmla="*/ 148014 h 6858000"/>
              <a:gd name="connsiteX132" fmla="*/ 1792914 w 5542424"/>
              <a:gd name="connsiteY132" fmla="*/ 104094 h 6858000"/>
              <a:gd name="connsiteX133" fmla="*/ 1814516 w 5542424"/>
              <a:gd name="connsiteY133" fmla="*/ 36224 h 6858000"/>
              <a:gd name="connsiteX134" fmla="*/ 1821598 w 5542424"/>
              <a:gd name="connsiteY134" fmla="*/ 28008 h 6858000"/>
              <a:gd name="connsiteX135" fmla="*/ 1813947 w 5542424"/>
              <a:gd name="connsiteY135" fmla="*/ 11863 h 6858000"/>
              <a:gd name="connsiteX0" fmla="*/ 1814929 w 7360592"/>
              <a:gd name="connsiteY0" fmla="*/ 0 h 6858000"/>
              <a:gd name="connsiteX1" fmla="*/ 5542424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20087 w 7360592"/>
              <a:gd name="connsiteY120" fmla="*/ 1339305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46935 w 7360592"/>
              <a:gd name="connsiteY17" fmla="*/ 5383441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7360592" h="6858000">
                <a:moveTo>
                  <a:pt x="1814929" y="0"/>
                </a:moveTo>
                <a:lnTo>
                  <a:pt x="7349959" y="0"/>
                </a:lnTo>
                <a:cubicBezTo>
                  <a:pt x="7353503" y="2286000"/>
                  <a:pt x="7357048" y="4572000"/>
                  <a:pt x="7360592" y="6858000"/>
                </a:cubicBezTo>
                <a:lnTo>
                  <a:pt x="0" y="6858000"/>
                </a:lnTo>
                <a:lnTo>
                  <a:pt x="2310" y="6853652"/>
                </a:lnTo>
                <a:cubicBezTo>
                  <a:pt x="29810" y="6805010"/>
                  <a:pt x="56276" y="6770828"/>
                  <a:pt x="91006" y="6620968"/>
                </a:cubicBezTo>
                <a:cubicBezTo>
                  <a:pt x="94381" y="6612671"/>
                  <a:pt x="81335" y="6443221"/>
                  <a:pt x="81892" y="6435659"/>
                </a:cubicBezTo>
                <a:lnTo>
                  <a:pt x="80998" y="6414855"/>
                </a:lnTo>
                <a:lnTo>
                  <a:pt x="75836" y="6409671"/>
                </a:lnTo>
                <a:lnTo>
                  <a:pt x="77989" y="6396556"/>
                </a:lnTo>
                <a:lnTo>
                  <a:pt x="77374" y="6392981"/>
                </a:lnTo>
                <a:cubicBezTo>
                  <a:pt x="76172" y="6386157"/>
                  <a:pt x="75177" y="6379394"/>
                  <a:pt x="75036" y="6372572"/>
                </a:cubicBezTo>
                <a:cubicBezTo>
                  <a:pt x="102194" y="6377497"/>
                  <a:pt x="78306" y="6315359"/>
                  <a:pt x="99554" y="6331118"/>
                </a:cubicBezTo>
                <a:cubicBezTo>
                  <a:pt x="103496" y="6294492"/>
                  <a:pt x="122687" y="6319101"/>
                  <a:pt x="105442" y="6278374"/>
                </a:cubicBezTo>
                <a:cubicBezTo>
                  <a:pt x="113996" y="6231380"/>
                  <a:pt x="151354" y="6216149"/>
                  <a:pt x="172914" y="6144628"/>
                </a:cubicBezTo>
                <a:cubicBezTo>
                  <a:pt x="184454" y="6105934"/>
                  <a:pt x="219188" y="6021085"/>
                  <a:pt x="264181" y="5952072"/>
                </a:cubicBezTo>
                <a:cubicBezTo>
                  <a:pt x="320644" y="5872108"/>
                  <a:pt x="367070" y="5761141"/>
                  <a:pt x="423554" y="5679532"/>
                </a:cubicBezTo>
                <a:lnTo>
                  <a:pt x="446935" y="5383441"/>
                </a:lnTo>
                <a:cubicBezTo>
                  <a:pt x="408154" y="5295993"/>
                  <a:pt x="446289" y="5276257"/>
                  <a:pt x="416638" y="5202635"/>
                </a:cubicBezTo>
                <a:lnTo>
                  <a:pt x="367284" y="5066430"/>
                </a:lnTo>
                <a:lnTo>
                  <a:pt x="317365" y="5016642"/>
                </a:lnTo>
                <a:cubicBezTo>
                  <a:pt x="318092" y="5012746"/>
                  <a:pt x="318190" y="5010215"/>
                  <a:pt x="317834" y="5008528"/>
                </a:cubicBezTo>
                <a:lnTo>
                  <a:pt x="317591" y="5008366"/>
                </a:lnTo>
                <a:lnTo>
                  <a:pt x="318532" y="5000689"/>
                </a:lnTo>
                <a:cubicBezTo>
                  <a:pt x="320705" y="4987649"/>
                  <a:pt x="323377" y="4974877"/>
                  <a:pt x="326373" y="4962649"/>
                </a:cubicBezTo>
                <a:lnTo>
                  <a:pt x="304517" y="4845612"/>
                </a:lnTo>
                <a:lnTo>
                  <a:pt x="312138" y="4821435"/>
                </a:lnTo>
                <a:lnTo>
                  <a:pt x="314669" y="4809154"/>
                </a:lnTo>
                <a:lnTo>
                  <a:pt x="318283" y="4805250"/>
                </a:lnTo>
                <a:cubicBezTo>
                  <a:pt x="320578" y="4801275"/>
                  <a:pt x="321790" y="4795888"/>
                  <a:pt x="320547" y="4787345"/>
                </a:cubicBezTo>
                <a:lnTo>
                  <a:pt x="319715" y="4785453"/>
                </a:lnTo>
                <a:lnTo>
                  <a:pt x="325649" y="4770073"/>
                </a:lnTo>
                <a:cubicBezTo>
                  <a:pt x="328268" y="4765017"/>
                  <a:pt x="331488" y="4760402"/>
                  <a:pt x="335542" y="4756450"/>
                </a:cubicBezTo>
                <a:cubicBezTo>
                  <a:pt x="318003" y="4709762"/>
                  <a:pt x="339666" y="4659972"/>
                  <a:pt x="339391" y="4606479"/>
                </a:cubicBezTo>
                <a:cubicBezTo>
                  <a:pt x="308820" y="4587919"/>
                  <a:pt x="353653" y="4488685"/>
                  <a:pt x="385485" y="4470620"/>
                </a:cubicBezTo>
                <a:cubicBezTo>
                  <a:pt x="349272" y="4475654"/>
                  <a:pt x="434439" y="4343750"/>
                  <a:pt x="386474" y="4389388"/>
                </a:cubicBezTo>
                <a:cubicBezTo>
                  <a:pt x="390773" y="4370356"/>
                  <a:pt x="377813" y="4353317"/>
                  <a:pt x="365661" y="4365498"/>
                </a:cubicBezTo>
                <a:cubicBezTo>
                  <a:pt x="393730" y="4305427"/>
                  <a:pt x="374276" y="4225895"/>
                  <a:pt x="389339" y="4160513"/>
                </a:cubicBezTo>
                <a:cubicBezTo>
                  <a:pt x="364366" y="4129844"/>
                  <a:pt x="388282" y="4144911"/>
                  <a:pt x="385403" y="4109650"/>
                </a:cubicBezTo>
                <a:cubicBezTo>
                  <a:pt x="409735" y="4115762"/>
                  <a:pt x="374071" y="4068016"/>
                  <a:pt x="402327" y="4061824"/>
                </a:cubicBezTo>
                <a:cubicBezTo>
                  <a:pt x="400908" y="4055602"/>
                  <a:pt x="398642" y="4049772"/>
                  <a:pt x="396156" y="4043965"/>
                </a:cubicBezTo>
                <a:lnTo>
                  <a:pt x="394868" y="4040920"/>
                </a:lnTo>
                <a:cubicBezTo>
                  <a:pt x="394773" y="4036613"/>
                  <a:pt x="394679" y="4032307"/>
                  <a:pt x="394584" y="4028000"/>
                </a:cubicBezTo>
                <a:lnTo>
                  <a:pt x="388418" y="4025270"/>
                </a:lnTo>
                <a:lnTo>
                  <a:pt x="383628" y="4006478"/>
                </a:lnTo>
                <a:cubicBezTo>
                  <a:pt x="382774" y="3999299"/>
                  <a:pt x="382957" y="3991408"/>
                  <a:pt x="384802" y="3982442"/>
                </a:cubicBezTo>
                <a:cubicBezTo>
                  <a:pt x="401416" y="3951445"/>
                  <a:pt x="375209" y="3905701"/>
                  <a:pt x="397167" y="3867331"/>
                </a:cubicBezTo>
                <a:cubicBezTo>
                  <a:pt x="403057" y="3853072"/>
                  <a:pt x="407915" y="3808030"/>
                  <a:pt x="400691" y="3798966"/>
                </a:cubicBezTo>
                <a:cubicBezTo>
                  <a:pt x="400026" y="3789462"/>
                  <a:pt x="404255" y="3778712"/>
                  <a:pt x="395946" y="3773791"/>
                </a:cubicBezTo>
                <a:cubicBezTo>
                  <a:pt x="386179" y="3765922"/>
                  <a:pt x="406502" y="3734262"/>
                  <a:pt x="393410" y="3738098"/>
                </a:cubicBezTo>
                <a:cubicBezTo>
                  <a:pt x="407431" y="3715587"/>
                  <a:pt x="387387" y="3695630"/>
                  <a:pt x="384223" y="3675719"/>
                </a:cubicBezTo>
                <a:cubicBezTo>
                  <a:pt x="390897" y="3666933"/>
                  <a:pt x="389284" y="3656428"/>
                  <a:pt x="386290" y="3642763"/>
                </a:cubicBezTo>
                <a:lnTo>
                  <a:pt x="382514" y="3624093"/>
                </a:lnTo>
                <a:lnTo>
                  <a:pt x="383976" y="3616602"/>
                </a:lnTo>
                <a:cubicBezTo>
                  <a:pt x="384920" y="3607445"/>
                  <a:pt x="385162" y="3599012"/>
                  <a:pt x="385517" y="3591527"/>
                </a:cubicBezTo>
                <a:lnTo>
                  <a:pt x="387146" y="3577241"/>
                </a:lnTo>
                <a:lnTo>
                  <a:pt x="388068" y="3571585"/>
                </a:lnTo>
                <a:lnTo>
                  <a:pt x="395496" y="3559720"/>
                </a:lnTo>
                <a:cubicBezTo>
                  <a:pt x="395326" y="3554162"/>
                  <a:pt x="395155" y="3548605"/>
                  <a:pt x="394985" y="3543047"/>
                </a:cubicBezTo>
                <a:lnTo>
                  <a:pt x="403028" y="3525651"/>
                </a:lnTo>
                <a:cubicBezTo>
                  <a:pt x="401413" y="3524354"/>
                  <a:pt x="399963" y="3522692"/>
                  <a:pt x="398728" y="3520715"/>
                </a:cubicBezTo>
                <a:lnTo>
                  <a:pt x="395530" y="3505412"/>
                </a:lnTo>
                <a:lnTo>
                  <a:pt x="402719" y="3493445"/>
                </a:lnTo>
                <a:cubicBezTo>
                  <a:pt x="393264" y="3491751"/>
                  <a:pt x="405480" y="3478925"/>
                  <a:pt x="409328" y="3467406"/>
                </a:cubicBezTo>
                <a:cubicBezTo>
                  <a:pt x="409316" y="3464948"/>
                  <a:pt x="409304" y="3462491"/>
                  <a:pt x="409292" y="3460033"/>
                </a:cubicBezTo>
                <a:lnTo>
                  <a:pt x="419755" y="3435495"/>
                </a:lnTo>
                <a:cubicBezTo>
                  <a:pt x="424399" y="3421940"/>
                  <a:pt x="427905" y="3408759"/>
                  <a:pt x="430771" y="3395884"/>
                </a:cubicBezTo>
                <a:lnTo>
                  <a:pt x="439140" y="3350083"/>
                </a:lnTo>
                <a:lnTo>
                  <a:pt x="446544" y="3337690"/>
                </a:lnTo>
                <a:cubicBezTo>
                  <a:pt x="456457" y="3308602"/>
                  <a:pt x="453892" y="3271850"/>
                  <a:pt x="470731" y="3254519"/>
                </a:cubicBezTo>
                <a:cubicBezTo>
                  <a:pt x="474589" y="3246460"/>
                  <a:pt x="476699" y="3238700"/>
                  <a:pt x="477713" y="3231166"/>
                </a:cubicBezTo>
                <a:cubicBezTo>
                  <a:pt x="477838" y="3224198"/>
                  <a:pt x="477962" y="3217230"/>
                  <a:pt x="478087" y="3210262"/>
                </a:cubicBezTo>
                <a:lnTo>
                  <a:pt x="473269" y="3204689"/>
                </a:lnTo>
                <a:lnTo>
                  <a:pt x="476207" y="3191713"/>
                </a:lnTo>
                <a:cubicBezTo>
                  <a:pt x="476076" y="3190504"/>
                  <a:pt x="475944" y="3189294"/>
                  <a:pt x="475813" y="3188085"/>
                </a:cubicBezTo>
                <a:cubicBezTo>
                  <a:pt x="475032" y="3181161"/>
                  <a:pt x="474456" y="3174312"/>
                  <a:pt x="474728" y="3167471"/>
                </a:cubicBezTo>
                <a:cubicBezTo>
                  <a:pt x="501422" y="3174421"/>
                  <a:pt x="481450" y="3110410"/>
                  <a:pt x="501612" y="3127774"/>
                </a:cubicBezTo>
                <a:cubicBezTo>
                  <a:pt x="507757" y="3091380"/>
                  <a:pt x="525334" y="3117454"/>
                  <a:pt x="510667" y="3075380"/>
                </a:cubicBezTo>
                <a:cubicBezTo>
                  <a:pt x="540230" y="3017365"/>
                  <a:pt x="542544" y="2929274"/>
                  <a:pt x="582379" y="2882573"/>
                </a:cubicBezTo>
                <a:cubicBezTo>
                  <a:pt x="568549" y="2889043"/>
                  <a:pt x="561213" y="2866095"/>
                  <a:pt x="569744" y="2849169"/>
                </a:cubicBezTo>
                <a:cubicBezTo>
                  <a:pt x="515752" y="2872293"/>
                  <a:pt x="624181" y="2780662"/>
                  <a:pt x="590685" y="2768869"/>
                </a:cubicBezTo>
                <a:cubicBezTo>
                  <a:pt x="623497" y="2765674"/>
                  <a:pt x="687935" y="2687815"/>
                  <a:pt x="665292" y="2655182"/>
                </a:cubicBezTo>
                <a:cubicBezTo>
                  <a:pt x="678257" y="2601873"/>
                  <a:pt x="709847" y="2562423"/>
                  <a:pt x="705757" y="2507872"/>
                </a:cubicBezTo>
                <a:cubicBezTo>
                  <a:pt x="710343" y="2505822"/>
                  <a:pt x="714351" y="2502730"/>
                  <a:pt x="717932" y="2498916"/>
                </a:cubicBezTo>
                <a:lnTo>
                  <a:pt x="727017" y="2486382"/>
                </a:lnTo>
                <a:lnTo>
                  <a:pt x="726741" y="2484113"/>
                </a:lnTo>
                <a:cubicBezTo>
                  <a:pt x="727745" y="2475043"/>
                  <a:pt x="730155" y="2470249"/>
                  <a:pt x="733179" y="2467361"/>
                </a:cubicBezTo>
                <a:lnTo>
                  <a:pt x="737364" y="2465156"/>
                </a:lnTo>
                <a:lnTo>
                  <a:pt x="742650" y="2454122"/>
                </a:lnTo>
                <a:lnTo>
                  <a:pt x="755408" y="2433619"/>
                </a:lnTo>
                <a:cubicBezTo>
                  <a:pt x="755471" y="2431955"/>
                  <a:pt x="755535" y="2430290"/>
                  <a:pt x="755598" y="2428626"/>
                </a:cubicBezTo>
                <a:lnTo>
                  <a:pt x="771418" y="2395899"/>
                </a:lnTo>
                <a:lnTo>
                  <a:pt x="770593" y="2394897"/>
                </a:lnTo>
                <a:cubicBezTo>
                  <a:pt x="769106" y="2391905"/>
                  <a:pt x="768688" y="2388289"/>
                  <a:pt x="770497" y="2383267"/>
                </a:cubicBezTo>
                <a:cubicBezTo>
                  <a:pt x="752441" y="2382908"/>
                  <a:pt x="765761" y="2377071"/>
                  <a:pt x="772693" y="2362296"/>
                </a:cubicBezTo>
                <a:cubicBezTo>
                  <a:pt x="746194" y="2358441"/>
                  <a:pt x="775111" y="2321343"/>
                  <a:pt x="764846" y="2307129"/>
                </a:cubicBezTo>
                <a:cubicBezTo>
                  <a:pt x="770536" y="2296361"/>
                  <a:pt x="776068" y="2284903"/>
                  <a:pt x="781226" y="2272947"/>
                </a:cubicBezTo>
                <a:lnTo>
                  <a:pt x="783960" y="2265753"/>
                </a:lnTo>
                <a:lnTo>
                  <a:pt x="783783" y="2265478"/>
                </a:lnTo>
                <a:cubicBezTo>
                  <a:pt x="783882" y="2263635"/>
                  <a:pt x="784595" y="2261166"/>
                  <a:pt x="786206" y="2257630"/>
                </a:cubicBezTo>
                <a:lnTo>
                  <a:pt x="788946" y="2252635"/>
                </a:lnTo>
                <a:lnTo>
                  <a:pt x="794250" y="2238675"/>
                </a:lnTo>
                <a:cubicBezTo>
                  <a:pt x="794345" y="2236784"/>
                  <a:pt x="794441" y="2234894"/>
                  <a:pt x="794536" y="2233003"/>
                </a:cubicBezTo>
                <a:lnTo>
                  <a:pt x="792429" y="2229498"/>
                </a:lnTo>
                <a:lnTo>
                  <a:pt x="793227" y="2228401"/>
                </a:lnTo>
                <a:cubicBezTo>
                  <a:pt x="801728" y="2221696"/>
                  <a:pt x="809796" y="2223226"/>
                  <a:pt x="795299" y="2197903"/>
                </a:cubicBezTo>
                <a:cubicBezTo>
                  <a:pt x="811549" y="2180402"/>
                  <a:pt x="801510" y="2168206"/>
                  <a:pt x="808822" y="2134368"/>
                </a:cubicBezTo>
                <a:cubicBezTo>
                  <a:pt x="821032" y="2126284"/>
                  <a:pt x="822222" y="2114075"/>
                  <a:pt x="820138" y="2099989"/>
                </a:cubicBezTo>
                <a:cubicBezTo>
                  <a:pt x="834727" y="2072002"/>
                  <a:pt x="836697" y="2038973"/>
                  <a:pt x="847225" y="2003626"/>
                </a:cubicBezTo>
                <a:cubicBezTo>
                  <a:pt x="870411" y="1973216"/>
                  <a:pt x="860120" y="1942957"/>
                  <a:pt x="871446" y="1905232"/>
                </a:cubicBezTo>
                <a:cubicBezTo>
                  <a:pt x="899662" y="1884744"/>
                  <a:pt x="866560" y="1869681"/>
                  <a:pt x="866894" y="1846725"/>
                </a:cubicBezTo>
                <a:lnTo>
                  <a:pt x="868241" y="1841071"/>
                </a:lnTo>
                <a:lnTo>
                  <a:pt x="875742" y="1828958"/>
                </a:lnTo>
                <a:lnTo>
                  <a:pt x="879192" y="1824953"/>
                </a:lnTo>
                <a:lnTo>
                  <a:pt x="882790" y="1817574"/>
                </a:lnTo>
                <a:lnTo>
                  <a:pt x="938174" y="1837086"/>
                </a:lnTo>
                <a:cubicBezTo>
                  <a:pt x="961325" y="1826364"/>
                  <a:pt x="984567" y="1793295"/>
                  <a:pt x="1021695" y="1753240"/>
                </a:cubicBezTo>
                <a:cubicBezTo>
                  <a:pt x="1050351" y="1710564"/>
                  <a:pt x="1079859" y="1626787"/>
                  <a:pt x="1109428" y="1570998"/>
                </a:cubicBezTo>
                <a:cubicBezTo>
                  <a:pt x="1095060" y="1528987"/>
                  <a:pt x="1220038" y="1416281"/>
                  <a:pt x="1250520" y="1425857"/>
                </a:cubicBezTo>
                <a:cubicBezTo>
                  <a:pt x="1270355" y="1392742"/>
                  <a:pt x="1298168" y="1386011"/>
                  <a:pt x="1320087" y="1339305"/>
                </a:cubicBezTo>
                <a:lnTo>
                  <a:pt x="1496269" y="1094720"/>
                </a:lnTo>
                <a:cubicBezTo>
                  <a:pt x="1516164" y="1015803"/>
                  <a:pt x="1525308" y="965866"/>
                  <a:pt x="1516735" y="913489"/>
                </a:cubicBezTo>
                <a:cubicBezTo>
                  <a:pt x="1526909" y="905284"/>
                  <a:pt x="1519732" y="816693"/>
                  <a:pt x="1518279" y="802489"/>
                </a:cubicBezTo>
                <a:cubicBezTo>
                  <a:pt x="1525486" y="739008"/>
                  <a:pt x="1570345" y="641350"/>
                  <a:pt x="1589359" y="598702"/>
                </a:cubicBezTo>
                <a:cubicBezTo>
                  <a:pt x="1627631" y="531968"/>
                  <a:pt x="1653787" y="428652"/>
                  <a:pt x="1674468" y="380053"/>
                </a:cubicBezTo>
                <a:cubicBezTo>
                  <a:pt x="1702374" y="337186"/>
                  <a:pt x="1663464" y="346077"/>
                  <a:pt x="1713442" y="307108"/>
                </a:cubicBezTo>
                <a:cubicBezTo>
                  <a:pt x="1709247" y="293750"/>
                  <a:pt x="1712921" y="286239"/>
                  <a:pt x="1723372" y="277643"/>
                </a:cubicBezTo>
                <a:cubicBezTo>
                  <a:pt x="1736363" y="256271"/>
                  <a:pt x="1716219" y="239710"/>
                  <a:pt x="1740253" y="228503"/>
                </a:cubicBezTo>
                <a:cubicBezTo>
                  <a:pt x="1727703" y="222673"/>
                  <a:pt x="1759694" y="183008"/>
                  <a:pt x="1743263" y="182970"/>
                </a:cubicBezTo>
                <a:cubicBezTo>
                  <a:pt x="1741915" y="159720"/>
                  <a:pt x="1761363" y="167348"/>
                  <a:pt x="1761186" y="145367"/>
                </a:cubicBezTo>
                <a:cubicBezTo>
                  <a:pt x="1768291" y="127518"/>
                  <a:pt x="1767039" y="165048"/>
                  <a:pt x="1777775" y="148014"/>
                </a:cubicBezTo>
                <a:cubicBezTo>
                  <a:pt x="1788927" y="125594"/>
                  <a:pt x="1807822" y="143605"/>
                  <a:pt x="1792914" y="104094"/>
                </a:cubicBezTo>
                <a:cubicBezTo>
                  <a:pt x="1811329" y="87027"/>
                  <a:pt x="1802901" y="72355"/>
                  <a:pt x="1814516" y="36224"/>
                </a:cubicBezTo>
                <a:lnTo>
                  <a:pt x="1821598" y="28008"/>
                </a:lnTo>
                <a:lnTo>
                  <a:pt x="1813947" y="11863"/>
                </a:lnTo>
                <a:cubicBezTo>
                  <a:pt x="1814274" y="7909"/>
                  <a:pt x="1814602" y="3954"/>
                  <a:pt x="1814929"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B407A9-EACC-6595-DD17-98FB82251D0B}"/>
              </a:ext>
            </a:extLst>
          </p:cNvPr>
          <p:cNvSpPr>
            <a:spLocks noGrp="1"/>
          </p:cNvSpPr>
          <p:nvPr>
            <p:ph type="title"/>
          </p:nvPr>
        </p:nvSpPr>
        <p:spPr>
          <a:xfrm>
            <a:off x="1050878" y="603623"/>
            <a:ext cx="5605103" cy="1222001"/>
          </a:xfrm>
        </p:spPr>
        <p:txBody>
          <a:bodyPr>
            <a:normAutofit/>
          </a:bodyPr>
          <a:lstStyle/>
          <a:p>
            <a:r>
              <a:rPr lang="en-US" dirty="0"/>
              <a:t>Dataset</a:t>
            </a:r>
          </a:p>
        </p:txBody>
      </p:sp>
      <p:sp>
        <p:nvSpPr>
          <p:cNvPr id="9" name="Content Placeholder 8">
            <a:extLst>
              <a:ext uri="{FF2B5EF4-FFF2-40B4-BE49-F238E27FC236}">
                <a16:creationId xmlns:a16="http://schemas.microsoft.com/office/drawing/2014/main" id="{FB1D554C-9FF3-20CC-1389-7EE69A3E214F}"/>
              </a:ext>
            </a:extLst>
          </p:cNvPr>
          <p:cNvSpPr>
            <a:spLocks noGrp="1"/>
          </p:cNvSpPr>
          <p:nvPr>
            <p:ph idx="1"/>
          </p:nvPr>
        </p:nvSpPr>
        <p:spPr>
          <a:xfrm>
            <a:off x="1050878" y="2147357"/>
            <a:ext cx="5083222" cy="4253443"/>
          </a:xfrm>
        </p:spPr>
        <p:txBody>
          <a:bodyPr>
            <a:normAutofit/>
          </a:bodyPr>
          <a:lstStyle/>
          <a:p>
            <a:r>
              <a:rPr lang="en-US" dirty="0"/>
              <a:t>Dataset published for research paper purposes. Can be found on Kaggle website.</a:t>
            </a:r>
          </a:p>
          <a:p>
            <a:r>
              <a:rPr lang="en-US" dirty="0"/>
              <a:t>Size of dataset is </a:t>
            </a:r>
          </a:p>
          <a:p>
            <a:pPr marL="560070" lvl="1" indent="-285750">
              <a:buFont typeface="Arial" panose="020B0604020202020204" pitchFamily="34" charset="0"/>
              <a:buChar char="•"/>
            </a:pPr>
            <a:r>
              <a:rPr lang="en-US" dirty="0"/>
              <a:t>23503 rows and 4columns for fake data</a:t>
            </a:r>
          </a:p>
          <a:p>
            <a:pPr marL="560070" lvl="1" indent="-285750">
              <a:buFont typeface="Arial" panose="020B0604020202020204" pitchFamily="34" charset="0"/>
              <a:buChar char="•"/>
            </a:pPr>
            <a:r>
              <a:rPr lang="en-US" dirty="0"/>
              <a:t>21418 rows and 4columns for true data</a:t>
            </a:r>
          </a:p>
          <a:p>
            <a:pPr marL="560070" lvl="1" indent="-285750">
              <a:buFont typeface="Arial" panose="020B0604020202020204" pitchFamily="34" charset="0"/>
              <a:buChar char="•"/>
            </a:pPr>
            <a:endParaRPr lang="en-US" dirty="0"/>
          </a:p>
        </p:txBody>
      </p:sp>
      <p:sp>
        <p:nvSpPr>
          <p:cNvPr id="23" name="Freeform: Shape 22">
            <a:extLst>
              <a:ext uri="{FF2B5EF4-FFF2-40B4-BE49-F238E27FC236}">
                <a16:creationId xmlns:a16="http://schemas.microsoft.com/office/drawing/2014/main" id="{539D42F6-B160-4C00-A3D6-19ACF1CB1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7851" y="1234865"/>
            <a:ext cx="3192054"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Text&#10;&#10;Description automatically generated">
            <a:extLst>
              <a:ext uri="{FF2B5EF4-FFF2-40B4-BE49-F238E27FC236}">
                <a16:creationId xmlns:a16="http://schemas.microsoft.com/office/drawing/2014/main" id="{ADE706BD-FB48-64D1-408B-8B5C05146113}"/>
              </a:ext>
            </a:extLst>
          </p:cNvPr>
          <p:cNvPicPr>
            <a:picLocks noChangeAspect="1"/>
          </p:cNvPicPr>
          <p:nvPr/>
        </p:nvPicPr>
        <p:blipFill rotWithShape="1">
          <a:blip r:embed="rId2"/>
          <a:srcRect t="308" r="-2" b="1666"/>
          <a:stretch/>
        </p:blipFill>
        <p:spPr>
          <a:xfrm>
            <a:off x="6667279" y="509241"/>
            <a:ext cx="4473843" cy="2916316"/>
          </a:xfrm>
          <a:prstGeom prst="rect">
            <a:avLst/>
          </a:prstGeom>
        </p:spPr>
      </p:pic>
      <p:sp>
        <p:nvSpPr>
          <p:cNvPr id="25" name="Freeform: Shape 24">
            <a:extLst>
              <a:ext uri="{FF2B5EF4-FFF2-40B4-BE49-F238E27FC236}">
                <a16:creationId xmlns:a16="http://schemas.microsoft.com/office/drawing/2014/main" id="{0119BBBB-309A-47CC-902A-8F81582E0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5758" y="3542366"/>
            <a:ext cx="3192054"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54CAAE65-F19C-6AB8-DE61-6FF848F5F095}"/>
              </a:ext>
            </a:extLst>
          </p:cNvPr>
          <p:cNvPicPr>
            <a:picLocks noChangeAspect="1"/>
          </p:cNvPicPr>
          <p:nvPr/>
        </p:nvPicPr>
        <p:blipFill rotWithShape="1">
          <a:blip r:embed="rId3"/>
          <a:srcRect r="6424" b="3"/>
          <a:stretch/>
        </p:blipFill>
        <p:spPr>
          <a:xfrm>
            <a:off x="6667280" y="3542366"/>
            <a:ext cx="5016782" cy="3270235"/>
          </a:xfrm>
          <a:prstGeom prst="rect">
            <a:avLst/>
          </a:prstGeom>
        </p:spPr>
      </p:pic>
    </p:spTree>
    <p:extLst>
      <p:ext uri="{BB962C8B-B14F-4D97-AF65-F5344CB8AC3E}">
        <p14:creationId xmlns:p14="http://schemas.microsoft.com/office/powerpoint/2010/main" val="16466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3" name="Ink 3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5" name="Rectangle 34">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B91B2-F424-C2A4-CAFF-8AEE75964EFB}"/>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dirty="0"/>
              <a:t>Workflow</a:t>
            </a:r>
            <a:endParaRPr lang="en-US"/>
          </a:p>
        </p:txBody>
      </p:sp>
      <p:sp>
        <p:nvSpPr>
          <p:cNvPr id="39" name="Freeform: Shape 38">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E0A13237-CC6F-687F-605D-6F5FD92B813C}"/>
              </a:ext>
            </a:extLst>
          </p:cNvPr>
          <p:cNvPicPr>
            <a:picLocks noGrp="1" noChangeAspect="1"/>
          </p:cNvPicPr>
          <p:nvPr>
            <p:ph idx="1"/>
          </p:nvPr>
        </p:nvPicPr>
        <p:blipFill>
          <a:blip r:embed="rId5"/>
          <a:stretch>
            <a:fillRect/>
          </a:stretch>
        </p:blipFill>
        <p:spPr>
          <a:xfrm>
            <a:off x="6807962" y="629528"/>
            <a:ext cx="2964688" cy="6018699"/>
          </a:xfrm>
          <a:prstGeom prst="rect">
            <a:avLst/>
          </a:prstGeom>
        </p:spPr>
      </p:pic>
    </p:spTree>
    <p:extLst>
      <p:ext uri="{BB962C8B-B14F-4D97-AF65-F5344CB8AC3E}">
        <p14:creationId xmlns:p14="http://schemas.microsoft.com/office/powerpoint/2010/main" val="53585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3C59CD-8C3E-4350-0E2B-E0B7C7749805}"/>
              </a:ext>
            </a:extLst>
          </p:cNvPr>
          <p:cNvSpPr>
            <a:spLocks noGrp="1"/>
          </p:cNvSpPr>
          <p:nvPr>
            <p:ph type="title"/>
          </p:nvPr>
        </p:nvSpPr>
        <p:spPr>
          <a:xfrm>
            <a:off x="1050879" y="609601"/>
            <a:ext cx="6427006" cy="1216024"/>
          </a:xfrm>
        </p:spPr>
        <p:txBody>
          <a:bodyPr>
            <a:normAutofit/>
          </a:bodyPr>
          <a:lstStyle/>
          <a:p>
            <a:r>
              <a:rPr lang="en-US"/>
              <a:t>EDA, Data cleaning &amp; Pre-processing</a:t>
            </a:r>
          </a:p>
        </p:txBody>
      </p:sp>
      <p:sp>
        <p:nvSpPr>
          <p:cNvPr id="3" name="Content Placeholder 2">
            <a:extLst>
              <a:ext uri="{FF2B5EF4-FFF2-40B4-BE49-F238E27FC236}">
                <a16:creationId xmlns:a16="http://schemas.microsoft.com/office/drawing/2014/main" id="{2D3BD1D8-8278-1B55-A0F5-9FF266E19C38}"/>
              </a:ext>
            </a:extLst>
          </p:cNvPr>
          <p:cNvSpPr>
            <a:spLocks noGrp="1"/>
          </p:cNvSpPr>
          <p:nvPr>
            <p:ph idx="1"/>
          </p:nvPr>
        </p:nvSpPr>
        <p:spPr>
          <a:xfrm>
            <a:off x="1050879" y="2147356"/>
            <a:ext cx="6292370" cy="4107021"/>
          </a:xfrm>
        </p:spPr>
        <p:txBody>
          <a:bodyPr>
            <a:normAutofit/>
          </a:bodyPr>
          <a:lstStyle/>
          <a:p>
            <a:r>
              <a:rPr lang="en-US" dirty="0"/>
              <a:t>Null values in the data set</a:t>
            </a:r>
          </a:p>
          <a:p>
            <a:r>
              <a:rPr lang="en-US" dirty="0"/>
              <a:t>Combining of both data sets.</a:t>
            </a:r>
          </a:p>
          <a:p>
            <a:r>
              <a:rPr lang="en-US" dirty="0"/>
              <a:t>Patterns found in raw data</a:t>
            </a:r>
          </a:p>
          <a:p>
            <a:r>
              <a:rPr lang="en-US" dirty="0"/>
              <a:t>Stop word removal</a:t>
            </a:r>
          </a:p>
          <a:p>
            <a:pPr marL="560070" lvl="1" indent="-285750">
              <a:buFont typeface="Courier New" panose="02070309020205020404" pitchFamily="49" charset="0"/>
              <a:buChar char="o"/>
            </a:pPr>
            <a:r>
              <a:rPr lang="en-US" dirty="0"/>
              <a:t>Easier ways to perform stop word removal</a:t>
            </a:r>
          </a:p>
          <a:p>
            <a:r>
              <a:rPr lang="en-US" dirty="0"/>
              <a:t>Introducing class in combined data</a:t>
            </a:r>
          </a:p>
          <a:p>
            <a:r>
              <a:rPr lang="en-US" dirty="0"/>
              <a:t>Decision on what features/ columns of data to choose for training and testing the model</a:t>
            </a:r>
          </a:p>
          <a:p>
            <a:pPr indent="0">
              <a:buNone/>
            </a:pPr>
            <a:endParaRPr lang="en-US" dirty="0"/>
          </a:p>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ED8D2980-8F9B-3F2F-0B04-D0810E09A076}"/>
              </a:ext>
            </a:extLst>
          </p:cNvPr>
          <p:cNvPicPr>
            <a:picLocks noChangeAspect="1"/>
          </p:cNvPicPr>
          <p:nvPr/>
        </p:nvPicPr>
        <p:blipFill rotWithShape="1">
          <a:blip r:embed="rId2"/>
          <a:srcRect l="243" r="21135" b="-1"/>
          <a:stretch/>
        </p:blipFill>
        <p:spPr>
          <a:xfrm>
            <a:off x="8358311" y="1262481"/>
            <a:ext cx="2732518" cy="1781217"/>
          </a:xfrm>
          <a:prstGeom prst="rect">
            <a:avLst/>
          </a:prstGeom>
        </p:spPr>
      </p:pic>
      <p:pic>
        <p:nvPicPr>
          <p:cNvPr id="7" name="Picture 6">
            <a:extLst>
              <a:ext uri="{FF2B5EF4-FFF2-40B4-BE49-F238E27FC236}">
                <a16:creationId xmlns:a16="http://schemas.microsoft.com/office/drawing/2014/main" id="{CF8C6FD4-F1A7-F02F-97C4-C79082C52529}"/>
              </a:ext>
            </a:extLst>
          </p:cNvPr>
          <p:cNvPicPr>
            <a:picLocks noChangeAspect="1"/>
          </p:cNvPicPr>
          <p:nvPr/>
        </p:nvPicPr>
        <p:blipFill>
          <a:blip r:embed="rId3"/>
          <a:stretch>
            <a:fillRect/>
          </a:stretch>
        </p:blipFill>
        <p:spPr>
          <a:xfrm>
            <a:off x="7371696" y="3690418"/>
            <a:ext cx="4705748" cy="2363541"/>
          </a:xfrm>
          <a:prstGeom prst="rect">
            <a:avLst/>
          </a:prstGeom>
        </p:spPr>
      </p:pic>
    </p:spTree>
    <p:extLst>
      <p:ext uri="{BB962C8B-B14F-4D97-AF65-F5344CB8AC3E}">
        <p14:creationId xmlns:p14="http://schemas.microsoft.com/office/powerpoint/2010/main" val="120473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3BA57A-0C96-33FB-CA17-AFFFE93F3861}"/>
              </a:ext>
            </a:extLst>
          </p:cNvPr>
          <p:cNvSpPr>
            <a:spLocks noGrp="1"/>
          </p:cNvSpPr>
          <p:nvPr>
            <p:ph type="title"/>
          </p:nvPr>
        </p:nvSpPr>
        <p:spPr>
          <a:xfrm>
            <a:off x="1050879" y="609600"/>
            <a:ext cx="5562706" cy="1426234"/>
          </a:xfrm>
        </p:spPr>
        <p:txBody>
          <a:bodyPr>
            <a:normAutofit/>
          </a:bodyPr>
          <a:lstStyle/>
          <a:p>
            <a:r>
              <a:rPr lang="en-US" dirty="0"/>
              <a:t>Natural Language Processing (</a:t>
            </a:r>
            <a:r>
              <a:rPr lang="en-US" dirty="0" err="1"/>
              <a:t>nlp</a:t>
            </a:r>
            <a:r>
              <a:rPr lang="en-US" dirty="0"/>
              <a:t>)</a:t>
            </a:r>
          </a:p>
        </p:txBody>
      </p:sp>
      <p:sp>
        <p:nvSpPr>
          <p:cNvPr id="3" name="Content Placeholder 2">
            <a:extLst>
              <a:ext uri="{FF2B5EF4-FFF2-40B4-BE49-F238E27FC236}">
                <a16:creationId xmlns:a16="http://schemas.microsoft.com/office/drawing/2014/main" id="{22A7424F-46BC-2182-161D-D5957B59051C}"/>
              </a:ext>
            </a:extLst>
          </p:cNvPr>
          <p:cNvSpPr>
            <a:spLocks noGrp="1"/>
          </p:cNvSpPr>
          <p:nvPr>
            <p:ph idx="1"/>
          </p:nvPr>
        </p:nvSpPr>
        <p:spPr>
          <a:xfrm>
            <a:off x="1050879" y="2357567"/>
            <a:ext cx="5216426" cy="3896810"/>
          </a:xfrm>
        </p:spPr>
        <p:txBody>
          <a:bodyPr>
            <a:normAutofit/>
          </a:bodyPr>
          <a:lstStyle/>
          <a:p>
            <a:pPr>
              <a:lnSpc>
                <a:spcPct val="90000"/>
              </a:lnSpc>
            </a:pPr>
            <a:r>
              <a:rPr lang="en-US" sz="1600" dirty="0"/>
              <a:t>NLP stands for Natural Language Processing.</a:t>
            </a:r>
          </a:p>
          <a:p>
            <a:pPr>
              <a:lnSpc>
                <a:spcPct val="90000"/>
              </a:lnSpc>
            </a:pPr>
            <a:r>
              <a:rPr lang="en-US" sz="1600" dirty="0"/>
              <a:t>NLP basically is like learning a language of your own mind.</a:t>
            </a:r>
          </a:p>
          <a:p>
            <a:pPr>
              <a:lnSpc>
                <a:spcPct val="90000"/>
              </a:lnSpc>
            </a:pPr>
            <a:r>
              <a:rPr lang="en-US" sz="1600" dirty="0"/>
              <a:t>NLP boils down to the ability of a computer program to understand human language as it is spoken and written.</a:t>
            </a:r>
          </a:p>
          <a:p>
            <a:pPr>
              <a:lnSpc>
                <a:spcPct val="90000"/>
              </a:lnSpc>
            </a:pPr>
            <a:r>
              <a:rPr lang="en-US" sz="1600" dirty="0"/>
              <a:t>Acts as a building block between model and the data (text data in this case)</a:t>
            </a:r>
          </a:p>
          <a:p>
            <a:pPr>
              <a:lnSpc>
                <a:spcPct val="90000"/>
              </a:lnSpc>
            </a:pPr>
            <a:r>
              <a:rPr lang="en-US" sz="1600" dirty="0"/>
              <a:t>Main phases of NLP</a:t>
            </a:r>
          </a:p>
          <a:p>
            <a:pPr marL="560070" lvl="1" indent="-285750">
              <a:lnSpc>
                <a:spcPct val="90000"/>
              </a:lnSpc>
              <a:buFont typeface="Arial" panose="020B0604020202020204" pitchFamily="34" charset="0"/>
              <a:buChar char="•"/>
            </a:pPr>
            <a:r>
              <a:rPr lang="en-US" sz="1600" dirty="0"/>
              <a:t>Data preprocessing </a:t>
            </a:r>
          </a:p>
          <a:p>
            <a:pPr marL="560070" lvl="1" indent="-285750">
              <a:lnSpc>
                <a:spcPct val="90000"/>
              </a:lnSpc>
              <a:buFont typeface="Arial" panose="020B0604020202020204" pitchFamily="34" charset="0"/>
              <a:buChar char="•"/>
            </a:pPr>
            <a:r>
              <a:rPr lang="en-US" sz="1600" dirty="0"/>
              <a:t>Algorithm development</a:t>
            </a:r>
          </a:p>
        </p:txBody>
      </p:sp>
      <p:pic>
        <p:nvPicPr>
          <p:cNvPr id="3074" name="Picture 2" descr="nexocode | The 2022 Definitive Guide to Natural Language Processing (NLP)">
            <a:extLst>
              <a:ext uri="{FF2B5EF4-FFF2-40B4-BE49-F238E27FC236}">
                <a16:creationId xmlns:a16="http://schemas.microsoft.com/office/drawing/2014/main" id="{F35A87FD-D2EF-5C32-0CD2-B70C433804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2150" y="2154211"/>
            <a:ext cx="5243250" cy="290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075647"/>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412426"/>
      </a:dk2>
      <a:lt2>
        <a:srgbClr val="E2E8E8"/>
      </a:lt2>
      <a:accent1>
        <a:srgbClr val="C69699"/>
      </a:accent1>
      <a:accent2>
        <a:srgbClr val="BA947F"/>
      </a:accent2>
      <a:accent3>
        <a:srgbClr val="ACA382"/>
      </a:accent3>
      <a:accent4>
        <a:srgbClr val="9EA973"/>
      </a:accent4>
      <a:accent5>
        <a:srgbClr val="92AB82"/>
      </a:accent5>
      <a:accent6>
        <a:srgbClr val="78B07A"/>
      </a:accent6>
      <a:hlink>
        <a:srgbClr val="568E8B"/>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4851</TotalTime>
  <Words>1042</Words>
  <Application>Microsoft Macintosh PowerPoint</Application>
  <PresentationFormat>Widescreen</PresentationFormat>
  <Paragraphs>106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Bembo</vt:lpstr>
      <vt:lpstr>Calibri</vt:lpstr>
      <vt:lpstr>Courier New</vt:lpstr>
      <vt:lpstr>ArchiveVTI</vt:lpstr>
      <vt:lpstr>Fake news detection</vt:lpstr>
      <vt:lpstr>Outline</vt:lpstr>
      <vt:lpstr>Abstract</vt:lpstr>
      <vt:lpstr>Introduction</vt:lpstr>
      <vt:lpstr>Major problem</vt:lpstr>
      <vt:lpstr>Dataset</vt:lpstr>
      <vt:lpstr>Workflow</vt:lpstr>
      <vt:lpstr>EDA, Data cleaning &amp; Pre-processing</vt:lpstr>
      <vt:lpstr>Natural Language Processing (nlp)</vt:lpstr>
      <vt:lpstr>Word 2 vector (w2v)</vt:lpstr>
      <vt:lpstr>Word 2 vector algorithmic flow</vt:lpstr>
      <vt:lpstr>w2V</vt:lpstr>
      <vt:lpstr>Tokenization</vt:lpstr>
      <vt:lpstr>Architecture of model</vt:lpstr>
      <vt:lpstr>results</vt:lpstr>
      <vt:lpstr>Training and validation accuracy</vt:lpstr>
      <vt:lpstr>Model testing/ predicting</vt:lpstr>
      <vt:lpstr>Analysis of results</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Dheeraj Velury</dc:creator>
  <cp:lastModifiedBy>Dheeraj Velury</cp:lastModifiedBy>
  <cp:revision>20</cp:revision>
  <dcterms:created xsi:type="dcterms:W3CDTF">2022-10-31T21:14:32Z</dcterms:created>
  <dcterms:modified xsi:type="dcterms:W3CDTF">2022-11-07T23:36:10Z</dcterms:modified>
</cp:coreProperties>
</file>