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31"/>
  </p:notesMasterIdLst>
  <p:handoutMasterIdLst>
    <p:handoutMasterId r:id="rId32"/>
  </p:handoutMasterIdLst>
  <p:sldIdLst>
    <p:sldId id="467" r:id="rId7"/>
    <p:sldId id="950" r:id="rId8"/>
    <p:sldId id="960" r:id="rId9"/>
    <p:sldId id="966" r:id="rId10"/>
    <p:sldId id="973" r:id="rId11"/>
    <p:sldId id="976" r:id="rId12"/>
    <p:sldId id="974" r:id="rId13"/>
    <p:sldId id="978" r:id="rId14"/>
    <p:sldId id="967" r:id="rId15"/>
    <p:sldId id="952" r:id="rId16"/>
    <p:sldId id="980" r:id="rId17"/>
    <p:sldId id="981" r:id="rId18"/>
    <p:sldId id="979" r:id="rId19"/>
    <p:sldId id="987" r:id="rId20"/>
    <p:sldId id="968" r:id="rId21"/>
    <p:sldId id="986" r:id="rId22"/>
    <p:sldId id="988" r:id="rId23"/>
    <p:sldId id="969" r:id="rId24"/>
    <p:sldId id="983" r:id="rId25"/>
    <p:sldId id="984" r:id="rId26"/>
    <p:sldId id="985" r:id="rId27"/>
    <p:sldId id="972" r:id="rId28"/>
    <p:sldId id="970" r:id="rId29"/>
    <p:sldId id="9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3/18/2024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404008-3433-43AD-8483-BD8A804A264A}" type="slidenum">
              <a:rPr lang="en-IN" smtClean="0"/>
              <a:pPr/>
              <a:t>10</a:t>
            </a:fld>
            <a:endParaRPr lang="en-IN"/>
          </a:p>
        </p:txBody>
      </p:sp>
    </p:spTree>
    <p:extLst>
      <p:ext uri="{BB962C8B-B14F-4D97-AF65-F5344CB8AC3E}">
        <p14:creationId xmlns:p14="http://schemas.microsoft.com/office/powerpoint/2010/main" val="49110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3/18/2024</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3/18/2024</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3/18/2024</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3/18/2024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3/18/2024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3/18/2024</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ieee-conecct.org/"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689638" y="1964969"/>
            <a:ext cx="6812724" cy="5694892"/>
          </a:xfrm>
          <a:prstGeom prst="rect">
            <a:avLst/>
          </a:prstGeom>
          <a:noFill/>
        </p:spPr>
        <p:txBody>
          <a:bodyPr wrap="square" lIns="91440" tIns="45720" rIns="91440" bIns="45720" rtlCol="0" anchor="t">
            <a:spAutoFit/>
          </a:bodyPr>
          <a:lstStyle/>
          <a:p>
            <a:pPr algn="ctr"/>
            <a:r>
              <a:rPr lang="en-US" sz="4000" dirty="0">
                <a:solidFill>
                  <a:schemeClr val="bg1"/>
                </a:solidFill>
                <a:latin typeface="Georgia"/>
              </a:rPr>
              <a:t>Project Title</a:t>
            </a:r>
          </a:p>
          <a:p>
            <a:pPr algn="ctr"/>
            <a:r>
              <a:rPr lang="en-US" sz="4000" dirty="0">
                <a:solidFill>
                  <a:schemeClr val="bg1"/>
                </a:solidFill>
                <a:latin typeface="Georgia"/>
              </a:rPr>
              <a:t>Team Number: B4</a:t>
            </a:r>
          </a:p>
          <a:p>
            <a:pPr algn="ctr"/>
            <a:r>
              <a:rPr lang="en-US" sz="2400" dirty="0">
                <a:solidFill>
                  <a:schemeClr val="bg1"/>
                </a:solidFill>
                <a:latin typeface="Georgia"/>
              </a:rPr>
              <a:t>NIHAAS REDDY R- AM.EN.U4CSE20157</a:t>
            </a:r>
          </a:p>
          <a:p>
            <a:pPr algn="ctr"/>
            <a:r>
              <a:rPr lang="en-US" sz="2400" dirty="0">
                <a:solidFill>
                  <a:schemeClr val="bg1"/>
                </a:solidFill>
                <a:latin typeface="Georgia"/>
              </a:rPr>
              <a:t>DHEERAJ REDDY B – AM.EN.U4CSE20115</a:t>
            </a:r>
          </a:p>
          <a:p>
            <a:pPr algn="ctr"/>
            <a:r>
              <a:rPr lang="en-US" sz="2400" dirty="0">
                <a:solidFill>
                  <a:schemeClr val="bg1"/>
                </a:solidFill>
                <a:latin typeface="Georgia"/>
              </a:rPr>
              <a:t>KARTHEEK REDDY T– AM.EN.U4CSE20167</a:t>
            </a:r>
          </a:p>
          <a:p>
            <a:pPr algn="ctr"/>
            <a:r>
              <a:rPr lang="en-US" sz="2400" dirty="0">
                <a:solidFill>
                  <a:schemeClr val="bg1"/>
                </a:solidFill>
                <a:latin typeface="Georgia"/>
              </a:rPr>
              <a:t>AISWARYA SUDHIR – AM.EN.U4CSE20106</a:t>
            </a:r>
          </a:p>
          <a:p>
            <a:pPr algn="ctr"/>
            <a:r>
              <a:rPr lang="en-US" sz="2400" dirty="0">
                <a:solidFill>
                  <a:schemeClr val="bg1"/>
                </a:solidFill>
                <a:latin typeface="Georgia"/>
                <a:cs typeface="Calibri"/>
              </a:rPr>
              <a:t>Guide : </a:t>
            </a:r>
          </a:p>
          <a:p>
            <a:pPr algn="ctr"/>
            <a:r>
              <a:rPr lang="en-US" sz="2400" dirty="0">
                <a:solidFill>
                  <a:schemeClr val="bg1"/>
                </a:solidFill>
                <a:latin typeface="Georgia"/>
                <a:cs typeface="Calibri"/>
              </a:rPr>
              <a:t>Asha Ashok </a:t>
            </a:r>
          </a:p>
          <a:p>
            <a:pPr>
              <a:lnSpc>
                <a:spcPct val="115000"/>
              </a:lnSpc>
              <a:spcAft>
                <a:spcPts val="1000"/>
              </a:spcAft>
            </a:pPr>
            <a:r>
              <a:rPr lang="en-IN" sz="1800" i="1" dirty="0">
                <a:solidFill>
                  <a:schemeClr val="bg1"/>
                </a:solidFill>
                <a:effectLst/>
                <a:latin typeface="Times New Roman" panose="02020603050405020304" pitchFamily="18" charset="0"/>
                <a:ea typeface="Calibri" panose="020F0502020204030204" pitchFamily="34" charset="0"/>
              </a:rPr>
              <a:t>	    Asst. Professor, School of Computing, </a:t>
            </a:r>
            <a:r>
              <a:rPr lang="en-IN" sz="1800" i="1" dirty="0" err="1">
                <a:solidFill>
                  <a:schemeClr val="bg1"/>
                </a:solidFill>
                <a:effectLst/>
                <a:latin typeface="Times New Roman" panose="02020603050405020304" pitchFamily="18" charset="0"/>
                <a:ea typeface="Calibri" panose="020F0502020204030204" pitchFamily="34" charset="0"/>
              </a:rPr>
              <a:t>Amritapuri</a:t>
            </a:r>
            <a:r>
              <a:rPr lang="en-IN" sz="1800" i="1" dirty="0">
                <a:solidFill>
                  <a:schemeClr val="bg1"/>
                </a:solidFill>
                <a:effectLst/>
                <a:latin typeface="Times New Roman" panose="02020603050405020304" pitchFamily="18" charset="0"/>
                <a:ea typeface="Calibri" panose="020F0502020204030204" pitchFamily="34" charset="0"/>
              </a:rPr>
              <a:t> </a:t>
            </a:r>
            <a:endParaRPr lang="en-IN" sz="1800" dirty="0">
              <a:solidFill>
                <a:schemeClr val="bg1"/>
              </a:solidFill>
              <a:effectLst/>
              <a:latin typeface="Calibri" panose="020F0502020204030204" pitchFamily="34" charset="0"/>
              <a:ea typeface="Calibri" panose="020F0502020204030204" pitchFamily="34" charset="0"/>
            </a:endParaRPr>
          </a:p>
          <a:p>
            <a:pPr>
              <a:lnSpc>
                <a:spcPct val="115000"/>
              </a:lnSpc>
              <a:spcAft>
                <a:spcPts val="1000"/>
              </a:spcAft>
            </a:pPr>
            <a:r>
              <a:rPr lang="en-US" sz="1800" i="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gn="ctr"/>
            <a:endParaRPr lang="en-US" sz="2400" b="1" dirty="0">
              <a:solidFill>
                <a:schemeClr val="bg1"/>
              </a:solidFill>
              <a:latin typeface="Georgia"/>
              <a:cs typeface="Calibri"/>
            </a:endParaRPr>
          </a:p>
          <a:p>
            <a:pPr algn="ctr"/>
            <a:endParaRPr lang="en-US" sz="4000" dirty="0">
              <a:solidFill>
                <a:schemeClr val="bg1"/>
              </a:solidFill>
              <a:latin typeface="Calibri" panose="020F0502020204030204"/>
              <a:cs typeface="Calibri"/>
            </a:endParaRPr>
          </a:p>
          <a:p>
            <a:pPr algn="ctr"/>
            <a:endParaRPr lang="en-US" dirty="0">
              <a:solidFill>
                <a:schemeClr val="bg1"/>
              </a:solidFill>
              <a:latin typeface="Georgia"/>
              <a:cs typeface="Calibri"/>
            </a:endParaRPr>
          </a:p>
        </p:txBody>
      </p:sp>
      <p:sp>
        <p:nvSpPr>
          <p:cNvPr id="9" name="TextBox 8">
            <a:extLst>
              <a:ext uri="{FF2B5EF4-FFF2-40B4-BE49-F238E27FC236}">
                <a16:creationId xmlns:a16="http://schemas.microsoft.com/office/drawing/2014/main" id="{8807A921-4A34-4052-800D-82EA711F2427}"/>
              </a:ext>
            </a:extLst>
          </p:cNvPr>
          <p:cNvSpPr txBox="1"/>
          <p:nvPr/>
        </p:nvSpPr>
        <p:spPr>
          <a:xfrm>
            <a:off x="6572099" y="4647208"/>
            <a:ext cx="6267602" cy="461665"/>
          </a:xfrm>
          <a:prstGeom prst="rect">
            <a:avLst/>
          </a:prstGeom>
          <a:noFill/>
        </p:spPr>
        <p:txBody>
          <a:bodyPr wrap="square" lIns="91440" tIns="45720" rIns="91440" bIns="45720" rtlCol="0" anchor="t">
            <a:spAutoFit/>
          </a:bodyPr>
          <a:lstStyle/>
          <a:p>
            <a:endParaRPr lang="en-US" sz="2400">
              <a:solidFill>
                <a:schemeClr val="bg1"/>
              </a:solidFill>
              <a:latin typeface="Georgia" panose="02040502050405020303" pitchFamily="18" charset="0"/>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235276"/>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298749" y="6742543"/>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pic>
        <p:nvPicPr>
          <p:cNvPr id="7" name="Picture 6">
            <a:extLst>
              <a:ext uri="{FF2B5EF4-FFF2-40B4-BE49-F238E27FC236}">
                <a16:creationId xmlns:a16="http://schemas.microsoft.com/office/drawing/2014/main" id="{66631A56-7098-235A-E3EC-B80D41361203}"/>
              </a:ext>
            </a:extLst>
          </p:cNvPr>
          <p:cNvPicPr>
            <a:picLocks noChangeAspect="1"/>
          </p:cNvPicPr>
          <p:nvPr/>
        </p:nvPicPr>
        <p:blipFill>
          <a:blip r:embed="rId3"/>
          <a:stretch>
            <a:fillRect/>
          </a:stretch>
        </p:blipFill>
        <p:spPr>
          <a:xfrm>
            <a:off x="571499" y="1030147"/>
            <a:ext cx="11038038" cy="4832917"/>
          </a:xfrm>
          <a:prstGeom prst="rect">
            <a:avLst/>
          </a:prstGeom>
        </p:spPr>
      </p:pic>
    </p:spTree>
    <p:extLst>
      <p:ext uri="{BB962C8B-B14F-4D97-AF65-F5344CB8AC3E}">
        <p14:creationId xmlns:p14="http://schemas.microsoft.com/office/powerpoint/2010/main" val="2775072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3CD3A-27FB-22A7-A033-4C978A2A04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78CE9-CB48-F287-2B24-675295807AB3}"/>
              </a:ext>
            </a:extLst>
          </p:cNvPr>
          <p:cNvSpPr>
            <a:spLocks noGrp="1"/>
          </p:cNvSpPr>
          <p:nvPr>
            <p:ph idx="1"/>
          </p:nvPr>
        </p:nvSpPr>
        <p:spPr>
          <a:xfrm>
            <a:off x="571499" y="882613"/>
            <a:ext cx="10515600" cy="4908082"/>
          </a:xfrm>
        </p:spPr>
        <p:txBody>
          <a:bodyPr>
            <a:normAutofit fontScale="92500" lnSpcReduction="10000"/>
          </a:bodyPr>
          <a:lstStyle/>
          <a:p>
            <a:endParaRPr lang="en-US" b="1" i="0" dirty="0">
              <a:solidFill>
                <a:srgbClr val="0D0D0D"/>
              </a:solidFill>
              <a:effectLst/>
              <a:latin typeface="Söhne"/>
            </a:endParaRPr>
          </a:p>
          <a:p>
            <a:r>
              <a:rPr lang="en-US" dirty="0">
                <a:solidFill>
                  <a:srgbClr val="0D0D0D"/>
                </a:solidFill>
                <a:latin typeface="Söhne"/>
              </a:rPr>
              <a:t>Explore graph-based representations of MRI images, such as super pixel segmentation or grid-based graphs, to capture spatial relationships and structural information.</a:t>
            </a:r>
            <a:endParaRPr lang="en-IN" i="0" dirty="0">
              <a:solidFill>
                <a:srgbClr val="0D0D0D"/>
              </a:solidFill>
              <a:effectLst/>
              <a:latin typeface="Söhne"/>
            </a:endParaRPr>
          </a:p>
          <a:p>
            <a:r>
              <a:rPr lang="en-IN" i="0" dirty="0">
                <a:solidFill>
                  <a:srgbClr val="0D0D0D"/>
                </a:solidFill>
                <a:effectLst/>
                <a:latin typeface="Söhne"/>
              </a:rPr>
              <a:t>Address Non-Euclidean Distance Consideration</a:t>
            </a:r>
            <a:r>
              <a:rPr lang="en-US" i="0" dirty="0">
                <a:solidFill>
                  <a:srgbClr val="0D0D0D"/>
                </a:solidFill>
                <a:effectLst/>
                <a:latin typeface="Söhne"/>
              </a:rPr>
              <a:t> </a:t>
            </a:r>
            <a:r>
              <a:rPr lang="en-US" b="0" i="0" dirty="0">
                <a:solidFill>
                  <a:srgbClr val="0D0D0D"/>
                </a:solidFill>
                <a:effectLst/>
                <a:latin typeface="Söhne"/>
              </a:rPr>
              <a:t>by incorporating relational awareness in the model, enabling it to understand and utilize pixel-to-pixel relationships effectively.</a:t>
            </a:r>
          </a:p>
          <a:p>
            <a:r>
              <a:rPr lang="en-US" b="0" i="0" dirty="0">
                <a:solidFill>
                  <a:srgbClr val="0D0D0D"/>
                </a:solidFill>
                <a:effectLst/>
                <a:latin typeface="Söhne"/>
              </a:rPr>
              <a:t>To Characterize brain tumors as overall brain connectivity graph to capture both local and global context effectively.</a:t>
            </a:r>
          </a:p>
          <a:p>
            <a:r>
              <a:rPr lang="en-US" dirty="0"/>
              <a:t>Strive to minimize false positives and false negatives, ensuring reliable tumor detection results.</a:t>
            </a:r>
          </a:p>
          <a:p>
            <a:r>
              <a:rPr lang="en-US" dirty="0"/>
              <a:t>Aim to improve the accuracy when compared to traditional models.</a:t>
            </a:r>
          </a:p>
        </p:txBody>
      </p:sp>
      <p:sp>
        <p:nvSpPr>
          <p:cNvPr id="3" name="Title 2">
            <a:extLst>
              <a:ext uri="{FF2B5EF4-FFF2-40B4-BE49-F238E27FC236}">
                <a16:creationId xmlns:a16="http://schemas.microsoft.com/office/drawing/2014/main" id="{F6E20A0A-2011-710B-3AA0-94B8C910E8F3}"/>
              </a:ext>
            </a:extLst>
          </p:cNvPr>
          <p:cNvSpPr>
            <a:spLocks noGrp="1"/>
          </p:cNvSpPr>
          <p:nvPr>
            <p:ph type="title"/>
          </p:nvPr>
        </p:nvSpPr>
        <p:spPr/>
        <p:txBody>
          <a:bodyPr>
            <a:normAutofit fontScale="90000"/>
          </a:bodyPr>
          <a:lstStyle/>
          <a:p>
            <a:r>
              <a:rPr lang="en-US" dirty="0"/>
              <a:t>Project Objectives</a:t>
            </a:r>
            <a:endParaRPr lang="en-IN" dirty="0"/>
          </a:p>
        </p:txBody>
      </p:sp>
    </p:spTree>
    <p:extLst>
      <p:ext uri="{BB962C8B-B14F-4D97-AF65-F5344CB8AC3E}">
        <p14:creationId xmlns:p14="http://schemas.microsoft.com/office/powerpoint/2010/main" val="17574248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2">
                                            <p:txEl>
                                              <p:pRg st="1" end="1"/>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2">
                                            <p:txEl>
                                              <p:pRg st="2" end="2"/>
                                            </p:txEl>
                                          </p:spTgt>
                                        </p:tgtEl>
                                        <p:attrNameLst>
                                          <p:attrName>style.color</p:attrName>
                                        </p:attrNameLst>
                                      </p:cBhvr>
                                      <p:to>
                                        <a:schemeClr val="accent2"/>
                                      </p:to>
                                    </p:animClr>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0" nodeType="clickEffect">
                                  <p:stCondLst>
                                    <p:cond delay="0"/>
                                  </p:stCondLst>
                                  <p:childTnLst>
                                    <p:animClr clrSpc="rgb" dir="cw">
                                      <p:cBhvr override="childStyle">
                                        <p:cTn id="19" dur="2000" fill="hold"/>
                                        <p:tgtEl>
                                          <p:spTgt spid="2">
                                            <p:txEl>
                                              <p:pRg st="3" end="3"/>
                                            </p:txEl>
                                          </p:spTgt>
                                        </p:tgtEl>
                                        <p:attrNameLst>
                                          <p:attrName>style.color</p:attrName>
                                        </p:attrNameLst>
                                      </p:cBhvr>
                                      <p:to>
                                        <a:schemeClr val="accent2"/>
                                      </p:to>
                                    </p:animClr>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2000" fill="hold"/>
                                        <p:tgtEl>
                                          <p:spTgt spid="2">
                                            <p:txEl>
                                              <p:pRg st="4" end="4"/>
                                            </p:txEl>
                                          </p:spTgt>
                                        </p:tgtEl>
                                        <p:attrNameLst>
                                          <p:attrName>style.color</p:attrName>
                                        </p:attrNameLst>
                                      </p:cBhvr>
                                      <p:to>
                                        <a:schemeClr val="accent2"/>
                                      </p:to>
                                    </p:animClr>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grpId="0" nodeType="clickEffect">
                                  <p:stCondLst>
                                    <p:cond delay="0"/>
                                  </p:stCondLst>
                                  <p:childTnLst>
                                    <p:animClr clrSpc="rgb" dir="cw">
                                      <p:cBhvr override="childStyle">
                                        <p:cTn id="27" dur="2000" fill="hold"/>
                                        <p:tgtEl>
                                          <p:spTgt spid="2">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F58F9-0228-6000-8690-B0E223A11D8C}"/>
              </a:ext>
            </a:extLst>
          </p:cNvPr>
          <p:cNvSpPr>
            <a:spLocks noGrp="1"/>
          </p:cNvSpPr>
          <p:nvPr>
            <p:ph idx="1"/>
          </p:nvPr>
        </p:nvSpPr>
        <p:spPr>
          <a:xfrm>
            <a:off x="571499" y="1218279"/>
            <a:ext cx="10515600" cy="4908082"/>
          </a:xfrm>
        </p:spPr>
        <p:txBody>
          <a:bodyPr>
            <a:normAutofit/>
          </a:bodyPr>
          <a:lstStyle/>
          <a:p>
            <a:r>
              <a:rPr lang="en-US" dirty="0">
                <a:solidFill>
                  <a:srgbClr val="0D0D0D"/>
                </a:solidFill>
              </a:rPr>
              <a:t>Creation of a Graph Convolutional Network architecture tailored for brain tumor detection, capable of effectively processing graph representations of brain images.</a:t>
            </a:r>
          </a:p>
          <a:p>
            <a:r>
              <a:rPr lang="en-US" dirty="0">
                <a:solidFill>
                  <a:srgbClr val="0D0D0D"/>
                </a:solidFill>
              </a:rPr>
              <a:t>The model aims to categorize the tumor, </a:t>
            </a:r>
            <a:r>
              <a:rPr lang="en-US" i="0" dirty="0">
                <a:solidFill>
                  <a:srgbClr val="0D0D0D"/>
                </a:solidFill>
                <a:effectLst/>
              </a:rPr>
              <a:t>offering valuable insights for clinicians in treatment planning.</a:t>
            </a:r>
            <a:r>
              <a:rPr lang="en-US" dirty="0">
                <a:solidFill>
                  <a:srgbClr val="0D0D0D"/>
                </a:solidFill>
              </a:rPr>
              <a:t> By providing clinicians with accurate and reliable diagnostic information, our model has the potential to positively impact patient care </a:t>
            </a:r>
            <a:endParaRPr lang="en-US" i="0" dirty="0">
              <a:solidFill>
                <a:srgbClr val="0D0D0D"/>
              </a:solidFill>
              <a:effectLst/>
            </a:endParaRPr>
          </a:p>
          <a:p>
            <a:r>
              <a:rPr lang="en-US" i="0" dirty="0">
                <a:solidFill>
                  <a:srgbClr val="0D0D0D"/>
                </a:solidFill>
                <a:effectLst/>
              </a:rPr>
              <a:t>Model aims to achieve significantly higher accuracy in detecting brain tumors compared to traditional methods.</a:t>
            </a:r>
          </a:p>
          <a:p>
            <a:endParaRPr lang="en-US" i="0" dirty="0">
              <a:solidFill>
                <a:srgbClr val="0D0D0D"/>
              </a:solidFill>
              <a:effectLst/>
            </a:endParaRPr>
          </a:p>
          <a:p>
            <a:endParaRPr lang="en-US" i="0" dirty="0">
              <a:solidFill>
                <a:srgbClr val="0D0D0D"/>
              </a:solidFill>
              <a:effectLst/>
            </a:endParaRPr>
          </a:p>
          <a:p>
            <a:endParaRPr lang="en-US" i="0" dirty="0">
              <a:solidFill>
                <a:srgbClr val="0D0D0D"/>
              </a:solidFill>
              <a:effectLst/>
            </a:endParaRPr>
          </a:p>
          <a:p>
            <a:endParaRPr lang="en-IN" dirty="0"/>
          </a:p>
        </p:txBody>
      </p:sp>
      <p:sp>
        <p:nvSpPr>
          <p:cNvPr id="3" name="Title 2">
            <a:extLst>
              <a:ext uri="{FF2B5EF4-FFF2-40B4-BE49-F238E27FC236}">
                <a16:creationId xmlns:a16="http://schemas.microsoft.com/office/drawing/2014/main" id="{5567F608-8EDE-EEBD-33AE-5792ADDDD796}"/>
              </a:ext>
            </a:extLst>
          </p:cNvPr>
          <p:cNvSpPr>
            <a:spLocks noGrp="1"/>
          </p:cNvSpPr>
          <p:nvPr>
            <p:ph type="title"/>
          </p:nvPr>
        </p:nvSpPr>
        <p:spPr/>
        <p:txBody>
          <a:bodyPr>
            <a:normAutofit fontScale="90000"/>
          </a:bodyPr>
          <a:lstStyle/>
          <a:p>
            <a:r>
              <a:rPr lang="en-US" dirty="0"/>
              <a:t>Project Outcomes</a:t>
            </a:r>
            <a:endParaRPr lang="en-IN" dirty="0"/>
          </a:p>
        </p:txBody>
      </p:sp>
    </p:spTree>
    <p:extLst>
      <p:ext uri="{BB962C8B-B14F-4D97-AF65-F5344CB8AC3E}">
        <p14:creationId xmlns:p14="http://schemas.microsoft.com/office/powerpoint/2010/main" val="297674817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p:txBody>
          <a:bodyPr>
            <a:normAutofit/>
          </a:bodyPr>
          <a:lstStyle/>
          <a:p>
            <a:pPr algn="just">
              <a:lnSpc>
                <a:spcPct val="115000"/>
              </a:lnSpc>
            </a:pPr>
            <a:r>
              <a:rPr lang="en-US" sz="2000" dirty="0">
                <a:effectLst/>
                <a:ea typeface="Times New Roman" panose="02020603050405020304" pitchFamily="18" charset="0"/>
                <a:cs typeface="Arial" panose="020B0604020202020204" pitchFamily="34" charset="0"/>
              </a:rPr>
              <a:t>ASSUMPTIONS:</a:t>
            </a:r>
          </a:p>
          <a:p>
            <a:pPr algn="just">
              <a:lnSpc>
                <a:spcPct val="115000"/>
              </a:lnSpc>
            </a:pPr>
            <a:r>
              <a:rPr lang="en-US" sz="2000" dirty="0">
                <a:effectLst/>
                <a:ea typeface="Times New Roman" panose="02020603050405020304" pitchFamily="18" charset="0"/>
                <a:cs typeface="Arial" panose="020B0604020202020204" pitchFamily="34" charset="0"/>
              </a:rPr>
              <a:t>GCNs assume that the spatial relationships and connectivity within the brain, represented as a graph, hold significant information for tumor detection. The assumption is that preserving this topology through graph convolutions helps in identifying tumor regions.</a:t>
            </a:r>
            <a:endParaRPr lang="en-IN" sz="2000" dirty="0">
              <a:effectLst/>
              <a:ea typeface="Calibri" panose="020F0502020204030204" pitchFamily="34" charset="0"/>
              <a:cs typeface="Arial" panose="020B0604020202020204" pitchFamily="34" charset="0"/>
            </a:endParaRPr>
          </a:p>
          <a:p>
            <a:pPr algn="just">
              <a:lnSpc>
                <a:spcPct val="115000"/>
              </a:lnSpc>
            </a:pPr>
            <a:r>
              <a:rPr lang="en-US" sz="2000" dirty="0">
                <a:effectLst/>
                <a:ea typeface="Times New Roman" panose="02020603050405020304" pitchFamily="18" charset="0"/>
                <a:cs typeface="Arial" panose="020B0604020202020204" pitchFamily="34" charset="0"/>
              </a:rPr>
              <a:t>There's an assumption that the trained model will generalize well to unseen data. This assumes that the patterns learned from the training data are applicable to new, unseen brain scans, especially those from different populations or acquired using different imaging protocols.</a:t>
            </a:r>
            <a:endParaRPr lang="en-IN" sz="2000" dirty="0">
              <a:effectLst/>
              <a:ea typeface="Calibri" panose="020F0502020204030204" pitchFamily="34" charset="0"/>
              <a:cs typeface="Arial" panose="020B0604020202020204" pitchFamily="34" charset="0"/>
            </a:endParaRPr>
          </a:p>
          <a:p>
            <a:r>
              <a:rPr lang="en-US" sz="2000" dirty="0">
                <a:effectLst/>
                <a:ea typeface="Times New Roman" panose="02020603050405020304" pitchFamily="18" charset="0"/>
              </a:rPr>
              <a:t>The effectiveness of GCNs relies on having a representative dataset that sufficiently covers the diversity of brain tumors in terms of size, shape, location, and appearance. The assumption is that the model can learn generalizable patterns from this dataset.</a:t>
            </a:r>
            <a:endParaRPr lang="en-IN" sz="3200" dirty="0"/>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Assumptions</a:t>
            </a:r>
            <a:endParaRPr lang="en-IN" dirty="0"/>
          </a:p>
        </p:txBody>
      </p:sp>
    </p:spTree>
    <p:extLst>
      <p:ext uri="{BB962C8B-B14F-4D97-AF65-F5344CB8AC3E}">
        <p14:creationId xmlns:p14="http://schemas.microsoft.com/office/powerpoint/2010/main" val="22131481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EF958B-F7A7-2EEF-7DFB-D7298C0393A5}"/>
              </a:ext>
            </a:extLst>
          </p:cNvPr>
          <p:cNvSpPr>
            <a:spLocks noGrp="1"/>
          </p:cNvSpPr>
          <p:nvPr>
            <p:ph idx="1"/>
          </p:nvPr>
        </p:nvSpPr>
        <p:spPr/>
        <p:txBody>
          <a:bodyPr/>
          <a:lstStyle/>
          <a:p>
            <a:r>
              <a:rPr lang="en-US" dirty="0"/>
              <a:t>SLIC (Simple Linear Iterative Clustering</a:t>
            </a:r>
            <a:endParaRPr lang="en-IN" dirty="0"/>
          </a:p>
        </p:txBody>
      </p:sp>
      <p:sp>
        <p:nvSpPr>
          <p:cNvPr id="3" name="Title 2">
            <a:extLst>
              <a:ext uri="{FF2B5EF4-FFF2-40B4-BE49-F238E27FC236}">
                <a16:creationId xmlns:a16="http://schemas.microsoft.com/office/drawing/2014/main" id="{11F54D8D-662E-C61C-E4AE-8FEB4043C67B}"/>
              </a:ext>
            </a:extLst>
          </p:cNvPr>
          <p:cNvSpPr>
            <a:spLocks noGrp="1"/>
          </p:cNvSpPr>
          <p:nvPr>
            <p:ph type="title"/>
          </p:nvPr>
        </p:nvSpPr>
        <p:spPr>
          <a:xfrm>
            <a:off x="614480" y="608686"/>
            <a:ext cx="5214819" cy="203976"/>
          </a:xfrm>
        </p:spPr>
        <p:txBody>
          <a:bodyPr>
            <a:normAutofit fontScale="90000"/>
          </a:bodyPr>
          <a:lstStyle/>
          <a:p>
            <a:r>
              <a:rPr lang="en-US" dirty="0"/>
              <a:t>Algorithms </a:t>
            </a:r>
            <a:endParaRPr lang="en-IN" dirty="0"/>
          </a:p>
        </p:txBody>
      </p:sp>
      <p:pic>
        <p:nvPicPr>
          <p:cNvPr id="1026" name="Picture 2">
            <a:extLst>
              <a:ext uri="{FF2B5EF4-FFF2-40B4-BE49-F238E27FC236}">
                <a16:creationId xmlns:a16="http://schemas.microsoft.com/office/drawing/2014/main" id="{9A2A0BFD-2A9C-87D8-BEEB-64FB885CB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204" y="1686873"/>
            <a:ext cx="4548796" cy="3287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C206CC5-15A4-1567-F19D-6682C8C390D5}"/>
              </a:ext>
            </a:extLst>
          </p:cNvPr>
          <p:cNvPicPr>
            <a:picLocks noChangeAspect="1"/>
          </p:cNvPicPr>
          <p:nvPr/>
        </p:nvPicPr>
        <p:blipFill>
          <a:blip r:embed="rId3"/>
          <a:stretch>
            <a:fillRect/>
          </a:stretch>
        </p:blipFill>
        <p:spPr>
          <a:xfrm>
            <a:off x="614480" y="2091574"/>
            <a:ext cx="6439458" cy="2674852"/>
          </a:xfrm>
          <a:prstGeom prst="rect">
            <a:avLst/>
          </a:prstGeom>
        </p:spPr>
      </p:pic>
    </p:spTree>
    <p:extLst>
      <p:ext uri="{BB962C8B-B14F-4D97-AF65-F5344CB8AC3E}">
        <p14:creationId xmlns:p14="http://schemas.microsoft.com/office/powerpoint/2010/main" val="3345888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a:lstStyle/>
          <a:p>
            <a:r>
              <a:rPr lang="en-US" dirty="0"/>
              <a:t>SLIC (Simple Linear Iterative Clustering) Algorithm for </a:t>
            </a:r>
            <a:r>
              <a:rPr lang="en-US" dirty="0" err="1"/>
              <a:t>Superpixel</a:t>
            </a:r>
            <a:r>
              <a:rPr lang="en-US" dirty="0"/>
              <a:t> generation</a:t>
            </a:r>
            <a:br>
              <a:rPr lang="en-US" dirty="0"/>
            </a:br>
            <a:endParaRPr lang="en-IN" dirty="0"/>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pic>
        <p:nvPicPr>
          <p:cNvPr id="5" name="Picture 4">
            <a:extLst>
              <a:ext uri="{FF2B5EF4-FFF2-40B4-BE49-F238E27FC236}">
                <a16:creationId xmlns:a16="http://schemas.microsoft.com/office/drawing/2014/main" id="{818D1C61-E35D-4547-CB60-521980A1A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77" y="2091109"/>
            <a:ext cx="6924675" cy="3000375"/>
          </a:xfrm>
          <a:prstGeom prst="rect">
            <a:avLst/>
          </a:prstGeom>
        </p:spPr>
      </p:pic>
    </p:spTree>
    <p:extLst>
      <p:ext uri="{BB962C8B-B14F-4D97-AF65-F5344CB8AC3E}">
        <p14:creationId xmlns:p14="http://schemas.microsoft.com/office/powerpoint/2010/main" val="1257393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490235" y="975210"/>
            <a:ext cx="11211529" cy="5101498"/>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GCN:</a:t>
            </a:r>
          </a:p>
          <a:p>
            <a:r>
              <a:rPr lang="en-US" dirty="0">
                <a:latin typeface="Times New Roman" panose="02020603050405020304" pitchFamily="18" charset="0"/>
                <a:cs typeface="Times New Roman" panose="02020603050405020304" pitchFamily="18" charset="0"/>
              </a:rPr>
              <a:t>Graph Representation: The input data is represented as a graph, typically defined by a set of nodes and edges. Node features and edge attributes can encode information about the entities and their relationships.</a:t>
            </a:r>
          </a:p>
          <a:p>
            <a:r>
              <a:rPr lang="en-IN" dirty="0">
                <a:latin typeface="Times New Roman" panose="02020603050405020304" pitchFamily="18" charset="0"/>
                <a:cs typeface="Times New Roman" panose="02020603050405020304" pitchFamily="18" charset="0"/>
              </a:rPr>
              <a:t>Graph convolution layers:</a:t>
            </a:r>
          </a:p>
          <a:p>
            <a:r>
              <a:rPr lang="en-US" dirty="0">
                <a:latin typeface="Times New Roman" panose="02020603050405020304" pitchFamily="18" charset="0"/>
                <a:cs typeface="Times New Roman" panose="02020603050405020304" pitchFamily="18" charset="0"/>
              </a:rPr>
              <a:t>These convolutions aggregate information from a node's neighbors, considering both the node features and the edge connections.</a:t>
            </a:r>
          </a:p>
          <a:p>
            <a:r>
              <a:rPr lang="en-US" dirty="0">
                <a:latin typeface="Times New Roman" panose="02020603050405020304" pitchFamily="18" charset="0"/>
                <a:cs typeface="Times New Roman" panose="02020603050405020304" pitchFamily="18" charset="0"/>
              </a:rPr>
              <a:t>Activation functions after the convolution layers to introduce non-linearity and improve model learning. Dropout layers might be included to prevent overfitting by randomly dropping out a certain percentage of nodes during training.</a:t>
            </a:r>
          </a:p>
          <a:p>
            <a:r>
              <a:rPr lang="en-US" dirty="0">
                <a:latin typeface="Times New Roman" panose="02020603050405020304" pitchFamily="18" charset="0"/>
                <a:cs typeface="Times New Roman" panose="02020603050405020304" pitchFamily="18" charset="0"/>
              </a:rPr>
              <a:t>Classification layer:</a:t>
            </a:r>
          </a:p>
          <a:p>
            <a:r>
              <a:rPr lang="en-US" dirty="0">
                <a:latin typeface="Times New Roman" panose="02020603050405020304" pitchFamily="18" charset="0"/>
                <a:cs typeface="Times New Roman" panose="02020603050405020304" pitchFamily="18" charset="0"/>
              </a:rPr>
              <a:t>This layer takes the learned node representations and integrates them to make the final class prediction for the image.</a:t>
            </a:r>
          </a:p>
          <a:p>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798069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ircle(in)">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ircle(in)">
                                      <p:cBhvr>
                                        <p:cTn id="22" dur="2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ircle(in)">
                                      <p:cBhvr>
                                        <p:cTn id="27" dur="2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circle(in)">
                                      <p:cBhvr>
                                        <p:cTn id="32" dur="20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circle(in)">
                                      <p:cBhvr>
                                        <p:cTn id="37" dur="20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circle(in)">
                                      <p:cBhvr>
                                        <p:cTn id="4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41427-9DED-46EA-B8C9-0A35BCEBCC28}"/>
              </a:ext>
            </a:extLst>
          </p:cNvPr>
          <p:cNvPicPr>
            <a:picLocks noGrp="1" noChangeAspect="1"/>
          </p:cNvPicPr>
          <p:nvPr>
            <p:ph idx="1"/>
          </p:nvPr>
        </p:nvPicPr>
        <p:blipFill>
          <a:blip r:embed="rId2"/>
          <a:stretch>
            <a:fillRect/>
          </a:stretch>
        </p:blipFill>
        <p:spPr>
          <a:xfrm>
            <a:off x="2856446" y="1303348"/>
            <a:ext cx="4473328" cy="708721"/>
          </a:xfrm>
        </p:spPr>
      </p:pic>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pic>
        <p:nvPicPr>
          <p:cNvPr id="2050" name="Picture 2" descr="GCN Explained | Papers With Code">
            <a:extLst>
              <a:ext uri="{FF2B5EF4-FFF2-40B4-BE49-F238E27FC236}">
                <a16:creationId xmlns:a16="http://schemas.microsoft.com/office/drawing/2014/main" id="{19447299-AB61-6571-C753-D789D7CFF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273" y="2237282"/>
            <a:ext cx="5332669" cy="29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6034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dirty="0"/>
              <a:t>Current status</a:t>
            </a:r>
            <a:endParaRPr lang="en-IN" dirty="0"/>
          </a:p>
        </p:txBody>
      </p:sp>
      <p:pic>
        <p:nvPicPr>
          <p:cNvPr id="5" name="Content Placeholder 4">
            <a:extLst>
              <a:ext uri="{FF2B5EF4-FFF2-40B4-BE49-F238E27FC236}">
                <a16:creationId xmlns:a16="http://schemas.microsoft.com/office/drawing/2014/main" id="{53ACDE36-2F3C-28FE-010A-4365ED22EDCA}"/>
              </a:ext>
            </a:extLst>
          </p:cNvPr>
          <p:cNvPicPr>
            <a:picLocks noGrp="1" noChangeAspect="1"/>
          </p:cNvPicPr>
          <p:nvPr>
            <p:ph idx="1"/>
          </p:nvPr>
        </p:nvPicPr>
        <p:blipFill>
          <a:blip r:embed="rId2"/>
          <a:stretch>
            <a:fillRect/>
          </a:stretch>
        </p:blipFill>
        <p:spPr>
          <a:xfrm>
            <a:off x="571499" y="974725"/>
            <a:ext cx="4740218" cy="4908550"/>
          </a:xfrm>
        </p:spPr>
      </p:pic>
      <p:pic>
        <p:nvPicPr>
          <p:cNvPr id="7" name="Picture 6">
            <a:extLst>
              <a:ext uri="{FF2B5EF4-FFF2-40B4-BE49-F238E27FC236}">
                <a16:creationId xmlns:a16="http://schemas.microsoft.com/office/drawing/2014/main" id="{FAAC5E76-772D-3470-20BC-2A45B44A0D92}"/>
              </a:ext>
            </a:extLst>
          </p:cNvPr>
          <p:cNvPicPr>
            <a:picLocks noChangeAspect="1"/>
          </p:cNvPicPr>
          <p:nvPr/>
        </p:nvPicPr>
        <p:blipFill rotWithShape="1">
          <a:blip r:embed="rId3"/>
          <a:srcRect l="3669" t="2760" r="6537" b="4441"/>
          <a:stretch/>
        </p:blipFill>
        <p:spPr>
          <a:xfrm>
            <a:off x="5905498" y="974725"/>
            <a:ext cx="5181601" cy="4555067"/>
          </a:xfrm>
          <a:prstGeom prst="rect">
            <a:avLst/>
          </a:prstGeom>
        </p:spPr>
      </p:pic>
    </p:spTree>
    <p:extLst>
      <p:ext uri="{BB962C8B-B14F-4D97-AF65-F5344CB8AC3E}">
        <p14:creationId xmlns:p14="http://schemas.microsoft.com/office/powerpoint/2010/main" val="2753574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C7F689-4FEF-8B0D-B3B4-BE207C6A26B4}"/>
              </a:ext>
            </a:extLst>
          </p:cNvPr>
          <p:cNvPicPr>
            <a:picLocks noGrp="1" noChangeAspect="1"/>
          </p:cNvPicPr>
          <p:nvPr>
            <p:ph idx="1"/>
          </p:nvPr>
        </p:nvPicPr>
        <p:blipFill rotWithShape="1">
          <a:blip r:embed="rId2"/>
          <a:srcRect b="7072"/>
          <a:stretch/>
        </p:blipFill>
        <p:spPr>
          <a:xfrm>
            <a:off x="-1" y="-1"/>
            <a:ext cx="4950583" cy="5630333"/>
          </a:xfrm>
        </p:spPr>
      </p:pic>
      <p:pic>
        <p:nvPicPr>
          <p:cNvPr id="7" name="Picture 6">
            <a:extLst>
              <a:ext uri="{FF2B5EF4-FFF2-40B4-BE49-F238E27FC236}">
                <a16:creationId xmlns:a16="http://schemas.microsoft.com/office/drawing/2014/main" id="{FA679797-54F3-BDEF-4F3D-53B3FD036689}"/>
              </a:ext>
            </a:extLst>
          </p:cNvPr>
          <p:cNvPicPr>
            <a:picLocks noChangeAspect="1"/>
          </p:cNvPicPr>
          <p:nvPr/>
        </p:nvPicPr>
        <p:blipFill>
          <a:blip r:embed="rId3"/>
          <a:stretch>
            <a:fillRect/>
          </a:stretch>
        </p:blipFill>
        <p:spPr>
          <a:xfrm>
            <a:off x="4950582" y="-1"/>
            <a:ext cx="6189830" cy="2712312"/>
          </a:xfrm>
          <a:prstGeom prst="rect">
            <a:avLst/>
          </a:prstGeom>
        </p:spPr>
      </p:pic>
      <p:pic>
        <p:nvPicPr>
          <p:cNvPr id="9" name="Picture 8">
            <a:extLst>
              <a:ext uri="{FF2B5EF4-FFF2-40B4-BE49-F238E27FC236}">
                <a16:creationId xmlns:a16="http://schemas.microsoft.com/office/drawing/2014/main" id="{7C8A5AD6-5C96-333C-A5B4-C0D39F94EEC1}"/>
              </a:ext>
            </a:extLst>
          </p:cNvPr>
          <p:cNvPicPr>
            <a:picLocks noChangeAspect="1"/>
          </p:cNvPicPr>
          <p:nvPr/>
        </p:nvPicPr>
        <p:blipFill rotWithShape="1">
          <a:blip r:embed="rId4"/>
          <a:srcRect l="4002"/>
          <a:stretch/>
        </p:blipFill>
        <p:spPr>
          <a:xfrm>
            <a:off x="4950582" y="2712311"/>
            <a:ext cx="3818283" cy="3137767"/>
          </a:xfrm>
          <a:prstGeom prst="rect">
            <a:avLst/>
          </a:prstGeom>
        </p:spPr>
      </p:pic>
      <p:pic>
        <p:nvPicPr>
          <p:cNvPr id="11" name="Picture 10">
            <a:extLst>
              <a:ext uri="{FF2B5EF4-FFF2-40B4-BE49-F238E27FC236}">
                <a16:creationId xmlns:a16="http://schemas.microsoft.com/office/drawing/2014/main" id="{307C38BD-7CDC-9F80-EB25-998409B98565}"/>
              </a:ext>
            </a:extLst>
          </p:cNvPr>
          <p:cNvPicPr>
            <a:picLocks noChangeAspect="1"/>
          </p:cNvPicPr>
          <p:nvPr/>
        </p:nvPicPr>
        <p:blipFill>
          <a:blip r:embed="rId5"/>
          <a:stretch>
            <a:fillRect/>
          </a:stretch>
        </p:blipFill>
        <p:spPr>
          <a:xfrm>
            <a:off x="169333" y="5806169"/>
            <a:ext cx="12192000" cy="322078"/>
          </a:xfrm>
          <a:prstGeom prst="rect">
            <a:avLst/>
          </a:prstGeom>
        </p:spPr>
      </p:pic>
    </p:spTree>
    <p:extLst>
      <p:ext uri="{BB962C8B-B14F-4D97-AF65-F5344CB8AC3E}">
        <p14:creationId xmlns:p14="http://schemas.microsoft.com/office/powerpoint/2010/main" val="3846465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0515600" cy="4908082"/>
          </a:xfrm>
        </p:spPr>
        <p:txBody>
          <a:bodyPr>
            <a:normAutofit fontScale="92500" lnSpcReduction="20000"/>
          </a:bodyPr>
          <a:lstStyle/>
          <a:p>
            <a:pPr algn="l">
              <a:buFont typeface="Arial" panose="020B0604020202020204" pitchFamily="34" charset="0"/>
              <a:buChar char="•"/>
            </a:pPr>
            <a:r>
              <a:rPr lang="en-US" b="0" i="0" dirty="0">
                <a:effectLst/>
                <a:latin typeface="-apple-system"/>
              </a:rPr>
              <a:t>Brain tumors are a major health concern worldwide. Early and accurate detection of brain tumors is crucial for effective treatment and improved patient outcomes. Computer-aided detection systems can help radiologists and doctors in diagnosing tumors more precisely.</a:t>
            </a:r>
          </a:p>
          <a:p>
            <a:pPr algn="l">
              <a:buFont typeface="Arial" panose="020B0604020202020204" pitchFamily="34" charset="0"/>
              <a:buChar char="•"/>
            </a:pPr>
            <a:r>
              <a:rPr lang="en-US" b="0" i="0" dirty="0">
                <a:effectLst/>
                <a:latin typeface="-apple-system"/>
              </a:rPr>
              <a:t>Graph theory provides a powerful mathematical framework to analyze complex relationships and patterns in medical images like MRI/CT scans of the brain. Tumors can be represented as abnormal structures/subgraphs in the overall brain connectivity graph.</a:t>
            </a:r>
          </a:p>
          <a:p>
            <a:pPr algn="l">
              <a:buFont typeface="Arial" panose="020B0604020202020204" pitchFamily="34" charset="0"/>
              <a:buChar char="•"/>
            </a:pPr>
            <a:r>
              <a:rPr lang="en-US" b="0" i="0" dirty="0">
                <a:effectLst/>
                <a:latin typeface="-apple-system"/>
              </a:rPr>
              <a:t>Graph-based methods allow capturing both local and global context around tumors which traditional image processing techniques may miss. This can help detect tiny tumors more reliably.</a:t>
            </a:r>
          </a:p>
          <a:p>
            <a:pPr algn="l">
              <a:buFont typeface="Arial" panose="020B0604020202020204" pitchFamily="34" charset="0"/>
              <a:buChar char="•"/>
            </a:pPr>
            <a:r>
              <a:rPr lang="en-US" b="0" i="0" dirty="0">
                <a:effectLst/>
                <a:latin typeface="-apple-system"/>
              </a:rPr>
              <a:t>Connectivity and morphological features of tumors like shape, size, boundaries can be characterized using graph theoretic measures like nodes, edges, degree distribution, clusters etc. Abnormalities in these features indicate potential tumors.</a:t>
            </a:r>
          </a:p>
        </p:txBody>
      </p:sp>
    </p:spTree>
    <p:extLst>
      <p:ext uri="{BB962C8B-B14F-4D97-AF65-F5344CB8AC3E}">
        <p14:creationId xmlns:p14="http://schemas.microsoft.com/office/powerpoint/2010/main" val="5833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5D7184-53F6-0EC9-A56F-7AF53190B5B8}"/>
              </a:ext>
            </a:extLst>
          </p:cNvPr>
          <p:cNvPicPr>
            <a:picLocks noGrp="1" noChangeAspect="1"/>
          </p:cNvPicPr>
          <p:nvPr>
            <p:ph idx="1"/>
          </p:nvPr>
        </p:nvPicPr>
        <p:blipFill>
          <a:blip r:embed="rId2"/>
          <a:stretch>
            <a:fillRect/>
          </a:stretch>
        </p:blipFill>
        <p:spPr>
          <a:xfrm>
            <a:off x="0" y="0"/>
            <a:ext cx="4868334" cy="5673836"/>
          </a:xfrm>
        </p:spPr>
      </p:pic>
      <p:pic>
        <p:nvPicPr>
          <p:cNvPr id="7" name="Picture 6">
            <a:extLst>
              <a:ext uri="{FF2B5EF4-FFF2-40B4-BE49-F238E27FC236}">
                <a16:creationId xmlns:a16="http://schemas.microsoft.com/office/drawing/2014/main" id="{DBAE9020-B225-0C21-EC47-3001BCCB4C4D}"/>
              </a:ext>
            </a:extLst>
          </p:cNvPr>
          <p:cNvPicPr>
            <a:picLocks noChangeAspect="1"/>
          </p:cNvPicPr>
          <p:nvPr/>
        </p:nvPicPr>
        <p:blipFill rotWithShape="1">
          <a:blip r:embed="rId3"/>
          <a:srcRect l="3618" t="1152" r="3748"/>
          <a:stretch/>
        </p:blipFill>
        <p:spPr>
          <a:xfrm>
            <a:off x="5418667" y="127000"/>
            <a:ext cx="6053666" cy="4934298"/>
          </a:xfrm>
          <a:prstGeom prst="rect">
            <a:avLst/>
          </a:prstGeom>
        </p:spPr>
      </p:pic>
      <p:pic>
        <p:nvPicPr>
          <p:cNvPr id="9" name="Picture 8">
            <a:extLst>
              <a:ext uri="{FF2B5EF4-FFF2-40B4-BE49-F238E27FC236}">
                <a16:creationId xmlns:a16="http://schemas.microsoft.com/office/drawing/2014/main" id="{BF377F6E-B941-1A18-55A6-0C508561DEFA}"/>
              </a:ext>
            </a:extLst>
          </p:cNvPr>
          <p:cNvPicPr>
            <a:picLocks noChangeAspect="1"/>
          </p:cNvPicPr>
          <p:nvPr/>
        </p:nvPicPr>
        <p:blipFill>
          <a:blip r:embed="rId4"/>
          <a:stretch>
            <a:fillRect/>
          </a:stretch>
        </p:blipFill>
        <p:spPr>
          <a:xfrm>
            <a:off x="0" y="5825777"/>
            <a:ext cx="12192000" cy="252578"/>
          </a:xfrm>
          <a:prstGeom prst="rect">
            <a:avLst/>
          </a:prstGeom>
        </p:spPr>
      </p:pic>
    </p:spTree>
    <p:extLst>
      <p:ext uri="{BB962C8B-B14F-4D97-AF65-F5344CB8AC3E}">
        <p14:creationId xmlns:p14="http://schemas.microsoft.com/office/powerpoint/2010/main" val="3531116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5A911-BC41-C9FF-1858-1768FA976576}"/>
              </a:ext>
            </a:extLst>
          </p:cNvPr>
          <p:cNvPicPr>
            <a:picLocks noGrp="1" noChangeAspect="1"/>
          </p:cNvPicPr>
          <p:nvPr>
            <p:ph idx="1"/>
          </p:nvPr>
        </p:nvPicPr>
        <p:blipFill>
          <a:blip r:embed="rId2"/>
          <a:stretch>
            <a:fillRect/>
          </a:stretch>
        </p:blipFill>
        <p:spPr>
          <a:xfrm>
            <a:off x="-1" y="0"/>
            <a:ext cx="4230695" cy="5441950"/>
          </a:xfrm>
        </p:spPr>
      </p:pic>
      <p:pic>
        <p:nvPicPr>
          <p:cNvPr id="7" name="Picture 6">
            <a:extLst>
              <a:ext uri="{FF2B5EF4-FFF2-40B4-BE49-F238E27FC236}">
                <a16:creationId xmlns:a16="http://schemas.microsoft.com/office/drawing/2014/main" id="{567066AD-F277-1AC4-2D85-A0F6197D2651}"/>
              </a:ext>
            </a:extLst>
          </p:cNvPr>
          <p:cNvPicPr>
            <a:picLocks noChangeAspect="1"/>
          </p:cNvPicPr>
          <p:nvPr/>
        </p:nvPicPr>
        <p:blipFill>
          <a:blip r:embed="rId3"/>
          <a:stretch>
            <a:fillRect/>
          </a:stretch>
        </p:blipFill>
        <p:spPr>
          <a:xfrm>
            <a:off x="4283604" y="77998"/>
            <a:ext cx="5833005" cy="4495361"/>
          </a:xfrm>
          <a:prstGeom prst="rect">
            <a:avLst/>
          </a:prstGeom>
        </p:spPr>
      </p:pic>
      <p:pic>
        <p:nvPicPr>
          <p:cNvPr id="9" name="Picture 8">
            <a:extLst>
              <a:ext uri="{FF2B5EF4-FFF2-40B4-BE49-F238E27FC236}">
                <a16:creationId xmlns:a16="http://schemas.microsoft.com/office/drawing/2014/main" id="{C42D94D2-022E-B4D9-B54B-EA09FD83C0C2}"/>
              </a:ext>
            </a:extLst>
          </p:cNvPr>
          <p:cNvPicPr>
            <a:picLocks noChangeAspect="1"/>
          </p:cNvPicPr>
          <p:nvPr/>
        </p:nvPicPr>
        <p:blipFill>
          <a:blip r:embed="rId4"/>
          <a:stretch>
            <a:fillRect/>
          </a:stretch>
        </p:blipFill>
        <p:spPr>
          <a:xfrm>
            <a:off x="0" y="5441950"/>
            <a:ext cx="12192000" cy="751006"/>
          </a:xfrm>
          <a:prstGeom prst="rect">
            <a:avLst/>
          </a:prstGeom>
        </p:spPr>
      </p:pic>
    </p:spTree>
    <p:extLst>
      <p:ext uri="{BB962C8B-B14F-4D97-AF65-F5344CB8AC3E}">
        <p14:creationId xmlns:p14="http://schemas.microsoft.com/office/powerpoint/2010/main" val="726888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C0A23-AC7E-5965-248F-1620906409A6}"/>
              </a:ext>
            </a:extLst>
          </p:cNvPr>
          <p:cNvSpPr>
            <a:spLocks noGrp="1"/>
          </p:cNvSpPr>
          <p:nvPr>
            <p:ph idx="1"/>
          </p:nvPr>
        </p:nvSpPr>
        <p:spPr/>
        <p:txBody>
          <a:bodyPr/>
          <a:lstStyle/>
          <a:p>
            <a:r>
              <a:rPr lang="en-IN" dirty="0">
                <a:hlinkClick r:id="rId2"/>
              </a:rPr>
              <a:t>http://ieee-conecct.org</a:t>
            </a:r>
            <a:endParaRPr lang="en-IN" dirty="0"/>
          </a:p>
          <a:p>
            <a:endParaRPr lang="en-IN" dirty="0"/>
          </a:p>
        </p:txBody>
      </p:sp>
      <p:sp>
        <p:nvSpPr>
          <p:cNvPr id="3" name="Title 2">
            <a:extLst>
              <a:ext uri="{FF2B5EF4-FFF2-40B4-BE49-F238E27FC236}">
                <a16:creationId xmlns:a16="http://schemas.microsoft.com/office/drawing/2014/main" id="{8B7C3607-72CA-0257-76B2-5E5B41FF4BA0}"/>
              </a:ext>
            </a:extLst>
          </p:cNvPr>
          <p:cNvSpPr>
            <a:spLocks noGrp="1"/>
          </p:cNvSpPr>
          <p:nvPr>
            <p:ph type="title"/>
          </p:nvPr>
        </p:nvSpPr>
        <p:spPr/>
        <p:txBody>
          <a:bodyPr>
            <a:normAutofit fontScale="90000"/>
          </a:bodyPr>
          <a:lstStyle/>
          <a:p>
            <a:r>
              <a:rPr lang="en-IN" dirty="0"/>
              <a:t>Conferences Targeted</a:t>
            </a:r>
          </a:p>
        </p:txBody>
      </p:sp>
      <p:pic>
        <p:nvPicPr>
          <p:cNvPr id="5" name="Picture 4">
            <a:extLst>
              <a:ext uri="{FF2B5EF4-FFF2-40B4-BE49-F238E27FC236}">
                <a16:creationId xmlns:a16="http://schemas.microsoft.com/office/drawing/2014/main" id="{F1FF5F57-0BE0-3B5E-4ED1-0708E36AD3C9}"/>
              </a:ext>
            </a:extLst>
          </p:cNvPr>
          <p:cNvPicPr>
            <a:picLocks noChangeAspect="1"/>
          </p:cNvPicPr>
          <p:nvPr/>
        </p:nvPicPr>
        <p:blipFill>
          <a:blip r:embed="rId3"/>
          <a:stretch>
            <a:fillRect/>
          </a:stretch>
        </p:blipFill>
        <p:spPr>
          <a:xfrm>
            <a:off x="206478" y="1810685"/>
            <a:ext cx="11562735" cy="4121531"/>
          </a:xfrm>
          <a:prstGeom prst="rect">
            <a:avLst/>
          </a:prstGeom>
        </p:spPr>
      </p:pic>
    </p:spTree>
    <p:extLst>
      <p:ext uri="{BB962C8B-B14F-4D97-AF65-F5344CB8AC3E}">
        <p14:creationId xmlns:p14="http://schemas.microsoft.com/office/powerpoint/2010/main" val="5276954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a:xfrm>
            <a:off x="315860" y="1268361"/>
            <a:ext cx="11384527" cy="5347248"/>
          </a:xfrm>
        </p:spPr>
        <p:txBody>
          <a:bodyPr>
            <a:noAutofit/>
          </a:bodyPr>
          <a:lstStyle/>
          <a:p>
            <a:pPr marL="342900" indent="-342900">
              <a:buFont typeface="+mj-lt"/>
              <a:buAutoNum type="arabicPeriod"/>
            </a:pPr>
            <a:r>
              <a:rPr lang="en-US" sz="1400" b="0" i="0" u="none" strike="noStrike" baseline="0" dirty="0">
                <a:latin typeface="MinionPro-Regular"/>
              </a:rPr>
              <a:t> </a:t>
            </a:r>
            <a:r>
              <a:rPr lang="en-US" sz="1400" b="0" i="0" u="none" strike="noStrike" baseline="0" dirty="0" err="1">
                <a:latin typeface="MinionPro-Regular"/>
              </a:rPr>
              <a:t>Arakeri</a:t>
            </a:r>
            <a:r>
              <a:rPr lang="en-US" sz="1400" b="0" i="0" u="none" strike="noStrike" baseline="0" dirty="0">
                <a:latin typeface="MinionPro-Regular"/>
              </a:rPr>
              <a:t>, M. &amp; Reddy, G. Computer-aided diagnosis system for tissue characterization of brain tumor on magnetic resonance </a:t>
            </a:r>
            <a:r>
              <a:rPr lang="fr-FR" sz="1400" b="0" i="0" u="none" strike="noStrike" baseline="0" dirty="0">
                <a:latin typeface="MinionPro-Regular"/>
              </a:rPr>
              <a:t>images. </a:t>
            </a:r>
            <a:r>
              <a:rPr lang="fr-FR" sz="1400" b="0" i="1" u="none" strike="noStrike" baseline="0" dirty="0" err="1">
                <a:latin typeface="MinionPro-It"/>
              </a:rPr>
              <a:t>SIViP</a:t>
            </a:r>
            <a:r>
              <a:rPr lang="fr-FR" sz="1400" b="0" i="1" u="none" strike="noStrike" baseline="0" dirty="0">
                <a:latin typeface="MinionPro-It"/>
              </a:rPr>
              <a:t> </a:t>
            </a:r>
            <a:r>
              <a:rPr lang="fr-FR" sz="1400" b="1" i="0" u="none" strike="noStrike" baseline="0" dirty="0">
                <a:latin typeface="MinionPro-Bold"/>
              </a:rPr>
              <a:t>9</a:t>
            </a:r>
            <a:r>
              <a:rPr lang="fr-FR" sz="1400" b="0" i="0" u="none" strike="noStrike" baseline="0" dirty="0">
                <a:latin typeface="MinionPro-Regular"/>
              </a:rPr>
              <a:t>(2), 409–425 (2015).</a:t>
            </a:r>
          </a:p>
          <a:p>
            <a:pPr marL="342900" indent="-342900">
              <a:buFont typeface="+mj-lt"/>
              <a:buAutoNum type="arabicPeriod"/>
            </a:pPr>
            <a:r>
              <a:rPr lang="en-IN" sz="1400" b="0" i="0" u="none" strike="noStrike" baseline="0" dirty="0">
                <a:latin typeface="MinionPro-Regular"/>
              </a:rPr>
              <a:t> Pereira, S., Oliveira, A., Alves, V., &amp; Silva, C. A. On hierarchical brain </a:t>
            </a:r>
            <a:r>
              <a:rPr lang="en-IN" sz="1400" b="0" i="0" u="none" strike="noStrike" baseline="0" dirty="0" err="1">
                <a:latin typeface="MinionPro-Regular"/>
              </a:rPr>
              <a:t>tumor</a:t>
            </a:r>
            <a:r>
              <a:rPr lang="en-IN" sz="1400" b="0" i="0" u="none" strike="noStrike" baseline="0" dirty="0">
                <a:latin typeface="MinionPro-Regular"/>
              </a:rPr>
              <a:t> segmentation in MRI using fully convolutional neural </a:t>
            </a:r>
            <a:r>
              <a:rPr lang="en-US" sz="1400" b="0" i="0" u="none" strike="noStrike" baseline="0" dirty="0">
                <a:latin typeface="MinionPro-Regular"/>
              </a:rPr>
              <a:t>networks: a preliminary study. in </a:t>
            </a:r>
            <a:r>
              <a:rPr lang="en-US" sz="1400" b="0" i="1" u="none" strike="noStrike" baseline="0" dirty="0">
                <a:latin typeface="MinionPro-It"/>
              </a:rPr>
              <a:t>2017 IEEE 5th Portuguese Meeting on Bioengineering (ENBENG)</a:t>
            </a:r>
            <a:r>
              <a:rPr lang="en-US" sz="1400" b="0" i="0" u="none" strike="noStrike" baseline="0" dirty="0">
                <a:latin typeface="MinionPro-Regular"/>
              </a:rPr>
              <a:t>, 1–4. (IEEE, 2017).</a:t>
            </a:r>
          </a:p>
          <a:p>
            <a:pPr marL="342900" indent="-342900">
              <a:buFont typeface="+mj-lt"/>
              <a:buAutoNum type="arabicPeriod"/>
            </a:pPr>
            <a:r>
              <a:rPr lang="en-US" sz="1400" b="0" i="0" u="none" strike="noStrike" baseline="0" dirty="0">
                <a:latin typeface="MinionPro-Regular"/>
              </a:rPr>
              <a:t> Swati, Z. N. K. </a:t>
            </a:r>
            <a:r>
              <a:rPr lang="en-US" sz="1400" b="0" i="1" u="none" strike="noStrike" baseline="0" dirty="0">
                <a:latin typeface="MinionPro-It"/>
              </a:rPr>
              <a:t>et al. </a:t>
            </a:r>
            <a:r>
              <a:rPr lang="en-US" sz="1400" b="0" i="0" u="none" strike="noStrike" baseline="0" dirty="0">
                <a:latin typeface="MinionPro-Regular"/>
              </a:rPr>
              <a:t>Brain tumor classification for MR images using transfer learning and fine-tuning. </a:t>
            </a:r>
            <a:r>
              <a:rPr lang="en-US" sz="1400" b="0" i="1" u="none" strike="noStrike" baseline="0" dirty="0" err="1">
                <a:latin typeface="MinionPro-It"/>
              </a:rPr>
              <a:t>Comput</a:t>
            </a:r>
            <a:r>
              <a:rPr lang="en-US" sz="1400" b="0" i="1" u="none" strike="noStrike" baseline="0" dirty="0">
                <a:latin typeface="MinionPro-It"/>
              </a:rPr>
              <a:t>. Med. Imaging </a:t>
            </a:r>
            <a:r>
              <a:rPr lang="en-IN" sz="1400" b="0" i="1" u="none" strike="noStrike" baseline="0" dirty="0">
                <a:latin typeface="MinionPro-It"/>
              </a:rPr>
              <a:t>Graph. </a:t>
            </a:r>
            <a:r>
              <a:rPr lang="en-IN" sz="1400" b="1" i="0" u="none" strike="noStrike" baseline="0" dirty="0">
                <a:latin typeface="MinionPro-Bold"/>
              </a:rPr>
              <a:t>75</a:t>
            </a:r>
            <a:r>
              <a:rPr lang="en-IN" sz="1400" b="0" i="0" u="none" strike="noStrike" baseline="0" dirty="0">
                <a:latin typeface="MinionPro-Regular"/>
              </a:rPr>
              <a:t>, 3446 (2019).</a:t>
            </a:r>
          </a:p>
          <a:p>
            <a:pPr marL="342900" indent="-342900">
              <a:buFont typeface="+mj-lt"/>
              <a:buAutoNum type="arabicPeriod"/>
            </a:pPr>
            <a:r>
              <a:rPr lang="en-IN" sz="1400" b="0" i="0" u="none" strike="noStrike" baseline="0" dirty="0">
                <a:latin typeface="MinionPro-Regular"/>
              </a:rPr>
              <a:t> </a:t>
            </a:r>
            <a:r>
              <a:rPr lang="en-IN" sz="1400" b="0" i="0" u="none" strike="noStrike" baseline="0" dirty="0" err="1">
                <a:latin typeface="MinionPro-Regular"/>
              </a:rPr>
              <a:t>Abiwinanda</a:t>
            </a:r>
            <a:r>
              <a:rPr lang="en-IN" sz="1400" b="0" i="0" u="none" strike="noStrike" baseline="0" dirty="0">
                <a:latin typeface="MinionPro-Regular"/>
              </a:rPr>
              <a:t>, N., Hanif, M., </a:t>
            </a:r>
            <a:r>
              <a:rPr lang="en-IN" sz="1400" b="0" i="0" u="none" strike="noStrike" baseline="0" dirty="0" err="1">
                <a:latin typeface="MinionPro-Regular"/>
              </a:rPr>
              <a:t>Hesaputra</a:t>
            </a:r>
            <a:r>
              <a:rPr lang="en-IN" sz="1400" b="0" i="0" u="none" strike="noStrike" baseline="0" dirty="0">
                <a:latin typeface="MinionPro-Regular"/>
              </a:rPr>
              <a:t>, S. T., </a:t>
            </a:r>
            <a:r>
              <a:rPr lang="en-IN" sz="1400" b="0" i="0" u="none" strike="noStrike" baseline="0" dirty="0" err="1">
                <a:latin typeface="MinionPro-Regular"/>
              </a:rPr>
              <a:t>Handayani</a:t>
            </a:r>
            <a:r>
              <a:rPr lang="en-IN" sz="1400" b="0" i="0" u="none" strike="noStrike" baseline="0" dirty="0">
                <a:latin typeface="MinionPro-Regular"/>
              </a:rPr>
              <a:t>, A., &amp; </a:t>
            </a:r>
            <a:r>
              <a:rPr lang="en-IN" sz="1400" b="0" i="0" u="none" strike="noStrike" baseline="0" dirty="0" err="1">
                <a:latin typeface="MinionPro-Regular"/>
              </a:rPr>
              <a:t>Mengko</a:t>
            </a:r>
            <a:r>
              <a:rPr lang="en-IN" sz="1400" b="0" i="0" u="none" strike="noStrike" baseline="0" dirty="0">
                <a:latin typeface="MinionPro-Regular"/>
              </a:rPr>
              <a:t>, T. R. Brain </a:t>
            </a:r>
            <a:r>
              <a:rPr lang="en-IN" sz="1400" b="0" i="0" u="none" strike="noStrike" baseline="0" dirty="0" err="1">
                <a:latin typeface="MinionPro-Regular"/>
              </a:rPr>
              <a:t>tumor</a:t>
            </a:r>
            <a:r>
              <a:rPr lang="en-IN" sz="1400" b="0" i="0" u="none" strike="noStrike" baseline="0" dirty="0">
                <a:latin typeface="MinionPro-Regular"/>
              </a:rPr>
              <a:t> classification using convolutional neural </a:t>
            </a:r>
            <a:r>
              <a:rPr lang="en-US" sz="1400" b="0" i="0" u="none" strike="noStrike" baseline="0" dirty="0">
                <a:latin typeface="MinionPro-Regular"/>
              </a:rPr>
              <a:t>network. in </a:t>
            </a:r>
            <a:r>
              <a:rPr lang="en-US" sz="1400" b="0" i="1" u="none" strike="noStrike" baseline="0" dirty="0">
                <a:latin typeface="MinionPro-It"/>
              </a:rPr>
              <a:t>World Congress on Medical Physics and Biomedical Engineering 2018</a:t>
            </a:r>
            <a:r>
              <a:rPr lang="en-US" sz="1400" b="0" i="0" u="none" strike="noStrike" baseline="0" dirty="0">
                <a:latin typeface="MinionPro-Regular"/>
              </a:rPr>
              <a:t>, 183–189. Springer, 2019).</a:t>
            </a:r>
          </a:p>
          <a:p>
            <a:pPr marL="342900" indent="-342900">
              <a:buFont typeface="+mj-lt"/>
              <a:buAutoNum type="arabicPeriod"/>
            </a:pPr>
            <a:r>
              <a:rPr lang="en-IN" sz="1400" b="0" i="0" u="none" strike="noStrike" baseline="0" dirty="0">
                <a:latin typeface="MinionPro-Regular"/>
              </a:rPr>
              <a:t> Seetha, J. &amp; </a:t>
            </a:r>
            <a:r>
              <a:rPr lang="en-IN" sz="1400" b="0" i="0" u="none" strike="noStrike" baseline="0" dirty="0" err="1">
                <a:latin typeface="MinionPro-Regular"/>
              </a:rPr>
              <a:t>Selvakumar</a:t>
            </a:r>
            <a:r>
              <a:rPr lang="en-IN" sz="1400" b="0" i="0" u="none" strike="noStrike" baseline="0" dirty="0">
                <a:latin typeface="MinionPro-Regular"/>
              </a:rPr>
              <a:t> Raja, S. Brain </a:t>
            </a:r>
            <a:r>
              <a:rPr lang="en-IN" sz="1400" b="0" i="0" u="none" strike="noStrike" baseline="0" dirty="0" err="1">
                <a:latin typeface="MinionPro-Regular"/>
              </a:rPr>
              <a:t>tumor</a:t>
            </a:r>
            <a:r>
              <a:rPr lang="en-IN" sz="1400" b="0" i="0" u="none" strike="noStrike" baseline="0" dirty="0">
                <a:latin typeface="MinionPro-Regular"/>
              </a:rPr>
              <a:t> classification using convolutional neural networks. </a:t>
            </a:r>
            <a:r>
              <a:rPr lang="en-IN" sz="1400" b="0" i="1" u="none" strike="noStrike" baseline="0" dirty="0">
                <a:latin typeface="MinionPro-It"/>
              </a:rPr>
              <a:t>Biomed. </a:t>
            </a:r>
            <a:r>
              <a:rPr lang="en-IN" sz="1400" b="0" i="1" u="none" strike="noStrike" baseline="0" dirty="0" err="1">
                <a:latin typeface="MinionPro-It"/>
              </a:rPr>
              <a:t>Pharmacol</a:t>
            </a:r>
            <a:r>
              <a:rPr lang="en-IN" sz="1400" b="0" i="1" u="none" strike="noStrike" baseline="0" dirty="0">
                <a:latin typeface="MinionPro-It"/>
              </a:rPr>
              <a:t>. J. </a:t>
            </a:r>
            <a:r>
              <a:rPr lang="en-IN" sz="1400" b="1" i="0" u="none" strike="noStrike" baseline="0" dirty="0">
                <a:latin typeface="MinionPro-Bold"/>
              </a:rPr>
              <a:t>11</a:t>
            </a:r>
            <a:r>
              <a:rPr lang="en-IN" sz="1400" b="0" i="0" u="none" strike="noStrike" baseline="0" dirty="0">
                <a:latin typeface="MinionPro-Regular"/>
              </a:rPr>
              <a:t>(3), 1457 (2018).</a:t>
            </a:r>
          </a:p>
          <a:p>
            <a:pPr marL="342900" indent="-342900">
              <a:buFont typeface="+mj-lt"/>
              <a:buAutoNum type="arabicPeriod"/>
            </a:pPr>
            <a:r>
              <a:rPr lang="en-IN" sz="1400" b="0" i="0" u="none" strike="noStrike" baseline="0" dirty="0">
                <a:latin typeface="MinionPro-Regular"/>
              </a:rPr>
              <a:t> Othman, M. F., &amp; </a:t>
            </a:r>
            <a:r>
              <a:rPr lang="en-IN" sz="1400" b="0" i="0" u="none" strike="noStrike" baseline="0" dirty="0" err="1">
                <a:latin typeface="MinionPro-Regular"/>
              </a:rPr>
              <a:t>Basri</a:t>
            </a:r>
            <a:r>
              <a:rPr lang="en-IN" sz="1400" b="0" i="0" u="none" strike="noStrike" baseline="0" dirty="0">
                <a:latin typeface="MinionPro-Regular"/>
              </a:rPr>
              <a:t>, M. A. M. Probabilistic neural network for brain </a:t>
            </a:r>
            <a:r>
              <a:rPr lang="en-IN" sz="1400" b="0" i="0" u="none" strike="noStrike" baseline="0" dirty="0" err="1">
                <a:latin typeface="MinionPro-Regular"/>
              </a:rPr>
              <a:t>tumor</a:t>
            </a:r>
            <a:r>
              <a:rPr lang="en-IN" sz="1400" b="0" i="0" u="none" strike="noStrike" baseline="0" dirty="0">
                <a:latin typeface="MinionPro-Regular"/>
              </a:rPr>
              <a:t> classification. in </a:t>
            </a:r>
            <a:r>
              <a:rPr lang="en-IN" sz="1400" b="0" i="1" u="none" strike="noStrike" baseline="0" dirty="0">
                <a:latin typeface="MinionPro-It"/>
              </a:rPr>
              <a:t>2011 Second International Conference </a:t>
            </a:r>
            <a:r>
              <a:rPr lang="en-US" sz="1400" b="0" i="1" u="none" strike="noStrike" baseline="0" dirty="0">
                <a:latin typeface="MinionPro-It"/>
              </a:rPr>
              <a:t>on Intelligent Systems, Modelling and Simulation</a:t>
            </a:r>
            <a:r>
              <a:rPr lang="en-US" sz="1400" b="0" i="0" u="none" strike="noStrike" baseline="0" dirty="0">
                <a:latin typeface="MinionPro-Regular"/>
              </a:rPr>
              <a:t>, 136–138. (IEEE, 2011).</a:t>
            </a:r>
          </a:p>
          <a:p>
            <a:pPr marL="342900" indent="-342900">
              <a:buFont typeface="+mj-lt"/>
              <a:buAutoNum type="arabicPeriod"/>
            </a:pPr>
            <a:r>
              <a:rPr lang="en-IN" sz="1400" b="0" i="0" u="none" strike="noStrike" baseline="0" dirty="0">
                <a:latin typeface="MinionPro-Regular"/>
              </a:rPr>
              <a:t> Sachdeva, J., Kumar, V., Gupta, I., Khandelwal, N. &amp; Ahuja, C. K. Segmentation, feature extraction, and multiclass brain </a:t>
            </a:r>
            <a:r>
              <a:rPr lang="en-IN" sz="1400" b="0" i="0" u="none" strike="noStrike" baseline="0" dirty="0" err="1">
                <a:latin typeface="MinionPro-Regular"/>
              </a:rPr>
              <a:t>tumor</a:t>
            </a:r>
            <a:r>
              <a:rPr lang="en-IN" sz="1400" dirty="0">
                <a:latin typeface="MinionPro-Regular"/>
              </a:rPr>
              <a:t> </a:t>
            </a:r>
            <a:r>
              <a:rPr lang="fr-FR" sz="1400" b="0" i="0" u="none" strike="noStrike" baseline="0" dirty="0">
                <a:latin typeface="MinionPro-Regular"/>
              </a:rPr>
              <a:t>classification. </a:t>
            </a:r>
            <a:r>
              <a:rPr lang="fr-FR" sz="1400" b="0" i="1" u="none" strike="noStrike" baseline="0" dirty="0">
                <a:latin typeface="MinionPro-It"/>
              </a:rPr>
              <a:t>J. Digit. Imaging </a:t>
            </a:r>
            <a:r>
              <a:rPr lang="fr-FR" sz="1400" b="1" i="0" u="none" strike="noStrike" baseline="0" dirty="0">
                <a:latin typeface="MinionPro-Bold"/>
              </a:rPr>
              <a:t>26</a:t>
            </a:r>
            <a:r>
              <a:rPr lang="fr-FR" sz="1400" b="0" i="0" u="none" strike="noStrike" baseline="0" dirty="0">
                <a:latin typeface="MinionPro-Regular"/>
              </a:rPr>
              <a:t>(6), 1141–1150 (2013).</a:t>
            </a:r>
          </a:p>
          <a:p>
            <a:pPr marL="342900" indent="-342900">
              <a:buFont typeface="+mj-lt"/>
              <a:buAutoNum type="arabicPeriod"/>
            </a:pPr>
            <a:r>
              <a:rPr lang="en-US" sz="1400" b="0" i="0" u="none" strike="noStrike" baseline="0" dirty="0">
                <a:latin typeface="MinionPro-Regular"/>
              </a:rPr>
              <a:t> Deepak, S. &amp; Ameer, P. M. Brain tumor classification using deep CNN features via transfer learning. </a:t>
            </a:r>
            <a:r>
              <a:rPr lang="en-US" sz="1400" b="0" i="1" u="none" strike="noStrike" baseline="0" dirty="0" err="1">
                <a:latin typeface="MinionPro-It"/>
              </a:rPr>
              <a:t>Comput</a:t>
            </a:r>
            <a:r>
              <a:rPr lang="en-US" sz="1400" b="0" i="1" u="none" strike="noStrike" baseline="0" dirty="0">
                <a:latin typeface="MinionPro-It"/>
              </a:rPr>
              <a:t>. Biol. Med. </a:t>
            </a:r>
            <a:r>
              <a:rPr lang="en-US" sz="1400" b="1" i="0" u="none" strike="noStrike" baseline="0" dirty="0">
                <a:latin typeface="MinionPro-Bold"/>
              </a:rPr>
              <a:t>111</a:t>
            </a:r>
            <a:r>
              <a:rPr lang="en-US" sz="1400" b="0" i="0" u="none" strike="noStrike" baseline="0" dirty="0">
                <a:latin typeface="MinionPro-Regular"/>
              </a:rPr>
              <a:t>, </a:t>
            </a:r>
            <a:r>
              <a:rPr lang="en-IN" sz="1400" b="0" i="0" u="none" strike="noStrike" baseline="0" dirty="0">
                <a:latin typeface="MinionPro-Regular"/>
              </a:rPr>
              <a:t>103345 (2019).</a:t>
            </a:r>
          </a:p>
          <a:p>
            <a:pPr marL="342900" indent="-342900">
              <a:buFont typeface="+mj-lt"/>
              <a:buAutoNum type="arabicPeriod"/>
            </a:pPr>
            <a:r>
              <a:rPr lang="en-IN" sz="1400" b="0" i="0" u="none" strike="noStrike" baseline="0" dirty="0">
                <a:latin typeface="MinionPro-Regular"/>
              </a:rPr>
              <a:t> Sajjad, M. </a:t>
            </a:r>
            <a:r>
              <a:rPr lang="en-IN" sz="1400" b="0" i="1" u="none" strike="noStrike" baseline="0" dirty="0">
                <a:latin typeface="MinionPro-It"/>
              </a:rPr>
              <a:t>et al. </a:t>
            </a:r>
            <a:r>
              <a:rPr lang="en-IN" sz="1400" b="0" i="0" u="none" strike="noStrike" baseline="0" dirty="0">
                <a:latin typeface="MinionPro-Regular"/>
              </a:rPr>
              <a:t>Multi-grade brain </a:t>
            </a:r>
            <a:r>
              <a:rPr lang="en-IN" sz="1400" b="0" i="0" u="none" strike="noStrike" baseline="0" dirty="0" err="1">
                <a:latin typeface="MinionPro-Regular"/>
              </a:rPr>
              <a:t>tumor</a:t>
            </a:r>
            <a:r>
              <a:rPr lang="en-IN" sz="1400" b="0" i="0" u="none" strike="noStrike" baseline="0" dirty="0">
                <a:latin typeface="MinionPro-Regular"/>
              </a:rPr>
              <a:t> classification using deep CNN with extensive data augmentation. </a:t>
            </a:r>
            <a:r>
              <a:rPr lang="en-IN" sz="1400" b="0" i="1" u="none" strike="noStrike" baseline="0" dirty="0">
                <a:latin typeface="MinionPro-It"/>
              </a:rPr>
              <a:t>J. </a:t>
            </a:r>
            <a:r>
              <a:rPr lang="en-IN" sz="1400" b="0" i="1" u="none" strike="noStrike" baseline="0" dirty="0" err="1">
                <a:latin typeface="MinionPro-It"/>
              </a:rPr>
              <a:t>Comput</a:t>
            </a:r>
            <a:r>
              <a:rPr lang="en-IN" sz="1400" b="0" i="1" u="none" strike="noStrike" baseline="0" dirty="0">
                <a:latin typeface="MinionPro-It"/>
              </a:rPr>
              <a:t>. Sci. </a:t>
            </a:r>
            <a:r>
              <a:rPr lang="en-IN" sz="1400" b="1" i="0" u="none" strike="noStrike" baseline="0" dirty="0">
                <a:latin typeface="MinionPro-Bold"/>
              </a:rPr>
              <a:t>30</a:t>
            </a:r>
            <a:r>
              <a:rPr lang="en-IN" sz="1400" b="0" i="0" u="none" strike="noStrike" baseline="0" dirty="0">
                <a:latin typeface="MinionPro-Regular"/>
              </a:rPr>
              <a:t>, 174182 (2019).</a:t>
            </a:r>
          </a:p>
          <a:p>
            <a:pPr marL="342900" indent="-342900">
              <a:buFont typeface="+mj-lt"/>
              <a:buAutoNum type="arabicPeriod"/>
            </a:pPr>
            <a:r>
              <a:rPr lang="en-US" sz="1400" b="0" i="0" u="none" strike="noStrike" baseline="0" dirty="0">
                <a:latin typeface="MinionPro-Regular"/>
              </a:rPr>
              <a:t> Mehrotra, R., Ansari, M. A., Agrawal, R. &amp; Anand, R. S. A transfer learning approach for AI-based classification of brain tumors. </a:t>
            </a:r>
            <a:r>
              <a:rPr lang="en-US" sz="1400" b="0" i="1" u="none" strike="noStrike" baseline="0" dirty="0">
                <a:latin typeface="MinionPro-It"/>
              </a:rPr>
              <a:t>Mach. Learn. Appl. </a:t>
            </a:r>
            <a:r>
              <a:rPr lang="en-US" sz="1400" b="1" i="0" u="none" strike="noStrike" baseline="0" dirty="0">
                <a:latin typeface="MinionPro-Bold"/>
              </a:rPr>
              <a:t>2</a:t>
            </a:r>
            <a:r>
              <a:rPr lang="en-US" sz="1400" b="0" i="0" u="none" strike="noStrike" baseline="0" dirty="0">
                <a:latin typeface="MinionPro-Regular"/>
              </a:rPr>
              <a:t>, 100003 (2020).</a:t>
            </a:r>
            <a:endParaRPr lang="en-IN" sz="1400" dirty="0"/>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a:t>Thank You</a:t>
            </a:r>
            <a:endParaRPr lang="en-IN"/>
          </a:p>
        </p:txBody>
      </p:sp>
    </p:spTree>
    <p:extLst>
      <p:ext uri="{BB962C8B-B14F-4D97-AF65-F5344CB8AC3E}">
        <p14:creationId xmlns:p14="http://schemas.microsoft.com/office/powerpoint/2010/main" val="22520134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normAutofit fontScale="92500" lnSpcReduction="20000"/>
          </a:bodyPr>
          <a:lstStyle/>
          <a:p>
            <a:r>
              <a:rPr lang="en-US" b="0" i="0" dirty="0">
                <a:effectLst/>
                <a:latin typeface="-apple-system"/>
              </a:rPr>
              <a:t>Brain tumors may or may not be cancerous but nevertheless, they cause serious problems in the skull region because of the enormous pressure it puts on the cranium due to lack of space in the skull. Primary symptoms of BT being headache and dizziness.</a:t>
            </a:r>
          </a:p>
          <a:p>
            <a:r>
              <a:rPr lang="en-US" b="0" i="0" dirty="0">
                <a:effectLst/>
                <a:latin typeface="-apple-system"/>
              </a:rPr>
              <a:t>Early and accurate detection of brain tumors is crucial for effective treatment and improved patient outcomes. Computer-aided detection systems can help radiologists and doctors in diagnosing tumors more precisely.</a:t>
            </a:r>
            <a:endParaRPr lang="en-US" dirty="0">
              <a:latin typeface="-apple-system"/>
            </a:endParaRPr>
          </a:p>
          <a:p>
            <a:pPr algn="l">
              <a:buFont typeface="Arial" panose="020B0604020202020204" pitchFamily="34" charset="0"/>
              <a:buChar char="•"/>
            </a:pPr>
            <a:r>
              <a:rPr lang="en-US" b="0" i="0" dirty="0">
                <a:effectLst/>
                <a:latin typeface="-apple-system"/>
              </a:rPr>
              <a:t>Successful detection of brain tumors using graphs can encourage further research in disease modeling and computer-aided diagnosis for other medical conditions.</a:t>
            </a:r>
          </a:p>
          <a:p>
            <a:pPr algn="l">
              <a:buFont typeface="Arial" panose="020B0604020202020204" pitchFamily="34" charset="0"/>
              <a:buChar char="•"/>
            </a:pPr>
            <a:r>
              <a:rPr lang="en-US" b="0" i="0" dirty="0">
                <a:effectLst/>
                <a:latin typeface="-apple-system"/>
              </a:rPr>
              <a:t>The project will provide valuable experience in medical image analysis, deep learning, graph algorithms - important skills for healthcare and medical technologies.</a:t>
            </a:r>
          </a:p>
          <a:p>
            <a:pPr marL="0" indent="0">
              <a:buNone/>
            </a:pPr>
            <a:endParaRPr lang="en-IN" dirty="0"/>
          </a:p>
        </p:txBody>
      </p:sp>
    </p:spTree>
    <p:extLst>
      <p:ext uri="{BB962C8B-B14F-4D97-AF65-F5344CB8AC3E}">
        <p14:creationId xmlns:p14="http://schemas.microsoft.com/office/powerpoint/2010/main" val="3756782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down)">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down)">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wipe(down)">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6" name="Table 5">
            <a:extLst>
              <a:ext uri="{FF2B5EF4-FFF2-40B4-BE49-F238E27FC236}">
                <a16:creationId xmlns:a16="http://schemas.microsoft.com/office/drawing/2014/main" id="{8E5DFA02-1296-3C10-4BBA-9DF77582AE56}"/>
              </a:ext>
            </a:extLst>
          </p:cNvPr>
          <p:cNvGraphicFramePr>
            <a:graphicFrameLocks noGrp="1"/>
          </p:cNvGraphicFramePr>
          <p:nvPr>
            <p:extLst>
              <p:ext uri="{D42A27DB-BD31-4B8C-83A1-F6EECF244321}">
                <p14:modId xmlns:p14="http://schemas.microsoft.com/office/powerpoint/2010/main" val="1651210284"/>
              </p:ext>
            </p:extLst>
          </p:nvPr>
        </p:nvGraphicFramePr>
        <p:xfrm>
          <a:off x="560439" y="770102"/>
          <a:ext cx="11179274" cy="5538550"/>
        </p:xfrm>
        <a:graphic>
          <a:graphicData uri="http://schemas.openxmlformats.org/drawingml/2006/table">
            <a:tbl>
              <a:tblPr>
                <a:tableStyleId>{5C22544A-7EE6-4342-B048-85BDC9FD1C3A}</a:tableStyleId>
              </a:tblPr>
              <a:tblGrid>
                <a:gridCol w="2244702">
                  <a:extLst>
                    <a:ext uri="{9D8B030D-6E8A-4147-A177-3AD203B41FA5}">
                      <a16:colId xmlns:a16="http://schemas.microsoft.com/office/drawing/2014/main" val="561965899"/>
                    </a:ext>
                  </a:extLst>
                </a:gridCol>
                <a:gridCol w="2233643">
                  <a:extLst>
                    <a:ext uri="{9D8B030D-6E8A-4147-A177-3AD203B41FA5}">
                      <a16:colId xmlns:a16="http://schemas.microsoft.com/office/drawing/2014/main" val="2769501397"/>
                    </a:ext>
                  </a:extLst>
                </a:gridCol>
                <a:gridCol w="2233643">
                  <a:extLst>
                    <a:ext uri="{9D8B030D-6E8A-4147-A177-3AD203B41FA5}">
                      <a16:colId xmlns:a16="http://schemas.microsoft.com/office/drawing/2014/main" val="2288188706"/>
                    </a:ext>
                  </a:extLst>
                </a:gridCol>
                <a:gridCol w="2233643">
                  <a:extLst>
                    <a:ext uri="{9D8B030D-6E8A-4147-A177-3AD203B41FA5}">
                      <a16:colId xmlns:a16="http://schemas.microsoft.com/office/drawing/2014/main" val="69586531"/>
                    </a:ext>
                  </a:extLst>
                </a:gridCol>
                <a:gridCol w="2233643">
                  <a:extLst>
                    <a:ext uri="{9D8B030D-6E8A-4147-A177-3AD203B41FA5}">
                      <a16:colId xmlns:a16="http://schemas.microsoft.com/office/drawing/2014/main" val="566074765"/>
                    </a:ext>
                  </a:extLst>
                </a:gridCol>
              </a:tblGrid>
              <a:tr h="947651">
                <a:tc>
                  <a:txBody>
                    <a:bodyPr/>
                    <a:lstStyle/>
                    <a:p>
                      <a:pPr>
                        <a:lnSpc>
                          <a:spcPct val="115000"/>
                        </a:lnSpc>
                        <a:spcAft>
                          <a:spcPts val="1000"/>
                        </a:spcAft>
                      </a:pPr>
                      <a:r>
                        <a:rPr lang="en-US" sz="2000">
                          <a:effectLst/>
                        </a:rPr>
                        <a:t>Title &amp;year</a:t>
                      </a:r>
                      <a:endParaRPr lang="en-IN" sz="180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2000" dirty="0">
                          <a:effectLst/>
                        </a:rPr>
                        <a:t>Problem</a:t>
                      </a:r>
                      <a:endParaRPr lang="en-IN" sz="1800" dirty="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2000" dirty="0">
                          <a:effectLst/>
                        </a:rPr>
                        <a:t>Contributions</a:t>
                      </a:r>
                      <a:endParaRPr lang="en-IN" sz="1800" dirty="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2000" dirty="0">
                          <a:effectLst/>
                        </a:rPr>
                        <a:t>Limitations</a:t>
                      </a:r>
                      <a:endParaRPr lang="en-IN" sz="1800" dirty="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2000" dirty="0">
                          <a:effectLst/>
                        </a:rPr>
                        <a:t>Open problems/Future work</a:t>
                      </a:r>
                      <a:endParaRPr lang="en-IN" sz="1800" dirty="0">
                        <a:effectLst/>
                        <a:latin typeface="Calibri" panose="020F0502020204030204" pitchFamily="34" charset="0"/>
                        <a:ea typeface="Calibri" panose="020F0502020204030204" pitchFamily="34" charset="0"/>
                      </a:endParaRPr>
                    </a:p>
                  </a:txBody>
                  <a:tcPr marL="63500" marR="63500" marT="63500" marB="63500" anchor="ctr"/>
                </a:tc>
                <a:extLst>
                  <a:ext uri="{0D108BD9-81ED-4DB2-BD59-A6C34878D82A}">
                    <a16:rowId xmlns:a16="http://schemas.microsoft.com/office/drawing/2014/main" val="3057902873"/>
                  </a:ext>
                </a:extLst>
              </a:tr>
              <a:tr h="4380564">
                <a:tc>
                  <a:txBody>
                    <a:bodyPr/>
                    <a:lstStyle/>
                    <a:p>
                      <a:pPr>
                        <a:lnSpc>
                          <a:spcPct val="115000"/>
                        </a:lnSpc>
                        <a:spcAft>
                          <a:spcPts val="1000"/>
                        </a:spcAft>
                      </a:pPr>
                      <a:r>
                        <a:rPr lang="en-US" sz="1400" dirty="0">
                          <a:effectLst/>
                        </a:rPr>
                        <a:t>Brain Tumor Detection and Classification Using Intelligence Techniques: An Overview.</a:t>
                      </a:r>
                      <a:endParaRPr lang="en-IN" sz="1800" dirty="0">
                        <a:effectLst/>
                      </a:endParaRPr>
                    </a:p>
                    <a:p>
                      <a:pPr>
                        <a:lnSpc>
                          <a:spcPct val="115000"/>
                        </a:lnSpc>
                        <a:spcAft>
                          <a:spcPts val="1000"/>
                        </a:spcAft>
                      </a:pPr>
                      <a:r>
                        <a:rPr lang="en-US" sz="1400" dirty="0">
                          <a:effectLst/>
                        </a:rPr>
                        <a:t>IEEE Access, vol. 11, pp. 12870-12886, 2023</a:t>
                      </a:r>
                      <a:endParaRPr lang="en-IN" sz="1800" dirty="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1400">
                          <a:effectLst/>
                        </a:rPr>
                        <a:t>Early detection of brain tumors is crucial for improving treatment outcomes. However, traditional methods of brain tumor detection, such as manual visual inspection of MRI scans, are time-consuming, subjective, and prone to error.</a:t>
                      </a:r>
                      <a:endParaRPr lang="en-IN" sz="180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1400">
                          <a:effectLst/>
                        </a:rPr>
                        <a:t>This paper provides a comprehensive overview of intelligent techniques for brain tumor detection and classification. The authors discuss the different types of intelligent techniques that have been used for this task, as well as their advantages and limitations.</a:t>
                      </a:r>
                      <a:endParaRPr lang="en-IN" sz="180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1400">
                          <a:effectLst/>
                        </a:rPr>
                        <a:t>The authors acknowledge that there is still a need for more research on intelligent techniques for brain tumor detection and classification. </a:t>
                      </a:r>
                      <a:endParaRPr lang="en-IN" sz="1800">
                        <a:effectLst/>
                        <a:latin typeface="Calibri" panose="020F0502020204030204" pitchFamily="34" charset="0"/>
                        <a:ea typeface="Calibri" panose="020F0502020204030204" pitchFamily="34" charset="0"/>
                      </a:endParaRPr>
                    </a:p>
                  </a:txBody>
                  <a:tcPr marL="63500" marR="63500" marT="63500" marB="63500" anchor="ctr"/>
                </a:tc>
                <a:tc>
                  <a:txBody>
                    <a:bodyPr/>
                    <a:lstStyle/>
                    <a:p>
                      <a:pPr>
                        <a:lnSpc>
                          <a:spcPct val="115000"/>
                        </a:lnSpc>
                        <a:spcAft>
                          <a:spcPts val="1000"/>
                        </a:spcAft>
                      </a:pPr>
                      <a:r>
                        <a:rPr lang="en-US" sz="2000" dirty="0">
                          <a:effectLst/>
                        </a:rPr>
                        <a:t> </a:t>
                      </a:r>
                      <a:r>
                        <a:rPr lang="en-US" sz="1400" dirty="0">
                          <a:effectLst/>
                        </a:rPr>
                        <a:t>They suggest that future research should focus on developing more robust and accurate methods, as well as methods that can be applied to real-time data.</a:t>
                      </a:r>
                      <a:endParaRPr lang="en-IN" sz="1800" dirty="0">
                        <a:effectLst/>
                        <a:latin typeface="Calibri" panose="020F0502020204030204" pitchFamily="34" charset="0"/>
                        <a:ea typeface="Calibri" panose="020F0502020204030204" pitchFamily="34" charset="0"/>
                      </a:endParaRPr>
                    </a:p>
                  </a:txBody>
                  <a:tcPr marL="63500" marR="63500" marT="63500" marB="63500" anchor="ctr"/>
                </a:tc>
                <a:extLst>
                  <a:ext uri="{0D108BD9-81ED-4DB2-BD59-A6C34878D82A}">
                    <a16:rowId xmlns:a16="http://schemas.microsoft.com/office/drawing/2014/main" val="329746330"/>
                  </a:ext>
                </a:extLst>
              </a:tr>
            </a:tbl>
          </a:graphicData>
        </a:graphic>
      </p:graphicFrame>
    </p:spTree>
    <p:extLst>
      <p:ext uri="{BB962C8B-B14F-4D97-AF65-F5344CB8AC3E}">
        <p14:creationId xmlns:p14="http://schemas.microsoft.com/office/powerpoint/2010/main" val="146617496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2" name="Table 1">
            <a:extLst>
              <a:ext uri="{FF2B5EF4-FFF2-40B4-BE49-F238E27FC236}">
                <a16:creationId xmlns:a16="http://schemas.microsoft.com/office/drawing/2014/main" id="{59B774FA-2B74-555C-BC11-899161BC9C4A}"/>
              </a:ext>
            </a:extLst>
          </p:cNvPr>
          <p:cNvGraphicFramePr>
            <a:graphicFrameLocks noGrp="1"/>
          </p:cNvGraphicFramePr>
          <p:nvPr>
            <p:extLst>
              <p:ext uri="{D42A27DB-BD31-4B8C-83A1-F6EECF244321}">
                <p14:modId xmlns:p14="http://schemas.microsoft.com/office/powerpoint/2010/main" val="1341695436"/>
              </p:ext>
            </p:extLst>
          </p:nvPr>
        </p:nvGraphicFramePr>
        <p:xfrm>
          <a:off x="571499" y="770102"/>
          <a:ext cx="10676605" cy="5446468"/>
        </p:xfrm>
        <a:graphic>
          <a:graphicData uri="http://schemas.openxmlformats.org/drawingml/2006/table">
            <a:tbl>
              <a:tblPr>
                <a:tableStyleId>{5C22544A-7EE6-4342-B048-85BDC9FD1C3A}</a:tableStyleId>
              </a:tblPr>
              <a:tblGrid>
                <a:gridCol w="2135321">
                  <a:extLst>
                    <a:ext uri="{9D8B030D-6E8A-4147-A177-3AD203B41FA5}">
                      <a16:colId xmlns:a16="http://schemas.microsoft.com/office/drawing/2014/main" val="746320276"/>
                    </a:ext>
                  </a:extLst>
                </a:gridCol>
                <a:gridCol w="2135321">
                  <a:extLst>
                    <a:ext uri="{9D8B030D-6E8A-4147-A177-3AD203B41FA5}">
                      <a16:colId xmlns:a16="http://schemas.microsoft.com/office/drawing/2014/main" val="806575091"/>
                    </a:ext>
                  </a:extLst>
                </a:gridCol>
                <a:gridCol w="2135321">
                  <a:extLst>
                    <a:ext uri="{9D8B030D-6E8A-4147-A177-3AD203B41FA5}">
                      <a16:colId xmlns:a16="http://schemas.microsoft.com/office/drawing/2014/main" val="4002245527"/>
                    </a:ext>
                  </a:extLst>
                </a:gridCol>
                <a:gridCol w="2135321">
                  <a:extLst>
                    <a:ext uri="{9D8B030D-6E8A-4147-A177-3AD203B41FA5}">
                      <a16:colId xmlns:a16="http://schemas.microsoft.com/office/drawing/2014/main" val="1569468780"/>
                    </a:ext>
                  </a:extLst>
                </a:gridCol>
                <a:gridCol w="2135321">
                  <a:extLst>
                    <a:ext uri="{9D8B030D-6E8A-4147-A177-3AD203B41FA5}">
                      <a16:colId xmlns:a16="http://schemas.microsoft.com/office/drawing/2014/main" val="1226550481"/>
                    </a:ext>
                  </a:extLst>
                </a:gridCol>
              </a:tblGrid>
              <a:tr h="5337134">
                <a:tc>
                  <a:txBody>
                    <a:bodyPr/>
                    <a:lstStyle/>
                    <a:p>
                      <a:pPr>
                        <a:lnSpc>
                          <a:spcPct val="115000"/>
                        </a:lnSpc>
                        <a:spcAft>
                          <a:spcPts val="1000"/>
                        </a:spcAft>
                      </a:pPr>
                      <a:r>
                        <a:rPr lang="en-US" sz="1800" b="0" i="0" kern="1200" dirty="0">
                          <a:solidFill>
                            <a:schemeClr val="dk1"/>
                          </a:solidFill>
                          <a:effectLst/>
                          <a:latin typeface="+mn-lt"/>
                          <a:ea typeface="+mn-ea"/>
                          <a:cs typeface="+mn-cs"/>
                        </a:rPr>
                        <a:t>Enhanced Brain Tumor Classification Using Graph Convolutional Neural Network Architecture (2023)</a:t>
                      </a:r>
                      <a:endParaRPr lang="en-IN" sz="1400" dirty="0">
                        <a:effectLst/>
                        <a:latin typeface="Calibri" panose="020F0502020204030204" pitchFamily="34" charset="0"/>
                        <a:ea typeface="Calibri" panose="020F0502020204030204" pitchFamily="34" charset="0"/>
                      </a:endParaRPr>
                    </a:p>
                  </a:txBody>
                  <a:tcPr marL="40994" marR="40994" marT="40994" marB="40994" anchor="ctr"/>
                </a:tc>
                <a:tc>
                  <a:txBody>
                    <a:bodyPr/>
                    <a:lstStyle/>
                    <a:p>
                      <a:pPr marL="285750" lvl="0" indent="-285750" algn="l">
                        <a:buFont typeface="Arial" panose="020B0604020202020204" pitchFamily="34" charset="0"/>
                        <a:buChar char="•"/>
                      </a:pPr>
                      <a:r>
                        <a:rPr lang="en-US" sz="1600" b="0" i="0" kern="1200" dirty="0">
                          <a:solidFill>
                            <a:schemeClr val="dk1"/>
                          </a:solidFill>
                          <a:effectLst/>
                          <a:latin typeface="+mn-lt"/>
                          <a:ea typeface="+mn-ea"/>
                          <a:cs typeface="+mn-cs"/>
                        </a:rPr>
                        <a:t>Inaccurate brain tumor classification using traditional methods due to:</a:t>
                      </a:r>
                    </a:p>
                    <a:p>
                      <a:pPr marL="285750" lvl="0" indent="-285750" algn="l">
                        <a:buFont typeface="Arial" panose="020B0604020202020204" pitchFamily="34" charset="0"/>
                        <a:buChar char="•"/>
                      </a:pPr>
                      <a:r>
                        <a:rPr lang="en-US" sz="1600" b="0" i="0" kern="1200" dirty="0">
                          <a:solidFill>
                            <a:schemeClr val="dk1"/>
                          </a:solidFill>
                          <a:effectLst/>
                          <a:latin typeface="+mn-lt"/>
                          <a:ea typeface="+mn-ea"/>
                          <a:cs typeface="+mn-cs"/>
                        </a:rPr>
                        <a:t>Neglecting non-Euclidean distances in image data.</a:t>
                      </a:r>
                    </a:p>
                    <a:p>
                      <a:pPr marL="285750" lvl="0" indent="-285750" algn="l">
                        <a:buFont typeface="Arial" panose="020B0604020202020204" pitchFamily="34" charset="0"/>
                        <a:buChar char="•"/>
                      </a:pPr>
                      <a:r>
                        <a:rPr lang="en-US" sz="1600" b="0" i="0" kern="1200" dirty="0">
                          <a:solidFill>
                            <a:schemeClr val="dk1"/>
                          </a:solidFill>
                          <a:effectLst/>
                          <a:latin typeface="+mn-lt"/>
                          <a:ea typeface="+mn-ea"/>
                          <a:cs typeface="+mn-cs"/>
                        </a:rPr>
                        <a:t>Inability of conventional models to capture spatial relationships between pixels.</a:t>
                      </a:r>
                    </a:p>
                    <a:p>
                      <a:pPr marL="285750" lvl="0" indent="-285750" algn="l">
                        <a:buFont typeface="Arial" panose="020B0604020202020204" pitchFamily="34" charset="0"/>
                        <a:buChar char="•"/>
                      </a:pPr>
                      <a:r>
                        <a:rPr lang="en-US" sz="1600" b="0" i="0" kern="1200" dirty="0">
                          <a:solidFill>
                            <a:schemeClr val="dk1"/>
                          </a:solidFill>
                          <a:effectLst/>
                          <a:latin typeface="+mn-lt"/>
                          <a:ea typeface="+mn-ea"/>
                          <a:cs typeface="+mn-cs"/>
                        </a:rPr>
                        <a:t>Difficulty in interpreting decisions made by existing models, hindering their use in medical applications.</a:t>
                      </a:r>
                    </a:p>
                    <a:p>
                      <a:pPr marL="285750" lvl="0" indent="-285750" algn="l">
                        <a:buFont typeface="Arial" panose="020B0604020202020204" pitchFamily="34" charset="0"/>
                        <a:buChar char="•"/>
                      </a:pPr>
                      <a:r>
                        <a:rPr lang="en-US" sz="1600" b="0" i="0" kern="1200" dirty="0">
                          <a:solidFill>
                            <a:schemeClr val="dk1"/>
                          </a:solidFill>
                          <a:effectLst/>
                          <a:latin typeface="+mn-lt"/>
                          <a:ea typeface="+mn-ea"/>
                          <a:cs typeface="+mn-cs"/>
                        </a:rPr>
                        <a:t>Limited generalizability of trained models to unseen data.</a:t>
                      </a:r>
                    </a:p>
                  </a:txBody>
                  <a:tcPr marL="40994" marR="40994" marT="40994" marB="40994" anchor="ctr"/>
                </a:tc>
                <a:tc>
                  <a:txBody>
                    <a:bodyPr/>
                    <a:lstStyle/>
                    <a:p>
                      <a:r>
                        <a:rPr lang="en-US" sz="1800" b="0" i="0" kern="1200" dirty="0">
                          <a:solidFill>
                            <a:schemeClr val="dk1"/>
                          </a:solidFill>
                          <a:effectLst/>
                          <a:latin typeface="+mn-lt"/>
                          <a:ea typeface="+mn-ea"/>
                          <a:cs typeface="+mn-cs"/>
                        </a:rPr>
                        <a:t>Taking into account spatial relationships between pixels.</a:t>
                      </a:r>
                    </a:p>
                    <a:p>
                      <a:r>
                        <a:rPr lang="en-US" sz="1800" b="0" i="0" kern="1200" dirty="0">
                          <a:solidFill>
                            <a:schemeClr val="dk1"/>
                          </a:solidFill>
                          <a:effectLst/>
                          <a:latin typeface="+mn-lt"/>
                          <a:ea typeface="+mn-ea"/>
                          <a:cs typeface="+mn-cs"/>
                        </a:rPr>
                        <a:t>Enhancing model interpretability in medical settings.</a:t>
                      </a:r>
                    </a:p>
                    <a:p>
                      <a:r>
                        <a:rPr lang="en-US" sz="1800" b="0" i="0" kern="1200" dirty="0">
                          <a:solidFill>
                            <a:schemeClr val="dk1"/>
                          </a:solidFill>
                          <a:effectLst/>
                          <a:latin typeface="+mn-lt"/>
                          <a:ea typeface="+mn-ea"/>
                          <a:cs typeface="+mn-cs"/>
                        </a:rPr>
                        <a:t>Improving model generalizability.</a:t>
                      </a:r>
                    </a:p>
                    <a:p>
                      <a:pPr>
                        <a:lnSpc>
                          <a:spcPct val="115000"/>
                        </a:lnSpc>
                        <a:spcAft>
                          <a:spcPts val="1000"/>
                        </a:spcAft>
                      </a:pPr>
                      <a:r>
                        <a:rPr lang="en-US" sz="1400" dirty="0">
                          <a:effectLst/>
                        </a:rPr>
                        <a:t>.</a:t>
                      </a:r>
                      <a:endParaRPr lang="en-IN" sz="1400" dirty="0">
                        <a:effectLst/>
                        <a:latin typeface="Calibri" panose="020F0502020204030204" pitchFamily="34" charset="0"/>
                        <a:ea typeface="Calibri" panose="020F0502020204030204" pitchFamily="34" charset="0"/>
                      </a:endParaRPr>
                    </a:p>
                  </a:txBody>
                  <a:tcPr marL="40994" marR="40994" marT="40994" marB="40994" anchor="ctr"/>
                </a:tc>
                <a:tc>
                  <a:txBody>
                    <a:bodyPr/>
                    <a:lstStyle/>
                    <a:p>
                      <a:r>
                        <a:rPr lang="en-US" sz="1800" b="0" i="0" kern="1200" dirty="0">
                          <a:solidFill>
                            <a:schemeClr val="dk1"/>
                          </a:solidFill>
                          <a:effectLst/>
                          <a:latin typeface="+mn-lt"/>
                          <a:ea typeface="+mn-ea"/>
                          <a:cs typeface="+mn-cs"/>
                        </a:rPr>
                        <a:t>Computational cost of using GCNNs compared to traditional methods.</a:t>
                      </a:r>
                    </a:p>
                    <a:p>
                      <a:r>
                        <a:rPr lang="en-US" sz="1800" b="0" i="0" kern="1200" dirty="0">
                          <a:solidFill>
                            <a:schemeClr val="dk1"/>
                          </a:solidFill>
                          <a:effectLst/>
                          <a:latin typeface="+mn-lt"/>
                          <a:ea typeface="+mn-ea"/>
                          <a:cs typeface="+mn-cs"/>
                        </a:rPr>
                        <a:t>Requirement for large datasets to train the GCNN effectively.</a:t>
                      </a:r>
                    </a:p>
                    <a:p>
                      <a:r>
                        <a:rPr lang="en-US" sz="1800" b="0" i="0" kern="1200" dirty="0">
                          <a:solidFill>
                            <a:schemeClr val="dk1"/>
                          </a:solidFill>
                          <a:effectLst/>
                          <a:latin typeface="+mn-lt"/>
                          <a:ea typeface="+mn-ea"/>
                          <a:cs typeface="+mn-cs"/>
                        </a:rPr>
                        <a:t>Need for further research on the interpretability of GCNNs for brain tumor classification tasks.</a:t>
                      </a:r>
                    </a:p>
                  </a:txBody>
                  <a:tcPr marL="40994" marR="40994" marT="40994" marB="40994" anchor="ctr"/>
                </a:tc>
                <a:tc>
                  <a:txBody>
                    <a:bodyPr/>
                    <a:lstStyle/>
                    <a:p>
                      <a:r>
                        <a:rPr lang="en-US" sz="1800" b="0" i="0" kern="1200" dirty="0">
                          <a:solidFill>
                            <a:schemeClr val="dk1"/>
                          </a:solidFill>
                          <a:effectLst/>
                          <a:latin typeface="+mn-lt"/>
                          <a:ea typeface="+mn-ea"/>
                          <a:cs typeface="+mn-cs"/>
                        </a:rPr>
                        <a:t>Evaluating the performance of the proposed method on large datasets.</a:t>
                      </a:r>
                    </a:p>
                    <a:p>
                      <a:r>
                        <a:rPr lang="en-US" sz="1800" b="0" i="0" kern="1200" dirty="0">
                          <a:solidFill>
                            <a:schemeClr val="dk1"/>
                          </a:solidFill>
                          <a:effectLst/>
                          <a:latin typeface="+mn-lt"/>
                          <a:ea typeface="+mn-ea"/>
                          <a:cs typeface="+mn-cs"/>
                        </a:rPr>
                        <a:t>Comparing the proposed method with existing brain tumor classification techniques.</a:t>
                      </a:r>
                    </a:p>
                    <a:p>
                      <a:r>
                        <a:rPr lang="en-US" sz="1800" b="0" i="0" kern="1200" dirty="0">
                          <a:solidFill>
                            <a:schemeClr val="dk1"/>
                          </a:solidFill>
                          <a:effectLst/>
                          <a:latin typeface="+mn-lt"/>
                          <a:ea typeface="+mn-ea"/>
                          <a:cs typeface="+mn-cs"/>
                        </a:rPr>
                        <a:t>Investigating methods for further improving the interpretability of GCNN predictions.</a:t>
                      </a:r>
                    </a:p>
                    <a:p>
                      <a:r>
                        <a:rPr lang="en-US" sz="1800" b="0" i="0" kern="1200" dirty="0">
                          <a:solidFill>
                            <a:schemeClr val="dk1"/>
                          </a:solidFill>
                          <a:effectLst/>
                          <a:latin typeface="+mn-lt"/>
                          <a:ea typeface="+mn-ea"/>
                          <a:cs typeface="+mn-cs"/>
                        </a:rPr>
                        <a:t>Exploring the application of this approach to other medical image classification tasks.</a:t>
                      </a:r>
                    </a:p>
                  </a:txBody>
                  <a:tcPr marL="40994" marR="40994" marT="40994" marB="40994" anchor="ctr"/>
                </a:tc>
                <a:extLst>
                  <a:ext uri="{0D108BD9-81ED-4DB2-BD59-A6C34878D82A}">
                    <a16:rowId xmlns:a16="http://schemas.microsoft.com/office/drawing/2014/main" val="2484718777"/>
                  </a:ext>
                </a:extLst>
              </a:tr>
            </a:tbl>
          </a:graphicData>
        </a:graphic>
      </p:graphicFrame>
    </p:spTree>
    <p:extLst>
      <p:ext uri="{BB962C8B-B14F-4D97-AF65-F5344CB8AC3E}">
        <p14:creationId xmlns:p14="http://schemas.microsoft.com/office/powerpoint/2010/main" val="34503057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2"/>
                                        </p:tgtEl>
                                        <p:attrNameLst>
                                          <p:attrName>r</p:attrName>
                                        </p:attrNameLst>
                                      </p:cBhvr>
                                    </p:animRot>
                                    <p:animRot by="-240000">
                                      <p:cBhvr>
                                        <p:cTn id="14" dur="200" fill="hold">
                                          <p:stCondLst>
                                            <p:cond delay="200"/>
                                          </p:stCondLst>
                                        </p:cTn>
                                        <p:tgtEl>
                                          <p:spTgt spid="2"/>
                                        </p:tgtEl>
                                        <p:attrNameLst>
                                          <p:attrName>r</p:attrName>
                                        </p:attrNameLst>
                                      </p:cBhvr>
                                    </p:animRot>
                                    <p:animRot by="240000">
                                      <p:cBhvr>
                                        <p:cTn id="15" dur="200" fill="hold">
                                          <p:stCondLst>
                                            <p:cond delay="400"/>
                                          </p:stCondLst>
                                        </p:cTn>
                                        <p:tgtEl>
                                          <p:spTgt spid="2"/>
                                        </p:tgtEl>
                                        <p:attrNameLst>
                                          <p:attrName>r</p:attrName>
                                        </p:attrNameLst>
                                      </p:cBhvr>
                                    </p:animRot>
                                    <p:animRot by="-240000">
                                      <p:cBhvr>
                                        <p:cTn id="16" dur="200" fill="hold">
                                          <p:stCondLst>
                                            <p:cond delay="600"/>
                                          </p:stCondLst>
                                        </p:cTn>
                                        <p:tgtEl>
                                          <p:spTgt spid="2"/>
                                        </p:tgtEl>
                                        <p:attrNameLst>
                                          <p:attrName>r</p:attrName>
                                        </p:attrNameLst>
                                      </p:cBhvr>
                                    </p:animRot>
                                    <p:animRot by="120000">
                                      <p:cBhvr>
                                        <p:cTn id="17"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2" name="Table 1">
            <a:extLst>
              <a:ext uri="{FF2B5EF4-FFF2-40B4-BE49-F238E27FC236}">
                <a16:creationId xmlns:a16="http://schemas.microsoft.com/office/drawing/2014/main" id="{B2CA986C-3FAC-C10D-6498-81D4E43181BD}"/>
              </a:ext>
            </a:extLst>
          </p:cNvPr>
          <p:cNvGraphicFramePr>
            <a:graphicFrameLocks noGrp="1"/>
          </p:cNvGraphicFramePr>
          <p:nvPr>
            <p:extLst>
              <p:ext uri="{D42A27DB-BD31-4B8C-83A1-F6EECF244321}">
                <p14:modId xmlns:p14="http://schemas.microsoft.com/office/powerpoint/2010/main" val="1351798668"/>
              </p:ext>
            </p:extLst>
          </p:nvPr>
        </p:nvGraphicFramePr>
        <p:xfrm>
          <a:off x="291689" y="559381"/>
          <a:ext cx="11208775" cy="5629558"/>
        </p:xfrm>
        <a:graphic>
          <a:graphicData uri="http://schemas.openxmlformats.org/drawingml/2006/table">
            <a:tbl>
              <a:tblPr>
                <a:tableStyleId>{5C22544A-7EE6-4342-B048-85BDC9FD1C3A}</a:tableStyleId>
              </a:tblPr>
              <a:tblGrid>
                <a:gridCol w="2241755">
                  <a:extLst>
                    <a:ext uri="{9D8B030D-6E8A-4147-A177-3AD203B41FA5}">
                      <a16:colId xmlns:a16="http://schemas.microsoft.com/office/drawing/2014/main" val="3307112519"/>
                    </a:ext>
                  </a:extLst>
                </a:gridCol>
                <a:gridCol w="2241755">
                  <a:extLst>
                    <a:ext uri="{9D8B030D-6E8A-4147-A177-3AD203B41FA5}">
                      <a16:colId xmlns:a16="http://schemas.microsoft.com/office/drawing/2014/main" val="3418714275"/>
                    </a:ext>
                  </a:extLst>
                </a:gridCol>
                <a:gridCol w="2241755">
                  <a:extLst>
                    <a:ext uri="{9D8B030D-6E8A-4147-A177-3AD203B41FA5}">
                      <a16:colId xmlns:a16="http://schemas.microsoft.com/office/drawing/2014/main" val="3046103991"/>
                    </a:ext>
                  </a:extLst>
                </a:gridCol>
                <a:gridCol w="2241755">
                  <a:extLst>
                    <a:ext uri="{9D8B030D-6E8A-4147-A177-3AD203B41FA5}">
                      <a16:colId xmlns:a16="http://schemas.microsoft.com/office/drawing/2014/main" val="3334269979"/>
                    </a:ext>
                  </a:extLst>
                </a:gridCol>
                <a:gridCol w="2241755">
                  <a:extLst>
                    <a:ext uri="{9D8B030D-6E8A-4147-A177-3AD203B41FA5}">
                      <a16:colId xmlns:a16="http://schemas.microsoft.com/office/drawing/2014/main" val="4116022337"/>
                    </a:ext>
                  </a:extLst>
                </a:gridCol>
              </a:tblGrid>
              <a:tr h="5629558">
                <a:tc>
                  <a:txBody>
                    <a:bodyPr/>
                    <a:lstStyle/>
                    <a:p>
                      <a:pPr>
                        <a:lnSpc>
                          <a:spcPct val="115000"/>
                        </a:lnSpc>
                        <a:spcAft>
                          <a:spcPts val="1000"/>
                        </a:spcAft>
                      </a:pPr>
                      <a:r>
                        <a:rPr lang="en-US" sz="1600" dirty="0">
                          <a:effectLst/>
                        </a:rPr>
                        <a:t>Image Segmentation Using Deep Learning: A Survey, published in 2021.</a:t>
                      </a:r>
                      <a:endParaRPr lang="en-IN" sz="1600" dirty="0">
                        <a:effectLst/>
                        <a:latin typeface="Calibri" panose="020F0502020204030204" pitchFamily="34" charset="0"/>
                        <a:ea typeface="Calibri" panose="020F0502020204030204" pitchFamily="34" charset="0"/>
                      </a:endParaRPr>
                    </a:p>
                  </a:txBody>
                  <a:tcPr marL="47475" marR="47475" marT="47475" marB="47475" anchor="ctr"/>
                </a:tc>
                <a:tc>
                  <a:txBody>
                    <a:bodyPr/>
                    <a:lstStyle/>
                    <a:p>
                      <a:pPr>
                        <a:lnSpc>
                          <a:spcPct val="115000"/>
                        </a:lnSpc>
                        <a:spcAft>
                          <a:spcPts val="1000"/>
                        </a:spcAft>
                      </a:pPr>
                      <a:r>
                        <a:rPr lang="en-US" sz="1600" dirty="0">
                          <a:effectLst/>
                        </a:rPr>
                        <a:t>The paper addresses the problem of image segmentation, which is a key task in computer vision and image processing with important applications such as scene understanding, medical image analysis, robotic perception, video surveillance, augmented reality, and image compression, among others. </a:t>
                      </a:r>
                      <a:endParaRPr lang="en-IN" sz="1600" dirty="0">
                        <a:effectLst/>
                        <a:latin typeface="Calibri" panose="020F0502020204030204" pitchFamily="34" charset="0"/>
                        <a:ea typeface="Calibri" panose="020F0502020204030204" pitchFamily="34" charset="0"/>
                      </a:endParaRPr>
                    </a:p>
                  </a:txBody>
                  <a:tcPr marL="47475" marR="47475" marT="47475" marB="47475" anchor="ctr"/>
                </a:tc>
                <a:tc>
                  <a:txBody>
                    <a:bodyPr/>
                    <a:lstStyle/>
                    <a:p>
                      <a:pPr>
                        <a:lnSpc>
                          <a:spcPct val="115000"/>
                        </a:lnSpc>
                        <a:spcAft>
                          <a:spcPts val="1000"/>
                        </a:spcAft>
                      </a:pPr>
                      <a:r>
                        <a:rPr lang="en-US" sz="1600" dirty="0">
                          <a:effectLst/>
                        </a:rPr>
                        <a:t>The paper provides a comprehensive survey of recent advances in deep learning-based image segmentation, including a detailed overview of the most popular deep learning architectures and their applications in image segmentation. The paper also discusses the challenges and limitations of deep learning-based image segmentation and identifies promising research directions for future work.</a:t>
                      </a:r>
                      <a:endParaRPr lang="en-IN" sz="1600" dirty="0">
                        <a:effectLst/>
                        <a:latin typeface="Calibri" panose="020F0502020204030204" pitchFamily="34" charset="0"/>
                        <a:ea typeface="Calibri" panose="020F0502020204030204" pitchFamily="34" charset="0"/>
                      </a:endParaRPr>
                    </a:p>
                  </a:txBody>
                  <a:tcPr marL="47475" marR="47475" marT="47475" marB="47475" anchor="ctr"/>
                </a:tc>
                <a:tc>
                  <a:txBody>
                    <a:bodyPr/>
                    <a:lstStyle/>
                    <a:p>
                      <a:pPr>
                        <a:lnSpc>
                          <a:spcPct val="115000"/>
                        </a:lnSpc>
                        <a:spcAft>
                          <a:spcPts val="1000"/>
                        </a:spcAft>
                      </a:pPr>
                      <a:r>
                        <a:rPr lang="en-US" sz="1400">
                          <a:effectLst/>
                        </a:rPr>
                        <a:t> </a:t>
                      </a:r>
                      <a:r>
                        <a:rPr lang="en-US" sz="1600">
                          <a:effectLst/>
                        </a:rPr>
                        <a:t>The paper does not provide a detailed comparison of the performance of different deep learning architectures on different datasets, which could be useful for researchers and practitioners in the field.</a:t>
                      </a:r>
                      <a:endParaRPr lang="en-IN" sz="1600">
                        <a:effectLst/>
                        <a:latin typeface="Calibri" panose="020F0502020204030204" pitchFamily="34" charset="0"/>
                        <a:ea typeface="Calibri" panose="020F0502020204030204" pitchFamily="34" charset="0"/>
                      </a:endParaRPr>
                    </a:p>
                  </a:txBody>
                  <a:tcPr marL="47475" marR="47475" marT="47475" marB="47475" anchor="ctr"/>
                </a:tc>
                <a:tc>
                  <a:txBody>
                    <a:bodyPr/>
                    <a:lstStyle/>
                    <a:p>
                      <a:pPr>
                        <a:lnSpc>
                          <a:spcPct val="115000"/>
                        </a:lnSpc>
                        <a:spcAft>
                          <a:spcPts val="1000"/>
                        </a:spcAft>
                      </a:pPr>
                      <a:r>
                        <a:rPr lang="en-US" sz="1600" dirty="0">
                          <a:effectLst/>
                        </a:rPr>
                        <a:t>The paper identifies several open problems and promising research directions for future work, including the development of more efficient and accurate deep learning architectures for image segmentation, the integration of deep learning with other image processing techniques, and the exploration of new applications of deep learning-based image segmentation.</a:t>
                      </a:r>
                      <a:endParaRPr lang="en-IN" sz="1600" dirty="0">
                        <a:effectLst/>
                        <a:latin typeface="Calibri" panose="020F0502020204030204" pitchFamily="34" charset="0"/>
                        <a:ea typeface="Calibri" panose="020F0502020204030204" pitchFamily="34" charset="0"/>
                      </a:endParaRPr>
                    </a:p>
                  </a:txBody>
                  <a:tcPr marL="47475" marR="47475" marT="47475" marB="47475" anchor="ctr"/>
                </a:tc>
                <a:extLst>
                  <a:ext uri="{0D108BD9-81ED-4DB2-BD59-A6C34878D82A}">
                    <a16:rowId xmlns:a16="http://schemas.microsoft.com/office/drawing/2014/main" val="1146325366"/>
                  </a:ext>
                </a:extLst>
              </a:tr>
            </a:tbl>
          </a:graphicData>
        </a:graphic>
      </p:graphicFrame>
    </p:spTree>
    <p:extLst>
      <p:ext uri="{BB962C8B-B14F-4D97-AF65-F5344CB8AC3E}">
        <p14:creationId xmlns:p14="http://schemas.microsoft.com/office/powerpoint/2010/main" val="30345880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2" name="Table 1">
            <a:extLst>
              <a:ext uri="{FF2B5EF4-FFF2-40B4-BE49-F238E27FC236}">
                <a16:creationId xmlns:a16="http://schemas.microsoft.com/office/drawing/2014/main" id="{06405CF1-3594-0721-B1D3-A1234CC6F01E}"/>
              </a:ext>
            </a:extLst>
          </p:cNvPr>
          <p:cNvGraphicFramePr>
            <a:graphicFrameLocks noGrp="1"/>
          </p:cNvGraphicFramePr>
          <p:nvPr>
            <p:extLst>
              <p:ext uri="{D42A27DB-BD31-4B8C-83A1-F6EECF244321}">
                <p14:modId xmlns:p14="http://schemas.microsoft.com/office/powerpoint/2010/main" val="1196767738"/>
              </p:ext>
            </p:extLst>
          </p:nvPr>
        </p:nvGraphicFramePr>
        <p:xfrm>
          <a:off x="571499" y="770102"/>
          <a:ext cx="11148555" cy="5406861"/>
        </p:xfrm>
        <a:graphic>
          <a:graphicData uri="http://schemas.openxmlformats.org/drawingml/2006/table">
            <a:tbl>
              <a:tblPr>
                <a:tableStyleId>{5C22544A-7EE6-4342-B048-85BDC9FD1C3A}</a:tableStyleId>
              </a:tblPr>
              <a:tblGrid>
                <a:gridCol w="2229711">
                  <a:extLst>
                    <a:ext uri="{9D8B030D-6E8A-4147-A177-3AD203B41FA5}">
                      <a16:colId xmlns:a16="http://schemas.microsoft.com/office/drawing/2014/main" val="211951239"/>
                    </a:ext>
                  </a:extLst>
                </a:gridCol>
                <a:gridCol w="2229711">
                  <a:extLst>
                    <a:ext uri="{9D8B030D-6E8A-4147-A177-3AD203B41FA5}">
                      <a16:colId xmlns:a16="http://schemas.microsoft.com/office/drawing/2014/main" val="3994623052"/>
                    </a:ext>
                  </a:extLst>
                </a:gridCol>
                <a:gridCol w="2229711">
                  <a:extLst>
                    <a:ext uri="{9D8B030D-6E8A-4147-A177-3AD203B41FA5}">
                      <a16:colId xmlns:a16="http://schemas.microsoft.com/office/drawing/2014/main" val="1628545067"/>
                    </a:ext>
                  </a:extLst>
                </a:gridCol>
                <a:gridCol w="2229711">
                  <a:extLst>
                    <a:ext uri="{9D8B030D-6E8A-4147-A177-3AD203B41FA5}">
                      <a16:colId xmlns:a16="http://schemas.microsoft.com/office/drawing/2014/main" val="2266829481"/>
                    </a:ext>
                  </a:extLst>
                </a:gridCol>
                <a:gridCol w="2229711">
                  <a:extLst>
                    <a:ext uri="{9D8B030D-6E8A-4147-A177-3AD203B41FA5}">
                      <a16:colId xmlns:a16="http://schemas.microsoft.com/office/drawing/2014/main" val="3359037047"/>
                    </a:ext>
                  </a:extLst>
                </a:gridCol>
              </a:tblGrid>
              <a:tr h="5406861">
                <a:tc>
                  <a:txBody>
                    <a:bodyPr/>
                    <a:lstStyle/>
                    <a:p>
                      <a:pPr>
                        <a:lnSpc>
                          <a:spcPct val="115000"/>
                        </a:lnSpc>
                        <a:spcAft>
                          <a:spcPts val="1000"/>
                        </a:spcAft>
                      </a:pPr>
                      <a:r>
                        <a:rPr lang="en-US" sz="1400" dirty="0">
                          <a:effectLst/>
                        </a:rPr>
                        <a:t>"A Joint Graph and Image Convolution Network for Automatic Brain Tumor Segmentation" (2021)</a:t>
                      </a:r>
                      <a:endParaRPr lang="en-IN" sz="1400" dirty="0">
                        <a:effectLst/>
                        <a:latin typeface="Calibri" panose="020F0502020204030204" pitchFamily="34" charset="0"/>
                        <a:ea typeface="Calibri" panose="020F0502020204030204" pitchFamily="34" charset="0"/>
                      </a:endParaRPr>
                    </a:p>
                  </a:txBody>
                  <a:tcPr marL="32202" marR="32202" marT="32202" marB="32202" anchor="ctr"/>
                </a:tc>
                <a:tc>
                  <a:txBody>
                    <a:bodyPr/>
                    <a:lstStyle/>
                    <a:p>
                      <a:pPr>
                        <a:lnSpc>
                          <a:spcPct val="115000"/>
                        </a:lnSpc>
                        <a:spcAft>
                          <a:spcPts val="1000"/>
                        </a:spcAft>
                      </a:pPr>
                      <a:r>
                        <a:rPr lang="en-US" sz="1400">
                          <a:effectLst/>
                        </a:rPr>
                        <a:t>Accurate segmentation of brain tumors is crucial for effective treatment planning and monitoring, but manual segmentation is time-consuming and prone to inter-observer variability. Automated segmentation methods have been developed, but they often struggle with segmenting tumors that are irregularly shaped or have indistinct boundaries.</a:t>
                      </a:r>
                      <a:endParaRPr lang="en-IN" sz="1400">
                        <a:effectLst/>
                        <a:latin typeface="Calibri" panose="020F0502020204030204" pitchFamily="34" charset="0"/>
                        <a:ea typeface="Calibri" panose="020F0502020204030204" pitchFamily="34" charset="0"/>
                      </a:endParaRPr>
                    </a:p>
                  </a:txBody>
                  <a:tcPr marL="32202" marR="32202" marT="32202" marB="32202" anchor="ctr"/>
                </a:tc>
                <a:tc>
                  <a:txBody>
                    <a:bodyPr/>
                    <a:lstStyle/>
                    <a:p>
                      <a:pPr>
                        <a:lnSpc>
                          <a:spcPct val="115000"/>
                        </a:lnSpc>
                        <a:spcAft>
                          <a:spcPts val="1000"/>
                        </a:spcAft>
                      </a:pPr>
                      <a:r>
                        <a:rPr lang="en-US" sz="1400" dirty="0">
                          <a:effectLst/>
                        </a:rPr>
                        <a:t>The authors propose a novel approach to brain tumor segmentation using a joint graph convolution and image convolution neural network. The graph convolutional neural network is used to capture the spatial relationships between different regions of the brain, while the image convolutional neural network is used to extract features from the MRI scans. The two networks are then combined to produce a final segmentation map. The proposed method achieves state-of-the-art performance on the </a:t>
                      </a:r>
                      <a:r>
                        <a:rPr lang="en-US" sz="1400" dirty="0" err="1">
                          <a:effectLst/>
                        </a:rPr>
                        <a:t>BraTS</a:t>
                      </a:r>
                      <a:r>
                        <a:rPr lang="en-US" sz="1400" dirty="0">
                          <a:effectLst/>
                        </a:rPr>
                        <a:t> 2021 challenge dataset.</a:t>
                      </a:r>
                      <a:endParaRPr lang="en-IN" sz="1400" dirty="0">
                        <a:effectLst/>
                        <a:latin typeface="Calibri" panose="020F0502020204030204" pitchFamily="34" charset="0"/>
                        <a:ea typeface="Calibri" panose="020F0502020204030204" pitchFamily="34" charset="0"/>
                      </a:endParaRPr>
                    </a:p>
                  </a:txBody>
                  <a:tcPr marL="32202" marR="32202" marT="32202" marB="32202" anchor="ctr"/>
                </a:tc>
                <a:tc>
                  <a:txBody>
                    <a:bodyPr/>
                    <a:lstStyle/>
                    <a:p>
                      <a:pPr>
                        <a:lnSpc>
                          <a:spcPct val="115000"/>
                        </a:lnSpc>
                        <a:spcAft>
                          <a:spcPts val="1000"/>
                        </a:spcAft>
                      </a:pPr>
                      <a:r>
                        <a:rPr lang="en-US" sz="1400">
                          <a:effectLst/>
                        </a:rPr>
                        <a:t>The proposed method requires a large amount of training data and computational resources, which may limit its applicability in some settings. Additionally, the method may struggle with segmenting tumors that are very small or have highly irregular shapes.</a:t>
                      </a:r>
                      <a:endParaRPr lang="en-IN" sz="1400">
                        <a:effectLst/>
                        <a:latin typeface="Calibri" panose="020F0502020204030204" pitchFamily="34" charset="0"/>
                        <a:ea typeface="Calibri" panose="020F0502020204030204" pitchFamily="34" charset="0"/>
                      </a:endParaRPr>
                    </a:p>
                  </a:txBody>
                  <a:tcPr marL="32202" marR="32202" marT="32202" marB="32202" anchor="ctr"/>
                </a:tc>
                <a:tc>
                  <a:txBody>
                    <a:bodyPr/>
                    <a:lstStyle/>
                    <a:p>
                      <a:pPr>
                        <a:lnSpc>
                          <a:spcPct val="115000"/>
                        </a:lnSpc>
                        <a:spcAft>
                          <a:spcPts val="1000"/>
                        </a:spcAft>
                      </a:pPr>
                      <a:r>
                        <a:rPr lang="en-US" sz="1400" dirty="0">
                          <a:effectLst/>
                        </a:rPr>
                        <a:t>The authors suggest that future work could focus on improving the efficiency of the proposed method, as well as exploring the use of other types of neural networks for brain tumor segmentation. Additionally, the authors note that the proposed method could be extended to other types of medical image segmentation tasks beyond brain tumors.</a:t>
                      </a:r>
                      <a:endParaRPr lang="en-IN" sz="1400" dirty="0">
                        <a:effectLst/>
                      </a:endParaRPr>
                    </a:p>
                    <a:p>
                      <a:pPr>
                        <a:lnSpc>
                          <a:spcPct val="115000"/>
                        </a:lnSpc>
                        <a:spcAft>
                          <a:spcPts val="1000"/>
                        </a:spcAft>
                      </a:pPr>
                      <a:r>
                        <a:rPr lang="en-US" sz="1400" dirty="0">
                          <a:effectLst/>
                        </a:rPr>
                        <a:t> </a:t>
                      </a:r>
                      <a:endParaRPr lang="en-IN" sz="1400" dirty="0">
                        <a:effectLst/>
                        <a:latin typeface="Calibri" panose="020F0502020204030204" pitchFamily="34" charset="0"/>
                        <a:ea typeface="Calibri" panose="020F0502020204030204" pitchFamily="34" charset="0"/>
                      </a:endParaRPr>
                    </a:p>
                  </a:txBody>
                  <a:tcPr marL="32202" marR="32202" marT="32202" marB="32202" anchor="ctr"/>
                </a:tc>
                <a:extLst>
                  <a:ext uri="{0D108BD9-81ED-4DB2-BD59-A6C34878D82A}">
                    <a16:rowId xmlns:a16="http://schemas.microsoft.com/office/drawing/2014/main" val="444491762"/>
                  </a:ext>
                </a:extLst>
              </a:tr>
            </a:tbl>
          </a:graphicData>
        </a:graphic>
      </p:graphicFrame>
    </p:spTree>
    <p:extLst>
      <p:ext uri="{BB962C8B-B14F-4D97-AF65-F5344CB8AC3E}">
        <p14:creationId xmlns:p14="http://schemas.microsoft.com/office/powerpoint/2010/main" val="32756657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2" name="Table 1">
            <a:extLst>
              <a:ext uri="{FF2B5EF4-FFF2-40B4-BE49-F238E27FC236}">
                <a16:creationId xmlns:a16="http://schemas.microsoft.com/office/drawing/2014/main" id="{1CCC2985-0278-10E6-2C38-1B69CC3E7988}"/>
              </a:ext>
            </a:extLst>
          </p:cNvPr>
          <p:cNvGraphicFramePr>
            <a:graphicFrameLocks noGrp="1"/>
          </p:cNvGraphicFramePr>
          <p:nvPr>
            <p:extLst>
              <p:ext uri="{D42A27DB-BD31-4B8C-83A1-F6EECF244321}">
                <p14:modId xmlns:p14="http://schemas.microsoft.com/office/powerpoint/2010/main" val="892636653"/>
              </p:ext>
            </p:extLst>
          </p:nvPr>
        </p:nvGraphicFramePr>
        <p:xfrm>
          <a:off x="1042219" y="770102"/>
          <a:ext cx="10717162" cy="5406861"/>
        </p:xfrm>
        <a:graphic>
          <a:graphicData uri="http://schemas.openxmlformats.org/drawingml/2006/table">
            <a:tbl>
              <a:tblPr>
                <a:tableStyleId>{5C22544A-7EE6-4342-B048-85BDC9FD1C3A}</a:tableStyleId>
              </a:tblPr>
              <a:tblGrid>
                <a:gridCol w="2223398">
                  <a:extLst>
                    <a:ext uri="{9D8B030D-6E8A-4147-A177-3AD203B41FA5}">
                      <a16:colId xmlns:a16="http://schemas.microsoft.com/office/drawing/2014/main" val="3338040416"/>
                    </a:ext>
                  </a:extLst>
                </a:gridCol>
                <a:gridCol w="2123441">
                  <a:extLst>
                    <a:ext uri="{9D8B030D-6E8A-4147-A177-3AD203B41FA5}">
                      <a16:colId xmlns:a16="http://schemas.microsoft.com/office/drawing/2014/main" val="245266917"/>
                    </a:ext>
                  </a:extLst>
                </a:gridCol>
                <a:gridCol w="2123441">
                  <a:extLst>
                    <a:ext uri="{9D8B030D-6E8A-4147-A177-3AD203B41FA5}">
                      <a16:colId xmlns:a16="http://schemas.microsoft.com/office/drawing/2014/main" val="2278960486"/>
                    </a:ext>
                  </a:extLst>
                </a:gridCol>
                <a:gridCol w="2123441">
                  <a:extLst>
                    <a:ext uri="{9D8B030D-6E8A-4147-A177-3AD203B41FA5}">
                      <a16:colId xmlns:a16="http://schemas.microsoft.com/office/drawing/2014/main" val="1360675088"/>
                    </a:ext>
                  </a:extLst>
                </a:gridCol>
                <a:gridCol w="2123441">
                  <a:extLst>
                    <a:ext uri="{9D8B030D-6E8A-4147-A177-3AD203B41FA5}">
                      <a16:colId xmlns:a16="http://schemas.microsoft.com/office/drawing/2014/main" val="2173130868"/>
                    </a:ext>
                  </a:extLst>
                </a:gridCol>
              </a:tblGrid>
              <a:tr h="5406861">
                <a:tc>
                  <a:txBody>
                    <a:bodyPr/>
                    <a:lstStyle/>
                    <a:p>
                      <a:pPr>
                        <a:lnSpc>
                          <a:spcPct val="115000"/>
                        </a:lnSpc>
                        <a:spcAft>
                          <a:spcPts val="1000"/>
                        </a:spcAft>
                      </a:pPr>
                      <a:r>
                        <a:rPr lang="en-US" sz="1400" dirty="0">
                          <a:effectLst/>
                        </a:rPr>
                        <a:t>GNN Lens: A Visual Analytics Approach for Prediction Error Diagnosis of Graph Neural Networks, published in IEEE Transactions on Visualization and Computer Graphics in 2020.</a:t>
                      </a:r>
                      <a:endParaRPr lang="en-IN" sz="1400" dirty="0">
                        <a:effectLst/>
                        <a:latin typeface="Calibri" panose="020F0502020204030204" pitchFamily="34" charset="0"/>
                        <a:ea typeface="Calibri" panose="020F0502020204030204" pitchFamily="34" charset="0"/>
                      </a:endParaRPr>
                    </a:p>
                  </a:txBody>
                  <a:tcPr marL="37891" marR="37891" marT="37891" marB="37891" anchor="ctr"/>
                </a:tc>
                <a:tc>
                  <a:txBody>
                    <a:bodyPr/>
                    <a:lstStyle/>
                    <a:p>
                      <a:pPr>
                        <a:lnSpc>
                          <a:spcPct val="115000"/>
                        </a:lnSpc>
                        <a:spcAft>
                          <a:spcPts val="1000"/>
                        </a:spcAft>
                      </a:pPr>
                      <a:r>
                        <a:rPr lang="en-US" sz="1400">
                          <a:effectLst/>
                        </a:rPr>
                        <a:t>Graph Neural Networks (GNNs) have achieved significant progress in graph analysis tasks, but their prediction errors are often difficult to diagnose due to the complexity of graph data. Existing methods for diagnosing prediction errors in GNNs are often limited in their ability to provide deep insights into model performance and its dependency on data characteristics.</a:t>
                      </a:r>
                      <a:endParaRPr lang="en-IN" sz="1400">
                        <a:effectLst/>
                        <a:latin typeface="Calibri" panose="020F0502020204030204" pitchFamily="34" charset="0"/>
                        <a:ea typeface="Calibri" panose="020F0502020204030204" pitchFamily="34" charset="0"/>
                      </a:endParaRPr>
                    </a:p>
                  </a:txBody>
                  <a:tcPr marL="37891" marR="37891" marT="37891" marB="37891" anchor="ctr"/>
                </a:tc>
                <a:tc>
                  <a:txBody>
                    <a:bodyPr/>
                    <a:lstStyle/>
                    <a:p>
                      <a:pPr>
                        <a:lnSpc>
                          <a:spcPct val="115000"/>
                        </a:lnSpc>
                        <a:spcAft>
                          <a:spcPts val="1000"/>
                        </a:spcAft>
                      </a:pPr>
                      <a:r>
                        <a:rPr lang="en-US" sz="1400" dirty="0">
                          <a:effectLst/>
                        </a:rPr>
                        <a:t>The paper proposes a novel error-pattern-driven visual analytics system, GNN Lens, to provide model developers and users with deep insights into model performance and its dependency on data characteristics. GNN Lens comprises five views: Control Panel, Parallel Sets View, Projection View, Graph View, and Feature Matrix View. The paper also presents a case study demonstrating the effectiveness of GNN Lens in diagnosing prediction errors in GNNs.</a:t>
                      </a:r>
                      <a:endParaRPr lang="en-IN" sz="1400" dirty="0">
                        <a:effectLst/>
                        <a:latin typeface="Calibri" panose="020F0502020204030204" pitchFamily="34" charset="0"/>
                        <a:ea typeface="Calibri" panose="020F0502020204030204" pitchFamily="34" charset="0"/>
                      </a:endParaRPr>
                    </a:p>
                  </a:txBody>
                  <a:tcPr marL="37891" marR="37891" marT="37891" marB="37891" anchor="ctr"/>
                </a:tc>
                <a:tc>
                  <a:txBody>
                    <a:bodyPr/>
                    <a:lstStyle/>
                    <a:p>
                      <a:pPr>
                        <a:lnSpc>
                          <a:spcPct val="115000"/>
                        </a:lnSpc>
                        <a:spcAft>
                          <a:spcPts val="1000"/>
                        </a:spcAft>
                      </a:pPr>
                      <a:r>
                        <a:rPr lang="en-US" sz="1400">
                          <a:effectLst/>
                        </a:rPr>
                        <a:t>The paper does not explicitly discuss any limitations of GNN Lens. However, it is worth noting that the effectiveness of GNN Lens may depend on the quality and quantity of data available for analysis.</a:t>
                      </a:r>
                      <a:endParaRPr lang="en-IN" sz="1400">
                        <a:effectLst/>
                        <a:latin typeface="Calibri" panose="020F0502020204030204" pitchFamily="34" charset="0"/>
                        <a:ea typeface="Calibri" panose="020F0502020204030204" pitchFamily="34" charset="0"/>
                      </a:endParaRPr>
                    </a:p>
                  </a:txBody>
                  <a:tcPr marL="37891" marR="37891" marT="37891" marB="37891" anchor="ctr"/>
                </a:tc>
                <a:tc>
                  <a:txBody>
                    <a:bodyPr/>
                    <a:lstStyle/>
                    <a:p>
                      <a:pPr>
                        <a:lnSpc>
                          <a:spcPct val="115000"/>
                        </a:lnSpc>
                        <a:spcAft>
                          <a:spcPts val="1000"/>
                        </a:spcAft>
                      </a:pPr>
                      <a:r>
                        <a:rPr lang="en-US" sz="1400" dirty="0">
                          <a:effectLst/>
                        </a:rPr>
                        <a:t>The paper suggests several directions for future work, including the integration of GNN Lens with other machine learning tools, the extension of GNN Lens to other types of graph analysis tasks beyond node classification, and the exploration of new visual encodings and interaction techniques to enhance the usability and effectiveness of GNN Lens.</a:t>
                      </a:r>
                      <a:endParaRPr lang="en-IN" sz="1400" dirty="0">
                        <a:effectLst/>
                        <a:latin typeface="Calibri" panose="020F0502020204030204" pitchFamily="34" charset="0"/>
                        <a:ea typeface="Calibri" panose="020F0502020204030204" pitchFamily="34" charset="0"/>
                      </a:endParaRPr>
                    </a:p>
                  </a:txBody>
                  <a:tcPr marL="37891" marR="37891" marT="37891" marB="37891" anchor="ctr"/>
                </a:tc>
                <a:extLst>
                  <a:ext uri="{0D108BD9-81ED-4DB2-BD59-A6C34878D82A}">
                    <a16:rowId xmlns:a16="http://schemas.microsoft.com/office/drawing/2014/main" val="12154711"/>
                  </a:ext>
                </a:extLst>
              </a:tr>
            </a:tbl>
          </a:graphicData>
        </a:graphic>
      </p:graphicFrame>
    </p:spTree>
    <p:extLst>
      <p:ext uri="{BB962C8B-B14F-4D97-AF65-F5344CB8AC3E}">
        <p14:creationId xmlns:p14="http://schemas.microsoft.com/office/powerpoint/2010/main" val="18983542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p:txBody>
          <a:bodyPr>
            <a:noAutofit/>
          </a:bodyPr>
          <a:lstStyle/>
          <a:p>
            <a:pPr>
              <a:lnSpc>
                <a:spcPct val="115000"/>
              </a:lnSpc>
            </a:pPr>
            <a:r>
              <a:rPr lang="en-IN" sz="2000" dirty="0">
                <a:effectLst/>
                <a:ea typeface="Calibri" panose="020F0502020204030204" pitchFamily="34" charset="0"/>
                <a:cs typeface="Arial" panose="020B0604020202020204" pitchFamily="34" charset="0"/>
              </a:rPr>
              <a:t>The existing problem where the non-consideration of non-Euclidean distances in image data and the inability of conventional models to learn on pixel similarity based upon the pixel proximity.</a:t>
            </a:r>
          </a:p>
          <a:p>
            <a:pPr>
              <a:lnSpc>
                <a:spcPct val="115000"/>
              </a:lnSpc>
            </a:pPr>
            <a:r>
              <a:rPr lang="en-IN" sz="2000" dirty="0">
                <a:effectLst/>
                <a:ea typeface="Calibri" panose="020F0502020204030204" pitchFamily="34" charset="0"/>
                <a:cs typeface="Arial" panose="020B0604020202020204" pitchFamily="34" charset="0"/>
              </a:rPr>
              <a:t>Understanding the decisions made by GCNs is crucial, especially in medical applications. Interpreting the predictions of GCNs and explaining why a certain region is identified as a </a:t>
            </a:r>
            <a:r>
              <a:rPr lang="en-IN" sz="2000" dirty="0" err="1">
                <a:effectLst/>
                <a:ea typeface="Calibri" panose="020F0502020204030204" pitchFamily="34" charset="0"/>
                <a:cs typeface="Arial" panose="020B0604020202020204" pitchFamily="34" charset="0"/>
              </a:rPr>
              <a:t>tumor</a:t>
            </a:r>
            <a:r>
              <a:rPr lang="en-IN" sz="2000" dirty="0">
                <a:effectLst/>
                <a:ea typeface="Calibri" panose="020F0502020204030204" pitchFamily="34" charset="0"/>
                <a:cs typeface="Arial" panose="020B0604020202020204" pitchFamily="34" charset="0"/>
              </a:rPr>
              <a:t> or not can be challenging.</a:t>
            </a:r>
          </a:p>
          <a:p>
            <a:pPr>
              <a:lnSpc>
                <a:spcPct val="115000"/>
              </a:lnSpc>
              <a:spcAft>
                <a:spcPts val="1000"/>
              </a:spcAft>
            </a:pPr>
            <a:r>
              <a:rPr lang="en-IN" sz="2000" dirty="0">
                <a:effectLst/>
                <a:ea typeface="Calibri" panose="020F0502020204030204" pitchFamily="34" charset="0"/>
                <a:cs typeface="Arial" panose="020B0604020202020204" pitchFamily="34" charset="0"/>
              </a:rPr>
              <a:t>Ensuring that the trained GCN can generalize well to unseen data from different scanners, patient demographics, or imaging protocols is essential for real-world deployment.</a:t>
            </a:r>
          </a:p>
          <a:p>
            <a:r>
              <a:rPr lang="en-US" sz="2000" dirty="0">
                <a:solidFill>
                  <a:srgbClr val="000000"/>
                </a:solidFill>
                <a:effectLst/>
                <a:ea typeface="Times New Roman" panose="02020603050405020304" pitchFamily="18" charset="0"/>
              </a:rPr>
              <a:t>The conventional image representation of </a:t>
            </a:r>
            <a:r>
              <a:rPr lang="en-US" sz="2000" dirty="0" err="1">
                <a:solidFill>
                  <a:srgbClr val="000000"/>
                </a:solidFill>
                <a:effectLst/>
                <a:ea typeface="Times New Roman" panose="02020603050405020304" pitchFamily="18" charset="0"/>
              </a:rPr>
              <a:t>nxn</a:t>
            </a:r>
            <a:r>
              <a:rPr lang="en-US" sz="2000" dirty="0">
                <a:solidFill>
                  <a:srgbClr val="000000"/>
                </a:solidFill>
                <a:effectLst/>
                <a:ea typeface="Times New Roman" panose="02020603050405020304" pitchFamily="18" charset="0"/>
              </a:rPr>
              <a:t> matrix has certain drawbacks and the model lack the capacity to retain and utilize the pixel related information.</a:t>
            </a:r>
          </a:p>
          <a:p>
            <a:pPr marL="0" indent="0">
              <a:buNone/>
            </a:pPr>
            <a:endParaRPr lang="en-US" sz="3200" dirty="0"/>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tgtEl>
                                        <p:attrNameLst>
                                          <p:attrName>style.color</p:attrName>
                                        </p:attrNameLst>
                                      </p:cBhvr>
                                      <p:by>
                                        <p:hsl h="7200000" s="0" l="0"/>
                                      </p:by>
                                    </p:animClr>
                                    <p:animClr clrSpc="hsl" dir="cw">
                                      <p:cBhvr>
                                        <p:cTn id="7" dur="500" fill="hold"/>
                                        <p:tgtEl>
                                          <p:spTgt spid="3"/>
                                        </p:tgtEl>
                                        <p:attrNameLst>
                                          <p:attrName>fillcolor</p:attrName>
                                        </p:attrNameLst>
                                      </p:cBhvr>
                                      <p:by>
                                        <p:hsl h="7200000" s="0" l="0"/>
                                      </p:by>
                                    </p:animClr>
                                    <p:animClr clrSpc="hsl" dir="cw">
                                      <p:cBhvr>
                                        <p:cTn id="8" dur="500" fill="hold"/>
                                        <p:tgtEl>
                                          <p:spTgt spid="3"/>
                                        </p:tgtEl>
                                        <p:attrNameLst>
                                          <p:attrName>stroke.color</p:attrName>
                                        </p:attrNameLst>
                                      </p:cBhvr>
                                      <p:by>
                                        <p:hsl h="7200000" s="0" l="0"/>
                                      </p:by>
                                    </p:animClr>
                                    <p:set>
                                      <p:cBhvr>
                                        <p:cTn id="9" dur="500" fill="hold"/>
                                        <p:tgtEl>
                                          <p:spTgt spid="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500" fill="hold"/>
                                        <p:tgtEl>
                                          <p:spTgt spid="2"/>
                                        </p:tgtEl>
                                        <p:attrNameLst>
                                          <p:attrName>style.color</p:attrName>
                                        </p:attrNameLst>
                                      </p:cBhvr>
                                      <p:to>
                                        <p:clrVal>
                                          <a:schemeClr val="accent2"/>
                                        </p:clrVal>
                                      </p:to>
                                    </p:set>
                                    <p:set>
                                      <p:cBhvr>
                                        <p:cTn id="14" dur="500" fill="hold"/>
                                        <p:tgtEl>
                                          <p:spTgt spid="2"/>
                                        </p:tgtEl>
                                        <p:attrNameLst>
                                          <p:attrName>fillcolor</p:attrName>
                                        </p:attrNameLst>
                                      </p:cBhvr>
                                      <p:to>
                                        <p:clrVal>
                                          <a:schemeClr val="accent2"/>
                                        </p:clrVal>
                                      </p:to>
                                    </p:set>
                                    <p:set>
                                      <p:cBhvr>
                                        <p:cTn id="15"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2.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980</TotalTime>
  <Words>2391</Words>
  <Application>Microsoft Office PowerPoint</Application>
  <PresentationFormat>Widescreen</PresentationFormat>
  <Paragraphs>124</Paragraphs>
  <Slides>24</Slides>
  <Notes>1</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24</vt:i4>
      </vt:variant>
    </vt:vector>
  </HeadingPairs>
  <TitlesOfParts>
    <vt:vector size="41" baseType="lpstr">
      <vt:lpstr>-apple-system</vt:lpstr>
      <vt:lpstr>Arial</vt:lpstr>
      <vt:lpstr>Avenir Next LT Pro</vt:lpstr>
      <vt:lpstr>Calibri</vt:lpstr>
      <vt:lpstr>Calibri Light</vt:lpstr>
      <vt:lpstr>Futura</vt:lpstr>
      <vt:lpstr>Garamond</vt:lpstr>
      <vt:lpstr>Georgia</vt:lpstr>
      <vt:lpstr>MinionPro-Bold</vt:lpstr>
      <vt:lpstr>MinionPro-It</vt:lpstr>
      <vt:lpstr>MinionPro-Regular</vt:lpstr>
      <vt:lpstr>Poppins</vt:lpstr>
      <vt:lpstr>Söhne</vt:lpstr>
      <vt:lpstr>Times New Roman</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Background Study/Related Work </vt:lpstr>
      <vt:lpstr>Background Study/Related Work </vt:lpstr>
      <vt:lpstr>Persisting Challenges</vt:lpstr>
      <vt:lpstr>High Level Design</vt:lpstr>
      <vt:lpstr>Project Objectives</vt:lpstr>
      <vt:lpstr>Project Outcomes</vt:lpstr>
      <vt:lpstr>Project Assumptions</vt:lpstr>
      <vt:lpstr>Algorithms </vt:lpstr>
      <vt:lpstr>Algorithms </vt:lpstr>
      <vt:lpstr>Algorithms </vt:lpstr>
      <vt:lpstr>Algorithms </vt:lpstr>
      <vt:lpstr>Current status</vt:lpstr>
      <vt:lpstr>PowerPoint Presentation</vt:lpstr>
      <vt:lpstr>PowerPoint Presentation</vt:lpstr>
      <vt:lpstr>PowerPoint Presentation</vt:lpstr>
      <vt:lpstr>Conferences Targeted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BALASANI DHEERAJ REDDY-AM.EN.U4CSE20115</cp:lastModifiedBy>
  <cp:revision>22</cp:revision>
  <dcterms:created xsi:type="dcterms:W3CDTF">2020-07-03T08:40:50Z</dcterms:created>
  <dcterms:modified xsi:type="dcterms:W3CDTF">2024-03-18T02:41:11Z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