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0" r:id="rId3"/>
    <p:sldId id="313" r:id="rId4"/>
    <p:sldId id="314" r:id="rId5"/>
    <p:sldId id="315" r:id="rId6"/>
    <p:sldId id="316" r:id="rId7"/>
    <p:sldId id="261" r:id="rId8"/>
    <p:sldId id="283" r:id="rId9"/>
    <p:sldId id="286" r:id="rId10"/>
    <p:sldId id="287" r:id="rId11"/>
    <p:sldId id="284" r:id="rId12"/>
    <p:sldId id="285" r:id="rId13"/>
    <p:sldId id="288" r:id="rId14"/>
    <p:sldId id="289" r:id="rId15"/>
    <p:sldId id="290" r:id="rId16"/>
    <p:sldId id="291" r:id="rId17"/>
    <p:sldId id="292" r:id="rId18"/>
    <p:sldId id="317" r:id="rId19"/>
    <p:sldId id="318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D9D42C-F4E4-48CB-A180-282B65C93432}">
  <a:tblStyle styleId="{21D9D42C-F4E4-48CB-A180-282B65C9343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3" autoAdjust="0"/>
    <p:restoredTop sz="94660"/>
  </p:normalViewPr>
  <p:slideViewPr>
    <p:cSldViewPr>
      <p:cViewPr varScale="1">
        <p:scale>
          <a:sx n="72" d="100"/>
          <a:sy n="72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242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295400" y="2895600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IN" sz="4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Addressing Persistent Problems in Water and Sewage Management</a:t>
            </a:r>
            <a:br>
              <a:rPr lang="en-IN" sz="4800" i="1" dirty="0">
                <a:solidFill>
                  <a:schemeClr val="dk1"/>
                </a:solidFill>
              </a:rPr>
            </a:br>
            <a:endParaRPr lang="en" sz="4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Challenges</a:t>
            </a:r>
            <a:endParaRPr lang="en" sz="36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38971" y="1371600"/>
            <a:ext cx="7064126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ctr">
              <a:spcBef>
                <a:spcPts val="0"/>
              </a:spcBef>
            </a:pPr>
            <a:endParaRPr lang="en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ctr">
              <a:spcBef>
                <a:spcPts val="0"/>
              </a:spcBef>
            </a:pPr>
            <a:r>
              <a:rPr lang="e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Provision of internet connectivity</a:t>
            </a:r>
          </a:p>
          <a:p>
            <a:pPr marL="285750" indent="-285750" algn="ctr">
              <a:spcBef>
                <a:spcPts val="0"/>
              </a:spcBef>
            </a:pPr>
            <a:endParaRPr lang="en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57200" indent="-457200" algn="ctr">
              <a:spcBef>
                <a:spcPts val="0"/>
              </a:spcBef>
            </a:pPr>
            <a:r>
              <a:rPr lang="e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Power Requirements</a:t>
            </a:r>
          </a:p>
          <a:p>
            <a:pPr marL="285750" indent="-285750" algn="ctr">
              <a:spcBef>
                <a:spcPts val="0"/>
              </a:spcBef>
            </a:pPr>
            <a:endParaRPr lang="en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 algn="ctr">
              <a:spcBef>
                <a:spcPts val="0"/>
              </a:spcBef>
            </a:pPr>
            <a:r>
              <a:rPr lang="e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Compatibilty</a:t>
            </a:r>
          </a:p>
          <a:p>
            <a:pPr marL="285750" indent="-285750" algn="ctr">
              <a:spcBef>
                <a:spcPts val="0"/>
              </a:spcBef>
            </a:pPr>
            <a:endParaRPr lang="en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9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How can we solve them?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6" y="1600200"/>
            <a:ext cx="7368903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Equip stations with internet connectivity, internet will be a basic neccessity in near future.</a:t>
            </a: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The backup rechargeable battery charges through the AC mains when there is power</a:t>
            </a: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The Raspberry Pi supports the interefacing of atmost 26 sensors and hence can be used to interface any type of sensors and other systems remain the same.</a:t>
            </a:r>
          </a:p>
        </p:txBody>
      </p:sp>
    </p:spTree>
    <p:extLst>
      <p:ext uri="{BB962C8B-B14F-4D97-AF65-F5344CB8AC3E}">
        <p14:creationId xmlns:p14="http://schemas.microsoft.com/office/powerpoint/2010/main" val="25647586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Novelty of Approach and Uniqueness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75" y="15240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Product for the future</a:t>
            </a:r>
            <a:r>
              <a:rPr lang="en-US" sz="2000" dirty="0"/>
              <a:t> – We believe that any project should have a long term impact. Hence, when the internet becomes a basic necessity and everything gets connected to the internet, the product will find utmost importance in the field of sewage treatment</a:t>
            </a:r>
          </a:p>
          <a:p>
            <a:pPr lvl="0">
              <a:buNone/>
            </a:pP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Automated Approach</a:t>
            </a:r>
            <a:r>
              <a:rPr lang="en-US" sz="2000" dirty="0"/>
              <a:t> – Does not involve any kind of manual labor and does not require much maintenance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Real Time Data Analytics</a:t>
            </a:r>
            <a:r>
              <a:rPr lang="en-US" sz="2000" dirty="0"/>
              <a:t> – Stations are made available with Real time sensor data and they could initiate action whenever there is any dramatic change in effluent values. </a:t>
            </a:r>
          </a:p>
          <a:p>
            <a:pPr>
              <a:spcBef>
                <a:spcPts val="0"/>
              </a:spcBef>
              <a:buNone/>
            </a:pPr>
            <a:endParaRPr lang="e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332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Novelty of approach and Uniqueness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75" y="12954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Cloud Database – </a:t>
            </a:r>
            <a:r>
              <a:rPr lang="en-US" sz="2000" dirty="0"/>
              <a:t>The waste treatment can be monitored for change over a period of time with the rich database collected on the cloud platform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Low Power Consumption –</a:t>
            </a:r>
            <a:r>
              <a:rPr lang="en-US" sz="2000" dirty="0"/>
              <a:t> The Raspberry Pi being at the heart of the system has a power consumption of 5.1V and 2.5A, thus making it power efficient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Backup Power –</a:t>
            </a:r>
            <a:r>
              <a:rPr lang="en-US" sz="2000" dirty="0"/>
              <a:t> All the Raspberry Pi needs when there is no AC Mains Supply is a Li-Ion Rechargeable Battery as backup power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Easy Handling –</a:t>
            </a:r>
            <a:r>
              <a:rPr lang="en-US" sz="2000" dirty="0"/>
              <a:t> Just by the click of the button on the app we could get the status and data from the sensors.  </a:t>
            </a:r>
          </a:p>
          <a:p>
            <a:pPr marL="285750" indent="-285750">
              <a:spcBef>
                <a:spcPts val="0"/>
              </a:spcBef>
            </a:pPr>
            <a:endParaRPr lang="e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77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39C0BA"/>
                </a:solidFill>
              </a:rPr>
              <a:t>Infrastructure Facilities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75" y="15240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 to Semiconductor, Robotics and Propel Labs which are equipped with basic sensors and varieties of computer boards like AVR, ARM, PIC, 8051, Arduino, Raspberry Pi etc</a:t>
            </a:r>
          </a:p>
          <a:p>
            <a:pPr>
              <a:spcBef>
                <a:spcPts val="0"/>
              </a:spcBef>
              <a:buNone/>
            </a:pPr>
            <a:endParaRPr lang="e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IoT modules and sensor interfacing kits are also available</a:t>
            </a:r>
          </a:p>
          <a:p>
            <a:pPr>
              <a:spcBef>
                <a:spcPts val="0"/>
              </a:spcBef>
              <a:buNone/>
            </a:pPr>
            <a:endParaRPr lang="e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College provides funding to certain extent channelised through </a:t>
            </a:r>
            <a:r>
              <a:rPr lang="e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Technical Education Quality Improvement Programme </a:t>
            </a: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TEQIP</a:t>
            </a: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0"/>
              </a:spcBef>
            </a:pPr>
            <a:endParaRPr lang="e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Collaboration with Chemical Department which has several above mentioned sensors. </a:t>
            </a:r>
          </a:p>
        </p:txBody>
      </p:sp>
    </p:spTree>
    <p:extLst>
      <p:ext uri="{BB962C8B-B14F-4D97-AF65-F5344CB8AC3E}">
        <p14:creationId xmlns:p14="http://schemas.microsoft.com/office/powerpoint/2010/main" val="24996686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39C0BA"/>
                </a:solidFill>
              </a:rPr>
              <a:t>Milestones and Timelines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4" y="1371600"/>
            <a:ext cx="8294541" cy="46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26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Budget Break Up with Timeline</a:t>
            </a:r>
            <a:endParaRPr lang="en" dirty="0">
              <a:solidFill>
                <a:srgbClr val="39C0BA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31606"/>
              </p:ext>
            </p:extLst>
          </p:nvPr>
        </p:nvGraphicFramePr>
        <p:xfrm>
          <a:off x="1524000" y="1397000"/>
          <a:ext cx="6096000" cy="3982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0336687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665208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125138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77366497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Approx.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4754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</a:t>
                      </a:r>
                      <a:r>
                        <a:rPr lang="en-US" baseline="0" dirty="0"/>
                        <a:t> study on sensors and procurement of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 1 - Mar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2,86,000/-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38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Interfacing the</a:t>
                      </a:r>
                      <a:r>
                        <a:rPr lang="en-US" baseline="0" dirty="0"/>
                        <a:t> sensors to the 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3 – Apr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052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Acquisitions and Transfer to the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4 – May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6797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5 – Jun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3188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</a:t>
                      </a:r>
                      <a:r>
                        <a:rPr lang="en-US" baseline="0" dirty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  <a:r>
                        <a:rPr lang="en-US" baseline="0" dirty="0"/>
                        <a:t> 6 – Jul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1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165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</a:rPr>
              <a:t>Plan for testing of the solution in a Real World Setting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IN" sz="1800" dirty="0"/>
              <a:t>We plan to implement our model across the </a:t>
            </a:r>
            <a:r>
              <a:rPr lang="en-IN" sz="1800" b="1" dirty="0"/>
              <a:t>Vrishabhavathi river </a:t>
            </a:r>
            <a:r>
              <a:rPr lang="en-IN" sz="1800" dirty="0"/>
              <a:t>which was once used as a major drinking water source. At present it receives treated and untreated effluents from treatment plants of Bangalore water supply and sewerage board, containing various organic contaminants, toxic heavy metals etc. </a:t>
            </a:r>
          </a:p>
          <a:p>
            <a:pPr fontAlgn="base"/>
            <a:endParaRPr lang="en-IN" sz="1600" dirty="0"/>
          </a:p>
          <a:p>
            <a:pPr fontAlgn="base">
              <a:buNone/>
            </a:pPr>
            <a:r>
              <a:rPr lang="en-IN" sz="1800" b="1" dirty="0">
                <a:latin typeface="Quicksand" panose="020B0604020202020204" charset="0"/>
                <a:cs typeface="Times New Roman" panose="02020603050405020304" pitchFamily="18" charset="0"/>
              </a:rPr>
              <a:t>Implementation Steps</a:t>
            </a:r>
          </a:p>
          <a:p>
            <a:r>
              <a:rPr lang="en-IN" sz="1600" dirty="0"/>
              <a:t> </a:t>
            </a:r>
            <a:r>
              <a:rPr lang="en-IN" sz="1800" dirty="0"/>
              <a:t>Detection and calibrating of the desired water parameters like pH, BOD, COD, NH4-N, N-Total, TSS.</a:t>
            </a:r>
          </a:p>
          <a:p>
            <a:r>
              <a:rPr lang="en-IN" sz="1800" dirty="0"/>
              <a:t> Transferring sensor data to cloud</a:t>
            </a:r>
          </a:p>
          <a:p>
            <a:r>
              <a:rPr lang="en-IN" sz="1800" dirty="0"/>
              <a:t> Transfer of cloud data to the required stations.</a:t>
            </a:r>
            <a:br>
              <a:rPr lang="en-IN" sz="1800" dirty="0"/>
            </a:br>
            <a:endParaRPr lang="en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189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Business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 with Startup’s or Sewage Treatment Plants across different districts. </a:t>
            </a:r>
          </a:p>
          <a:p>
            <a:endParaRPr lang="en-US" dirty="0"/>
          </a:p>
          <a:p>
            <a:r>
              <a:rPr lang="en-US" dirty="0"/>
              <a:t>Long impact due to implementation of IoT which is the future of everything electronics. Guaranteed Returns. </a:t>
            </a:r>
          </a:p>
        </p:txBody>
      </p:sp>
    </p:spTree>
    <p:extLst>
      <p:ext uri="{BB962C8B-B14F-4D97-AF65-F5344CB8AC3E}">
        <p14:creationId xmlns:p14="http://schemas.microsoft.com/office/powerpoint/2010/main" val="38789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800" i="0" dirty="0"/>
              <a:t>Thank You! </a:t>
            </a:r>
          </a:p>
          <a:p>
            <a:pPr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81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b="1" dirty="0"/>
              <a:t>The team</a:t>
            </a:r>
            <a:r>
              <a:rPr lang="en" dirty="0"/>
              <a:t>:</a:t>
            </a:r>
          </a:p>
          <a:p>
            <a:pPr>
              <a:buNone/>
            </a:pPr>
            <a:r>
              <a:rPr lang="en" dirty="0"/>
              <a:t>Dheeraj D Kamath</a:t>
            </a:r>
          </a:p>
          <a:p>
            <a:pPr>
              <a:buNone/>
            </a:pPr>
            <a:r>
              <a:rPr lang="en" dirty="0"/>
              <a:t>Nisarga M V</a:t>
            </a:r>
          </a:p>
          <a:p>
            <a:pPr>
              <a:buNone/>
            </a:pPr>
            <a:r>
              <a:rPr lang="en" dirty="0"/>
              <a:t>Prajwal Damodar Prabhu</a:t>
            </a:r>
          </a:p>
          <a:p>
            <a:pPr>
              <a:buNone/>
            </a:pPr>
            <a:r>
              <a:rPr lang="en" dirty="0"/>
              <a:t>Srinivas S</a:t>
            </a:r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b="1" dirty="0"/>
              <a:t>Guided by,</a:t>
            </a:r>
          </a:p>
          <a:p>
            <a:pPr>
              <a:buNone/>
            </a:pPr>
            <a:r>
              <a:rPr lang="en" dirty="0"/>
              <a:t>Prof. Archana H R</a:t>
            </a:r>
          </a:p>
          <a:p>
            <a:pPr>
              <a:buNone/>
            </a:pPr>
            <a:r>
              <a:rPr lang="en" dirty="0"/>
              <a:t>Prof. Surendra H H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4312" y="457200"/>
            <a:ext cx="7140325" cy="762000"/>
          </a:xfrm>
        </p:spPr>
        <p:txBody>
          <a:bodyPr/>
          <a:lstStyle/>
          <a:p>
            <a:r>
              <a:rPr lang="en-IN" sz="3200" dirty="0"/>
              <a:t>Major Challenges faced today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05000" y="2209801"/>
            <a:ext cx="4495800" cy="533400"/>
          </a:xfrm>
        </p:spPr>
        <p:txBody>
          <a:bodyPr/>
          <a:lstStyle/>
          <a:p>
            <a:pPr marL="457200" indent="-457200"/>
            <a:r>
              <a:rPr lang="en-IN" sz="2800" dirty="0"/>
              <a:t> Energy Consumption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886200" y="4636357"/>
            <a:ext cx="39624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9pPr>
          </a:lstStyle>
          <a:p>
            <a:pPr marL="571500" indent="-571500"/>
            <a:r>
              <a:rPr lang="en-IN" sz="3200" dirty="0"/>
              <a:t>Portability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13275" y="3018653"/>
            <a:ext cx="39624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9pPr>
          </a:lstStyle>
          <a:p>
            <a:pPr marL="571500" indent="-571500"/>
            <a:r>
              <a:rPr lang="en-IN" sz="3200" dirty="0"/>
              <a:t>Staff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242754" y="3827505"/>
            <a:ext cx="4744278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9pPr>
          </a:lstStyle>
          <a:p>
            <a:pPr marL="457200" indent="-457200"/>
            <a:r>
              <a:rPr lang="en-IN" sz="3200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53802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What we wish to solve?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65475" y="1447800"/>
            <a:ext cx="7597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icksand" panose="020B0604020202020204" charset="0"/>
              </a:rPr>
              <a:t>The inefficiency today in the monitoring of water and sewage is because of lack of data about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icksand" panose="020B0604020202020204" charset="0"/>
              </a:rPr>
              <a:t>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icksand" panose="020B0604020202020204" charset="0"/>
              </a:rPr>
              <a:t>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Quicksand" panose="020B0604020202020204" charset="0"/>
              </a:rPr>
              <a:t>Usage </a:t>
            </a:r>
          </a:p>
          <a:p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Quicksand" panose="020B0604020202020204" charset="0"/>
            </a:endParaRPr>
          </a:p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Quicksand" panose="020B0604020202020204" charset="0"/>
              </a:rPr>
              <a:t>Our challenge is to build a technology enabled system to monitor quality parameters of the water and sludge discharged by the Sewage Treatment Plants (STPs) and Industrial Effluent Treatment Plants (ETPs) across the city.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5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97" y="609600"/>
            <a:ext cx="7140325" cy="629425"/>
          </a:xfrm>
        </p:spPr>
        <p:txBody>
          <a:bodyPr/>
          <a:lstStyle/>
          <a:p>
            <a:r>
              <a:rPr lang="en-IN" sz="2800" dirty="0"/>
              <a:t>Idea to Proof of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   </a:t>
            </a:r>
            <a:endParaRPr lang="en-IN" sz="2000" dirty="0"/>
          </a:p>
        </p:txBody>
      </p:sp>
      <p:pic>
        <p:nvPicPr>
          <p:cNvPr id="4" name="image03.png" descr="ras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1600200"/>
            <a:ext cx="7004982" cy="4288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803370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Why Raspberry 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/>
              <a:t>Faster Processing</a:t>
            </a:r>
          </a:p>
          <a:p>
            <a:r>
              <a:rPr lang="en-IN" sz="2800" dirty="0"/>
              <a:t>Smaller</a:t>
            </a:r>
          </a:p>
          <a:p>
            <a:r>
              <a:rPr lang="en-IN" sz="2800" dirty="0"/>
              <a:t>Cheaper</a:t>
            </a:r>
          </a:p>
          <a:p>
            <a:r>
              <a:rPr lang="en-IN" sz="2800" dirty="0"/>
              <a:t>Energy Efficient (5.1V and 2.5A)</a:t>
            </a:r>
          </a:p>
          <a:p>
            <a:r>
              <a:rPr lang="en-IN" sz="2800" dirty="0"/>
              <a:t>Multiple Functionalities</a:t>
            </a:r>
          </a:p>
          <a:p>
            <a:r>
              <a:rPr lang="en-IN" sz="2800" dirty="0"/>
              <a:t>Secure</a:t>
            </a:r>
          </a:p>
          <a:p>
            <a:r>
              <a:rPr lang="en-IN" sz="2800" dirty="0"/>
              <a:t>26GPIO Pins for sensor interfacing</a:t>
            </a:r>
          </a:p>
          <a:p>
            <a:r>
              <a:rPr lang="en-IN" sz="2800" dirty="0"/>
              <a:t>Backup power capabilities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9910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What sensors are we using?</a:t>
            </a:r>
            <a:endParaRPr lang="en" sz="32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pH Meter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Ammonium Sensor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Total nitrogen measurement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TSS Sensor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Faecal Coliforms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</a:t>
            </a:r>
          </a:p>
          <a:p>
            <a:pPr marL="457200" indent="-457200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39C0BA"/>
                </a:solidFill>
              </a:rPr>
              <a:t>Prior Work in this field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Monitoring of water level, temperature and pH for suitable conditions for a fish in an Aquarium. </a:t>
            </a: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IoT in Irrigation – Automated system for switching pumps </a:t>
            </a:r>
            <a:r>
              <a:rPr lang="e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</a:t>
            </a:r>
            <a:r>
              <a:rPr lang="e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when the moisture level goes low. Used cloud and API interface. </a:t>
            </a:r>
          </a:p>
        </p:txBody>
      </p:sp>
    </p:spTree>
    <p:extLst>
      <p:ext uri="{BB962C8B-B14F-4D97-AF65-F5344CB8AC3E}">
        <p14:creationId xmlns:p14="http://schemas.microsoft.com/office/powerpoint/2010/main" val="313858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How do we send values to the cloud?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 Platform: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570383"/>
            <a:ext cx="2133600" cy="662709"/>
          </a:xfrm>
          <a:prstGeom prst="rect">
            <a:avLst/>
          </a:prstGeom>
        </p:spPr>
      </p:pic>
      <p:sp>
        <p:nvSpPr>
          <p:cNvPr id="6" name="Shape 92"/>
          <p:cNvSpPr txBox="1">
            <a:spLocks/>
          </p:cNvSpPr>
          <p:nvPr/>
        </p:nvSpPr>
        <p:spPr>
          <a:xfrm>
            <a:off x="1165475" y="3657600"/>
            <a:ext cx="68580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 Raspberry Pi needs a Wi-Fi adapter to connect to the internet.</a:t>
            </a:r>
          </a:p>
          <a:p>
            <a:pPr>
              <a:spcBef>
                <a:spcPts val="0"/>
              </a:spcBef>
              <a:buFont typeface="Quicksand"/>
              <a:buNone/>
            </a:pPr>
            <a:endParaRPr lang="en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buFont typeface="Quicksand"/>
              <a:buNone/>
            </a:pPr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is written to send values to the cloud and it can be accessed by a mobile Application.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707417"/>
            <a:ext cx="2133600" cy="628650"/>
          </a:xfrm>
          <a:prstGeom prst="rect">
            <a:avLst/>
          </a:prstGeom>
        </p:spPr>
      </p:pic>
      <p:sp>
        <p:nvSpPr>
          <p:cNvPr id="8" name="Shape 92"/>
          <p:cNvSpPr txBox="1">
            <a:spLocks/>
          </p:cNvSpPr>
          <p:nvPr/>
        </p:nvSpPr>
        <p:spPr>
          <a:xfrm>
            <a:off x="1165475" y="2734834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 baseline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 Hosting: </a:t>
            </a:r>
          </a:p>
        </p:txBody>
      </p:sp>
    </p:spTree>
    <p:extLst>
      <p:ext uri="{BB962C8B-B14F-4D97-AF65-F5344CB8AC3E}">
        <p14:creationId xmlns:p14="http://schemas.microsoft.com/office/powerpoint/2010/main" val="25665618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812</Words>
  <Application>Microsoft Office PowerPoint</Application>
  <PresentationFormat>On-screen Show (4:3)</PresentationFormat>
  <Paragraphs>127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Times New Roman</vt:lpstr>
      <vt:lpstr>Quicksand</vt:lpstr>
      <vt:lpstr>Arial</vt:lpstr>
      <vt:lpstr>Eleanor template</vt:lpstr>
      <vt:lpstr>Addressing Persistent Problems in Water and Sewage Management </vt:lpstr>
      <vt:lpstr>PowerPoint Presentation</vt:lpstr>
      <vt:lpstr>Major Challenges faced today</vt:lpstr>
      <vt:lpstr>What we wish to solve?</vt:lpstr>
      <vt:lpstr>Idea to Proof of Concept</vt:lpstr>
      <vt:lpstr>Why Raspberry Pi?</vt:lpstr>
      <vt:lpstr>What sensors are we using?</vt:lpstr>
      <vt:lpstr>Prior Work in this field</vt:lpstr>
      <vt:lpstr>How do we send values to the cloud?</vt:lpstr>
      <vt:lpstr>Challenges</vt:lpstr>
      <vt:lpstr>How can we solve them?</vt:lpstr>
      <vt:lpstr>Novelty of Approach and Uniqueness</vt:lpstr>
      <vt:lpstr>Novelty of approach and Uniqueness</vt:lpstr>
      <vt:lpstr>Infrastructure Facilities</vt:lpstr>
      <vt:lpstr>Milestones and Timelines</vt:lpstr>
      <vt:lpstr>Budget Break Up with Timeline</vt:lpstr>
      <vt:lpstr>Plan for testing of the solution in a Real World Setting</vt:lpstr>
      <vt:lpstr>Business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flip flops!</dc:title>
  <dc:creator>Dheeraj Kamath</dc:creator>
  <cp:lastModifiedBy>Dheeraj Kamath</cp:lastModifiedBy>
  <cp:revision>82</cp:revision>
  <dcterms:modified xsi:type="dcterms:W3CDTF">2016-12-19T11:59:42Z</dcterms:modified>
</cp:coreProperties>
</file>