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79" autoAdjust="0"/>
    <p:restoredTop sz="73146" autoAdjust="0"/>
  </p:normalViewPr>
  <p:slideViewPr>
    <p:cSldViewPr>
      <p:cViewPr varScale="1">
        <p:scale>
          <a:sx n="31" d="100"/>
          <a:sy n="31" d="100"/>
        </p:scale>
        <p:origin x="856"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Anonymous\Desktop\Assignments\Accenture%20Data%20Project\data\cleaned_data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nonymous\Desktop\Assignments\Accenture%20Data%20Project\data\cleaned_data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nonymous\Desktop\Assignments\Accenture%20Data%20Project\data\cleaned_data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nonymous\Desktop\Assignments\Accenture%20Data%20Project\data\cleaned_data1.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[cleaned_data1.xlsx]score vs categories!PivotTable2</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Score</a:t>
            </a:r>
            <a:r>
              <a:rPr lang="en-US" baseline="0"/>
              <a:t> Vs Categories (top 10 categories)</a:t>
            </a:r>
            <a:endParaRPr lang="en-US"/>
          </a:p>
        </c:rich>
      </c:tx>
      <c:layout>
        <c:manualLayout>
          <c:xMode val="edge"/>
          <c:yMode val="edge"/>
          <c:x val="8.3243978151338587E-3"/>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'score vs categories'!$B$3</c:f>
              <c:strCache>
                <c:ptCount val="1"/>
                <c:pt idx="0">
                  <c:v>Total</c:v>
                </c:pt>
              </c:strCache>
            </c:strRef>
          </c:tx>
          <c:spPr>
            <a:solidFill>
              <a:schemeClr val="accent1"/>
            </a:solidFill>
            <a:ln>
              <a:noFill/>
            </a:ln>
            <a:effectLst/>
          </c:spPr>
          <c:invertIfNegative val="0"/>
          <c:cat>
            <c:strRef>
              <c:f>'score vs categories'!$A$4:$A$14</c:f>
              <c:strCache>
                <c:ptCount val="10"/>
                <c:pt idx="0">
                  <c:v>animals</c:v>
                </c:pt>
                <c:pt idx="1">
                  <c:v>science</c:v>
                </c:pt>
                <c:pt idx="2">
                  <c:v>healthy eating</c:v>
                </c:pt>
                <c:pt idx="3">
                  <c:v>technology</c:v>
                </c:pt>
                <c:pt idx="4">
                  <c:v>food</c:v>
                </c:pt>
                <c:pt idx="5">
                  <c:v>travel</c:v>
                </c:pt>
                <c:pt idx="6">
                  <c:v>culture</c:v>
                </c:pt>
                <c:pt idx="7">
                  <c:v>cooking</c:v>
                </c:pt>
                <c:pt idx="8">
                  <c:v>education</c:v>
                </c:pt>
                <c:pt idx="9">
                  <c:v>fitness</c:v>
                </c:pt>
              </c:strCache>
            </c:strRef>
          </c:cat>
          <c:val>
            <c:numRef>
              <c:f>'score vs categories'!$B$4:$B$14</c:f>
              <c:numCache>
                <c:formatCode>General</c:formatCode>
                <c:ptCount val="10"/>
                <c:pt idx="0">
                  <c:v>73271</c:v>
                </c:pt>
                <c:pt idx="1">
                  <c:v>70662</c:v>
                </c:pt>
                <c:pt idx="2">
                  <c:v>69339</c:v>
                </c:pt>
                <c:pt idx="3">
                  <c:v>67689</c:v>
                </c:pt>
                <c:pt idx="4">
                  <c:v>66626</c:v>
                </c:pt>
                <c:pt idx="5">
                  <c:v>64880</c:v>
                </c:pt>
                <c:pt idx="6">
                  <c:v>64542</c:v>
                </c:pt>
                <c:pt idx="7">
                  <c:v>63982</c:v>
                </c:pt>
                <c:pt idx="8">
                  <c:v>57436</c:v>
                </c:pt>
                <c:pt idx="9">
                  <c:v>55323</c:v>
                </c:pt>
              </c:numCache>
            </c:numRef>
          </c:val>
          <c:extLst>
            <c:ext xmlns:c16="http://schemas.microsoft.com/office/drawing/2014/chart" uri="{C3380CC4-5D6E-409C-BE32-E72D297353CC}">
              <c16:uniqueId val="{00000000-090E-4369-8337-754844D02E56}"/>
            </c:ext>
          </c:extLst>
        </c:ser>
        <c:dLbls>
          <c:showLegendKey val="0"/>
          <c:showVal val="0"/>
          <c:showCatName val="0"/>
          <c:showSerName val="0"/>
          <c:showPercent val="0"/>
          <c:showBubbleSize val="0"/>
        </c:dLbls>
        <c:gapWidth val="219"/>
        <c:overlap val="-27"/>
        <c:axId val="947718192"/>
        <c:axId val="947718672"/>
      </c:barChart>
      <c:catAx>
        <c:axId val="9477181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Categories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7718672"/>
        <c:crosses val="autoZero"/>
        <c:auto val="1"/>
        <c:lblAlgn val="ctr"/>
        <c:lblOffset val="100"/>
        <c:noMultiLvlLbl val="0"/>
      </c:catAx>
      <c:valAx>
        <c:axId val="9477186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77181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[cleaned_data1.xlsx]yearly analysis!PivotTable4</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Count of sentiments in</a:t>
            </a:r>
            <a:r>
              <a:rPr lang="en-IN" baseline="0"/>
              <a:t> each year</a:t>
            </a:r>
            <a:endParaRPr lang="en-IN"/>
          </a:p>
        </c:rich>
      </c:tx>
      <c:layout>
        <c:manualLayout>
          <c:xMode val="edge"/>
          <c:yMode val="edge"/>
          <c:x val="0.31831109765678495"/>
          <c:y val="4.8831523170557748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'yearly analysis'!$B$3</c:f>
              <c:strCache>
                <c:ptCount val="1"/>
                <c:pt idx="0">
                  <c:v>Total</c:v>
                </c:pt>
              </c:strCache>
            </c:strRef>
          </c:tx>
          <c:spPr>
            <a:solidFill>
              <a:schemeClr val="accent1"/>
            </a:solidFill>
            <a:ln>
              <a:noFill/>
            </a:ln>
            <a:effectLst/>
          </c:spPr>
          <c:invertIfNegative val="0"/>
          <c:cat>
            <c:multiLvlStrRef>
              <c:f>'yearly analysis'!$A$4:$A$12</c:f>
              <c:multiLvlStrCache>
                <c:ptCount val="6"/>
                <c:lvl>
                  <c:pt idx="0">
                    <c:v>negative</c:v>
                  </c:pt>
                  <c:pt idx="1">
                    <c:v>neutral</c:v>
                  </c:pt>
                  <c:pt idx="2">
                    <c:v>positive</c:v>
                  </c:pt>
                  <c:pt idx="3">
                    <c:v>negative</c:v>
                  </c:pt>
                  <c:pt idx="4">
                    <c:v>neutral</c:v>
                  </c:pt>
                  <c:pt idx="5">
                    <c:v>positive</c:v>
                  </c:pt>
                </c:lvl>
                <c:lvl>
                  <c:pt idx="0">
                    <c:v>2020</c:v>
                  </c:pt>
                  <c:pt idx="3">
                    <c:v>2021</c:v>
                  </c:pt>
                </c:lvl>
              </c:multiLvlStrCache>
            </c:multiLvlStrRef>
          </c:cat>
          <c:val>
            <c:numRef>
              <c:f>'yearly analysis'!$B$4:$B$12</c:f>
              <c:numCache>
                <c:formatCode>General</c:formatCode>
                <c:ptCount val="6"/>
                <c:pt idx="0">
                  <c:v>4162</c:v>
                </c:pt>
                <c:pt idx="1">
                  <c:v>1671</c:v>
                </c:pt>
                <c:pt idx="2">
                  <c:v>7447</c:v>
                </c:pt>
                <c:pt idx="3">
                  <c:v>3533</c:v>
                </c:pt>
                <c:pt idx="4">
                  <c:v>1400</c:v>
                </c:pt>
                <c:pt idx="5">
                  <c:v>6360</c:v>
                </c:pt>
              </c:numCache>
            </c:numRef>
          </c:val>
          <c:extLst>
            <c:ext xmlns:c16="http://schemas.microsoft.com/office/drawing/2014/chart" uri="{C3380CC4-5D6E-409C-BE32-E72D297353CC}">
              <c16:uniqueId val="{00000000-B50A-4386-B1CD-0A20C55030B8}"/>
            </c:ext>
          </c:extLst>
        </c:ser>
        <c:dLbls>
          <c:showLegendKey val="0"/>
          <c:showVal val="0"/>
          <c:showCatName val="0"/>
          <c:showSerName val="0"/>
          <c:showPercent val="0"/>
          <c:showBubbleSize val="0"/>
        </c:dLbls>
        <c:gapWidth val="219"/>
        <c:overlap val="-27"/>
        <c:axId val="1094029440"/>
        <c:axId val="1094028000"/>
      </c:barChart>
      <c:catAx>
        <c:axId val="1094029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4028000"/>
        <c:crosses val="autoZero"/>
        <c:auto val="1"/>
        <c:lblAlgn val="ctr"/>
        <c:lblOffset val="100"/>
        <c:noMultiLvlLbl val="0"/>
      </c:catAx>
      <c:valAx>
        <c:axId val="10940280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40294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[cleaned_data1.xlsx]Sheet6!PivotTable8</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Sentiment Distribution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s>
    <c:plotArea>
      <c:layout/>
      <c:pieChart>
        <c:varyColors val="1"/>
        <c:ser>
          <c:idx val="0"/>
          <c:order val="0"/>
          <c:tx>
            <c:strRef>
              <c:f>Sheet6!$B$3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784-40D2-A56F-DC3D4426F2A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784-40D2-A56F-DC3D4426F2A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784-40D2-A56F-DC3D4426F2A5}"/>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Sheet6!$A$4:$A$7</c:f>
              <c:strCache>
                <c:ptCount val="3"/>
                <c:pt idx="0">
                  <c:v>negative</c:v>
                </c:pt>
                <c:pt idx="1">
                  <c:v>neutral</c:v>
                </c:pt>
                <c:pt idx="2">
                  <c:v>positive</c:v>
                </c:pt>
              </c:strCache>
            </c:strRef>
          </c:cat>
          <c:val>
            <c:numRef>
              <c:f>Sheet6!$B$4:$B$7</c:f>
              <c:numCache>
                <c:formatCode>General</c:formatCode>
                <c:ptCount val="3"/>
                <c:pt idx="0">
                  <c:v>7695</c:v>
                </c:pt>
                <c:pt idx="1">
                  <c:v>3071</c:v>
                </c:pt>
                <c:pt idx="2">
                  <c:v>13807</c:v>
                </c:pt>
              </c:numCache>
            </c:numRef>
          </c:val>
          <c:extLst>
            <c:ext xmlns:c16="http://schemas.microsoft.com/office/drawing/2014/chart" uri="{C3380CC4-5D6E-409C-BE32-E72D297353CC}">
              <c16:uniqueId val="{00000006-4784-40D2-A56F-DC3D4426F2A5}"/>
            </c:ext>
          </c:extLst>
        </c:ser>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[cleaned_data1.xlsx]Sheet5!PivotTable7</c:name>
    <c:fmtId val="8"/>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Sheet5!$B$3:$B$4</c:f>
              <c:strCache>
                <c:ptCount val="1"/>
                <c:pt idx="0">
                  <c:v>2020</c:v>
                </c:pt>
              </c:strCache>
            </c:strRef>
          </c:tx>
          <c:spPr>
            <a:solidFill>
              <a:schemeClr val="accent1"/>
            </a:solidFill>
            <a:ln>
              <a:noFill/>
            </a:ln>
            <a:effectLst/>
          </c:spPr>
          <c:invertIfNegative val="0"/>
          <c:cat>
            <c:strRef>
              <c:f>Sheet5!$A$5:$A$21</c:f>
              <c:strCache>
                <c:ptCount val="16"/>
                <c:pt idx="0">
                  <c:v>adore</c:v>
                </c:pt>
                <c:pt idx="1">
                  <c:v>cherish</c:v>
                </c:pt>
                <c:pt idx="2">
                  <c:v>disgust</c:v>
                </c:pt>
                <c:pt idx="3">
                  <c:v>dislike</c:v>
                </c:pt>
                <c:pt idx="4">
                  <c:v>hate</c:v>
                </c:pt>
                <c:pt idx="5">
                  <c:v>heart</c:v>
                </c:pt>
                <c:pt idx="6">
                  <c:v>indifferent</c:v>
                </c:pt>
                <c:pt idx="7">
                  <c:v>interested</c:v>
                </c:pt>
                <c:pt idx="8">
                  <c:v>intrigued</c:v>
                </c:pt>
                <c:pt idx="9">
                  <c:v>like</c:v>
                </c:pt>
                <c:pt idx="10">
                  <c:v>love</c:v>
                </c:pt>
                <c:pt idx="11">
                  <c:v>peeking</c:v>
                </c:pt>
                <c:pt idx="12">
                  <c:v>scared</c:v>
                </c:pt>
                <c:pt idx="13">
                  <c:v>super love</c:v>
                </c:pt>
                <c:pt idx="14">
                  <c:v>want</c:v>
                </c:pt>
                <c:pt idx="15">
                  <c:v>worried</c:v>
                </c:pt>
              </c:strCache>
            </c:strRef>
          </c:cat>
          <c:val>
            <c:numRef>
              <c:f>Sheet5!$B$5:$B$21</c:f>
              <c:numCache>
                <c:formatCode>General</c:formatCode>
                <c:ptCount val="16"/>
                <c:pt idx="0">
                  <c:v>855</c:v>
                </c:pt>
                <c:pt idx="1">
                  <c:v>810</c:v>
                </c:pt>
                <c:pt idx="2">
                  <c:v>838</c:v>
                </c:pt>
                <c:pt idx="3">
                  <c:v>834</c:v>
                </c:pt>
                <c:pt idx="4">
                  <c:v>839</c:v>
                </c:pt>
                <c:pt idx="5">
                  <c:v>859</c:v>
                </c:pt>
                <c:pt idx="6">
                  <c:v>833</c:v>
                </c:pt>
                <c:pt idx="7">
                  <c:v>823</c:v>
                </c:pt>
                <c:pt idx="8">
                  <c:v>778</c:v>
                </c:pt>
                <c:pt idx="9">
                  <c:v>821</c:v>
                </c:pt>
                <c:pt idx="10">
                  <c:v>850</c:v>
                </c:pt>
                <c:pt idx="11">
                  <c:v>838</c:v>
                </c:pt>
                <c:pt idx="12">
                  <c:v>849</c:v>
                </c:pt>
                <c:pt idx="13">
                  <c:v>835</c:v>
                </c:pt>
                <c:pt idx="14">
                  <c:v>816</c:v>
                </c:pt>
                <c:pt idx="15">
                  <c:v>802</c:v>
                </c:pt>
              </c:numCache>
            </c:numRef>
          </c:val>
          <c:extLst>
            <c:ext xmlns:c16="http://schemas.microsoft.com/office/drawing/2014/chart" uri="{C3380CC4-5D6E-409C-BE32-E72D297353CC}">
              <c16:uniqueId val="{00000000-3F36-4621-92D6-C8E2C45A080B}"/>
            </c:ext>
          </c:extLst>
        </c:ser>
        <c:ser>
          <c:idx val="1"/>
          <c:order val="1"/>
          <c:tx>
            <c:strRef>
              <c:f>Sheet5!$C$3:$C$4</c:f>
              <c:strCache>
                <c:ptCount val="1"/>
                <c:pt idx="0">
                  <c:v>2021</c:v>
                </c:pt>
              </c:strCache>
            </c:strRef>
          </c:tx>
          <c:spPr>
            <a:solidFill>
              <a:schemeClr val="accent2"/>
            </a:solidFill>
            <a:ln>
              <a:noFill/>
            </a:ln>
            <a:effectLst/>
          </c:spPr>
          <c:invertIfNegative val="0"/>
          <c:cat>
            <c:strRef>
              <c:f>Sheet5!$A$5:$A$21</c:f>
              <c:strCache>
                <c:ptCount val="16"/>
                <c:pt idx="0">
                  <c:v>adore</c:v>
                </c:pt>
                <c:pt idx="1">
                  <c:v>cherish</c:v>
                </c:pt>
                <c:pt idx="2">
                  <c:v>disgust</c:v>
                </c:pt>
                <c:pt idx="3">
                  <c:v>dislike</c:v>
                </c:pt>
                <c:pt idx="4">
                  <c:v>hate</c:v>
                </c:pt>
                <c:pt idx="5">
                  <c:v>heart</c:v>
                </c:pt>
                <c:pt idx="6">
                  <c:v>indifferent</c:v>
                </c:pt>
                <c:pt idx="7">
                  <c:v>interested</c:v>
                </c:pt>
                <c:pt idx="8">
                  <c:v>intrigued</c:v>
                </c:pt>
                <c:pt idx="9">
                  <c:v>like</c:v>
                </c:pt>
                <c:pt idx="10">
                  <c:v>love</c:v>
                </c:pt>
                <c:pt idx="11">
                  <c:v>peeking</c:v>
                </c:pt>
                <c:pt idx="12">
                  <c:v>scared</c:v>
                </c:pt>
                <c:pt idx="13">
                  <c:v>super love</c:v>
                </c:pt>
                <c:pt idx="14">
                  <c:v>want</c:v>
                </c:pt>
                <c:pt idx="15">
                  <c:v>worried</c:v>
                </c:pt>
              </c:strCache>
            </c:strRef>
          </c:cat>
          <c:val>
            <c:numRef>
              <c:f>Sheet5!$C$5:$C$21</c:f>
              <c:numCache>
                <c:formatCode>General</c:formatCode>
                <c:ptCount val="16"/>
                <c:pt idx="0">
                  <c:v>693</c:v>
                </c:pt>
                <c:pt idx="1">
                  <c:v>691</c:v>
                </c:pt>
                <c:pt idx="2">
                  <c:v>688</c:v>
                </c:pt>
                <c:pt idx="3">
                  <c:v>714</c:v>
                </c:pt>
                <c:pt idx="4">
                  <c:v>713</c:v>
                </c:pt>
                <c:pt idx="5">
                  <c:v>763</c:v>
                </c:pt>
                <c:pt idx="6">
                  <c:v>679</c:v>
                </c:pt>
                <c:pt idx="7">
                  <c:v>726</c:v>
                </c:pt>
                <c:pt idx="8">
                  <c:v>697</c:v>
                </c:pt>
                <c:pt idx="9">
                  <c:v>699</c:v>
                </c:pt>
                <c:pt idx="10">
                  <c:v>684</c:v>
                </c:pt>
                <c:pt idx="11">
                  <c:v>721</c:v>
                </c:pt>
                <c:pt idx="12">
                  <c:v>723</c:v>
                </c:pt>
                <c:pt idx="13">
                  <c:v>684</c:v>
                </c:pt>
                <c:pt idx="14">
                  <c:v>723</c:v>
                </c:pt>
                <c:pt idx="15">
                  <c:v>695</c:v>
                </c:pt>
              </c:numCache>
            </c:numRef>
          </c:val>
          <c:extLst>
            <c:ext xmlns:c16="http://schemas.microsoft.com/office/drawing/2014/chart" uri="{C3380CC4-5D6E-409C-BE32-E72D297353CC}">
              <c16:uniqueId val="{00000001-3F36-4621-92D6-C8E2C45A080B}"/>
            </c:ext>
          </c:extLst>
        </c:ser>
        <c:dLbls>
          <c:showLegendKey val="0"/>
          <c:showVal val="0"/>
          <c:showCatName val="0"/>
          <c:showSerName val="0"/>
          <c:showPercent val="0"/>
          <c:showBubbleSize val="0"/>
        </c:dLbls>
        <c:gapWidth val="219"/>
        <c:overlap val="-27"/>
        <c:axId val="1094021280"/>
        <c:axId val="1094021760"/>
      </c:barChart>
      <c:catAx>
        <c:axId val="1094021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4021760"/>
        <c:crosses val="autoZero"/>
        <c:auto val="1"/>
        <c:lblAlgn val="ctr"/>
        <c:lblOffset val="100"/>
        <c:noMultiLvlLbl val="0"/>
      </c:catAx>
      <c:valAx>
        <c:axId val="1094021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4021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27.07.2024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27.07.2024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image" Target="../media/image7.png"/><Relationship Id="rId7"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IN"/>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888191" y="156265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187600" y="2723845"/>
            <a:ext cx="5482998" cy="5574988"/>
          </a:xfrm>
          <a:prstGeom prst="rect">
            <a:avLst/>
          </a:prstGeom>
        </p:spPr>
        <p:txBody>
          <a:bodyPr lIns="0" tIns="0" rIns="0" bIns="0" rtlCol="0" anchor="t">
            <a:spAutoFit/>
          </a:bodyPr>
          <a:lstStyle/>
          <a:p>
            <a:pPr algn="ctr">
              <a:lnSpc>
                <a:spcPts val="11059"/>
              </a:lnSpc>
            </a:pPr>
            <a:r>
              <a:rPr lang="en-US" sz="7000" dirty="0"/>
              <a:t>Data Analysis of  Content Categories of </a:t>
            </a:r>
            <a:r>
              <a:rPr lang="en-IN" sz="7200" dirty="0"/>
              <a:t>Social Buzz</a:t>
            </a:r>
            <a:endParaRPr lang="en-US" sz="7000" spc="-105" dirty="0">
              <a:solidFill>
                <a:srgbClr val="FFFFFF"/>
              </a:solidFill>
              <a:latin typeface="Graphik Regular" panose="020B050303020206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a:extLst>
              <a:ext uri="{FF2B5EF4-FFF2-40B4-BE49-F238E27FC236}">
                <a16:creationId xmlns:a16="http://schemas.microsoft.com/office/drawing/2014/main" id="{51E755ED-5A06-1998-E52C-8F341BDAF798}"/>
              </a:ext>
            </a:extLst>
          </p:cNvPr>
          <p:cNvSpPr txBox="1"/>
          <p:nvPr/>
        </p:nvSpPr>
        <p:spPr>
          <a:xfrm>
            <a:off x="10754650" y="1333500"/>
            <a:ext cx="7076150" cy="7709803"/>
          </a:xfrm>
          <a:prstGeom prst="rect">
            <a:avLst/>
          </a:prstGeom>
          <a:noFill/>
        </p:spPr>
        <p:txBody>
          <a:bodyPr wrap="square" rtlCol="0">
            <a:spAutoFit/>
          </a:bodyPr>
          <a:lstStyle/>
          <a:p>
            <a:pPr marL="457200" indent="-457200">
              <a:buFont typeface="Arial" panose="020B0604020202020204" pitchFamily="34" charset="0"/>
              <a:buChar char="•"/>
            </a:pPr>
            <a:r>
              <a:rPr lang="en-US" sz="4500" dirty="0"/>
              <a:t>Animals, Science, Technology, Healthy eating, and food are the top content categories</a:t>
            </a:r>
          </a:p>
          <a:p>
            <a:pPr marL="457200" indent="-457200">
              <a:buFont typeface="Arial" panose="020B0604020202020204" pitchFamily="34" charset="0"/>
              <a:buChar char="•"/>
            </a:pPr>
            <a:r>
              <a:rPr lang="en-US" sz="4500" dirty="0"/>
              <a:t>When </a:t>
            </a:r>
            <a:r>
              <a:rPr lang="en-US" sz="4500" dirty="0" err="1"/>
              <a:t>analysing</a:t>
            </a:r>
            <a:r>
              <a:rPr lang="en-US" sz="4500" dirty="0"/>
              <a:t> sentiment distribution, most people (56%) used positive sentiments followed by negative (31%)</a:t>
            </a:r>
          </a:p>
          <a:p>
            <a:pPr marL="457200" indent="-457200">
              <a:buFont typeface="Arial" panose="020B0604020202020204" pitchFamily="34" charset="0"/>
              <a:buChar char="•"/>
            </a:pPr>
            <a:r>
              <a:rPr lang="en-US" sz="4500" dirty="0"/>
              <a:t>The month that saw largest number of posts was May</a:t>
            </a:r>
            <a:endParaRPr lang="en-IN" sz="45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IN"/>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1685150"/>
            <a:ext cx="10688479" cy="6099663"/>
            <a:chOff x="0" y="0"/>
            <a:chExt cx="11564591" cy="507909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6"/>
              <a:ext cx="11564591" cy="2780932"/>
            </a:xfrm>
            <a:prstGeom prst="rect">
              <a:avLst/>
            </a:prstGeom>
          </p:spPr>
          <p:txBody>
            <a:bodyPr lIns="0" tIns="0" rIns="0" bIns="0" rtlCol="0" anchor="t">
              <a:spAutoFit/>
            </a:bodyPr>
            <a:lstStyle/>
            <a:p>
              <a:pPr>
                <a:lnSpc>
                  <a:spcPts val="2660"/>
                </a:lnSpc>
              </a:pPr>
              <a:r>
                <a:rPr lang="en-US" sz="2800" spc="-19" dirty="0">
                  <a:solidFill>
                    <a:srgbClr val="000000"/>
                  </a:solidFill>
                  <a:latin typeface="Graphik Regular" panose="020B0503030202060203" pitchFamily="34" charset="0"/>
                </a:rPr>
                <a:t>Project recap</a:t>
              </a:r>
            </a:p>
            <a:p>
              <a:pPr>
                <a:lnSpc>
                  <a:spcPts val="2660"/>
                </a:lnSpc>
              </a:pPr>
              <a:r>
                <a:rPr lang="en-US" sz="2800" spc="-19" dirty="0">
                  <a:solidFill>
                    <a:srgbClr val="000000"/>
                  </a:solidFill>
                  <a:latin typeface="Graphik Regular" panose="020B0503030202060203" pitchFamily="34" charset="0"/>
                </a:rPr>
                <a:t>Problem</a:t>
              </a:r>
            </a:p>
            <a:p>
              <a:pPr>
                <a:lnSpc>
                  <a:spcPts val="2660"/>
                </a:lnSpc>
              </a:pPr>
              <a:r>
                <a:rPr lang="en-US" sz="2800" spc="-19" dirty="0">
                  <a:solidFill>
                    <a:srgbClr val="000000"/>
                  </a:solidFill>
                  <a:latin typeface="Graphik Regular" panose="020B0503030202060203" pitchFamily="34" charset="0"/>
                </a:rPr>
                <a:t>The Analytics team</a:t>
              </a:r>
            </a:p>
            <a:p>
              <a:pPr>
                <a:lnSpc>
                  <a:spcPts val="2660"/>
                </a:lnSpc>
              </a:pPr>
              <a:r>
                <a:rPr lang="en-US" sz="2800" spc="-19" dirty="0">
                  <a:solidFill>
                    <a:srgbClr val="000000"/>
                  </a:solidFill>
                  <a:latin typeface="Graphik Regular" panose="020B0503030202060203" pitchFamily="34" charset="0"/>
                </a:rPr>
                <a:t>Process</a:t>
              </a:r>
            </a:p>
            <a:p>
              <a:pPr>
                <a:lnSpc>
                  <a:spcPts val="2660"/>
                </a:lnSpc>
              </a:pPr>
              <a:r>
                <a:rPr lang="en-US" sz="2800" spc="-19" dirty="0">
                  <a:solidFill>
                    <a:srgbClr val="000000"/>
                  </a:solidFill>
                  <a:latin typeface="Graphik Regular" panose="020B0503030202060203" pitchFamily="34" charset="0"/>
                </a:rPr>
                <a:t>Insights</a:t>
              </a:r>
            </a:p>
            <a:p>
              <a:pPr>
                <a:lnSpc>
                  <a:spcPts val="2660"/>
                </a:lnSpc>
              </a:pPr>
              <a:r>
                <a:rPr lang="en-US" sz="28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6837032" y="2115754"/>
            <a:ext cx="11342283" cy="6275832"/>
          </a:xfrm>
          <a:prstGeom prst="rect">
            <a:avLst/>
          </a:prstGeom>
          <a:solidFill>
            <a:schemeClr val="bg1"/>
          </a:solidFill>
        </p:spPr>
        <p:txBody>
          <a:bodyPr/>
          <a:lstStyle/>
          <a:p>
            <a:pPr marL="285750" indent="-285750">
              <a:buFont typeface="Arial" panose="020B0604020202020204" pitchFamily="34" charset="0"/>
              <a:buChar char="•"/>
            </a:pPr>
            <a:r>
              <a:rPr lang="en-US" sz="5000" dirty="0"/>
              <a:t>An audit of Social Buzz big data practice</a:t>
            </a:r>
            <a:endParaRPr lang="en-IN" sz="5000" dirty="0"/>
          </a:p>
          <a:p>
            <a:pPr marL="285750" indent="-285750">
              <a:buFont typeface="Arial" panose="020B0604020202020204" pitchFamily="34" charset="0"/>
              <a:buChar char="•"/>
            </a:pPr>
            <a:r>
              <a:rPr lang="en-US" sz="5000" dirty="0"/>
              <a:t>Recommendations for a successful IPO</a:t>
            </a:r>
          </a:p>
          <a:p>
            <a:pPr marL="285750" indent="-285750">
              <a:buFont typeface="Arial" panose="020B0604020202020204" pitchFamily="34" charset="0"/>
              <a:buChar char="•"/>
            </a:pPr>
            <a:r>
              <a:rPr lang="en-US" sz="5000" dirty="0"/>
              <a:t>An analysis of their content categories that highlights the top 5 categories with the largest aggregate popularity </a:t>
            </a:r>
            <a:endParaRPr lang="en-IN" sz="5000"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383128" y="2084582"/>
            <a:ext cx="6453903" cy="6467663"/>
          </a:xfrm>
          <a:prstGeom prst="rect">
            <a:avLst/>
          </a:prstGeom>
        </p:spPr>
      </p:pic>
      <p:sp>
        <p:nvSpPr>
          <p:cNvPr id="33" name="TextBox 33"/>
          <p:cNvSpPr txBox="1"/>
          <p:nvPr/>
        </p:nvSpPr>
        <p:spPr>
          <a:xfrm>
            <a:off x="1369094" y="3944676"/>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469218" y="1204239"/>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0675227" y="1210460"/>
            <a:ext cx="6251816" cy="8229600"/>
          </a:xfrm>
          <a:prstGeom prst="rect">
            <a:avLst/>
          </a:prstGeom>
        </p:spPr>
      </p:pic>
      <p:sp>
        <p:nvSpPr>
          <p:cNvPr id="21" name="TextBox 21"/>
          <p:cNvSpPr txBox="1"/>
          <p:nvPr/>
        </p:nvSpPr>
        <p:spPr>
          <a:xfrm>
            <a:off x="2975040" y="1537500"/>
            <a:ext cx="5275207" cy="1231106"/>
          </a:xfrm>
          <a:prstGeom prst="rect">
            <a:avLst/>
          </a:prstGeom>
        </p:spPr>
        <p:txBody>
          <a:bodyPr wrap="square"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AEE38E6E-23F1-2768-DCF0-B0F1A787B272}"/>
              </a:ext>
            </a:extLst>
          </p:cNvPr>
          <p:cNvSpPr txBox="1"/>
          <p:nvPr/>
        </p:nvSpPr>
        <p:spPr>
          <a:xfrm>
            <a:off x="2478868" y="2608254"/>
            <a:ext cx="6267549" cy="7478970"/>
          </a:xfrm>
          <a:prstGeom prst="rect">
            <a:avLst/>
          </a:prstGeom>
          <a:noFill/>
        </p:spPr>
        <p:txBody>
          <a:bodyPr wrap="square" rtlCol="0">
            <a:spAutoFit/>
          </a:bodyPr>
          <a:lstStyle/>
          <a:p>
            <a:pPr marL="285750" indent="-285750">
              <a:buFont typeface="Arial" panose="020B0604020202020204" pitchFamily="34" charset="0"/>
              <a:buChar char="•"/>
            </a:pPr>
            <a:r>
              <a:rPr lang="en-US" sz="3000" dirty="0"/>
              <a:t>Over the past 5 years, Social Buzz has reached over 500 million active users each month. They have scaled quicker than anticipated and need the help of an advisory firm to oversee their scaling process effectively</a:t>
            </a:r>
          </a:p>
          <a:p>
            <a:pPr marL="285750" indent="-285750">
              <a:buFont typeface="Arial" panose="020B0604020202020204" pitchFamily="34" charset="0"/>
              <a:buChar char="•"/>
            </a:pPr>
            <a:endParaRPr lang="en-US" sz="3000" dirty="0"/>
          </a:p>
          <a:p>
            <a:pPr marL="285750" indent="-285750">
              <a:buFont typeface="Arial" panose="020B0604020202020204" pitchFamily="34" charset="0"/>
              <a:buChar char="•"/>
            </a:pPr>
            <a:endParaRPr lang="en-US" sz="3000" dirty="0"/>
          </a:p>
          <a:p>
            <a:pPr marL="285750" indent="-285750">
              <a:buFont typeface="Arial" panose="020B0604020202020204" pitchFamily="34" charset="0"/>
              <a:buChar char="•"/>
            </a:pPr>
            <a:r>
              <a:rPr lang="en-US" sz="3000" dirty="0"/>
              <a:t>Every day over 100,000 pieces of content, ranging from text, images, videos and GIFs are posted. All of this data is highly unstructured and requires extremely sophisticated and expensive technology to manage and maintain</a:t>
            </a:r>
            <a:endParaRPr lang="en-IN" sz="3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IN"/>
          </a:p>
        </p:txBody>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IN"/>
            </a:p>
          </p:txBody>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txBody>
            <a:bodyPr/>
            <a:lstStyle/>
            <a:p>
              <a:endParaRPr lang="en-IN"/>
            </a:p>
          </p:txBody>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IN"/>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9219" y="693113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IN"/>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N"/>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5C6D3CCD-F6DA-649E-19C1-CED692A8C959}"/>
              </a:ext>
            </a:extLst>
          </p:cNvPr>
          <p:cNvSpPr txBox="1"/>
          <p:nvPr/>
        </p:nvSpPr>
        <p:spPr>
          <a:xfrm>
            <a:off x="4789532" y="836581"/>
            <a:ext cx="9758904" cy="1631216"/>
          </a:xfrm>
          <a:prstGeom prst="rect">
            <a:avLst/>
          </a:prstGeom>
          <a:noFill/>
        </p:spPr>
        <p:txBody>
          <a:bodyPr wrap="square" rtlCol="0">
            <a:spAutoFit/>
          </a:bodyPr>
          <a:lstStyle/>
          <a:p>
            <a:r>
              <a:rPr lang="en-US" sz="5000" dirty="0"/>
              <a:t>Extraction of sample data sets using SQL</a:t>
            </a:r>
            <a:endParaRPr lang="en-IN" sz="5000" dirty="0"/>
          </a:p>
        </p:txBody>
      </p:sp>
      <p:sp>
        <p:nvSpPr>
          <p:cNvPr id="41" name="TextBox 40">
            <a:extLst>
              <a:ext uri="{FF2B5EF4-FFF2-40B4-BE49-F238E27FC236}">
                <a16:creationId xmlns:a16="http://schemas.microsoft.com/office/drawing/2014/main" id="{241FAA9B-E310-4CE4-8E9C-CA4293AC23B0}"/>
              </a:ext>
            </a:extLst>
          </p:cNvPr>
          <p:cNvSpPr txBox="1"/>
          <p:nvPr/>
        </p:nvSpPr>
        <p:spPr>
          <a:xfrm>
            <a:off x="5969715" y="2808408"/>
            <a:ext cx="9758904" cy="861774"/>
          </a:xfrm>
          <a:prstGeom prst="rect">
            <a:avLst/>
          </a:prstGeom>
          <a:noFill/>
        </p:spPr>
        <p:txBody>
          <a:bodyPr wrap="square">
            <a:spAutoFit/>
          </a:bodyPr>
          <a:lstStyle/>
          <a:p>
            <a:r>
              <a:rPr lang="en-US" sz="5000" dirty="0"/>
              <a:t>Merging of sample data set tables</a:t>
            </a:r>
            <a:endParaRPr lang="en-IN" sz="5000" dirty="0"/>
          </a:p>
        </p:txBody>
      </p:sp>
      <p:sp>
        <p:nvSpPr>
          <p:cNvPr id="42" name="TextBox 41">
            <a:extLst>
              <a:ext uri="{FF2B5EF4-FFF2-40B4-BE49-F238E27FC236}">
                <a16:creationId xmlns:a16="http://schemas.microsoft.com/office/drawing/2014/main" id="{3E1C9873-E728-0D9A-D755-CFD1ED260152}"/>
              </a:ext>
            </a:extLst>
          </p:cNvPr>
          <p:cNvSpPr txBox="1"/>
          <p:nvPr/>
        </p:nvSpPr>
        <p:spPr>
          <a:xfrm>
            <a:off x="7891585" y="4091611"/>
            <a:ext cx="9705399" cy="1805856"/>
          </a:xfrm>
          <a:prstGeom prst="rect">
            <a:avLst/>
          </a:prstGeom>
          <a:noFill/>
        </p:spPr>
        <p:txBody>
          <a:bodyPr wrap="square">
            <a:spAutoFit/>
          </a:bodyPr>
          <a:lstStyle/>
          <a:p>
            <a:r>
              <a:rPr lang="en-US" sz="5400" dirty="0"/>
              <a:t>Analysis of sample data sets with visualizations</a:t>
            </a:r>
            <a:endParaRPr lang="en-IN" sz="5000" dirty="0"/>
          </a:p>
        </p:txBody>
      </p:sp>
      <p:sp>
        <p:nvSpPr>
          <p:cNvPr id="44" name="TextBox 43">
            <a:extLst>
              <a:ext uri="{FF2B5EF4-FFF2-40B4-BE49-F238E27FC236}">
                <a16:creationId xmlns:a16="http://schemas.microsoft.com/office/drawing/2014/main" id="{98285326-514C-2CFB-676E-BE998D35D1FF}"/>
              </a:ext>
            </a:extLst>
          </p:cNvPr>
          <p:cNvSpPr txBox="1"/>
          <p:nvPr/>
        </p:nvSpPr>
        <p:spPr>
          <a:xfrm>
            <a:off x="9511611" y="6213594"/>
            <a:ext cx="10363200" cy="861774"/>
          </a:xfrm>
          <a:prstGeom prst="rect">
            <a:avLst/>
          </a:prstGeom>
          <a:noFill/>
        </p:spPr>
        <p:txBody>
          <a:bodyPr wrap="square">
            <a:spAutoFit/>
          </a:bodyPr>
          <a:lstStyle/>
          <a:p>
            <a:r>
              <a:rPr lang="en-US" sz="5000" dirty="0"/>
              <a:t>Reporting</a:t>
            </a:r>
            <a:endParaRPr lang="en-IN" sz="5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graphicFrame>
        <p:nvGraphicFramePr>
          <p:cNvPr id="14" name="Chart 13">
            <a:extLst>
              <a:ext uri="{FF2B5EF4-FFF2-40B4-BE49-F238E27FC236}">
                <a16:creationId xmlns:a16="http://schemas.microsoft.com/office/drawing/2014/main" id="{B68E3705-F042-4009-99F8-A41683D85C00}"/>
              </a:ext>
            </a:extLst>
          </p:cNvPr>
          <p:cNvGraphicFramePr>
            <a:graphicFrameLocks/>
          </p:cNvGraphicFramePr>
          <p:nvPr>
            <p:extLst>
              <p:ext uri="{D42A27DB-BD31-4B8C-83A1-F6EECF244321}">
                <p14:modId xmlns:p14="http://schemas.microsoft.com/office/powerpoint/2010/main" val="429193575"/>
              </p:ext>
            </p:extLst>
          </p:nvPr>
        </p:nvGraphicFramePr>
        <p:xfrm>
          <a:off x="6585856" y="723899"/>
          <a:ext cx="9263744" cy="6638167"/>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IN"/>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B8D76B8B-A24C-401E-A5CA-DB7DA1C15F7E}"/>
              </a:ext>
            </a:extLst>
          </p:cNvPr>
          <p:cNvGraphicFramePr>
            <a:graphicFrameLocks/>
          </p:cNvGraphicFramePr>
          <p:nvPr>
            <p:extLst>
              <p:ext uri="{D42A27DB-BD31-4B8C-83A1-F6EECF244321}">
                <p14:modId xmlns:p14="http://schemas.microsoft.com/office/powerpoint/2010/main" val="3288124804"/>
              </p:ext>
            </p:extLst>
          </p:nvPr>
        </p:nvGraphicFramePr>
        <p:xfrm>
          <a:off x="2724115" y="1497744"/>
          <a:ext cx="13791131" cy="7549651"/>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IN"/>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IN"/>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B7DC24DF-C19B-4902-800B-7067680A1B13}"/>
              </a:ext>
            </a:extLst>
          </p:cNvPr>
          <p:cNvGraphicFramePr>
            <a:graphicFrameLocks/>
          </p:cNvGraphicFramePr>
          <p:nvPr>
            <p:extLst>
              <p:ext uri="{D42A27DB-BD31-4B8C-83A1-F6EECF244321}">
                <p14:modId xmlns:p14="http://schemas.microsoft.com/office/powerpoint/2010/main" val="144516579"/>
              </p:ext>
            </p:extLst>
          </p:nvPr>
        </p:nvGraphicFramePr>
        <p:xfrm>
          <a:off x="2724116" y="1948108"/>
          <a:ext cx="6953284" cy="4490791"/>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8" name="Chart 27">
            <a:extLst>
              <a:ext uri="{FF2B5EF4-FFF2-40B4-BE49-F238E27FC236}">
                <a16:creationId xmlns:a16="http://schemas.microsoft.com/office/drawing/2014/main" id="{E697B2EE-4959-4CE6-93E4-8B2CDC860EF0}"/>
              </a:ext>
            </a:extLst>
          </p:cNvPr>
          <p:cNvGraphicFramePr>
            <a:graphicFrameLocks/>
          </p:cNvGraphicFramePr>
          <p:nvPr>
            <p:extLst>
              <p:ext uri="{D42A27DB-BD31-4B8C-83A1-F6EECF244321}">
                <p14:modId xmlns:p14="http://schemas.microsoft.com/office/powerpoint/2010/main" val="2489048000"/>
              </p:ext>
            </p:extLst>
          </p:nvPr>
        </p:nvGraphicFramePr>
        <p:xfrm>
          <a:off x="9969964" y="1691680"/>
          <a:ext cx="8318036" cy="497582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TotalTime>
  <Words>249</Words>
  <Application>Microsoft Office PowerPoint</Application>
  <PresentationFormat>Custom</PresentationFormat>
  <Paragraphs>60</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Clear Sans Regular Bold</vt:lpstr>
      <vt:lpstr>Graphik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Nemalikanti V M Dheeraj</cp:lastModifiedBy>
  <cp:revision>10</cp:revision>
  <dcterms:created xsi:type="dcterms:W3CDTF">2006-08-16T00:00:00Z</dcterms:created>
  <dcterms:modified xsi:type="dcterms:W3CDTF">2024-07-27T10:25:14Z</dcterms:modified>
  <dc:identifier>DAEhDyfaYKE</dc:identifier>
</cp:coreProperties>
</file>