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4"/>
  </p:notesMasterIdLst>
  <p:sldIdLst>
    <p:sldId id="1403" r:id="rId2"/>
    <p:sldId id="822" r:id="rId3"/>
    <p:sldId id="1404" r:id="rId4"/>
    <p:sldId id="745" r:id="rId5"/>
    <p:sldId id="754" r:id="rId6"/>
    <p:sldId id="1490" r:id="rId7"/>
    <p:sldId id="1491" r:id="rId8"/>
    <p:sldId id="1492" r:id="rId9"/>
    <p:sldId id="1493" r:id="rId10"/>
    <p:sldId id="1494" r:id="rId11"/>
    <p:sldId id="1495" r:id="rId12"/>
    <p:sldId id="1470" r:id="rId13"/>
    <p:sldId id="1433" r:id="rId14"/>
    <p:sldId id="1161" r:id="rId15"/>
    <p:sldId id="1472" r:id="rId16"/>
    <p:sldId id="1473" r:id="rId17"/>
    <p:sldId id="1474" r:id="rId18"/>
    <p:sldId id="1162" r:id="rId19"/>
    <p:sldId id="1483" r:id="rId20"/>
    <p:sldId id="1496" r:id="rId21"/>
    <p:sldId id="1240" r:id="rId22"/>
    <p:sldId id="1262" r:id="rId23"/>
    <p:sldId id="1241" r:id="rId24"/>
    <p:sldId id="1484" r:id="rId25"/>
    <p:sldId id="1485" r:id="rId26"/>
    <p:sldId id="1308" r:id="rId27"/>
    <p:sldId id="1313" r:id="rId28"/>
    <p:sldId id="1310" r:id="rId29"/>
    <p:sldId id="1358" r:id="rId30"/>
    <p:sldId id="1311" r:id="rId31"/>
    <p:sldId id="1486" r:id="rId32"/>
    <p:sldId id="1259" r:id="rId33"/>
    <p:sldId id="1260" r:id="rId34"/>
    <p:sldId id="1497" r:id="rId35"/>
    <p:sldId id="1498" r:id="rId36"/>
    <p:sldId id="1017" r:id="rId37"/>
    <p:sldId id="1349" r:id="rId38"/>
    <p:sldId id="1350" r:id="rId39"/>
    <p:sldId id="1375" r:id="rId40"/>
    <p:sldId id="1376" r:id="rId41"/>
    <p:sldId id="1351" r:id="rId42"/>
    <p:sldId id="1411" r:id="rId43"/>
    <p:sldId id="1412" r:id="rId44"/>
    <p:sldId id="1489" r:id="rId45"/>
    <p:sldId id="1499" r:id="rId46"/>
    <p:sldId id="1500" r:id="rId47"/>
    <p:sldId id="1465" r:id="rId48"/>
    <p:sldId id="1482" r:id="rId49"/>
    <p:sldId id="1466" r:id="rId50"/>
    <p:sldId id="1467" r:id="rId51"/>
    <p:sldId id="1468" r:id="rId52"/>
    <p:sldId id="980" r:id="rId53"/>
    <p:sldId id="1087" r:id="rId54"/>
    <p:sldId id="1487" r:id="rId55"/>
    <p:sldId id="258" r:id="rId56"/>
    <p:sldId id="259" r:id="rId57"/>
    <p:sldId id="260" r:id="rId58"/>
    <p:sldId id="261" r:id="rId59"/>
    <p:sldId id="262" r:id="rId60"/>
    <p:sldId id="263" r:id="rId61"/>
    <p:sldId id="264" r:id="rId62"/>
    <p:sldId id="265" r:id="rId63"/>
    <p:sldId id="266" r:id="rId64"/>
    <p:sldId id="267" r:id="rId65"/>
    <p:sldId id="268" r:id="rId66"/>
    <p:sldId id="269" r:id="rId67"/>
    <p:sldId id="1088" r:id="rId68"/>
    <p:sldId id="1452" r:id="rId69"/>
    <p:sldId id="1488" r:id="rId70"/>
    <p:sldId id="1459" r:id="rId71"/>
    <p:sldId id="1464" r:id="rId72"/>
    <p:sldId id="993" r:id="rId7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141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26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0182A-0957-480D-A9FA-FC1AAD92332C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24C4D-8465-4423-8E6F-3D2C93EC7D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0321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F510171D-5470-F983-9C95-172B26A0D35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3D69E2EC-4918-4328-9708-8EE8E06B3B4D}" type="slidenum">
              <a:rPr lang="zh-CN" altLang="en-US" sz="1200">
                <a:latin typeface="Times New Roman" panose="02020603050405020304" pitchFamily="18" charset="0"/>
              </a:rPr>
              <a:pPr algn="r"/>
              <a:t>1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09AC3EBE-4898-D000-E7BA-42248DD236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24B08E13-568F-0143-A142-B561856507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>
            <a:extLst>
              <a:ext uri="{FF2B5EF4-FFF2-40B4-BE49-F238E27FC236}">
                <a16:creationId xmlns:a16="http://schemas.microsoft.com/office/drawing/2014/main" id="{693E0E3E-48E1-0B25-DC28-80E16DEFD9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46FA577-B28D-4B5F-BA7F-01568A1052A9}" type="slidenum">
              <a:rPr lang="en-US" altLang="en-US">
                <a:latin typeface="Times New Roman" panose="02020603050405020304" pitchFamily="18" charset="0"/>
              </a:rPr>
              <a:pPr/>
              <a:t>22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2403" name="Rectangle 2">
            <a:extLst>
              <a:ext uri="{FF2B5EF4-FFF2-40B4-BE49-F238E27FC236}">
                <a16:creationId xmlns:a16="http://schemas.microsoft.com/office/drawing/2014/main" id="{A57DE757-CEC1-BC67-255E-DB3CF21A0C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>
            <a:extLst>
              <a:ext uri="{FF2B5EF4-FFF2-40B4-BE49-F238E27FC236}">
                <a16:creationId xmlns:a16="http://schemas.microsoft.com/office/drawing/2014/main" id="{4B9DB66B-3DC4-E626-BAD9-7C7F1E33D3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>
            <a:extLst>
              <a:ext uri="{FF2B5EF4-FFF2-40B4-BE49-F238E27FC236}">
                <a16:creationId xmlns:a16="http://schemas.microsoft.com/office/drawing/2014/main" id="{92C7A246-5668-0AAA-C07D-A8C08E516B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D27D260-F292-4699-B77A-1FEA06D3712E}" type="slidenum">
              <a:rPr lang="en-US" altLang="en-US">
                <a:latin typeface="Times New Roman" panose="02020603050405020304" pitchFamily="18" charset="0"/>
              </a:rPr>
              <a:pPr/>
              <a:t>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E32F3E68-6185-4D8F-3D8E-6209AD19AB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8088" y="698500"/>
            <a:ext cx="4602162" cy="3451225"/>
          </a:xfrm>
          <a:ln w="12700" cap="flat">
            <a:solidFill>
              <a:schemeClr val="tx1"/>
            </a:solidFill>
          </a:ln>
        </p:spPr>
      </p:sp>
      <p:sp>
        <p:nvSpPr>
          <p:cNvPr id="103428" name="Rectangle 3">
            <a:extLst>
              <a:ext uri="{FF2B5EF4-FFF2-40B4-BE49-F238E27FC236}">
                <a16:creationId xmlns:a16="http://schemas.microsoft.com/office/drawing/2014/main" id="{98F5EEB3-A191-B5E2-E6CA-6E0A9A64F5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5038" y="4389438"/>
            <a:ext cx="5140325" cy="41560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888" tIns="42944" rIns="85888" bIns="42944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id="{AAFAA2A4-9666-D73A-E293-24F521D984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8615A64-76A6-4909-8850-57922209DB8A}" type="slidenum">
              <a:rPr lang="en-US" altLang="en-US">
                <a:latin typeface="Times New Roman" panose="02020603050405020304" pitchFamily="18" charset="0"/>
              </a:rPr>
              <a:pPr/>
              <a:t>26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A39E99BC-CE93-99EB-D467-6FE368A96C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8088" y="698500"/>
            <a:ext cx="4602162" cy="3451225"/>
          </a:xfrm>
          <a:ln w="12700" cap="flat">
            <a:solidFill>
              <a:schemeClr val="tx1"/>
            </a:solidFill>
          </a:ln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B9F02D9F-2DB4-B58A-9BB6-AB673714EE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5038" y="4389438"/>
            <a:ext cx="5140325" cy="41560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888" tIns="42944" rIns="85888" bIns="42944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>
            <a:extLst>
              <a:ext uri="{FF2B5EF4-FFF2-40B4-BE49-F238E27FC236}">
                <a16:creationId xmlns:a16="http://schemas.microsoft.com/office/drawing/2014/main" id="{DBE0A0DA-732D-BBA0-E69D-7D5ED64E89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4ED1FCD-A0D7-4E9F-8001-A4C78E3224EE}" type="slidenum">
              <a:rPr lang="en-US" altLang="en-US">
                <a:latin typeface="Times New Roman" panose="02020603050405020304" pitchFamily="18" charset="0"/>
              </a:rPr>
              <a:pPr/>
              <a:t>27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4451" name="Rectangle 2">
            <a:extLst>
              <a:ext uri="{FF2B5EF4-FFF2-40B4-BE49-F238E27FC236}">
                <a16:creationId xmlns:a16="http://schemas.microsoft.com/office/drawing/2014/main" id="{F4E589BA-CC5B-6F56-520D-F5AAB15C3B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>
            <a:extLst>
              <a:ext uri="{FF2B5EF4-FFF2-40B4-BE49-F238E27FC236}">
                <a16:creationId xmlns:a16="http://schemas.microsoft.com/office/drawing/2014/main" id="{808D7915-DE31-5324-CAB3-DB700574AA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>
            <a:extLst>
              <a:ext uri="{FF2B5EF4-FFF2-40B4-BE49-F238E27FC236}">
                <a16:creationId xmlns:a16="http://schemas.microsoft.com/office/drawing/2014/main" id="{F5A29149-6911-3738-A553-84849E5A2D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E43B87A-F71F-440C-98C9-8C143AFFF1DE}" type="slidenum">
              <a:rPr lang="en-US" altLang="en-US">
                <a:latin typeface="Times New Roman" panose="02020603050405020304" pitchFamily="18" charset="0"/>
              </a:rPr>
              <a:pPr/>
              <a:t>28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6499" name="Rectangle 2">
            <a:extLst>
              <a:ext uri="{FF2B5EF4-FFF2-40B4-BE49-F238E27FC236}">
                <a16:creationId xmlns:a16="http://schemas.microsoft.com/office/drawing/2014/main" id="{380A6E0A-22DF-209B-1B45-185A829C35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>
            <a:extLst>
              <a:ext uri="{FF2B5EF4-FFF2-40B4-BE49-F238E27FC236}">
                <a16:creationId xmlns:a16="http://schemas.microsoft.com/office/drawing/2014/main" id="{450FF2CC-D5E6-9A09-C0CD-B3DFF543DB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>
            <a:extLst>
              <a:ext uri="{FF2B5EF4-FFF2-40B4-BE49-F238E27FC236}">
                <a16:creationId xmlns:a16="http://schemas.microsoft.com/office/drawing/2014/main" id="{0AAF13A5-1CFA-4F70-77E1-540F1DEA39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DED541C-092E-4327-950C-D8083341B89B}" type="slidenum">
              <a:rPr lang="en-US" altLang="en-US">
                <a:latin typeface="Times New Roman" panose="02020603050405020304" pitchFamily="18" charset="0"/>
              </a:rPr>
              <a:pPr/>
              <a:t>29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525DEF08-8D93-5EE5-29CF-883F2C3A24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>
            <a:extLst>
              <a:ext uri="{FF2B5EF4-FFF2-40B4-BE49-F238E27FC236}">
                <a16:creationId xmlns:a16="http://schemas.microsoft.com/office/drawing/2014/main" id="{C1055EE2-DA45-2914-C9D5-008FA6DDCF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>
            <a:extLst>
              <a:ext uri="{FF2B5EF4-FFF2-40B4-BE49-F238E27FC236}">
                <a16:creationId xmlns:a16="http://schemas.microsoft.com/office/drawing/2014/main" id="{9128BE8B-2054-C327-10E4-AA68458520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286A95D-4E0B-40FD-BA87-FC7224839D23}" type="slidenum">
              <a:rPr lang="en-US" altLang="en-US">
                <a:latin typeface="Times New Roman" panose="02020603050405020304" pitchFamily="18" charset="0"/>
              </a:rPr>
              <a:pPr/>
              <a:t>30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8547" name="Rectangle 2">
            <a:extLst>
              <a:ext uri="{FF2B5EF4-FFF2-40B4-BE49-F238E27FC236}">
                <a16:creationId xmlns:a16="http://schemas.microsoft.com/office/drawing/2014/main" id="{859BF675-7CD7-D6AF-377A-4EDC01A5A5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>
            <a:extLst>
              <a:ext uri="{FF2B5EF4-FFF2-40B4-BE49-F238E27FC236}">
                <a16:creationId xmlns:a16="http://schemas.microsoft.com/office/drawing/2014/main" id="{6305887B-C8B7-4B04-680B-A82D5BFEE0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>
            <a:extLst>
              <a:ext uri="{FF2B5EF4-FFF2-40B4-BE49-F238E27FC236}">
                <a16:creationId xmlns:a16="http://schemas.microsoft.com/office/drawing/2014/main" id="{66445473-21B7-313D-18A9-DF7CA283E4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3F9B6A1-55B3-4904-8F4A-148DABFD7BF6}" type="slidenum">
              <a:rPr lang="en-US" altLang="en-US">
                <a:latin typeface="Times New Roman" panose="02020603050405020304" pitchFamily="18" charset="0"/>
              </a:rPr>
              <a:pPr/>
              <a:t>32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5715" name="Rectangle 2">
            <a:extLst>
              <a:ext uri="{FF2B5EF4-FFF2-40B4-BE49-F238E27FC236}">
                <a16:creationId xmlns:a16="http://schemas.microsoft.com/office/drawing/2014/main" id="{C3F6FDA3-33C2-EA21-6884-0546398DFA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>
            <a:extLst>
              <a:ext uri="{FF2B5EF4-FFF2-40B4-BE49-F238E27FC236}">
                <a16:creationId xmlns:a16="http://schemas.microsoft.com/office/drawing/2014/main" id="{512E09A4-2133-BB28-9D79-9EA15E1080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>
            <a:extLst>
              <a:ext uri="{FF2B5EF4-FFF2-40B4-BE49-F238E27FC236}">
                <a16:creationId xmlns:a16="http://schemas.microsoft.com/office/drawing/2014/main" id="{F5DB678B-EB3D-8B2F-234E-B1A804CC5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47E41D7-A477-4FAD-B1DE-9A53F66AEED5}" type="slidenum">
              <a:rPr lang="en-US" altLang="en-US">
                <a:latin typeface="Times New Roman" panose="02020603050405020304" pitchFamily="18" charset="0"/>
              </a:rPr>
              <a:pPr/>
              <a:t>33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6739" name="Rectangle 2">
            <a:extLst>
              <a:ext uri="{FF2B5EF4-FFF2-40B4-BE49-F238E27FC236}">
                <a16:creationId xmlns:a16="http://schemas.microsoft.com/office/drawing/2014/main" id="{1F94F17B-9484-C23E-91ED-A858A73A29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>
            <a:extLst>
              <a:ext uri="{FF2B5EF4-FFF2-40B4-BE49-F238E27FC236}">
                <a16:creationId xmlns:a16="http://schemas.microsoft.com/office/drawing/2014/main" id="{67EE17B6-EB88-BD54-BB40-C75B104937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6BA02780-E2C5-974A-868C-2F7A99D54B5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B16B0BAA-7BE9-448E-954A-E6C944BCAE1F}" type="slidenum">
              <a:rPr lang="en-US" altLang="en-US" sz="1200">
                <a:latin typeface="Times New Roman" panose="02020603050405020304" pitchFamily="18" charset="0"/>
              </a:rPr>
              <a:pPr algn="r"/>
              <a:t>34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7D553C28-33A3-7CAF-306B-27E5A6EA0D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B5995BE9-C5AF-5A1C-E3CA-0F000F34F1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1733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6BA02780-E2C5-974A-868C-2F7A99D54B5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B16B0BAA-7BE9-448E-954A-E6C944BCAE1F}" type="slidenum">
              <a:rPr lang="en-US" altLang="en-US" sz="1200">
                <a:latin typeface="Times New Roman" panose="02020603050405020304" pitchFamily="18" charset="0"/>
              </a:rPr>
              <a:pPr algn="r"/>
              <a:t>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7D553C28-33A3-7CAF-306B-27E5A6EA0D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B5995BE9-C5AF-5A1C-E3CA-0F000F34F1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>
            <a:extLst>
              <a:ext uri="{FF2B5EF4-FFF2-40B4-BE49-F238E27FC236}">
                <a16:creationId xmlns:a16="http://schemas.microsoft.com/office/drawing/2014/main" id="{016EF334-0353-437C-B59D-3E905475EE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3F756B7-32E0-40FB-B885-E71DB34721D9}" type="slidenum">
              <a:rPr lang="en-US" altLang="en-US">
                <a:latin typeface="Times New Roman" panose="02020603050405020304" pitchFamily="18" charset="0"/>
              </a:rPr>
              <a:pPr/>
              <a:t>36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6979" name="Rectangle 2">
            <a:extLst>
              <a:ext uri="{FF2B5EF4-FFF2-40B4-BE49-F238E27FC236}">
                <a16:creationId xmlns:a16="http://schemas.microsoft.com/office/drawing/2014/main" id="{6803D983-79F1-2DC7-C72A-5CBA6560CA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>
            <a:extLst>
              <a:ext uri="{FF2B5EF4-FFF2-40B4-BE49-F238E27FC236}">
                <a16:creationId xmlns:a16="http://schemas.microsoft.com/office/drawing/2014/main" id="{08064DF6-79AF-B5C8-EB86-D763BCF818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>
            <a:extLst>
              <a:ext uri="{FF2B5EF4-FFF2-40B4-BE49-F238E27FC236}">
                <a16:creationId xmlns:a16="http://schemas.microsoft.com/office/drawing/2014/main" id="{D3216F5B-3A93-7A0F-FB6E-82C4F565C5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EC66607-A7D5-4FE6-AC87-407F95D40352}" type="slidenum">
              <a:rPr lang="en-US" altLang="en-US">
                <a:latin typeface="Times New Roman" panose="02020603050405020304" pitchFamily="18" charset="0"/>
              </a:rPr>
              <a:pPr/>
              <a:t>37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8003" name="Rectangle 2">
            <a:extLst>
              <a:ext uri="{FF2B5EF4-FFF2-40B4-BE49-F238E27FC236}">
                <a16:creationId xmlns:a16="http://schemas.microsoft.com/office/drawing/2014/main" id="{CB2F1741-1344-A78C-130E-8D69334233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>
            <a:extLst>
              <a:ext uri="{FF2B5EF4-FFF2-40B4-BE49-F238E27FC236}">
                <a16:creationId xmlns:a16="http://schemas.microsoft.com/office/drawing/2014/main" id="{2761F475-25BD-1D57-536E-D436F73E81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>
            <a:extLst>
              <a:ext uri="{FF2B5EF4-FFF2-40B4-BE49-F238E27FC236}">
                <a16:creationId xmlns:a16="http://schemas.microsoft.com/office/drawing/2014/main" id="{6C2E316A-E7A4-C0FE-F194-5EE1C9998F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13AD9AE-6712-4B73-82B7-C6FE9791BAEB}" type="slidenum">
              <a:rPr lang="en-US" altLang="en-US">
                <a:latin typeface="Times New Roman" panose="02020603050405020304" pitchFamily="18" charset="0"/>
              </a:rPr>
              <a:pPr/>
              <a:t>38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9027" name="Rectangle 2">
            <a:extLst>
              <a:ext uri="{FF2B5EF4-FFF2-40B4-BE49-F238E27FC236}">
                <a16:creationId xmlns:a16="http://schemas.microsoft.com/office/drawing/2014/main" id="{112211B4-A358-6AF1-D789-CC45A52B62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>
            <a:extLst>
              <a:ext uri="{FF2B5EF4-FFF2-40B4-BE49-F238E27FC236}">
                <a16:creationId xmlns:a16="http://schemas.microsoft.com/office/drawing/2014/main" id="{FEA92B2C-669A-4533-5649-6EB30DA9C3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>
            <a:extLst>
              <a:ext uri="{FF2B5EF4-FFF2-40B4-BE49-F238E27FC236}">
                <a16:creationId xmlns:a16="http://schemas.microsoft.com/office/drawing/2014/main" id="{93027A07-92DC-0067-FCB4-ACF07051E0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173F8FA-1D95-4DDC-8B70-802ADEA893FC}" type="slidenum">
              <a:rPr lang="en-US" altLang="en-US">
                <a:latin typeface="Times New Roman" panose="02020603050405020304" pitchFamily="18" charset="0"/>
              </a:rPr>
              <a:pPr/>
              <a:t>39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0051" name="Rectangle 2">
            <a:extLst>
              <a:ext uri="{FF2B5EF4-FFF2-40B4-BE49-F238E27FC236}">
                <a16:creationId xmlns:a16="http://schemas.microsoft.com/office/drawing/2014/main" id="{1E6CFD99-EDC1-8947-82E0-032D7F228A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>
            <a:extLst>
              <a:ext uri="{FF2B5EF4-FFF2-40B4-BE49-F238E27FC236}">
                <a16:creationId xmlns:a16="http://schemas.microsoft.com/office/drawing/2014/main" id="{602CFB7B-F47E-0512-E7E1-956A9B7A1B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1675" y="4387850"/>
            <a:ext cx="5607050" cy="41560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>
            <a:extLst>
              <a:ext uri="{FF2B5EF4-FFF2-40B4-BE49-F238E27FC236}">
                <a16:creationId xmlns:a16="http://schemas.microsoft.com/office/drawing/2014/main" id="{27350259-73F1-7070-C27F-060AAC3261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A6BEDA7-3AA4-4000-A43A-6FA04C36F5F6}" type="slidenum">
              <a:rPr lang="en-US" altLang="en-US">
                <a:latin typeface="Times New Roman" panose="02020603050405020304" pitchFamily="18" charset="0"/>
              </a:rPr>
              <a:pPr/>
              <a:t>40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1075" name="Rectangle 2">
            <a:extLst>
              <a:ext uri="{FF2B5EF4-FFF2-40B4-BE49-F238E27FC236}">
                <a16:creationId xmlns:a16="http://schemas.microsoft.com/office/drawing/2014/main" id="{80223D48-5300-6E48-59A3-5C813EB311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>
            <a:extLst>
              <a:ext uri="{FF2B5EF4-FFF2-40B4-BE49-F238E27FC236}">
                <a16:creationId xmlns:a16="http://schemas.microsoft.com/office/drawing/2014/main" id="{E265F7DB-07B2-9304-ED1B-5DFC1D1FCD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1675" y="4387850"/>
            <a:ext cx="5607050" cy="41560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>
            <a:extLst>
              <a:ext uri="{FF2B5EF4-FFF2-40B4-BE49-F238E27FC236}">
                <a16:creationId xmlns:a16="http://schemas.microsoft.com/office/drawing/2014/main" id="{EB0D1FBE-1813-706C-9B35-FF9FF6ADE2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FEEDEF9-4F46-48B6-B53B-B6FC679BF65D}" type="slidenum">
              <a:rPr lang="en-US" altLang="en-US">
                <a:latin typeface="Times New Roman" panose="02020603050405020304" pitchFamily="18" charset="0"/>
              </a:rPr>
              <a:pPr/>
              <a:t>41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2099" name="Rectangle 2">
            <a:extLst>
              <a:ext uri="{FF2B5EF4-FFF2-40B4-BE49-F238E27FC236}">
                <a16:creationId xmlns:a16="http://schemas.microsoft.com/office/drawing/2014/main" id="{ECDE57BC-F624-281E-9CBC-6C9AA3F7C7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>
            <a:extLst>
              <a:ext uri="{FF2B5EF4-FFF2-40B4-BE49-F238E27FC236}">
                <a16:creationId xmlns:a16="http://schemas.microsoft.com/office/drawing/2014/main" id="{9102BD56-579E-4649-52BE-94C78ED120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>
            <a:extLst>
              <a:ext uri="{FF2B5EF4-FFF2-40B4-BE49-F238E27FC236}">
                <a16:creationId xmlns:a16="http://schemas.microsoft.com/office/drawing/2014/main" id="{14D6EBE5-2CB2-CF7E-A3A6-708D5A4ED4F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E373F5DF-F502-4EFB-BE1E-EBEE824632B8}" type="slidenum">
              <a:rPr lang="en-US" altLang="en-US" sz="1200">
                <a:latin typeface="Times New Roman" panose="02020603050405020304" pitchFamily="18" charset="0"/>
              </a:rPr>
              <a:pPr algn="r"/>
              <a:t>42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8787" name="Rectangle 2">
            <a:extLst>
              <a:ext uri="{FF2B5EF4-FFF2-40B4-BE49-F238E27FC236}">
                <a16:creationId xmlns:a16="http://schemas.microsoft.com/office/drawing/2014/main" id="{ED3CA06B-DCD5-7096-4933-1C25C514C2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>
            <a:extLst>
              <a:ext uri="{FF2B5EF4-FFF2-40B4-BE49-F238E27FC236}">
                <a16:creationId xmlns:a16="http://schemas.microsoft.com/office/drawing/2014/main" id="{73C04E0F-96AE-55F6-93B9-90627D03DB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>
            <a:extLst>
              <a:ext uri="{FF2B5EF4-FFF2-40B4-BE49-F238E27FC236}">
                <a16:creationId xmlns:a16="http://schemas.microsoft.com/office/drawing/2014/main" id="{84989E05-ACA5-1B67-E99D-EEF2CFFD0C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0F9D2116-EE59-433A-44E8-0B4CCFFCD4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6BA02780-E2C5-974A-868C-2F7A99D54B5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B16B0BAA-7BE9-448E-954A-E6C944BCAE1F}" type="slidenum">
              <a:rPr lang="en-US" altLang="en-US" sz="1200">
                <a:latin typeface="Times New Roman" panose="02020603050405020304" pitchFamily="18" charset="0"/>
              </a:rPr>
              <a:pPr algn="r"/>
              <a:t>45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7D553C28-33A3-7CAF-306B-27E5A6EA0D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B5995BE9-C5AF-5A1C-E3CA-0F000F34F1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91855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>
            <a:extLst>
              <a:ext uri="{FF2B5EF4-FFF2-40B4-BE49-F238E27FC236}">
                <a16:creationId xmlns:a16="http://schemas.microsoft.com/office/drawing/2014/main" id="{25CDF82F-71C0-7A9E-1835-7A2E87A9F6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>
            <a:extLst>
              <a:ext uri="{FF2B5EF4-FFF2-40B4-BE49-F238E27FC236}">
                <a16:creationId xmlns:a16="http://schemas.microsoft.com/office/drawing/2014/main" id="{2AA90433-43F5-67A2-65E8-F1638C57CB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5376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7FE5D5D-3092-D345-B732-F6A001135860}" type="slidenum">
              <a:rPr lang="en-US">
                <a:solidFill>
                  <a:srgbClr val="000000"/>
                </a:solidFill>
                <a:latin typeface="Calibri" charset="0"/>
              </a:rPr>
              <a:pPr eaLnBrk="1" hangingPunct="1"/>
              <a:t>4</a:t>
            </a:fld>
            <a:endParaRPr lang="en-US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C144A107-4832-6AE8-5AB0-017411394A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7406993C-120C-065A-2DD5-C5C44A6B82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02206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67D06974-7EE4-4B30-F665-947BD5ABA7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>
            <a:extLst>
              <a:ext uri="{FF2B5EF4-FFF2-40B4-BE49-F238E27FC236}">
                <a16:creationId xmlns:a16="http://schemas.microsoft.com/office/drawing/2014/main" id="{5C1D8C18-DA82-6A23-D202-C244B8A1F5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78578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>
            <a:extLst>
              <a:ext uri="{FF2B5EF4-FFF2-40B4-BE49-F238E27FC236}">
                <a16:creationId xmlns:a16="http://schemas.microsoft.com/office/drawing/2014/main" id="{589E6F9A-B292-EED9-D994-7917F22021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>
            <a:extLst>
              <a:ext uri="{FF2B5EF4-FFF2-40B4-BE49-F238E27FC236}">
                <a16:creationId xmlns:a16="http://schemas.microsoft.com/office/drawing/2014/main" id="{8CAF67DE-811A-6987-B30B-0002066074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15229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>
            <a:extLst>
              <a:ext uri="{FF2B5EF4-FFF2-40B4-BE49-F238E27FC236}">
                <a16:creationId xmlns:a16="http://schemas.microsoft.com/office/drawing/2014/main" id="{8E2D644F-C15E-95A9-7BD4-852F7F5724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621965F-2326-49D3-9499-95D3DA20B0CB}" type="slidenum">
              <a:rPr lang="en-US" altLang="en-US">
                <a:latin typeface="Times New Roman" panose="02020603050405020304" pitchFamily="18" charset="0"/>
              </a:rPr>
              <a:pPr/>
              <a:t>52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>
            <a:extLst>
              <a:ext uri="{FF2B5EF4-FFF2-40B4-BE49-F238E27FC236}">
                <a16:creationId xmlns:a16="http://schemas.microsoft.com/office/drawing/2014/main" id="{10662857-A943-00F4-349A-026AFF15BC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2E8D4DA-2BD4-42C3-AA8F-4D261CDFBD2B}" type="slidenum">
              <a:rPr lang="en-US" altLang="en-US">
                <a:latin typeface="Times New Roman" panose="02020603050405020304" pitchFamily="18" charset="0"/>
              </a:rPr>
              <a:pPr/>
              <a:t>53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>
            <a:extLst>
              <a:ext uri="{FF2B5EF4-FFF2-40B4-BE49-F238E27FC236}">
                <a16:creationId xmlns:a16="http://schemas.microsoft.com/office/drawing/2014/main" id="{8440D4EF-FCD7-CFB1-D92B-E263540544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99A5363-D557-4F73-AC88-518900DC87AB}" type="slidenum">
              <a:rPr lang="en-US" altLang="en-US">
                <a:latin typeface="Times New Roman" panose="02020603050405020304" pitchFamily="18" charset="0"/>
              </a:rPr>
              <a:pPr/>
              <a:t>67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>
            <a:extLst>
              <a:ext uri="{FF2B5EF4-FFF2-40B4-BE49-F238E27FC236}">
                <a16:creationId xmlns:a16="http://schemas.microsoft.com/office/drawing/2014/main" id="{E40A21E8-C167-8EB9-8AD7-8E7E77F251A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62863ABA-8EF8-4BBA-B0E0-16F5F4149A62}" type="slidenum">
              <a:rPr lang="en-US" altLang="en-US" sz="1200">
                <a:latin typeface="Times New Roman" panose="02020603050405020304" pitchFamily="18" charset="0"/>
              </a:rPr>
              <a:pPr algn="r"/>
              <a:t>68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39267" name="Rectangle 2">
            <a:extLst>
              <a:ext uri="{FF2B5EF4-FFF2-40B4-BE49-F238E27FC236}">
                <a16:creationId xmlns:a16="http://schemas.microsoft.com/office/drawing/2014/main" id="{F8D29D70-4B59-DFFC-4CD8-3DA3417E61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>
            <a:extLst>
              <a:ext uri="{FF2B5EF4-FFF2-40B4-BE49-F238E27FC236}">
                <a16:creationId xmlns:a16="http://schemas.microsoft.com/office/drawing/2014/main" id="{56E64E5F-B664-DB08-F19F-600B9165D8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>
            <a:extLst>
              <a:ext uri="{FF2B5EF4-FFF2-40B4-BE49-F238E27FC236}">
                <a16:creationId xmlns:a16="http://schemas.microsoft.com/office/drawing/2014/main" id="{65B9B272-A9F3-92C2-1CE7-1E94DD4114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>
            <a:extLst>
              <a:ext uri="{FF2B5EF4-FFF2-40B4-BE49-F238E27FC236}">
                <a16:creationId xmlns:a16="http://schemas.microsoft.com/office/drawing/2014/main" id="{44183472-D767-A706-9B6E-872208E91D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>
            <a:extLst>
              <a:ext uri="{FF2B5EF4-FFF2-40B4-BE49-F238E27FC236}">
                <a16:creationId xmlns:a16="http://schemas.microsoft.com/office/drawing/2014/main" id="{CE25FC13-F7EF-8E60-2AE6-296B672320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>
            <a:extLst>
              <a:ext uri="{FF2B5EF4-FFF2-40B4-BE49-F238E27FC236}">
                <a16:creationId xmlns:a16="http://schemas.microsoft.com/office/drawing/2014/main" id="{D2D9119E-C359-CD72-1160-78412E83D6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>
            <a:extLst>
              <a:ext uri="{FF2B5EF4-FFF2-40B4-BE49-F238E27FC236}">
                <a16:creationId xmlns:a16="http://schemas.microsoft.com/office/drawing/2014/main" id="{4A8CE188-14EB-12D4-3092-AFC6E0EC7A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id="{FC88CCD2-EF4C-5DAD-0DE0-BA5ADA796E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6BA02780-E2C5-974A-868C-2F7A99D54B5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B16B0BAA-7BE9-448E-954A-E6C944BCAE1F}" type="slidenum">
              <a:rPr lang="en-US" altLang="en-US" sz="1200">
                <a:latin typeface="Times New Roman" panose="02020603050405020304" pitchFamily="18" charset="0"/>
              </a:rPr>
              <a:pPr algn="r"/>
              <a:t>11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7D553C28-33A3-7CAF-306B-27E5A6EA0D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B5995BE9-C5AF-5A1C-E3CA-0F000F34F1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6684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2409DDE2-41C8-C70C-B9AA-73BA2C53F1B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2A9C4A02-A2A8-43EB-8B7E-2E9B6C24059C}" type="slidenum">
              <a:rPr lang="en-US" altLang="en-US" sz="1200">
                <a:latin typeface="Times New Roman" panose="02020603050405020304" pitchFamily="18" charset="0"/>
              </a:rPr>
              <a:pPr algn="r"/>
              <a:t>13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16D2BA14-D91F-3C57-7170-5276D586DD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C8BCE4A4-F68C-A415-CE11-DB585601A8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79022025-BF4B-84EA-B71B-936A9FD129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2DA8AD9-AE1E-48EA-988D-4A36565A09A0}" type="slidenum">
              <a:rPr lang="en-US" altLang="en-US"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3D9FC673-F71D-2F61-0E20-0BF9F838DB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AF681D05-A50A-5559-3BB1-EF0E746A09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C575DFDA-4FCC-DABD-E880-9A17CAD8D6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7B0961B-89C8-4458-8163-E6CB9A7647C2}" type="slidenum">
              <a:rPr lang="en-US" altLang="en-US">
                <a:latin typeface="Times New Roman" panose="02020603050405020304" pitchFamily="18" charset="0"/>
              </a:rPr>
              <a:pPr/>
              <a:t>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E1220931-AA7D-D9C6-2E95-1984F672F9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0E7067DC-6C42-DA7A-A7F0-1774115F51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6BA02780-E2C5-974A-868C-2F7A99D54B5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B16B0BAA-7BE9-448E-954A-E6C944BCAE1F}" type="slidenum">
              <a:rPr lang="en-US" altLang="en-US" sz="1200">
                <a:latin typeface="Times New Roman" panose="02020603050405020304" pitchFamily="18" charset="0"/>
              </a:rPr>
              <a:pPr algn="r"/>
              <a:t>20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7D553C28-33A3-7CAF-306B-27E5A6EA0D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B5995BE9-C5AF-5A1C-E3CA-0F000F34F1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4871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>
            <a:extLst>
              <a:ext uri="{FF2B5EF4-FFF2-40B4-BE49-F238E27FC236}">
                <a16:creationId xmlns:a16="http://schemas.microsoft.com/office/drawing/2014/main" id="{BEAB7377-11BD-4F19-03A6-53AC0A5994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AAEA074-F1FC-45AB-89F4-C11FFD4797FF}" type="slidenum">
              <a:rPr lang="en-US" altLang="en-US">
                <a:latin typeface="Times New Roman" panose="02020603050405020304" pitchFamily="18" charset="0"/>
              </a:rPr>
              <a:pPr/>
              <a:t>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80146107-7BBB-9039-CDC7-9166748F8F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E01B1F80-27A9-288D-46B0-69221F80CD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D78E-5564-4106-500F-E24C0D8D65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EC65C9-67DC-CF67-DC7A-14896C5EDD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614F6-FC96-C89B-CF4F-47527E53D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E2E7F-E05A-4A1F-8BCC-7941251019DF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6BC3E-56F7-15F2-B95D-9D4D8E15C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45426-5DEC-2E7C-C350-CBE380B57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89D49-EF0A-4CC1-A81E-07A85B8FCC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8707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7C324-3EF4-AB8C-1C18-4584C54E7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27FCC9-E4AD-D9F5-4953-39D6ADB793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79340-BC53-F4B8-D12C-F9E714E6A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E2E7F-E05A-4A1F-8BCC-7941251019DF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EA1F0-4853-2B43-1FF7-CCA215284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92150-5A0D-0550-9A2F-FEA124AE7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89D49-EF0A-4CC1-A81E-07A85B8FCC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260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A9EE4F-81DC-03AC-5F0E-F433EF399D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8B0E3-7B89-DAFB-5884-1287E0AAB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C95C0-CA47-DA76-0CE9-7B39C27B7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E2E7F-E05A-4A1F-8BCC-7941251019DF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00C2D-270E-3C44-EC9D-2400B9D5E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91F7D-37A8-8D11-7C48-B521F716B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89D49-EF0A-4CC1-A81E-07A85B8FCC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4691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371600"/>
            <a:ext cx="41529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1529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059">
            <a:extLst>
              <a:ext uri="{FF2B5EF4-FFF2-40B4-BE49-F238E27FC236}">
                <a16:creationId xmlns:a16="http://schemas.microsoft.com/office/drawing/2014/main" id="{D8338080-F147-8DF5-8CB0-19A1C68C4E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1F8996-7714-4211-B192-7C5959992203}" type="datetime4">
              <a:rPr lang="en-US"/>
              <a:pPr>
                <a:defRPr/>
              </a:pPr>
              <a:t>October 17, 2023</a:t>
            </a:fld>
            <a:endParaRPr lang="en-US"/>
          </a:p>
        </p:txBody>
      </p:sp>
      <p:sp>
        <p:nvSpPr>
          <p:cNvPr id="6" name="Rectangle 2060">
            <a:extLst>
              <a:ext uri="{FF2B5EF4-FFF2-40B4-BE49-F238E27FC236}">
                <a16:creationId xmlns:a16="http://schemas.microsoft.com/office/drawing/2014/main" id="{795EAD69-52C6-7CB7-6EE6-0D794D7ADE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Rectangle 2061">
            <a:extLst>
              <a:ext uri="{FF2B5EF4-FFF2-40B4-BE49-F238E27FC236}">
                <a16:creationId xmlns:a16="http://schemas.microsoft.com/office/drawing/2014/main" id="{1FCB0931-5E4A-287C-A25E-E8F8FDEFE6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DD2DFE-154B-44DD-9215-3CF0F0A954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306994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371600"/>
            <a:ext cx="41529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0" y="1371600"/>
            <a:ext cx="41529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10100" y="4000500"/>
            <a:ext cx="41529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059">
            <a:extLst>
              <a:ext uri="{FF2B5EF4-FFF2-40B4-BE49-F238E27FC236}">
                <a16:creationId xmlns:a16="http://schemas.microsoft.com/office/drawing/2014/main" id="{62A555F8-6AF6-DFF9-EAAE-E0FB21CA6E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71A449-7A92-4FF9-AB90-5E81FF49D570}" type="datetime4">
              <a:rPr lang="en-US"/>
              <a:pPr>
                <a:defRPr/>
              </a:pPr>
              <a:t>October 17, 2023</a:t>
            </a:fld>
            <a:endParaRPr lang="en-US"/>
          </a:p>
        </p:txBody>
      </p:sp>
      <p:sp>
        <p:nvSpPr>
          <p:cNvPr id="7" name="Rectangle 2060">
            <a:extLst>
              <a:ext uri="{FF2B5EF4-FFF2-40B4-BE49-F238E27FC236}">
                <a16:creationId xmlns:a16="http://schemas.microsoft.com/office/drawing/2014/main" id="{3FADBBF6-1CE1-7CCD-ED2C-7FD471FED6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8" name="Rectangle 2061">
            <a:extLst>
              <a:ext uri="{FF2B5EF4-FFF2-40B4-BE49-F238E27FC236}">
                <a16:creationId xmlns:a16="http://schemas.microsoft.com/office/drawing/2014/main" id="{C992BDCA-BAFF-EF2E-49BD-1D79BDFB18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51C3CB-AC27-4D5D-8DF6-740D776724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4778497"/>
      </p:ext>
    </p:extLst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376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31CEE-8D2F-3411-A302-3A76FF235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40F53-DB96-0CFA-921A-FD8423C1D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0FCD7-DCAC-C376-7820-A5B6028D7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E2E7F-E05A-4A1F-8BCC-7941251019DF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1C9A8-2C0D-3E0F-4CF0-8132244B5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39D0E-8982-B5FF-13FA-FADD6112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89D49-EF0A-4CC1-A81E-07A85B8FCC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331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231C1-2E50-15AB-890A-2C37D03C4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77514-D49F-373A-89EB-09CC33172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D527D-0C87-5893-6D0D-0277037F0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E2E7F-E05A-4A1F-8BCC-7941251019DF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36F3B-9FE2-A117-79BF-291E0A51B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632CA-E1AC-202C-0143-B7A1514A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89D49-EF0A-4CC1-A81E-07A85B8FCC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781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8A92-5B66-6845-97BE-A86625D3C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5AA77-6C2D-4F3B-67EE-E2BF063F81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C46D06-E851-911E-C6B2-2709D3B81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1ED105-4868-3AE3-085B-667B7AC3A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E2E7F-E05A-4A1F-8BCC-7941251019DF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48535A-A810-3D72-BE14-79D808FB9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D774E7-0FCF-5FC9-8703-9DC41B5B5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89D49-EF0A-4CC1-A81E-07A85B8FCC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4873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53928-C9F1-2113-FD81-64403B0D9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CABBF9-CC7A-28D8-AFC6-097C782B1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7E971-9E5A-6767-70EC-AB91FE857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C62BEE-99ED-38FD-122D-0ED61524BA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8B50EA-57D7-4C3F-555C-CBF087ADEF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191240-58D9-E7F7-CEF3-40F97DAD7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E2E7F-E05A-4A1F-8BCC-7941251019DF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180F7B-13F8-AF1E-74AA-638EEEF14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826093-E92F-6F75-5F4A-201EBE5A8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89D49-EF0A-4CC1-A81E-07A85B8FCC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9703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3824C-EC90-C125-5972-1BEFC245F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F0121F-CFBA-0616-3496-8C20770B2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E2E7F-E05A-4A1F-8BCC-7941251019DF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DEE28-E2E1-7B6A-BD12-E5C9B9A2A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FDED1A-4B00-6ACC-E6F3-D106E0231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89D49-EF0A-4CC1-A81E-07A85B8FCC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8350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6252D4-DC5E-CEFE-8791-13AB54CFC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E2E7F-E05A-4A1F-8BCC-7941251019DF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6FB4A4-9FD4-596E-5788-CA8A191A2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041A95-E7E2-92B3-DF18-B0F6DD860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89D49-EF0A-4CC1-A81E-07A85B8FCC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419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F9727-8696-B547-183A-A6E4A4E98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5509B-010A-3449-DFCC-C1274A92B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A7382C-3316-F5CF-3356-8F92D256E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1BA0F7-0191-5ABF-3F0F-4C2A68184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E2E7F-E05A-4A1F-8BCC-7941251019DF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6A4756-8B33-8EC8-28A7-5F1F29843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AA14BF-26D7-02E9-87C6-F3564F57E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89D49-EF0A-4CC1-A81E-07A85B8FCC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00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6353E-4359-48BB-F4FE-EE979199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B91F76-7E2E-66D2-1359-45B3FC5100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1E0FBD-257E-0DFD-FA8E-524B0E100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A242D-7B4E-817F-95D2-A8DAF67A6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E2E7F-E05A-4A1F-8BCC-7941251019DF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70C03B-8A04-CADB-404B-C7669361A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16FC3A-CB09-7CB4-735F-152418E65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89D49-EF0A-4CC1-A81E-07A85B8FCC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9430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5D79CF-0D3F-A16F-2B12-5D4442AB2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2366C-687B-0AFE-CA6A-A95879F61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BD8DE-8FCD-31B6-D579-86AFD21CF3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E2E7F-E05A-4A1F-8BCC-7941251019DF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C3AD9-7E14-E232-6D6C-9F74E62596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AAB87-B6E9-A882-A27D-DD766262BB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89D49-EF0A-4CC1-A81E-07A85B8FCC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0212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research.microsoft.com/en-us/um/people/heckerman/tutorial.pdf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ear_market" TargetMode="External"/><Relationship Id="rId2" Type="http://schemas.openxmlformats.org/officeDocument/2006/relationships/hyperlink" Target="https://en.wikipedia.org/wiki/Bull_marke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2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ernel-machines.org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6.w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20.wmf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>
            <a:extLst>
              <a:ext uri="{FF2B5EF4-FFF2-40B4-BE49-F238E27FC236}">
                <a16:creationId xmlns:a16="http://schemas.microsoft.com/office/drawing/2014/main" id="{015268EF-6E35-1257-3D7C-AC3F6CF45C8F}"/>
              </a:ext>
            </a:extLst>
          </p:cNvPr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AF6A7EDE-5C17-4E05-8BD0-CCF7EE0E2ABE}" type="slidenum">
              <a:rPr lang="zh-CN" altLang="en-US" sz="1200">
                <a:ea typeface="SimSun" panose="02010600030101010101" pitchFamily="2" charset="-122"/>
              </a:rPr>
              <a:pPr algn="r" eaLnBrk="1" hangingPunct="1"/>
              <a:t>1</a:t>
            </a:fld>
            <a:endParaRPr lang="en-US" altLang="zh-CN" sz="1200">
              <a:ea typeface="SimSun" panose="02010600030101010101" pitchFamily="2" charset="-122"/>
            </a:endParaRPr>
          </a:p>
        </p:txBody>
      </p:sp>
      <p:sp>
        <p:nvSpPr>
          <p:cNvPr id="3075" name="Rectangle 2">
            <a:extLst>
              <a:ext uri="{FF2B5EF4-FFF2-40B4-BE49-F238E27FC236}">
                <a16:creationId xmlns:a16="http://schemas.microsoft.com/office/drawing/2014/main" id="{D816DF2A-7E19-60B4-6180-4CFECCCD2A2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791110"/>
            <a:ext cx="8839200" cy="1420462"/>
          </a:xfrm>
        </p:spPr>
        <p:txBody>
          <a:bodyPr>
            <a:noAutofit/>
          </a:bodyPr>
          <a:lstStyle/>
          <a:p>
            <a:pPr algn="ctr"/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Classification: Overview of Advanced Methods</a:t>
            </a:r>
          </a:p>
        </p:txBody>
      </p:sp>
      <p:sp>
        <p:nvSpPr>
          <p:cNvPr id="3076" name="Rectangle 3">
            <a:extLst>
              <a:ext uri="{FF2B5EF4-FFF2-40B4-BE49-F238E27FC236}">
                <a16:creationId xmlns:a16="http://schemas.microsoft.com/office/drawing/2014/main" id="{E14E311B-5EF6-B4D5-FA20-D97051EC479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4173020"/>
            <a:ext cx="8610600" cy="933236"/>
          </a:xfrm>
        </p:spPr>
        <p:txBody>
          <a:bodyPr>
            <a:normAutofit/>
          </a:bodyPr>
          <a:lstStyle/>
          <a:p>
            <a:pPr algn="ctr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sz="3600" dirty="0"/>
              <a:t>P. Krishna Reddy, IIIT Hyderabad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3EC27-81D6-2758-1453-DA30168BD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6271"/>
            <a:ext cx="7886700" cy="751292"/>
          </a:xfrm>
        </p:spPr>
        <p:txBody>
          <a:bodyPr/>
          <a:lstStyle/>
          <a:p>
            <a:pPr algn="ctr"/>
            <a:r>
              <a:rPr lang="en-IN" b="1" dirty="0"/>
              <a:t>Embedded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C31CD-EF0D-1167-92DA-D90653D9E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814" y="850605"/>
            <a:ext cx="8580474" cy="5326358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Combines advantages of filter methods and wrapper methods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Embedded method performs feature selection and classification model construction simultaneously.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decision tree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termination, all features at non-leaf nodes are selected features.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Sparse Learning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build data mining models by minimizing some objective function.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</a:p>
          <a:p>
            <a:pPr lvl="2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Least square linear regression: we want to find a weight vector w by minimizing the sum of the squared difference between the predicted output and the actual output. </a:t>
            </a:r>
          </a:p>
          <a:p>
            <a:pPr lvl="2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regression: find the optimal vector w by minimizing the negative log likelihood.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making the corresponding weight of the variable zero, we can remove the feature and calculate the loss function.</a:t>
            </a:r>
          </a:p>
        </p:txBody>
      </p:sp>
    </p:spTree>
    <p:extLst>
      <p:ext uri="{BB962C8B-B14F-4D97-AF65-F5344CB8AC3E}">
        <p14:creationId xmlns:p14="http://schemas.microsoft.com/office/powerpoint/2010/main" val="2373281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6">
            <a:extLst>
              <a:ext uri="{FF2B5EF4-FFF2-40B4-BE49-F238E27FC236}">
                <a16:creationId xmlns:a16="http://schemas.microsoft.com/office/drawing/2014/main" id="{DF6145CF-CA8B-32DB-28F3-F1B8343B996C}"/>
              </a:ext>
            </a:extLst>
          </p:cNvPr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3C9813DA-5683-4B00-BC6A-B739FDC73FDB}" type="slidenum">
              <a:rPr lang="en-US" altLang="en-US" sz="1200"/>
              <a:pPr algn="r" eaLnBrk="1" hangingPunct="1"/>
              <a:t>11</a:t>
            </a:fld>
            <a:endParaRPr lang="en-US" altLang="en-US" sz="1200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7AF957C1-4171-468B-26D4-D25136B5DE2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54805" y="457200"/>
            <a:ext cx="7191910" cy="6096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70BC7B00-7364-4516-4918-15035EE306E4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04800" y="1295400"/>
            <a:ext cx="8458200" cy="5334000"/>
          </a:xfrm>
          <a:noFill/>
        </p:spPr>
        <p:txBody>
          <a:bodyPr lIns="92075" tIns="46038" rIns="92075" bIns="46038"/>
          <a:lstStyle/>
          <a:p>
            <a:pPr>
              <a:lnSpc>
                <a:spcPct val="130000"/>
              </a:lnSpc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 and Engineering</a:t>
            </a:r>
          </a:p>
          <a:p>
            <a:pPr>
              <a:lnSpc>
                <a:spcPct val="13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Bayesian Belief Networks</a:t>
            </a:r>
          </a:p>
          <a:p>
            <a:pPr>
              <a:lnSpc>
                <a:spcPct val="13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Machines</a:t>
            </a:r>
          </a:p>
          <a:p>
            <a:pPr>
              <a:lnSpc>
                <a:spcPct val="13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 based and pattern based classification</a:t>
            </a:r>
          </a:p>
          <a:p>
            <a:pPr>
              <a:lnSpc>
                <a:spcPct val="13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by weak supervision</a:t>
            </a:r>
          </a:p>
          <a:p>
            <a:pPr>
              <a:lnSpc>
                <a:spcPct val="13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with rich data type</a:t>
            </a:r>
          </a:p>
          <a:p>
            <a:pPr>
              <a:lnSpc>
                <a:spcPct val="13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Classification Methods</a:t>
            </a:r>
          </a:p>
          <a:p>
            <a:pPr>
              <a:lnSpc>
                <a:spcPct val="13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Topics Regarding Classification</a:t>
            </a:r>
          </a:p>
          <a:p>
            <a:pPr>
              <a:lnSpc>
                <a:spcPct val="13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345946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FE38-7015-3714-887B-705965BF7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3956"/>
            <a:ext cx="7886700" cy="46708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Bayesian belief networks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52253-A328-351A-B8EB-4A01F131C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832206"/>
            <a:ext cx="8053013" cy="569188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Assumption of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Bayesian classifier is  class conditional independence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iven the class label of a tuple, the values of the attributes are assumed to be conditionally independent of one another. This simplifies computation. 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 the assumption holds true, then the naïve Bayesian classifier is the most accurate in comparison with all other classifiers. 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practice, however, dependencies can exist between variables. </a:t>
            </a:r>
          </a:p>
          <a:p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Bayesian belief networks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specify joint conditional probability distributions.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allow class conditional independencies to be defined between subsets of variables.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rovide a graphical model of causal relationships, on which learning can be performed. 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Trained Bayesian belief networks can be used for classification. 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names are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belief networks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Bayesian networks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probabilistic networks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will refer to them as belief networks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315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>
            <a:extLst>
              <a:ext uri="{FF2B5EF4-FFF2-40B4-BE49-F238E27FC236}">
                <a16:creationId xmlns:a16="http://schemas.microsoft.com/office/drawing/2014/main" id="{DB2E9BBA-EB55-C49A-BFAC-C39990999939}"/>
              </a:ext>
            </a:extLst>
          </p:cNvPr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66011292-0D77-4A20-8F06-BB02C7D0FCDD}" type="slidenum">
              <a:rPr lang="en-US" altLang="en-US" sz="1200"/>
              <a:pPr algn="r" eaLnBrk="1" hangingPunct="1"/>
              <a:t>13</a:t>
            </a:fld>
            <a:endParaRPr lang="en-US" altLang="en-US" sz="12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46542F21-5034-5176-916A-F916120B8F0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28650" y="281783"/>
            <a:ext cx="7886700" cy="466013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Bayesian Belief Networks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1326DC58-2FBA-62C7-6CAB-55A98EF8302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45897" y="879029"/>
            <a:ext cx="8534400" cy="3593137"/>
          </a:xfrm>
        </p:spPr>
        <p:txBody>
          <a:bodyPr>
            <a:norm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Minion-Regular"/>
              </a:rPr>
              <a:t>A belief network is defined by two components—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Minion-Regular"/>
              </a:rPr>
              <a:t>a directed acyclic graph and a set of conditional probability tables.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Minion-Regular"/>
              </a:rPr>
              <a:t> Each node in the directed acyclic graph represents a random variable. 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Minion-Regular"/>
              </a:rPr>
              <a:t>The variables may be discrete- or continuous-valued. 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Minion-Regular"/>
              </a:rPr>
              <a:t>They may correspond to actual attributes given in the data or to “hidden variables” believed to form a relationship 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Minion-Regular"/>
              </a:rPr>
              <a:t>About hidden variables</a:t>
            </a:r>
          </a:p>
          <a:p>
            <a:pPr lvl="2"/>
            <a:r>
              <a:rPr lang="en-US" sz="1800" dirty="0">
                <a:solidFill>
                  <a:srgbClr val="000000"/>
                </a:solidFill>
                <a:latin typeface="Minion-Regular"/>
              </a:rPr>
              <a:t>In the case of medical data, a hidden variable may indicate a syndrome, representing a number of symptoms that, together, characterize a specific disease. 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Minion-Regular"/>
              </a:rPr>
              <a:t>Each arc represents a probabilistic dependence. If an arc is drawn from a node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Minion-Regular"/>
              </a:rPr>
            </a:br>
            <a:r>
              <a:rPr lang="en-US" sz="1800" b="0" i="1" dirty="0">
                <a:solidFill>
                  <a:srgbClr val="000000"/>
                </a:solidFill>
                <a:effectLst/>
                <a:latin typeface="Minion-Italic"/>
              </a:rPr>
              <a:t>Y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Minion-Regular"/>
              </a:rPr>
              <a:t>to a node 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Minion-Italic"/>
              </a:rPr>
              <a:t>Z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Minion-Regular"/>
              </a:rPr>
              <a:t>, then 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Minion-Italic"/>
              </a:rPr>
              <a:t>Y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Minion-Regular"/>
              </a:rPr>
              <a:t>is a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Minion-Bold"/>
              </a:rPr>
              <a:t>parent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Minion-Regular"/>
              </a:rPr>
              <a:t>or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Minion-Bold"/>
              </a:rPr>
              <a:t>immediate predecessor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Minion-Regular"/>
              </a:rPr>
              <a:t>of 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Minion-Italic"/>
              </a:rPr>
              <a:t>Z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Minion-Regular"/>
              </a:rPr>
              <a:t>, and 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Minion-Italic"/>
              </a:rPr>
              <a:t>Z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Minion-Regular"/>
              </a:rPr>
              <a:t>is a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Minion-Bold"/>
              </a:rPr>
              <a:t>descendant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5125" name="AutoShape 4">
            <a:extLst>
              <a:ext uri="{FF2B5EF4-FFF2-40B4-BE49-F238E27FC236}">
                <a16:creationId xmlns:a16="http://schemas.microsoft.com/office/drawing/2014/main" id="{B0B5D7AD-2EA2-1002-67BD-4BD458FFE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060" y="5043666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2400" b="1" dirty="0"/>
              <a:t>X</a:t>
            </a:r>
          </a:p>
        </p:txBody>
      </p:sp>
      <p:grpSp>
        <p:nvGrpSpPr>
          <p:cNvPr id="5126" name="Group 14">
            <a:extLst>
              <a:ext uri="{FF2B5EF4-FFF2-40B4-BE49-F238E27FC236}">
                <a16:creationId xmlns:a16="http://schemas.microsoft.com/office/drawing/2014/main" id="{62969EC7-4A8A-DE28-2A05-15795E8C373E}"/>
              </a:ext>
            </a:extLst>
          </p:cNvPr>
          <p:cNvGrpSpPr>
            <a:grpSpLocks/>
          </p:cNvGrpSpPr>
          <p:nvPr/>
        </p:nvGrpSpPr>
        <p:grpSpPr bwMode="auto">
          <a:xfrm>
            <a:off x="864741" y="4548366"/>
            <a:ext cx="1905000" cy="1905000"/>
            <a:chOff x="1344" y="2400"/>
            <a:chExt cx="1200" cy="1200"/>
          </a:xfrm>
        </p:grpSpPr>
        <p:sp>
          <p:nvSpPr>
            <p:cNvPr id="5128" name="AutoShape 5">
              <a:extLst>
                <a:ext uri="{FF2B5EF4-FFF2-40B4-BE49-F238E27FC236}">
                  <a16:creationId xmlns:a16="http://schemas.microsoft.com/office/drawing/2014/main" id="{54783D19-7FEE-87D7-84EF-CA721F3E6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640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 b="1"/>
                <a:t>Y</a:t>
              </a:r>
            </a:p>
          </p:txBody>
        </p:sp>
        <p:sp>
          <p:nvSpPr>
            <p:cNvPr id="5129" name="AutoShape 6">
              <a:extLst>
                <a:ext uri="{FF2B5EF4-FFF2-40B4-BE49-F238E27FC236}">
                  <a16:creationId xmlns:a16="http://schemas.microsoft.com/office/drawing/2014/main" id="{1A36F562-7009-A218-5488-F0D244930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168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 b="1"/>
                <a:t>Z</a:t>
              </a:r>
            </a:p>
          </p:txBody>
        </p:sp>
        <p:sp>
          <p:nvSpPr>
            <p:cNvPr id="5130" name="Line 7">
              <a:extLst>
                <a:ext uri="{FF2B5EF4-FFF2-40B4-BE49-F238E27FC236}">
                  <a16:creationId xmlns:a16="http://schemas.microsoft.com/office/drawing/2014/main" id="{6B49E182-AF6F-2CA2-F2BF-A6BC61F3EA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92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131" name="Line 8">
              <a:extLst>
                <a:ext uri="{FF2B5EF4-FFF2-40B4-BE49-F238E27FC236}">
                  <a16:creationId xmlns:a16="http://schemas.microsoft.com/office/drawing/2014/main" id="{17CCCBE9-083A-665F-DDD8-B30F2EDEA8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76" y="2880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132" name="AutoShape 9">
              <a:extLst>
                <a:ext uri="{FF2B5EF4-FFF2-40B4-BE49-F238E27FC236}">
                  <a16:creationId xmlns:a16="http://schemas.microsoft.com/office/drawing/2014/main" id="{C0C28507-B7F9-1B3B-0EC7-94B595A006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3312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 b="1"/>
                <a:t>P</a:t>
              </a:r>
            </a:p>
          </p:txBody>
        </p:sp>
        <p:sp>
          <p:nvSpPr>
            <p:cNvPr id="5133" name="Line 10">
              <a:extLst>
                <a:ext uri="{FF2B5EF4-FFF2-40B4-BE49-F238E27FC236}">
                  <a16:creationId xmlns:a16="http://schemas.microsoft.com/office/drawing/2014/main" id="{89B81143-5B8F-5960-2F87-E9B36261DA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2928"/>
              <a:ext cx="9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134" name="Line 11">
              <a:extLst>
                <a:ext uri="{FF2B5EF4-FFF2-40B4-BE49-F238E27FC236}">
                  <a16:creationId xmlns:a16="http://schemas.microsoft.com/office/drawing/2014/main" id="{842281CA-207A-7AB6-23FE-B7CF8DC8CF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4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135" name="Line 12">
              <a:extLst>
                <a:ext uri="{FF2B5EF4-FFF2-40B4-BE49-F238E27FC236}">
                  <a16:creationId xmlns:a16="http://schemas.microsoft.com/office/drawing/2014/main" id="{C39FD2AF-E07F-6CA7-812C-57F72F23EB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400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sp>
        <p:nvSpPr>
          <p:cNvPr id="5127" name="Text Box 13">
            <a:extLst>
              <a:ext uri="{FF2B5EF4-FFF2-40B4-BE49-F238E27FC236}">
                <a16:creationId xmlns:a16="http://schemas.microsoft.com/office/drawing/2014/main" id="{EB4C77D6-D3C5-A9A8-F17D-2E7C49802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1584" y="4670447"/>
            <a:ext cx="4938713" cy="1660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Nodes: random variables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Links: dependency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and Y are the parents of Z, and Y is the parent of P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dependency between Z and P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no loops/cycles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>
            <a:extLst>
              <a:ext uri="{FF2B5EF4-FFF2-40B4-BE49-F238E27FC236}">
                <a16:creationId xmlns:a16="http://schemas.microsoft.com/office/drawing/2014/main" id="{111AECF3-DE1C-B1BD-90CC-DA68B0B67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C90409A8-DAE8-4C76-BAD8-13ACA0F0FCFF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  <p:sp>
        <p:nvSpPr>
          <p:cNvPr id="6147" name="Rectangle 1026">
            <a:extLst>
              <a:ext uri="{FF2B5EF4-FFF2-40B4-BE49-F238E27FC236}">
                <a16:creationId xmlns:a16="http://schemas.microsoft.com/office/drawing/2014/main" id="{81B647AF-EC8F-E7EA-E308-0EFA2ADC0B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0182" y="269876"/>
            <a:ext cx="7806434" cy="609600"/>
          </a:xfrm>
        </p:spPr>
        <p:txBody>
          <a:bodyPr/>
          <a:lstStyle/>
          <a:p>
            <a:pPr algn="ctr" eaLnBrk="1" hangingPunct="1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Bayesian Belief Network: An Example</a:t>
            </a:r>
          </a:p>
        </p:txBody>
      </p:sp>
      <p:sp>
        <p:nvSpPr>
          <p:cNvPr id="6148" name="Oval 1027">
            <a:extLst>
              <a:ext uri="{FF2B5EF4-FFF2-40B4-BE49-F238E27FC236}">
                <a16:creationId xmlns:a16="http://schemas.microsoft.com/office/drawing/2014/main" id="{34100E02-2F36-4AD0-D534-2BEB4B44C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447800"/>
            <a:ext cx="1295400" cy="762000"/>
          </a:xfrm>
          <a:prstGeom prst="ellipse">
            <a:avLst/>
          </a:prstGeom>
          <a:solidFill>
            <a:srgbClr val="F6E6EA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Family</a:t>
            </a:r>
          </a:p>
          <a:p>
            <a:pPr algn="ctr"/>
            <a:r>
              <a:rPr lang="en-US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History (FH)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6149" name="Oval 1028">
            <a:extLst>
              <a:ext uri="{FF2B5EF4-FFF2-40B4-BE49-F238E27FC236}">
                <a16:creationId xmlns:a16="http://schemas.microsoft.com/office/drawing/2014/main" id="{9005E735-683D-DA17-FE79-F50889C1A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048000"/>
            <a:ext cx="1295400" cy="762000"/>
          </a:xfrm>
          <a:prstGeom prst="ellipse">
            <a:avLst/>
          </a:prstGeom>
          <a:solidFill>
            <a:srgbClr val="CCCC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LungCancer</a:t>
            </a:r>
          </a:p>
          <a:p>
            <a:pPr algn="ctr"/>
            <a:r>
              <a:rPr lang="en-US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(LC)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50" name="Oval 1029">
            <a:extLst>
              <a:ext uri="{FF2B5EF4-FFF2-40B4-BE49-F238E27FC236}">
                <a16:creationId xmlns:a16="http://schemas.microsoft.com/office/drawing/2014/main" id="{54C9D575-4CA4-4E36-6885-3AEA30792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724400"/>
            <a:ext cx="1295400" cy="762000"/>
          </a:xfrm>
          <a:prstGeom prst="ellipse">
            <a:avLst/>
          </a:prstGeom>
          <a:solidFill>
            <a:srgbClr val="FAE2F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PositiveXRay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51" name="Oval 1030">
            <a:extLst>
              <a:ext uri="{FF2B5EF4-FFF2-40B4-BE49-F238E27FC236}">
                <a16:creationId xmlns:a16="http://schemas.microsoft.com/office/drawing/2014/main" id="{9E0BC835-5A0B-6874-0925-40777129D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447800"/>
            <a:ext cx="1295400" cy="762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Smoker (S)</a:t>
            </a:r>
          </a:p>
        </p:txBody>
      </p:sp>
      <p:sp>
        <p:nvSpPr>
          <p:cNvPr id="6152" name="Oval 1031">
            <a:extLst>
              <a:ext uri="{FF2B5EF4-FFF2-40B4-BE49-F238E27FC236}">
                <a16:creationId xmlns:a16="http://schemas.microsoft.com/office/drawing/2014/main" id="{3512A312-6C17-FB2A-9551-48B7C0B91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048000"/>
            <a:ext cx="1295400" cy="7620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Emphysema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53" name="Oval 1032">
            <a:extLst>
              <a:ext uri="{FF2B5EF4-FFF2-40B4-BE49-F238E27FC236}">
                <a16:creationId xmlns:a16="http://schemas.microsoft.com/office/drawing/2014/main" id="{84CB71A9-1AC5-864E-D211-F781B0BEE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724400"/>
            <a:ext cx="1295400" cy="762000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Dyspnea</a:t>
            </a:r>
          </a:p>
        </p:txBody>
      </p:sp>
      <p:sp>
        <p:nvSpPr>
          <p:cNvPr id="6154" name="Line 1033">
            <a:extLst>
              <a:ext uri="{FF2B5EF4-FFF2-40B4-BE49-F238E27FC236}">
                <a16:creationId xmlns:a16="http://schemas.microsoft.com/office/drawing/2014/main" id="{D09EF4F1-52E8-EB1E-698D-A4F7A0E10627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2209800"/>
            <a:ext cx="0" cy="838200"/>
          </a:xfrm>
          <a:prstGeom prst="line">
            <a:avLst/>
          </a:prstGeom>
          <a:noFill/>
          <a:ln w="38100">
            <a:solidFill>
              <a:srgbClr val="CC0099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55" name="Line 1034">
            <a:extLst>
              <a:ext uri="{FF2B5EF4-FFF2-40B4-BE49-F238E27FC236}">
                <a16:creationId xmlns:a16="http://schemas.microsoft.com/office/drawing/2014/main" id="{FE75CD81-A081-E82D-3DF1-58426E6C25DD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381000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56" name="Line 1035">
            <a:extLst>
              <a:ext uri="{FF2B5EF4-FFF2-40B4-BE49-F238E27FC236}">
                <a16:creationId xmlns:a16="http://schemas.microsoft.com/office/drawing/2014/main" id="{344FB116-59BB-BE27-F04C-0F92D85355AF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220980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57" name="Line 1036">
            <a:extLst>
              <a:ext uri="{FF2B5EF4-FFF2-40B4-BE49-F238E27FC236}">
                <a16:creationId xmlns:a16="http://schemas.microsoft.com/office/drawing/2014/main" id="{2BF7A031-8768-7CB3-9CAA-B808D01BE2B7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381000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58" name="Line 1037">
            <a:extLst>
              <a:ext uri="{FF2B5EF4-FFF2-40B4-BE49-F238E27FC236}">
                <a16:creationId xmlns:a16="http://schemas.microsoft.com/office/drawing/2014/main" id="{DE25458E-25DF-7140-CAA8-1E5782D8C3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19200" y="2133600"/>
            <a:ext cx="1752600" cy="914400"/>
          </a:xfrm>
          <a:prstGeom prst="line">
            <a:avLst/>
          </a:prstGeom>
          <a:noFill/>
          <a:ln w="38100">
            <a:solidFill>
              <a:srgbClr val="CC0099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59" name="Line 1038">
            <a:extLst>
              <a:ext uri="{FF2B5EF4-FFF2-40B4-BE49-F238E27FC236}">
                <a16:creationId xmlns:a16="http://schemas.microsoft.com/office/drawing/2014/main" id="{0815727B-AD9B-BDB5-567B-1230516DB6BD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3810000"/>
            <a:ext cx="2209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6160" name="Group 1063">
            <a:extLst>
              <a:ext uri="{FF2B5EF4-FFF2-40B4-BE49-F238E27FC236}">
                <a16:creationId xmlns:a16="http://schemas.microsoft.com/office/drawing/2014/main" id="{CAF4B9FA-2C22-1277-DCAE-95F6D9313D29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2209800"/>
            <a:ext cx="4687888" cy="1555750"/>
            <a:chOff x="2688" y="1420"/>
            <a:chExt cx="2953" cy="980"/>
          </a:xfrm>
        </p:grpSpPr>
        <p:sp>
          <p:nvSpPr>
            <p:cNvPr id="6167" name="Rectangle 1039">
              <a:extLst>
                <a:ext uri="{FF2B5EF4-FFF2-40B4-BE49-F238E27FC236}">
                  <a16:creationId xmlns:a16="http://schemas.microsoft.com/office/drawing/2014/main" id="{0005DC72-CAC3-10E0-B489-5C375C0A79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632"/>
              <a:ext cx="2928" cy="768"/>
            </a:xfrm>
            <a:prstGeom prst="rect">
              <a:avLst/>
            </a:prstGeom>
            <a:solidFill>
              <a:srgbClr val="00E498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6168" name="Line 1040">
              <a:extLst>
                <a:ext uri="{FF2B5EF4-FFF2-40B4-BE49-F238E27FC236}">
                  <a16:creationId xmlns:a16="http://schemas.microsoft.com/office/drawing/2014/main" id="{01352F00-0A3D-A5C7-6EFC-83419EDD7C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2016"/>
              <a:ext cx="28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169" name="Line 1041">
              <a:extLst>
                <a:ext uri="{FF2B5EF4-FFF2-40B4-BE49-F238E27FC236}">
                  <a16:creationId xmlns:a16="http://schemas.microsoft.com/office/drawing/2014/main" id="{324F7A50-F841-4288-39CA-AC20732002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1632"/>
              <a:ext cx="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170" name="Line 1042">
              <a:extLst>
                <a:ext uri="{FF2B5EF4-FFF2-40B4-BE49-F238E27FC236}">
                  <a16:creationId xmlns:a16="http://schemas.microsoft.com/office/drawing/2014/main" id="{AD0982D4-238A-C07D-885C-B8E3C907A3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1632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171" name="Line 1043">
              <a:extLst>
                <a:ext uri="{FF2B5EF4-FFF2-40B4-BE49-F238E27FC236}">
                  <a16:creationId xmlns:a16="http://schemas.microsoft.com/office/drawing/2014/main" id="{921D932A-D436-47F1-6CA6-A9E60382DF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1632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172" name="Line 1044">
              <a:extLst>
                <a:ext uri="{FF2B5EF4-FFF2-40B4-BE49-F238E27FC236}">
                  <a16:creationId xmlns:a16="http://schemas.microsoft.com/office/drawing/2014/main" id="{973311A8-D03E-9B06-871A-3634133E14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632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173" name="Line 1045">
              <a:extLst>
                <a:ext uri="{FF2B5EF4-FFF2-40B4-BE49-F238E27FC236}">
                  <a16:creationId xmlns:a16="http://schemas.microsoft.com/office/drawing/2014/main" id="{480063F7-A9E0-9211-E2EF-6BD48A544E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0" y="1632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174" name="Text Box 1046">
              <a:extLst>
                <a:ext uri="{FF2B5EF4-FFF2-40B4-BE49-F238E27FC236}">
                  <a16:creationId xmlns:a16="http://schemas.microsoft.com/office/drawing/2014/main" id="{6AF204D2-15EE-08B7-1F05-2ABC44DA61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5" y="1713"/>
              <a:ext cx="3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/>
              <a:r>
                <a:rPr lang="en-US" altLang="en-US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LC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6175" name="Text Box 1047">
              <a:extLst>
                <a:ext uri="{FF2B5EF4-FFF2-40B4-BE49-F238E27FC236}">
                  <a16:creationId xmlns:a16="http://schemas.microsoft.com/office/drawing/2014/main" id="{218A3F0C-2765-69F2-1CE5-9FFC44529B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4" y="2049"/>
              <a:ext cx="42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/>
              <a:r>
                <a:rPr lang="en-US" altLang="en-US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~LC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6176" name="Text Box 1048">
              <a:extLst>
                <a:ext uri="{FF2B5EF4-FFF2-40B4-BE49-F238E27FC236}">
                  <a16:creationId xmlns:a16="http://schemas.microsoft.com/office/drawing/2014/main" id="{2E31A809-64C3-BD91-476F-6FC2FD8367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1420"/>
              <a:ext cx="51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/>
              <a:r>
                <a:rPr lang="en-US" altLang="en-US" sz="1600" b="1">
                  <a:solidFill>
                    <a:srgbClr val="CC0099"/>
                  </a:solidFill>
                  <a:latin typeface="Times New Roman" panose="02020603050405020304" pitchFamily="18" charset="0"/>
                </a:rPr>
                <a:t>(FH, S)</a:t>
              </a:r>
              <a:endParaRPr lang="en-US" altLang="en-US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77" name="Text Box 1049">
              <a:extLst>
                <a:ext uri="{FF2B5EF4-FFF2-40B4-BE49-F238E27FC236}">
                  <a16:creationId xmlns:a16="http://schemas.microsoft.com/office/drawing/2014/main" id="{77F2D822-5742-521F-339A-FD32575E00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0" y="1420"/>
              <a:ext cx="58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/>
              <a:r>
                <a:rPr lang="en-US" altLang="en-US" sz="1600" b="1">
                  <a:solidFill>
                    <a:srgbClr val="CC0099"/>
                  </a:solidFill>
                  <a:latin typeface="Times New Roman" panose="02020603050405020304" pitchFamily="18" charset="0"/>
                </a:rPr>
                <a:t>(FH, ~S)</a:t>
              </a:r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6178" name="Text Box 1050">
              <a:extLst>
                <a:ext uri="{FF2B5EF4-FFF2-40B4-BE49-F238E27FC236}">
                  <a16:creationId xmlns:a16="http://schemas.microsoft.com/office/drawing/2014/main" id="{C2067426-5EF7-0152-BCA8-6EFD14A8E7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1420"/>
              <a:ext cx="58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/>
              <a:r>
                <a:rPr lang="en-US" altLang="en-US" sz="1600" b="1">
                  <a:solidFill>
                    <a:srgbClr val="CC0099"/>
                  </a:solidFill>
                  <a:latin typeface="Times New Roman" panose="02020603050405020304" pitchFamily="18" charset="0"/>
                </a:rPr>
                <a:t>(~FH, S)</a:t>
              </a:r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6179" name="Text Box 1051">
              <a:extLst>
                <a:ext uri="{FF2B5EF4-FFF2-40B4-BE49-F238E27FC236}">
                  <a16:creationId xmlns:a16="http://schemas.microsoft.com/office/drawing/2014/main" id="{33E70CCD-95F6-F64C-E3D2-5D370BDE01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1420"/>
              <a:ext cx="64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/>
              <a:r>
                <a:rPr lang="en-US" altLang="en-US" sz="1600" b="1">
                  <a:solidFill>
                    <a:srgbClr val="CC0099"/>
                  </a:solidFill>
                  <a:latin typeface="Times New Roman" panose="02020603050405020304" pitchFamily="18" charset="0"/>
                </a:rPr>
                <a:t>(~FH, ~S)</a:t>
              </a:r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6180" name="Text Box 1052">
              <a:extLst>
                <a:ext uri="{FF2B5EF4-FFF2-40B4-BE49-F238E27FC236}">
                  <a16:creationId xmlns:a16="http://schemas.microsoft.com/office/drawing/2014/main" id="{DEF9D35F-8A95-DD69-7DA3-2271B1214C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1728"/>
              <a:ext cx="3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/>
              <a:r>
                <a:rPr lang="en-US" altLang="en-US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0.8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6181" name="Text Box 1053">
              <a:extLst>
                <a:ext uri="{FF2B5EF4-FFF2-40B4-BE49-F238E27FC236}">
                  <a16:creationId xmlns:a16="http://schemas.microsoft.com/office/drawing/2014/main" id="{02F2A42A-EE36-CAB0-C5BC-38784161E7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2" y="2064"/>
              <a:ext cx="3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/>
              <a:r>
                <a:rPr lang="en-US" altLang="en-US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0.2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6182" name="Text Box 1054">
              <a:extLst>
                <a:ext uri="{FF2B5EF4-FFF2-40B4-BE49-F238E27FC236}">
                  <a16:creationId xmlns:a16="http://schemas.microsoft.com/office/drawing/2014/main" id="{9A47143B-A682-3419-98BF-286AB87A89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1737"/>
              <a:ext cx="3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/>
              <a:r>
                <a:rPr lang="en-US" altLang="en-US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0.5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6183" name="Text Box 1055">
              <a:extLst>
                <a:ext uri="{FF2B5EF4-FFF2-40B4-BE49-F238E27FC236}">
                  <a16:creationId xmlns:a16="http://schemas.microsoft.com/office/drawing/2014/main" id="{8476E023-B392-E939-01CE-26ACA72997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0" y="2064"/>
              <a:ext cx="3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/>
              <a:r>
                <a:rPr lang="en-US" altLang="en-US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0.5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6184" name="Text Box 1056">
              <a:extLst>
                <a:ext uri="{FF2B5EF4-FFF2-40B4-BE49-F238E27FC236}">
                  <a16:creationId xmlns:a16="http://schemas.microsoft.com/office/drawing/2014/main" id="{0012A18D-B031-0E53-9D92-957C393E2A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1728"/>
              <a:ext cx="3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/>
              <a:r>
                <a:rPr lang="en-US" altLang="en-US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0.7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6185" name="Text Box 1057">
              <a:extLst>
                <a:ext uri="{FF2B5EF4-FFF2-40B4-BE49-F238E27FC236}">
                  <a16:creationId xmlns:a16="http://schemas.microsoft.com/office/drawing/2014/main" id="{59EE6FE0-2E46-B080-E0AF-EA4EB245BC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2064"/>
              <a:ext cx="3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/>
              <a:r>
                <a:rPr lang="en-US" altLang="en-US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0.3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6186" name="Text Box 1058">
              <a:extLst>
                <a:ext uri="{FF2B5EF4-FFF2-40B4-BE49-F238E27FC236}">
                  <a16:creationId xmlns:a16="http://schemas.microsoft.com/office/drawing/2014/main" id="{FE260D84-39BC-56C1-B647-884D2CC8AD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8" y="1737"/>
              <a:ext cx="3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/>
              <a:r>
                <a:rPr lang="en-US" altLang="en-US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0.1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6187" name="Text Box 1059">
              <a:extLst>
                <a:ext uri="{FF2B5EF4-FFF2-40B4-BE49-F238E27FC236}">
                  <a16:creationId xmlns:a16="http://schemas.microsoft.com/office/drawing/2014/main" id="{AAE616EB-6242-EA47-0F9F-8562A49A01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6" y="2064"/>
              <a:ext cx="3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/>
              <a:r>
                <a:rPr lang="en-US" altLang="en-US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0.9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</p:grpSp>
      <p:sp>
        <p:nvSpPr>
          <p:cNvPr id="6161" name="Text Box 1060">
            <a:extLst>
              <a:ext uri="{FF2B5EF4-FFF2-40B4-BE49-F238E27FC236}">
                <a16:creationId xmlns:a16="http://schemas.microsoft.com/office/drawing/2014/main" id="{0A1083A5-6B14-4D6D-8DDA-AA31D42A30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38" y="5715000"/>
            <a:ext cx="39290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r>
              <a:rPr lang="en-US" altLang="en-US" sz="2400" b="1" dirty="0">
                <a:solidFill>
                  <a:srgbClr val="000000"/>
                </a:solidFill>
              </a:rPr>
              <a:t>Bayesian Belief Network</a:t>
            </a:r>
            <a:endParaRPr lang="en-US" altLang="en-US" dirty="0"/>
          </a:p>
        </p:txBody>
      </p:sp>
      <p:sp>
        <p:nvSpPr>
          <p:cNvPr id="6162" name="Text Box 1061">
            <a:extLst>
              <a:ext uri="{FF2B5EF4-FFF2-40B4-BE49-F238E27FC236}">
                <a16:creationId xmlns:a16="http://schemas.microsoft.com/office/drawing/2014/main" id="{9BA1BFF5-EEF7-DE40-CB3D-6C6309764C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1318" y="1150938"/>
            <a:ext cx="45513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000" b="1" dirty="0">
                <a:solidFill>
                  <a:srgbClr val="000000"/>
                </a:solidFill>
              </a:rPr>
              <a:t>CPT</a:t>
            </a:r>
            <a:r>
              <a:rPr lang="en-US" altLang="en-US" sz="2000" dirty="0">
                <a:solidFill>
                  <a:srgbClr val="000000"/>
                </a:solidFill>
              </a:rPr>
              <a:t>: </a:t>
            </a:r>
            <a:r>
              <a:rPr lang="en-US" altLang="en-US" sz="2000" b="1" dirty="0">
                <a:solidFill>
                  <a:srgbClr val="000000"/>
                </a:solidFill>
              </a:rPr>
              <a:t>Conditional Probability Table</a:t>
            </a:r>
            <a:r>
              <a:rPr lang="en-US" altLang="en-US" sz="2000" dirty="0">
                <a:solidFill>
                  <a:srgbClr val="000000"/>
                </a:solidFill>
              </a:rPr>
              <a:t> for variable </a:t>
            </a:r>
            <a:r>
              <a:rPr lang="en-US" altLang="en-US" sz="2000" dirty="0" err="1">
                <a:solidFill>
                  <a:srgbClr val="000000"/>
                </a:solidFill>
              </a:rPr>
              <a:t>LungCancer</a:t>
            </a:r>
            <a:r>
              <a:rPr lang="en-US" altLang="en-US" sz="2000" dirty="0">
                <a:solidFill>
                  <a:srgbClr val="000000"/>
                </a:solidFill>
              </a:rPr>
              <a:t>:</a:t>
            </a:r>
            <a:endParaRPr lang="en-US" altLang="en-US" sz="2000" dirty="0"/>
          </a:p>
        </p:txBody>
      </p:sp>
      <p:graphicFrame>
        <p:nvGraphicFramePr>
          <p:cNvPr id="6163" name="Object 1062">
            <a:extLst>
              <a:ext uri="{FF2B5EF4-FFF2-40B4-BE49-F238E27FC236}">
                <a16:creationId xmlns:a16="http://schemas.microsoft.com/office/drawing/2014/main" id="{F7E7419B-51E4-FF1E-7807-0A77A9D961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1663" y="5715000"/>
          <a:ext cx="4656137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86000" imgH="508000" progId="Equation.3">
                  <p:embed/>
                </p:oleObj>
              </mc:Choice>
              <mc:Fallback>
                <p:oleObj name="Equation" r:id="rId3" imgW="2286000" imgH="508000" progId="Equation.3">
                  <p:embed/>
                  <p:pic>
                    <p:nvPicPr>
                      <p:cNvPr id="6163" name="Object 1062">
                        <a:extLst>
                          <a:ext uri="{FF2B5EF4-FFF2-40B4-BE49-F238E27FC236}">
                            <a16:creationId xmlns:a16="http://schemas.microsoft.com/office/drawing/2014/main" id="{F7E7419B-51E4-FF1E-7807-0A77A9D961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1663" y="5715000"/>
                        <a:ext cx="4656137" cy="77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4" name="Rectangle 1064">
            <a:extLst>
              <a:ext uri="{FF2B5EF4-FFF2-40B4-BE49-F238E27FC236}">
                <a16:creationId xmlns:a16="http://schemas.microsoft.com/office/drawing/2014/main" id="{DABFA4B1-8F0E-E403-6A3B-DC759665D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854450"/>
            <a:ext cx="4800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000" dirty="0">
                <a:solidFill>
                  <a:srgbClr val="000000"/>
                </a:solidFill>
              </a:rPr>
              <a:t>shows the conditional probability for each possible combination of its parents</a:t>
            </a:r>
          </a:p>
        </p:txBody>
      </p:sp>
      <p:sp>
        <p:nvSpPr>
          <p:cNvPr id="6165" name="Text Box 1065">
            <a:extLst>
              <a:ext uri="{FF2B5EF4-FFF2-40B4-BE49-F238E27FC236}">
                <a16:creationId xmlns:a16="http://schemas.microsoft.com/office/drawing/2014/main" id="{07B5DEEF-F46D-CDB9-4F65-7233B9F4B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399" y="4648200"/>
            <a:ext cx="461566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/>
              <a:t>Derivation of the probability of a particular combination of values of </a:t>
            </a:r>
            <a:r>
              <a:rPr lang="en-US" altLang="en-US" sz="2000" b="1" dirty="0"/>
              <a:t>X</a:t>
            </a:r>
            <a:r>
              <a:rPr lang="en-US" altLang="en-US" sz="2000" dirty="0"/>
              <a:t>, from CPT:</a:t>
            </a:r>
          </a:p>
        </p:txBody>
      </p:sp>
      <p:sp>
        <p:nvSpPr>
          <p:cNvPr id="6166" name="Text Box 46">
            <a:extLst>
              <a:ext uri="{FF2B5EF4-FFF2-40B4-BE49-F238E27FC236}">
                <a16:creationId xmlns:a16="http://schemas.microsoft.com/office/drawing/2014/main" id="{F09852E0-23C9-2887-F566-E9CA77E91F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325" y="61277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43D2D-8AF3-EF18-E673-340F6C1E9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16402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381EE-4393-6AC4-4064-7D4492397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81529"/>
            <a:ext cx="7886700" cy="4995434"/>
          </a:xfrm>
        </p:spPr>
        <p:txBody>
          <a:bodyPr>
            <a:normAutofit lnSpcReduction="10000"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arcs allow the representation of casual knowledge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having lung cancer is influenced by a person’s family history of lung cancer, as well as whether or not the person is a smoker.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that the variable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PositiveXRay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independent of whether the patient has a family history of lung cancer or is a smoker, given that we know the patient has lung cancer.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other words, once we know the outcome of the variable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LungCancer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 the variables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FamilyHistory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Smoker do not provide any additional information regarding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PositiveXRay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arcs also show that the variable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LungCancer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conditionally independent of Emphysema, given its parents,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FamilyHistory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Smoker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200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102D2-F735-267B-2198-6AC08A2BB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18451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Conditional Probability Table (CPT)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AAE99-E86A-5375-5D00-034C9743C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434" y="994024"/>
            <a:ext cx="8011916" cy="2434976"/>
          </a:xfrm>
        </p:spPr>
        <p:txBody>
          <a:bodyPr>
            <a:normAutofit fontScale="92500" lnSpcReduction="10000"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Minion-Regular"/>
              </a:rPr>
              <a:t>The CPT for a variable 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Minion-Italic"/>
              </a:rPr>
              <a:t>Y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Minion-Regular"/>
              </a:rPr>
              <a:t>specifies the conditional distribution 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Minion-Italic"/>
              </a:rPr>
              <a:t>P</a:t>
            </a:r>
            <a:r>
              <a:rPr lang="en-US" sz="1800" i="1" dirty="0">
                <a:solidFill>
                  <a:srgbClr val="000000"/>
                </a:solidFill>
                <a:latin typeface="RMTMI"/>
              </a:rPr>
              <a:t>(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Minion-Italic"/>
              </a:rPr>
              <a:t>Y</a:t>
            </a:r>
            <a:r>
              <a:rPr lang="en-US" sz="1800" dirty="0">
                <a:solidFill>
                  <a:srgbClr val="000000"/>
                </a:solidFill>
                <a:latin typeface="MTSY"/>
              </a:rPr>
              <a:t>/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Minion-Italic"/>
              </a:rPr>
              <a:t>Parents</a:t>
            </a:r>
            <a:r>
              <a:rPr lang="en-US" sz="1800" i="1" dirty="0">
                <a:solidFill>
                  <a:srgbClr val="000000"/>
                </a:solidFill>
                <a:latin typeface="RMTMI"/>
              </a:rPr>
              <a:t>(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Minion-Italic"/>
              </a:rPr>
              <a:t>Y)</a:t>
            </a:r>
            <a:r>
              <a:rPr lang="en-US" sz="1800" i="1" dirty="0">
                <a:solidFill>
                  <a:srgbClr val="000000"/>
                </a:solidFill>
                <a:latin typeface="RMTMI"/>
              </a:rPr>
              <a:t>)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Minion-Regular"/>
              </a:rPr>
              <a:t>, where 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Minion-Italic"/>
              </a:rPr>
              <a:t>Parents</a:t>
            </a:r>
            <a:r>
              <a:rPr lang="en-US" sz="1800" i="1" dirty="0">
                <a:solidFill>
                  <a:srgbClr val="000000"/>
                </a:solidFill>
                <a:latin typeface="RMTMI"/>
              </a:rPr>
              <a:t>(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Minion-Italic"/>
              </a:rPr>
              <a:t>Y</a:t>
            </a:r>
            <a:r>
              <a:rPr lang="en-US" sz="1800" i="1" dirty="0">
                <a:solidFill>
                  <a:srgbClr val="000000"/>
                </a:solidFill>
                <a:latin typeface="RMTMI"/>
              </a:rPr>
              <a:t>)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RMTMI"/>
              </a:rPr>
              <a:t>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Minion-Regular"/>
              </a:rPr>
              <a:t>are the parents of 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Minion-Italic"/>
              </a:rPr>
              <a:t>Y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Minion-Regular"/>
              </a:rPr>
              <a:t>.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Minion-Regular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Minion-Regular"/>
              </a:rPr>
              <a:t>in CPT, 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Minion-Regular"/>
              </a:rPr>
              <a:t>he conditional probability for each known value of </a:t>
            </a:r>
            <a:r>
              <a:rPr lang="en-US" sz="1800" b="0" i="1" dirty="0" err="1">
                <a:solidFill>
                  <a:srgbClr val="000000"/>
                </a:solidFill>
                <a:effectLst/>
                <a:latin typeface="Minion-Italic"/>
              </a:rPr>
              <a:t>LungCancer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Minion-Italic"/>
              </a:rPr>
              <a:t>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Minion-Regular"/>
              </a:rPr>
              <a:t>is given for each possible combination of the values of its parents. </a:t>
            </a:r>
          </a:p>
          <a:p>
            <a:r>
              <a:rPr lang="en-US" sz="1800" dirty="0">
                <a:solidFill>
                  <a:srgbClr val="000000"/>
                </a:solidFill>
                <a:latin typeface="Minion-Regular"/>
              </a:rPr>
              <a:t>Example</a:t>
            </a:r>
          </a:p>
          <a:p>
            <a:pPr marL="0" indent="0">
              <a:buNone/>
            </a:pPr>
            <a:r>
              <a:rPr lang="en-IN" sz="1800" b="0" i="1" dirty="0">
                <a:solidFill>
                  <a:srgbClr val="000000"/>
                </a:solidFill>
                <a:effectLst/>
                <a:latin typeface="Minion-Italic"/>
              </a:rPr>
              <a:t> P</a:t>
            </a:r>
            <a:r>
              <a:rPr lang="en-IN" sz="1800" i="1" dirty="0">
                <a:solidFill>
                  <a:srgbClr val="000000"/>
                </a:solidFill>
                <a:latin typeface="RMTMI"/>
              </a:rPr>
              <a:t>(</a:t>
            </a:r>
            <a:r>
              <a:rPr lang="en-IN" sz="1800" b="0" i="1" dirty="0" err="1">
                <a:solidFill>
                  <a:srgbClr val="000000"/>
                </a:solidFill>
                <a:effectLst/>
                <a:latin typeface="Minion-Italic"/>
              </a:rPr>
              <a:t>LungCancer</a:t>
            </a:r>
            <a:r>
              <a:rPr lang="en-IN" sz="1800" b="0" i="1" dirty="0">
                <a:solidFill>
                  <a:srgbClr val="000000"/>
                </a:solidFill>
                <a:effectLst/>
                <a:latin typeface="Minion-Italic"/>
              </a:rPr>
              <a:t> </a:t>
            </a:r>
            <a:r>
              <a:rPr lang="en-IN" sz="1800" dirty="0">
                <a:solidFill>
                  <a:srgbClr val="000000"/>
                </a:solidFill>
                <a:latin typeface="MTSY"/>
              </a:rPr>
              <a:t>=</a:t>
            </a:r>
            <a:r>
              <a:rPr lang="en-IN" sz="1800" b="0" i="1" dirty="0">
                <a:solidFill>
                  <a:srgbClr val="000000"/>
                </a:solidFill>
                <a:effectLst/>
                <a:latin typeface="Minion-Italic"/>
              </a:rPr>
              <a:t>yes</a:t>
            </a:r>
            <a:r>
              <a:rPr lang="en-IN" sz="1800" b="0" i="1" dirty="0">
                <a:solidFill>
                  <a:srgbClr val="000000"/>
                </a:solidFill>
                <a:effectLst/>
                <a:latin typeface="MTSY"/>
              </a:rPr>
              <a:t>|</a:t>
            </a:r>
            <a:r>
              <a:rPr lang="en-IN" sz="1800" dirty="0">
                <a:solidFill>
                  <a:srgbClr val="000000"/>
                </a:solidFill>
                <a:latin typeface="MTSY"/>
              </a:rPr>
              <a:t> </a:t>
            </a:r>
            <a:r>
              <a:rPr lang="en-IN" sz="1800" b="0" i="1" dirty="0" err="1">
                <a:solidFill>
                  <a:srgbClr val="000000"/>
                </a:solidFill>
                <a:effectLst/>
                <a:latin typeface="Minion-Italic"/>
              </a:rPr>
              <a:t>FamilyHistory</a:t>
            </a:r>
            <a:r>
              <a:rPr lang="en-IN" sz="1800" b="0" i="1" dirty="0">
                <a:solidFill>
                  <a:srgbClr val="000000"/>
                </a:solidFill>
                <a:effectLst/>
                <a:latin typeface="Minion-Italic"/>
              </a:rPr>
              <a:t> </a:t>
            </a:r>
            <a:r>
              <a:rPr lang="en-IN" sz="1800" dirty="0">
                <a:solidFill>
                  <a:srgbClr val="000000"/>
                </a:solidFill>
                <a:latin typeface="MTSY"/>
              </a:rPr>
              <a:t>=</a:t>
            </a:r>
            <a:r>
              <a:rPr lang="en-IN" sz="1800" b="0" i="1" dirty="0">
                <a:solidFill>
                  <a:srgbClr val="000000"/>
                </a:solidFill>
                <a:effectLst/>
                <a:latin typeface="Minion-Italic"/>
              </a:rPr>
              <a:t>yes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Minion-Regular"/>
              </a:rPr>
              <a:t>, </a:t>
            </a:r>
            <a:r>
              <a:rPr lang="en-IN" sz="1800" b="0" i="1" dirty="0">
                <a:solidFill>
                  <a:srgbClr val="000000"/>
                </a:solidFill>
                <a:effectLst/>
                <a:latin typeface="Minion-Italic"/>
              </a:rPr>
              <a:t>Smoker </a:t>
            </a:r>
            <a:r>
              <a:rPr lang="en-IN" sz="1800" dirty="0">
                <a:solidFill>
                  <a:srgbClr val="000000"/>
                </a:solidFill>
                <a:latin typeface="MTSY"/>
              </a:rPr>
              <a:t>=</a:t>
            </a:r>
            <a:r>
              <a:rPr lang="en-IN" sz="1800" b="0" i="1" dirty="0">
                <a:solidFill>
                  <a:srgbClr val="000000"/>
                </a:solidFill>
                <a:effectLst/>
                <a:latin typeface="Minion-Italic"/>
              </a:rPr>
              <a:t>yes</a:t>
            </a:r>
            <a:r>
              <a:rPr lang="en-IN" sz="1800" i="1" dirty="0">
                <a:solidFill>
                  <a:srgbClr val="000000"/>
                </a:solidFill>
                <a:latin typeface="RMTMI"/>
              </a:rPr>
              <a:t>)=</a:t>
            </a:r>
            <a:r>
              <a:rPr lang="en-IN" sz="1800" b="0" i="1" dirty="0">
                <a:solidFill>
                  <a:srgbClr val="000000"/>
                </a:solidFill>
                <a:effectLst/>
                <a:latin typeface="RMTMI"/>
              </a:rPr>
              <a:t> 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MTSY"/>
              </a:rPr>
              <a:t> 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Minion-Regular"/>
              </a:rPr>
              <a:t>0.8</a:t>
            </a:r>
            <a:br>
              <a:rPr lang="en-IN" sz="1800" b="0" i="0" dirty="0">
                <a:solidFill>
                  <a:srgbClr val="000000"/>
                </a:solidFill>
                <a:effectLst/>
                <a:latin typeface="Minion-Regular"/>
              </a:rPr>
            </a:br>
            <a:r>
              <a:rPr lang="en-IN" sz="1800" b="0" i="1" dirty="0">
                <a:solidFill>
                  <a:srgbClr val="000000"/>
                </a:solidFill>
                <a:effectLst/>
                <a:latin typeface="Minion-Italic"/>
              </a:rPr>
              <a:t> P</a:t>
            </a:r>
            <a:r>
              <a:rPr lang="en-IN" sz="1800" i="1" dirty="0">
                <a:solidFill>
                  <a:srgbClr val="000000"/>
                </a:solidFill>
                <a:latin typeface="RMTMI"/>
              </a:rPr>
              <a:t>(</a:t>
            </a:r>
            <a:r>
              <a:rPr lang="en-IN" sz="1800" b="0" i="1" dirty="0" err="1">
                <a:solidFill>
                  <a:srgbClr val="000000"/>
                </a:solidFill>
                <a:effectLst/>
                <a:latin typeface="Minion-Italic"/>
              </a:rPr>
              <a:t>LungCancer</a:t>
            </a:r>
            <a:r>
              <a:rPr lang="en-IN" sz="1800" b="0" i="1" dirty="0">
                <a:solidFill>
                  <a:srgbClr val="000000"/>
                </a:solidFill>
                <a:effectLst/>
                <a:latin typeface="Minion-Italic"/>
              </a:rPr>
              <a:t> </a:t>
            </a:r>
            <a:r>
              <a:rPr lang="en-IN" sz="1800" dirty="0">
                <a:solidFill>
                  <a:srgbClr val="000000"/>
                </a:solidFill>
                <a:latin typeface="MTSY"/>
              </a:rPr>
              <a:t>=</a:t>
            </a:r>
            <a:r>
              <a:rPr lang="en-IN" sz="1800" i="1" dirty="0">
                <a:solidFill>
                  <a:srgbClr val="000000"/>
                </a:solidFill>
                <a:latin typeface="Minion-Italic"/>
              </a:rPr>
              <a:t>no</a:t>
            </a:r>
            <a:r>
              <a:rPr lang="en-IN" sz="1800" b="0" i="1" dirty="0">
                <a:solidFill>
                  <a:srgbClr val="000000"/>
                </a:solidFill>
                <a:effectLst/>
                <a:latin typeface="MTSY"/>
              </a:rPr>
              <a:t>|</a:t>
            </a:r>
            <a:r>
              <a:rPr lang="en-IN" sz="1800" dirty="0">
                <a:solidFill>
                  <a:srgbClr val="000000"/>
                </a:solidFill>
                <a:latin typeface="MTSY"/>
              </a:rPr>
              <a:t> </a:t>
            </a:r>
            <a:r>
              <a:rPr lang="en-IN" sz="1800" b="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FamilyHistory</a:t>
            </a:r>
            <a:r>
              <a:rPr lang="en-IN" sz="1800" b="0" i="1" dirty="0">
                <a:solidFill>
                  <a:srgbClr val="000000"/>
                </a:solidFill>
                <a:effectLst/>
                <a:latin typeface="Minion-Italic"/>
              </a:rPr>
              <a:t> </a:t>
            </a:r>
            <a:r>
              <a:rPr lang="en-IN" sz="1800" dirty="0">
                <a:solidFill>
                  <a:srgbClr val="000000"/>
                </a:solidFill>
                <a:latin typeface="MTSY"/>
              </a:rPr>
              <a:t>=</a:t>
            </a:r>
            <a:r>
              <a:rPr lang="en-IN" sz="1800" i="1" dirty="0">
                <a:solidFill>
                  <a:srgbClr val="000000"/>
                </a:solidFill>
                <a:latin typeface="Minion-Italic"/>
              </a:rPr>
              <a:t>no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Minion-Regular"/>
              </a:rPr>
              <a:t>, </a:t>
            </a:r>
            <a:r>
              <a:rPr lang="en-IN" sz="1800" b="0" i="1" dirty="0">
                <a:solidFill>
                  <a:srgbClr val="000000"/>
                </a:solidFill>
                <a:effectLst/>
                <a:latin typeface="Minion-Italic"/>
              </a:rPr>
              <a:t>Smoker </a:t>
            </a:r>
            <a:r>
              <a:rPr lang="en-IN" sz="1800" dirty="0">
                <a:solidFill>
                  <a:srgbClr val="000000"/>
                </a:solidFill>
                <a:latin typeface="MTSY"/>
              </a:rPr>
              <a:t>=</a:t>
            </a:r>
            <a:r>
              <a:rPr lang="en-IN" sz="1800" i="1" dirty="0">
                <a:solidFill>
                  <a:srgbClr val="000000"/>
                </a:solidFill>
                <a:latin typeface="Minion-Italic"/>
              </a:rPr>
              <a:t>no</a:t>
            </a:r>
            <a:r>
              <a:rPr lang="en-IN" sz="1800" i="1" dirty="0">
                <a:solidFill>
                  <a:srgbClr val="000000"/>
                </a:solidFill>
                <a:latin typeface="RMTMI"/>
              </a:rPr>
              <a:t>)=</a:t>
            </a:r>
            <a:r>
              <a:rPr lang="en-IN" sz="1800" b="0" i="1" dirty="0">
                <a:solidFill>
                  <a:srgbClr val="000000"/>
                </a:solidFill>
                <a:effectLst/>
                <a:latin typeface="RMTMI"/>
              </a:rPr>
              <a:t> 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Minion-Regular"/>
              </a:rPr>
              <a:t>0.9.</a:t>
            </a:r>
            <a:r>
              <a:rPr lang="en-IN" dirty="0"/>
              <a:t> </a:t>
            </a:r>
            <a:br>
              <a:rPr lang="en-IN" dirty="0"/>
            </a:br>
            <a:br>
              <a:rPr lang="en-US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F7A426-1FE7-8F44-8EE5-402E74375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938" y="3173509"/>
            <a:ext cx="7251628" cy="346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89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1CB9F-B9AF-900B-C821-2AFFBEFA9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47225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61A3B-9059-3AE4-ABAB-6B2F0BD96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76303"/>
            <a:ext cx="7886700" cy="4351338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enetic linkage analysis (e.g., the mapping of genes onto a chromosomes.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Computer vision (e.g., image restoration and stereo vision)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document and text analysis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decision support systems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sensitivity analysis. 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605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>
            <a:extLst>
              <a:ext uri="{FF2B5EF4-FFF2-40B4-BE49-F238E27FC236}">
                <a16:creationId xmlns:a16="http://schemas.microsoft.com/office/drawing/2014/main" id="{A614B797-C5A3-A645-411A-E3A0DDCED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014A373-21FC-43B1-BFB2-7C8E127B28B0}" type="slidenum">
              <a:rPr lang="en-US" altLang="en-US"/>
              <a:pPr eaLnBrk="1" hangingPunct="1"/>
              <a:t>18</a:t>
            </a:fld>
            <a:endParaRPr lang="en-US" altLang="en-US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6DDBD967-9078-3144-CED1-35A7FA7CA5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707438" cy="930667"/>
          </a:xfrm>
        </p:spPr>
        <p:txBody>
          <a:bodyPr/>
          <a:lstStyle/>
          <a:p>
            <a:pPr eaLnBrk="1" hangingPunct="1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Bayesian Networks: Several Scenarios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CA4091FD-0890-BD7B-E0EE-4398976230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534400" cy="5334000"/>
          </a:xfrm>
        </p:spPr>
        <p:txBody>
          <a:bodyPr/>
          <a:lstStyle/>
          <a:p>
            <a:pPr eaLnBrk="1" hangingPunct="1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 1:  Given both the network structure and all variables observable: 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only the CPT entries</a:t>
            </a:r>
          </a:p>
          <a:p>
            <a:pPr lvl="1"/>
            <a:r>
              <a:rPr lang="en-US" alt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to naïve Bayesian classification</a:t>
            </a:r>
          </a:p>
          <a:p>
            <a:pPr eaLnBrk="1" hangingPunct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 2: Network structure known, some variables hidden: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descent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(greedy hill-climbing) method, i.e., search for a solution along the steepest descent of a criterion function </a:t>
            </a:r>
          </a:p>
          <a:p>
            <a:pPr lvl="1" eaLnBrk="1" hangingPunct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Weights are initialized to random probability values</a:t>
            </a:r>
          </a:p>
          <a:p>
            <a:pPr lvl="1" eaLnBrk="1" hangingPunct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each iteration, it moves towards what appears to be the best solution at the moment,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w.o.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backtracking</a:t>
            </a:r>
          </a:p>
          <a:p>
            <a:pPr lvl="1" eaLnBrk="1" hangingPunct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Weights are updated at each iteration &amp; converge to local optimum</a:t>
            </a:r>
          </a:p>
          <a:p>
            <a:pPr eaLnBrk="1" hangingPunct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 3: Network structure unknown, all variables observable: search through the model space to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reconstruct network topology </a:t>
            </a:r>
          </a:p>
          <a:p>
            <a:pPr eaLnBrk="1" hangingPunct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 4: Unknown structure, all hidden variables: No good algorithms known for this purpose</a:t>
            </a:r>
          </a:p>
          <a:p>
            <a:pPr eaLnBrk="1" hangingPunct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Heckerman.  </a:t>
            </a:r>
            <a:r>
              <a:rPr lang="en-US" altLang="en-US" sz="20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A Tutorial on Learning with Bayesian Networks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In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in Graphical Models,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M. Jordan, ed.. MIT Press, 1999.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1B888-0BA4-2A25-8B2A-A50EC8706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181653"/>
            <a:ext cx="7886700" cy="503196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Markov Chains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8482C-B84A-D5BA-AA8D-5DA79E5F2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385" y="795768"/>
            <a:ext cx="8139965" cy="3435990"/>
          </a:xfrm>
        </p:spPr>
        <p:txBody>
          <a:bodyPr>
            <a:normAutofit fontScale="85000" lnSpcReduction="1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Undirected graph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Markov chain is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stochastic model that uses mathematics to predict the probability of a sequence of events occurring based on the most recent event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less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1: A common example of a Markov chain in action is the way Google predicts the next word in your sentence based on your previous entry within Gmail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2: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states represent whether a hypothetical stock market is exhibiting 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 tooltip="Bull market"/>
              </a:rPr>
              <a:t>bull market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 tooltip="Bear market"/>
              </a:rPr>
              <a:t>bear market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stagnant market trend during a given week. According to the figure, a bull week is followed by another bull week 90% of the time, a bear week 7.5% of the time, and a stagnant week the other 2.5% of the time.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Shape">
            <a:extLst>
              <a:ext uri="{FF2B5EF4-FFF2-40B4-BE49-F238E27FC236}">
                <a16:creationId xmlns:a16="http://schemas.microsoft.com/office/drawing/2014/main" id="{F5D2A1EE-BAB0-42F4-2582-C232B184D4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805" y="4342677"/>
            <a:ext cx="5024389" cy="251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982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1E9D0A32-61A1-2512-A527-485577372E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5"/>
            <a:ext cx="7886700" cy="904875"/>
          </a:xfrm>
        </p:spPr>
        <p:txBody>
          <a:bodyPr/>
          <a:lstStyle/>
          <a:p>
            <a:pPr eaLnBrk="1" hangingPunct="1"/>
            <a:r>
              <a:rPr lang="en-US" altLang="en-US"/>
              <a:t>Detailed Syllabus </a:t>
            </a:r>
            <a:endParaRPr lang="en-IN" altLang="en-US" sz="6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8B910-1694-70B7-DEB7-EEC0DFA8F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70000"/>
            <a:ext cx="8210550" cy="5283200"/>
          </a:xfrm>
        </p:spPr>
        <p:txBody>
          <a:bodyPr>
            <a:normAutofit/>
          </a:bodyPr>
          <a:lstStyle/>
          <a:p>
            <a:pPr marL="609600" indent="-609600" eaLnBrk="1" hangingPunct="1">
              <a:defRPr/>
            </a:pPr>
            <a:r>
              <a:rPr lang="en-US" altLang="en-US" sz="2000" dirty="0"/>
              <a:t>Introduction (1.5 hour): Definition, KDD framework, Issues in data mining.</a:t>
            </a:r>
          </a:p>
          <a:p>
            <a:pPr marL="609600" indent="-609600" eaLnBrk="1" hangingPunct="1">
              <a:defRPr/>
            </a:pPr>
            <a:r>
              <a:rPr lang="en-US" sz="2000" dirty="0"/>
              <a:t>Data summarization (7.5</a:t>
            </a:r>
            <a:r>
              <a:rPr lang="en-US" altLang="en-US" sz="2000" dirty="0"/>
              <a:t> </a:t>
            </a:r>
            <a:r>
              <a:rPr lang="en-US" altLang="en-US" sz="2000" dirty="0" err="1"/>
              <a:t>hrs</a:t>
            </a:r>
            <a:r>
              <a:rPr lang="en-US" altLang="en-US" sz="2000" dirty="0"/>
              <a:t>)</a:t>
            </a:r>
            <a:r>
              <a:rPr lang="en-US" sz="2000" dirty="0"/>
              <a:t>:  Data Types,  Preprocessing,  Characterization, Discrimination,  data warehousing techniques</a:t>
            </a:r>
            <a:r>
              <a:rPr lang="en-US" altLang="en-US" sz="2000" dirty="0"/>
              <a:t> (Multidimensional data model, Data warehousing architecture, Data cube computation and OLAP technology) </a:t>
            </a:r>
          </a:p>
          <a:p>
            <a:pPr marL="609600" indent="-609600" eaLnBrk="1" hangingPunct="1">
              <a:defRPr/>
            </a:pPr>
            <a:r>
              <a:rPr lang="en-US" sz="2000" dirty="0"/>
              <a:t>Mining patterns and associations (9 hours) Introduction to Association mining, a priori algorithm, FP growth, ECLAT, Overview of other algorithms</a:t>
            </a:r>
            <a:r>
              <a:rPr lang="en-IN" sz="2000" dirty="0"/>
              <a:t>,  Pattern Evaluation, Overview of advanced pattern mining</a:t>
            </a:r>
            <a:endParaRPr lang="en-US" sz="2000" dirty="0"/>
          </a:p>
          <a:p>
            <a:pPr marL="609600" indent="-609600" eaLnBrk="1" hangingPunct="1">
              <a:defRPr/>
            </a:pPr>
            <a:r>
              <a:rPr lang="en-US" sz="2000" b="1" dirty="0">
                <a:solidFill>
                  <a:srgbClr val="000000"/>
                </a:solidFill>
              </a:rPr>
              <a:t>Classification and regression </a:t>
            </a:r>
            <a:r>
              <a:rPr lang="en-US" altLang="en-US" sz="2000" b="1" dirty="0"/>
              <a:t>(9hrs) </a:t>
            </a:r>
            <a:r>
              <a:rPr lang="en-US" altLang="en-US" sz="2000" dirty="0"/>
              <a:t>(Overview, Decision tree induction, Over-fitting and under-fitting, Scalable decision tree algorithms, Bayesian Classification,</a:t>
            </a:r>
            <a:r>
              <a:rPr lang="en-US" altLang="en-US" sz="2000" b="1" dirty="0"/>
              <a:t>  Overview of </a:t>
            </a:r>
            <a:r>
              <a:rPr lang="en-IN" altLang="en-US" sz="2000" b="1" dirty="0"/>
              <a:t>Advanced Methods </a:t>
            </a:r>
            <a:endParaRPr lang="en-US" sz="2000" b="1" dirty="0">
              <a:solidFill>
                <a:srgbClr val="000000"/>
              </a:solidFill>
            </a:endParaRPr>
          </a:p>
          <a:p>
            <a:pPr marL="609600" indent="-609600" eaLnBrk="1" hangingPunct="1">
              <a:defRPr/>
            </a:pPr>
            <a:r>
              <a:rPr lang="en-US" sz="2000" dirty="0">
                <a:solidFill>
                  <a:srgbClr val="000000"/>
                </a:solidFill>
              </a:rPr>
              <a:t>Concepts and algorithms for clustering the data (9 hours) (</a:t>
            </a:r>
            <a:r>
              <a:rPr lang="en-US" altLang="en-US" sz="2000" dirty="0"/>
              <a:t>Overview, Types of Data, K-means, </a:t>
            </a:r>
            <a:r>
              <a:rPr lang="en-US" altLang="en-US" sz="2000" dirty="0" err="1"/>
              <a:t>Aglomerative</a:t>
            </a:r>
            <a:r>
              <a:rPr lang="en-US" altLang="en-US" sz="2000" dirty="0"/>
              <a:t> clustering, Clustering algorithms (DBSCAN, BIRCH, CURE, ROCK, CHAMELEON)).</a:t>
            </a:r>
            <a:endParaRPr lang="en-US" sz="2000" dirty="0">
              <a:solidFill>
                <a:srgbClr val="000000"/>
              </a:solidFill>
            </a:endParaRPr>
          </a:p>
          <a:p>
            <a:pPr marL="609600" indent="-609600" eaLnBrk="1" hangingPunct="1">
              <a:defRPr/>
            </a:pPr>
            <a:r>
              <a:rPr lang="en-US" sz="2000" dirty="0">
                <a:solidFill>
                  <a:srgbClr val="212121"/>
                </a:solidFill>
              </a:rPr>
              <a:t>Outlier analysis and future trends (graph mining, </a:t>
            </a:r>
            <a:r>
              <a:rPr lang="en-US" sz="2000" dirty="0" err="1">
                <a:solidFill>
                  <a:srgbClr val="212121"/>
                </a:solidFill>
              </a:rPr>
              <a:t>spatio</a:t>
            </a:r>
            <a:r>
              <a:rPr lang="en-US" sz="2000" dirty="0">
                <a:solidFill>
                  <a:srgbClr val="212121"/>
                </a:solidFill>
              </a:rPr>
              <a:t>-temporal mining). (3 hours)</a:t>
            </a:r>
            <a:endParaRPr lang="en-AU" altLang="en-US" dirty="0"/>
          </a:p>
          <a:p>
            <a:pPr eaLnBrk="1" hangingPunct="1">
              <a:defRPr/>
            </a:pPr>
            <a:endParaRPr lang="en-IN" sz="2000" dirty="0"/>
          </a:p>
        </p:txBody>
      </p:sp>
      <p:sp>
        <p:nvSpPr>
          <p:cNvPr id="4100" name="Slide Number Placeholder 5">
            <a:extLst>
              <a:ext uri="{FF2B5EF4-FFF2-40B4-BE49-F238E27FC236}">
                <a16:creationId xmlns:a16="http://schemas.microsoft.com/office/drawing/2014/main" id="{CDEAA54E-0B59-7B0F-FBC2-E3439329B3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EBE10EF-6294-4981-B93A-41BF0E97A207}" type="slidenum">
              <a:rPr lang="en-US" altLang="en-US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6">
            <a:extLst>
              <a:ext uri="{FF2B5EF4-FFF2-40B4-BE49-F238E27FC236}">
                <a16:creationId xmlns:a16="http://schemas.microsoft.com/office/drawing/2014/main" id="{DF6145CF-CA8B-32DB-28F3-F1B8343B996C}"/>
              </a:ext>
            </a:extLst>
          </p:cNvPr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3C9813DA-5683-4B00-BC6A-B739FDC73FDB}" type="slidenum">
              <a:rPr lang="en-US" altLang="en-US" sz="1200"/>
              <a:pPr algn="r" eaLnBrk="1" hangingPunct="1"/>
              <a:t>20</a:t>
            </a:fld>
            <a:endParaRPr lang="en-US" altLang="en-US" sz="1200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7AF957C1-4171-468B-26D4-D25136B5DE2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54805" y="457200"/>
            <a:ext cx="7191910" cy="6096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70BC7B00-7364-4516-4918-15035EE306E4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04800" y="1295400"/>
            <a:ext cx="8458200" cy="5334000"/>
          </a:xfrm>
          <a:noFill/>
        </p:spPr>
        <p:txBody>
          <a:bodyPr lIns="92075" tIns="46038" rIns="92075" bIns="46038"/>
          <a:lstStyle/>
          <a:p>
            <a:pPr>
              <a:lnSpc>
                <a:spcPct val="13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 and Engineering</a:t>
            </a:r>
          </a:p>
          <a:p>
            <a:pPr>
              <a:lnSpc>
                <a:spcPct val="13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Bayesian Belief Networks</a:t>
            </a:r>
          </a:p>
          <a:p>
            <a:pPr>
              <a:lnSpc>
                <a:spcPct val="130000"/>
              </a:lnSpc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Machines</a:t>
            </a:r>
          </a:p>
          <a:p>
            <a:pPr>
              <a:lnSpc>
                <a:spcPct val="13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 based and pattern based classification</a:t>
            </a:r>
          </a:p>
          <a:p>
            <a:pPr>
              <a:lnSpc>
                <a:spcPct val="13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by weak supervision</a:t>
            </a:r>
          </a:p>
          <a:p>
            <a:pPr>
              <a:lnSpc>
                <a:spcPct val="13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with rich data type</a:t>
            </a:r>
          </a:p>
          <a:p>
            <a:pPr>
              <a:lnSpc>
                <a:spcPct val="13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Classification Methods</a:t>
            </a:r>
          </a:p>
          <a:p>
            <a:pPr>
              <a:lnSpc>
                <a:spcPct val="13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Topics Regarding Classification</a:t>
            </a:r>
          </a:p>
          <a:p>
            <a:pPr>
              <a:lnSpc>
                <a:spcPct val="13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9290937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>
            <a:extLst>
              <a:ext uri="{FF2B5EF4-FFF2-40B4-BE49-F238E27FC236}">
                <a16:creationId xmlns:a16="http://schemas.microsoft.com/office/drawing/2014/main" id="{F324D907-61F5-10CF-D742-42F05EDF7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E966855-65F0-4A52-9039-750605E5FB9A}" type="slidenum">
              <a:rPr lang="en-US" altLang="en-US"/>
              <a:pPr eaLnBrk="1" hangingPunct="1"/>
              <a:t>21</a:t>
            </a:fld>
            <a:endParaRPr lang="en-US" altLang="en-US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4CA187F2-7D32-3DDA-E5CB-06516CECC9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534400" cy="609600"/>
          </a:xfrm>
        </p:spPr>
        <p:txBody>
          <a:bodyPr/>
          <a:lstStyle/>
          <a:p>
            <a:pPr algn="ctr" eaLnBrk="1" hangingPunct="1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SVM—Support Vector Machines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E4D00F0C-DC9D-2A2D-C1B3-CF8983AEC7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097280"/>
            <a:ext cx="8458200" cy="537972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relatively new classification method for both </a:t>
            </a:r>
            <a:r>
              <a:rPr lang="en-US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and nonlinear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uses a </a:t>
            </a:r>
            <a:r>
              <a:rPr lang="en-US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nonlinear mapping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transform the original training data into a higher dimension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new dimension, it searches for the linear optimal separating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hyperplane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(i.e., “decision boundary”)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an appropriate nonlinear mapping to a sufficiently high dimension, data from two classes can always be separated by a hyperplane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 finds this hyperplane using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(“essential” training tuples) and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margins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(defined by the support vectors)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>
            <a:extLst>
              <a:ext uri="{FF2B5EF4-FFF2-40B4-BE49-F238E27FC236}">
                <a16:creationId xmlns:a16="http://schemas.microsoft.com/office/drawing/2014/main" id="{C9E08F5C-A3A1-3B8F-40C5-F0ACA669D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E5D4DF9-57DF-4455-AFE9-643AD62F77A8}" type="slidenum">
              <a:rPr lang="en-US" altLang="en-US"/>
              <a:pPr eaLnBrk="1" hangingPunct="1"/>
              <a:t>22</a:t>
            </a:fld>
            <a:endParaRPr lang="en-US" altLang="en-US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C2B0DC86-F9B5-EBBA-6EB5-67C9EE3979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600644"/>
          </a:xfrm>
        </p:spPr>
        <p:txBody>
          <a:bodyPr/>
          <a:lstStyle/>
          <a:p>
            <a:pPr algn="ctr" eaLnBrk="1" hangingPunct="1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SVM—History and Applications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5829A7DD-3271-E5B3-C48A-CD66E3A455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382000" cy="51816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en-US" sz="2400" dirty="0" err="1"/>
              <a:t>Vapnik</a:t>
            </a:r>
            <a:r>
              <a:rPr lang="en-US" altLang="en-US" sz="2400" dirty="0"/>
              <a:t> and colleagues (1992)—groundwork from </a:t>
            </a:r>
            <a:r>
              <a:rPr lang="en-US" altLang="en-US" sz="2400" dirty="0" err="1"/>
              <a:t>Vapnik</a:t>
            </a:r>
            <a:r>
              <a:rPr lang="en-US" altLang="en-US" sz="2400" dirty="0"/>
              <a:t> &amp; </a:t>
            </a:r>
            <a:r>
              <a:rPr lang="en-US" altLang="en-US" sz="2400" dirty="0" err="1"/>
              <a:t>Chervonenkis</a:t>
            </a:r>
            <a:r>
              <a:rPr lang="en-US" altLang="en-US" sz="2400" dirty="0"/>
              <a:t>’ statistical learning theory in 1960s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400" u="sng" dirty="0"/>
              <a:t>Features</a:t>
            </a:r>
            <a:r>
              <a:rPr lang="en-US" altLang="en-US" sz="2400" dirty="0"/>
              <a:t>: training can be slow but accuracy is high owing to their ability to model complex nonlinear decision boundaries (margin maximization</a:t>
            </a:r>
            <a:r>
              <a:rPr lang="en-US" altLang="en-US" sz="2000" dirty="0"/>
              <a:t>)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400" u="sng" dirty="0"/>
              <a:t>Used for</a:t>
            </a:r>
            <a:r>
              <a:rPr lang="en-US" altLang="en-US" sz="2400" dirty="0"/>
              <a:t>: classification and numeric prediction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400" u="sng" dirty="0"/>
              <a:t>Applications</a:t>
            </a:r>
            <a:r>
              <a:rPr lang="en-US" altLang="en-US" sz="2400" dirty="0"/>
              <a:t>: 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400" dirty="0"/>
              <a:t>handwritten digit recognition, object recognition, speaker identification, benchmarking time-series prediction tests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>
            <a:extLst>
              <a:ext uri="{FF2B5EF4-FFF2-40B4-BE49-F238E27FC236}">
                <a16:creationId xmlns:a16="http://schemas.microsoft.com/office/drawing/2014/main" id="{E5ABCB75-E161-0D0D-8BF6-1B7E5A8D8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BDEDE83D-70D8-42B5-BE75-A22F84A4C3AE}" type="slidenum">
              <a:rPr lang="en-US" altLang="en-US"/>
              <a:pPr eaLnBrk="1" hangingPunct="1"/>
              <a:t>23</a:t>
            </a:fld>
            <a:endParaRPr lang="en-US" altLang="en-US"/>
          </a:p>
        </p:txBody>
      </p:sp>
      <p:sp>
        <p:nvSpPr>
          <p:cNvPr id="22531" name="Rectangle 1026">
            <a:extLst>
              <a:ext uri="{FF2B5EF4-FFF2-40B4-BE49-F238E27FC236}">
                <a16:creationId xmlns:a16="http://schemas.microsoft.com/office/drawing/2014/main" id="{7A3C3BC4-1099-9BE0-DC04-96E2F06E3A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610600" cy="609600"/>
          </a:xfrm>
          <a:noFill/>
        </p:spPr>
        <p:txBody>
          <a:bodyPr lIns="92075" tIns="46038" rIns="92075" bIns="46038"/>
          <a:lstStyle/>
          <a:p>
            <a:pPr algn="ctr" eaLnBrk="1" hangingPunct="1"/>
            <a:r>
              <a:rPr lang="en-US" altLang="en-US" dirty="0"/>
              <a:t>SVM—General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Philosophy</a:t>
            </a:r>
          </a:p>
        </p:txBody>
      </p:sp>
      <p:grpSp>
        <p:nvGrpSpPr>
          <p:cNvPr id="22532" name="Group 1027">
            <a:extLst>
              <a:ext uri="{FF2B5EF4-FFF2-40B4-BE49-F238E27FC236}">
                <a16:creationId xmlns:a16="http://schemas.microsoft.com/office/drawing/2014/main" id="{546E9157-135F-5AD3-4794-8AE49EC1EBE5}"/>
              </a:ext>
            </a:extLst>
          </p:cNvPr>
          <p:cNvGrpSpPr>
            <a:grpSpLocks/>
          </p:cNvGrpSpPr>
          <p:nvPr/>
        </p:nvGrpSpPr>
        <p:grpSpPr bwMode="auto">
          <a:xfrm>
            <a:off x="534988" y="2057400"/>
            <a:ext cx="4114800" cy="2667000"/>
            <a:chOff x="337" y="1296"/>
            <a:chExt cx="2592" cy="1680"/>
          </a:xfrm>
        </p:grpSpPr>
        <p:sp>
          <p:nvSpPr>
            <p:cNvPr id="22580" name="Oval 1028">
              <a:extLst>
                <a:ext uri="{FF2B5EF4-FFF2-40B4-BE49-F238E27FC236}">
                  <a16:creationId xmlns:a16="http://schemas.microsoft.com/office/drawing/2014/main" id="{8BD0699F-BEA7-CFC6-7373-970A1D4DE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" y="2622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581" name="Oval 1029">
              <a:extLst>
                <a:ext uri="{FF2B5EF4-FFF2-40B4-BE49-F238E27FC236}">
                  <a16:creationId xmlns:a16="http://schemas.microsoft.com/office/drawing/2014/main" id="{83260F3A-1594-08E0-1AD5-3650801C9F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3" y="2313"/>
              <a:ext cx="53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582" name="Oval 1030">
              <a:extLst>
                <a:ext uri="{FF2B5EF4-FFF2-40B4-BE49-F238E27FC236}">
                  <a16:creationId xmlns:a16="http://schemas.microsoft.com/office/drawing/2014/main" id="{4F7C8515-F421-2CC7-7E18-68E10FCE71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" y="2445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583" name="Oval 1031">
              <a:extLst>
                <a:ext uri="{FF2B5EF4-FFF2-40B4-BE49-F238E27FC236}">
                  <a16:creationId xmlns:a16="http://schemas.microsoft.com/office/drawing/2014/main" id="{82516A9F-BB11-B7FF-D05C-FD11E42E0F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" y="2224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584" name="Oval 1032">
              <a:extLst>
                <a:ext uri="{FF2B5EF4-FFF2-40B4-BE49-F238E27FC236}">
                  <a16:creationId xmlns:a16="http://schemas.microsoft.com/office/drawing/2014/main" id="{B8406707-A4C6-291E-10F9-6AF606F1BB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" y="2534"/>
              <a:ext cx="53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585" name="Oval 1033">
              <a:extLst>
                <a:ext uri="{FF2B5EF4-FFF2-40B4-BE49-F238E27FC236}">
                  <a16:creationId xmlns:a16="http://schemas.microsoft.com/office/drawing/2014/main" id="{3BBC3B1C-30E7-8AD1-9DEB-4D8743690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" y="2048"/>
              <a:ext cx="52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586" name="Oval 1034">
              <a:extLst>
                <a:ext uri="{FF2B5EF4-FFF2-40B4-BE49-F238E27FC236}">
                  <a16:creationId xmlns:a16="http://schemas.microsoft.com/office/drawing/2014/main" id="{2672C57B-E24A-A162-C77D-F3C42A6CB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2" y="2269"/>
              <a:ext cx="53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587" name="Oval 1035">
              <a:extLst>
                <a:ext uri="{FF2B5EF4-FFF2-40B4-BE49-F238E27FC236}">
                  <a16:creationId xmlns:a16="http://schemas.microsoft.com/office/drawing/2014/main" id="{9DC273D8-61BA-9733-18D3-D8EC2F07E7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8" y="2003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588" name="Oval 1036">
              <a:extLst>
                <a:ext uri="{FF2B5EF4-FFF2-40B4-BE49-F238E27FC236}">
                  <a16:creationId xmlns:a16="http://schemas.microsoft.com/office/drawing/2014/main" id="{2E116E38-82D0-8509-5CA1-6BECDE3C83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180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589" name="Oval 1037">
              <a:extLst>
                <a:ext uri="{FF2B5EF4-FFF2-40B4-BE49-F238E27FC236}">
                  <a16:creationId xmlns:a16="http://schemas.microsoft.com/office/drawing/2014/main" id="{5CC368AF-60D1-4321-A8AB-0632C8A4C9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3" y="2445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590" name="Oval 1038">
              <a:extLst>
                <a:ext uri="{FF2B5EF4-FFF2-40B4-BE49-F238E27FC236}">
                  <a16:creationId xmlns:a16="http://schemas.microsoft.com/office/drawing/2014/main" id="{13B3FA05-21F3-7BCE-6470-4AD6BBA17C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1" y="2711"/>
              <a:ext cx="53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591" name="Oval 1039">
              <a:extLst>
                <a:ext uri="{FF2B5EF4-FFF2-40B4-BE49-F238E27FC236}">
                  <a16:creationId xmlns:a16="http://schemas.microsoft.com/office/drawing/2014/main" id="{AD555EBB-E5AB-F33E-C230-B5486DC6D0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9" y="2578"/>
              <a:ext cx="52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592" name="Oval 1040">
              <a:extLst>
                <a:ext uri="{FF2B5EF4-FFF2-40B4-BE49-F238E27FC236}">
                  <a16:creationId xmlns:a16="http://schemas.microsoft.com/office/drawing/2014/main" id="{F85FCED4-3370-D1B8-B78C-E9DF83C504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" y="1738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22593" name="Group 1041">
              <a:extLst>
                <a:ext uri="{FF2B5EF4-FFF2-40B4-BE49-F238E27FC236}">
                  <a16:creationId xmlns:a16="http://schemas.microsoft.com/office/drawing/2014/main" id="{E50308AC-C9A9-57DB-83C5-674399BB39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12" y="1473"/>
              <a:ext cx="741" cy="1061"/>
              <a:chOff x="1712" y="1473"/>
              <a:chExt cx="741" cy="1061"/>
            </a:xfrm>
          </p:grpSpPr>
          <p:sp>
            <p:nvSpPr>
              <p:cNvPr id="22598" name="Rectangle 1042">
                <a:extLst>
                  <a:ext uri="{FF2B5EF4-FFF2-40B4-BE49-F238E27FC236}">
                    <a16:creationId xmlns:a16="http://schemas.microsoft.com/office/drawing/2014/main" id="{616A0775-0E2A-A13F-CAD0-0D0CC1F020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1" y="1959"/>
                <a:ext cx="53" cy="89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2599" name="Rectangle 1043">
                <a:extLst>
                  <a:ext uri="{FF2B5EF4-FFF2-40B4-BE49-F238E27FC236}">
                    <a16:creationId xmlns:a16="http://schemas.microsoft.com/office/drawing/2014/main" id="{DF483941-D46F-F222-7387-7724B0C167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2" y="1605"/>
                <a:ext cx="53" cy="89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2600" name="Rectangle 1044">
                <a:extLst>
                  <a:ext uri="{FF2B5EF4-FFF2-40B4-BE49-F238E27FC236}">
                    <a16:creationId xmlns:a16="http://schemas.microsoft.com/office/drawing/2014/main" id="{B8DBE218-915D-F39D-E116-966D151C4E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4" y="1473"/>
                <a:ext cx="53" cy="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2601" name="Rectangle 1045">
                <a:extLst>
                  <a:ext uri="{FF2B5EF4-FFF2-40B4-BE49-F238E27FC236}">
                    <a16:creationId xmlns:a16="http://schemas.microsoft.com/office/drawing/2014/main" id="{3B8B6E44-16BB-A399-11EE-1E66FD3D62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3" y="2224"/>
                <a:ext cx="53" cy="89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2602" name="Rectangle 1046">
                <a:extLst>
                  <a:ext uri="{FF2B5EF4-FFF2-40B4-BE49-F238E27FC236}">
                    <a16:creationId xmlns:a16="http://schemas.microsoft.com/office/drawing/2014/main" id="{9079F1CD-4715-7C75-9B0A-B634EDB972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7" y="1694"/>
                <a:ext cx="53" cy="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2603" name="Rectangle 1047">
                <a:extLst>
                  <a:ext uri="{FF2B5EF4-FFF2-40B4-BE49-F238E27FC236}">
                    <a16:creationId xmlns:a16="http://schemas.microsoft.com/office/drawing/2014/main" id="{5ECA461D-4025-D89D-1FCB-BDED0219BC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3" y="1915"/>
                <a:ext cx="53" cy="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2604" name="Rectangle 1048">
                <a:extLst>
                  <a:ext uri="{FF2B5EF4-FFF2-40B4-BE49-F238E27FC236}">
                    <a16:creationId xmlns:a16="http://schemas.microsoft.com/office/drawing/2014/main" id="{2220FDCD-96AA-8CEA-5C0D-4DAF0C5BE1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6" y="1473"/>
                <a:ext cx="53" cy="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2605" name="Rectangle 1049">
                <a:extLst>
                  <a:ext uri="{FF2B5EF4-FFF2-40B4-BE49-F238E27FC236}">
                    <a16:creationId xmlns:a16="http://schemas.microsoft.com/office/drawing/2014/main" id="{D534945B-05AF-D6AA-A6F0-2ABA33DE8B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5" y="1561"/>
                <a:ext cx="53" cy="89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2606" name="Rectangle 1050">
                <a:extLst>
                  <a:ext uri="{FF2B5EF4-FFF2-40B4-BE49-F238E27FC236}">
                    <a16:creationId xmlns:a16="http://schemas.microsoft.com/office/drawing/2014/main" id="{4C904B6B-1583-F9F3-F370-361ACEF2B3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2" y="2048"/>
                <a:ext cx="53" cy="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2607" name="Rectangle 1051">
                <a:extLst>
                  <a:ext uri="{FF2B5EF4-FFF2-40B4-BE49-F238E27FC236}">
                    <a16:creationId xmlns:a16="http://schemas.microsoft.com/office/drawing/2014/main" id="{77A8EBE5-39F2-17D1-8C7E-76BB54B394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1" y="1827"/>
                <a:ext cx="53" cy="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2608" name="Rectangle 1052">
                <a:extLst>
                  <a:ext uri="{FF2B5EF4-FFF2-40B4-BE49-F238E27FC236}">
                    <a16:creationId xmlns:a16="http://schemas.microsoft.com/office/drawing/2014/main" id="{B541DF96-3818-D252-7C58-5413C43FAD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5" y="2401"/>
                <a:ext cx="53" cy="89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2609" name="Rectangle 1053">
                <a:extLst>
                  <a:ext uri="{FF2B5EF4-FFF2-40B4-BE49-F238E27FC236}">
                    <a16:creationId xmlns:a16="http://schemas.microsoft.com/office/drawing/2014/main" id="{B0F00752-6AAD-B109-C82C-46B11103AD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4" y="1959"/>
                <a:ext cx="52" cy="89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2610" name="Rectangle 1054">
                <a:extLst>
                  <a:ext uri="{FF2B5EF4-FFF2-40B4-BE49-F238E27FC236}">
                    <a16:creationId xmlns:a16="http://schemas.microsoft.com/office/drawing/2014/main" id="{E983F9FB-D51D-EE98-BBE5-8F1732E2BA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4" y="2269"/>
                <a:ext cx="52" cy="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2611" name="Rectangle 1055">
                <a:extLst>
                  <a:ext uri="{FF2B5EF4-FFF2-40B4-BE49-F238E27FC236}">
                    <a16:creationId xmlns:a16="http://schemas.microsoft.com/office/drawing/2014/main" id="{C71DBB3C-C838-02E6-7CBD-168E63B859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2445"/>
                <a:ext cx="53" cy="89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22594" name="Rectangle 1056">
              <a:extLst>
                <a:ext uri="{FF2B5EF4-FFF2-40B4-BE49-F238E27FC236}">
                  <a16:creationId xmlns:a16="http://schemas.microsoft.com/office/drawing/2014/main" id="{9D3E1B29-E677-DD0F-B6EE-467F33A83E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" y="1296"/>
              <a:ext cx="2592" cy="16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595" name="Line 1057">
              <a:extLst>
                <a:ext uri="{FF2B5EF4-FFF2-40B4-BE49-F238E27FC236}">
                  <a16:creationId xmlns:a16="http://schemas.microsoft.com/office/drawing/2014/main" id="{A0321459-F19C-8EB1-43ED-B23E15850A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6" y="1384"/>
              <a:ext cx="79" cy="1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2596" name="Line 1058">
              <a:extLst>
                <a:ext uri="{FF2B5EF4-FFF2-40B4-BE49-F238E27FC236}">
                  <a16:creationId xmlns:a16="http://schemas.microsoft.com/office/drawing/2014/main" id="{D4E95E8F-9D11-F73F-7FA7-BE0E3E77E2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5" y="1428"/>
              <a:ext cx="79" cy="1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2597" name="Line 1059">
              <a:extLst>
                <a:ext uri="{FF2B5EF4-FFF2-40B4-BE49-F238E27FC236}">
                  <a16:creationId xmlns:a16="http://schemas.microsoft.com/office/drawing/2014/main" id="{C22A68BB-B20D-A3F3-7C11-D3DFF69EA6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4" y="1428"/>
              <a:ext cx="79" cy="1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2533" name="Group 1060">
            <a:extLst>
              <a:ext uri="{FF2B5EF4-FFF2-40B4-BE49-F238E27FC236}">
                <a16:creationId xmlns:a16="http://schemas.microsoft.com/office/drawing/2014/main" id="{3D1F4817-619A-528F-8CA6-D10F11DBDA11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2057400"/>
            <a:ext cx="4113213" cy="2667000"/>
            <a:chOff x="2929" y="1296"/>
            <a:chExt cx="2591" cy="1680"/>
          </a:xfrm>
        </p:grpSpPr>
        <p:sp>
          <p:nvSpPr>
            <p:cNvPr id="22549" name="Oval 1061">
              <a:extLst>
                <a:ext uri="{FF2B5EF4-FFF2-40B4-BE49-F238E27FC236}">
                  <a16:creationId xmlns:a16="http://schemas.microsoft.com/office/drawing/2014/main" id="{D5AD4391-2C7A-F162-B7B9-B3CF68680E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" y="2622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550" name="Oval 1062">
              <a:extLst>
                <a:ext uri="{FF2B5EF4-FFF2-40B4-BE49-F238E27FC236}">
                  <a16:creationId xmlns:a16="http://schemas.microsoft.com/office/drawing/2014/main" id="{2CACCC44-0F93-C86C-FE93-C87F3EEFD9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5" y="2313"/>
              <a:ext cx="53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551" name="Oval 1063">
              <a:extLst>
                <a:ext uri="{FF2B5EF4-FFF2-40B4-BE49-F238E27FC236}">
                  <a16:creationId xmlns:a16="http://schemas.microsoft.com/office/drawing/2014/main" id="{BC773BBC-9CE6-D29C-0686-6AFD891818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4" y="2445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552" name="Oval 1064">
              <a:extLst>
                <a:ext uri="{FF2B5EF4-FFF2-40B4-BE49-F238E27FC236}">
                  <a16:creationId xmlns:a16="http://schemas.microsoft.com/office/drawing/2014/main" id="{82666A62-BB1E-F2E6-9735-3A31BDA33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3" y="2224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553" name="Oval 1065">
              <a:extLst>
                <a:ext uri="{FF2B5EF4-FFF2-40B4-BE49-F238E27FC236}">
                  <a16:creationId xmlns:a16="http://schemas.microsoft.com/office/drawing/2014/main" id="{5BDF0FFB-3AA6-875B-3840-C03DDE78C6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7" y="2534"/>
              <a:ext cx="53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554" name="Oval 1066">
              <a:extLst>
                <a:ext uri="{FF2B5EF4-FFF2-40B4-BE49-F238E27FC236}">
                  <a16:creationId xmlns:a16="http://schemas.microsoft.com/office/drawing/2014/main" id="{67E61E08-159C-6464-0E3A-90AC9F85E7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1" y="2048"/>
              <a:ext cx="53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555" name="Oval 1067">
              <a:extLst>
                <a:ext uri="{FF2B5EF4-FFF2-40B4-BE49-F238E27FC236}">
                  <a16:creationId xmlns:a16="http://schemas.microsoft.com/office/drawing/2014/main" id="{E14A8425-BF5F-4558-F15B-3F16786CA8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4" y="2269"/>
              <a:ext cx="52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556" name="Oval 1068">
              <a:extLst>
                <a:ext uri="{FF2B5EF4-FFF2-40B4-BE49-F238E27FC236}">
                  <a16:creationId xmlns:a16="http://schemas.microsoft.com/office/drawing/2014/main" id="{87BBDBD2-AE76-B46B-A369-F6A7B1E6C2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0" y="2003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557" name="Oval 1069">
              <a:extLst>
                <a:ext uri="{FF2B5EF4-FFF2-40B4-BE49-F238E27FC236}">
                  <a16:creationId xmlns:a16="http://schemas.microsoft.com/office/drawing/2014/main" id="{68605610-F4DC-4A0A-1676-F0C2979DB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180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558" name="Oval 1070">
              <a:extLst>
                <a:ext uri="{FF2B5EF4-FFF2-40B4-BE49-F238E27FC236}">
                  <a16:creationId xmlns:a16="http://schemas.microsoft.com/office/drawing/2014/main" id="{9DBD18E3-22E2-1CF5-B6DC-78E985585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5" y="2445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559" name="Oval 1071">
              <a:extLst>
                <a:ext uri="{FF2B5EF4-FFF2-40B4-BE49-F238E27FC236}">
                  <a16:creationId xmlns:a16="http://schemas.microsoft.com/office/drawing/2014/main" id="{11940798-424F-855F-630E-7D89DAD1CF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3" y="2711"/>
              <a:ext cx="53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560" name="Oval 1072">
              <a:extLst>
                <a:ext uri="{FF2B5EF4-FFF2-40B4-BE49-F238E27FC236}">
                  <a16:creationId xmlns:a16="http://schemas.microsoft.com/office/drawing/2014/main" id="{FC2574A9-69A8-CE0F-292F-89CDAFD24B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0" y="2578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561" name="Oval 1073">
              <a:extLst>
                <a:ext uri="{FF2B5EF4-FFF2-40B4-BE49-F238E27FC236}">
                  <a16:creationId xmlns:a16="http://schemas.microsoft.com/office/drawing/2014/main" id="{70F7B7FD-6A8A-CD52-9FAF-71D66523F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6" y="1738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562" name="Rectangle 1074">
              <a:extLst>
                <a:ext uri="{FF2B5EF4-FFF2-40B4-BE49-F238E27FC236}">
                  <a16:creationId xmlns:a16="http://schemas.microsoft.com/office/drawing/2014/main" id="{DC428E69-0424-BBBE-E782-5F4F057920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2" y="1959"/>
              <a:ext cx="53" cy="8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563" name="Rectangle 1075">
              <a:extLst>
                <a:ext uri="{FF2B5EF4-FFF2-40B4-BE49-F238E27FC236}">
                  <a16:creationId xmlns:a16="http://schemas.microsoft.com/office/drawing/2014/main" id="{B748CE39-8059-BF33-893F-55F112BAE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4" y="1605"/>
              <a:ext cx="53" cy="8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564" name="Rectangle 1076">
              <a:extLst>
                <a:ext uri="{FF2B5EF4-FFF2-40B4-BE49-F238E27FC236}">
                  <a16:creationId xmlns:a16="http://schemas.microsoft.com/office/drawing/2014/main" id="{E480426C-C883-3291-7DC3-890751048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5" y="1473"/>
              <a:ext cx="53" cy="8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565" name="Rectangle 1077">
              <a:extLst>
                <a:ext uri="{FF2B5EF4-FFF2-40B4-BE49-F238E27FC236}">
                  <a16:creationId xmlns:a16="http://schemas.microsoft.com/office/drawing/2014/main" id="{CD9BEE7D-5CEC-257D-DB63-C79B1677C6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5" y="2224"/>
              <a:ext cx="53" cy="8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566" name="Rectangle 1078">
              <a:extLst>
                <a:ext uri="{FF2B5EF4-FFF2-40B4-BE49-F238E27FC236}">
                  <a16:creationId xmlns:a16="http://schemas.microsoft.com/office/drawing/2014/main" id="{6DE9FA6A-75CC-B3D8-F461-2F8131734B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8" y="1694"/>
              <a:ext cx="53" cy="8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567" name="Rectangle 1079">
              <a:extLst>
                <a:ext uri="{FF2B5EF4-FFF2-40B4-BE49-F238E27FC236}">
                  <a16:creationId xmlns:a16="http://schemas.microsoft.com/office/drawing/2014/main" id="{BD65A87C-7FA2-84E5-82A0-A2F46E4ED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4" y="1915"/>
              <a:ext cx="53" cy="8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568" name="Rectangle 1080">
              <a:extLst>
                <a:ext uri="{FF2B5EF4-FFF2-40B4-BE49-F238E27FC236}">
                  <a16:creationId xmlns:a16="http://schemas.microsoft.com/office/drawing/2014/main" id="{C04E4499-31C3-1B33-6576-78F8BF6BF7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" y="1473"/>
              <a:ext cx="52" cy="8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569" name="Rectangle 1081">
              <a:extLst>
                <a:ext uri="{FF2B5EF4-FFF2-40B4-BE49-F238E27FC236}">
                  <a16:creationId xmlns:a16="http://schemas.microsoft.com/office/drawing/2014/main" id="{427ABC81-29E7-4759-D8C1-E71C386BC2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6" y="1561"/>
              <a:ext cx="53" cy="8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570" name="Rectangle 1082">
              <a:extLst>
                <a:ext uri="{FF2B5EF4-FFF2-40B4-BE49-F238E27FC236}">
                  <a16:creationId xmlns:a16="http://schemas.microsoft.com/office/drawing/2014/main" id="{C41F4839-F899-6060-B3BE-04F7DF9A92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3" y="2048"/>
              <a:ext cx="53" cy="8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571" name="Rectangle 1083">
              <a:extLst>
                <a:ext uri="{FF2B5EF4-FFF2-40B4-BE49-F238E27FC236}">
                  <a16:creationId xmlns:a16="http://schemas.microsoft.com/office/drawing/2014/main" id="{1EBD49F6-D763-AE69-155A-1BDC69B85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3" y="1827"/>
              <a:ext cx="52" cy="8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572" name="Rectangle 1084">
              <a:extLst>
                <a:ext uri="{FF2B5EF4-FFF2-40B4-BE49-F238E27FC236}">
                  <a16:creationId xmlns:a16="http://schemas.microsoft.com/office/drawing/2014/main" id="{10EAB201-52BE-07B2-6D54-236EA6CD64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6" y="2401"/>
              <a:ext cx="53" cy="8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573" name="Rectangle 1085">
              <a:extLst>
                <a:ext uri="{FF2B5EF4-FFF2-40B4-BE49-F238E27FC236}">
                  <a16:creationId xmlns:a16="http://schemas.microsoft.com/office/drawing/2014/main" id="{CE563D25-CCC5-48AB-DFB6-DA44275B5C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5" y="1959"/>
              <a:ext cx="53" cy="8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574" name="Rectangle 1086">
              <a:extLst>
                <a:ext uri="{FF2B5EF4-FFF2-40B4-BE49-F238E27FC236}">
                  <a16:creationId xmlns:a16="http://schemas.microsoft.com/office/drawing/2014/main" id="{C0863FCE-E45C-C477-034E-39725BD05F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5" y="2269"/>
              <a:ext cx="53" cy="8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575" name="Rectangle 1087">
              <a:extLst>
                <a:ext uri="{FF2B5EF4-FFF2-40B4-BE49-F238E27FC236}">
                  <a16:creationId xmlns:a16="http://schemas.microsoft.com/office/drawing/2014/main" id="{5F6B3C97-C3A2-49F6-6739-DEDE28263A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1" y="2445"/>
              <a:ext cx="53" cy="8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576" name="Rectangle 1088">
              <a:extLst>
                <a:ext uri="{FF2B5EF4-FFF2-40B4-BE49-F238E27FC236}">
                  <a16:creationId xmlns:a16="http://schemas.microsoft.com/office/drawing/2014/main" id="{1D46D4D9-BF35-CB26-19DB-2EDA38AA3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9" y="1296"/>
              <a:ext cx="2591" cy="16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577" name="Line 1089">
              <a:extLst>
                <a:ext uri="{FF2B5EF4-FFF2-40B4-BE49-F238E27FC236}">
                  <a16:creationId xmlns:a16="http://schemas.microsoft.com/office/drawing/2014/main" id="{0FE8A1E6-CFD1-E297-F0E8-80067A2918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1392"/>
              <a:ext cx="576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2578" name="Line 1090">
              <a:extLst>
                <a:ext uri="{FF2B5EF4-FFF2-40B4-BE49-F238E27FC236}">
                  <a16:creationId xmlns:a16="http://schemas.microsoft.com/office/drawing/2014/main" id="{01B95121-2D49-27F4-238C-37DE06CD05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1344"/>
              <a:ext cx="576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2579" name="Line 1091">
              <a:extLst>
                <a:ext uri="{FF2B5EF4-FFF2-40B4-BE49-F238E27FC236}">
                  <a16:creationId xmlns:a16="http://schemas.microsoft.com/office/drawing/2014/main" id="{657F50F4-05C1-6B2D-F2A1-7D0B969D8C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1392"/>
              <a:ext cx="576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5" name="Group 1092">
            <a:extLst>
              <a:ext uri="{FF2B5EF4-FFF2-40B4-BE49-F238E27FC236}">
                <a16:creationId xmlns:a16="http://schemas.microsoft.com/office/drawing/2014/main" id="{5CAB537E-D2F4-1F94-AB1E-3CC9FAD0E43E}"/>
              </a:ext>
            </a:extLst>
          </p:cNvPr>
          <p:cNvGrpSpPr>
            <a:grpSpLocks/>
          </p:cNvGrpSpPr>
          <p:nvPr/>
        </p:nvGrpSpPr>
        <p:grpSpPr bwMode="auto">
          <a:xfrm>
            <a:off x="3489325" y="2667000"/>
            <a:ext cx="3749675" cy="3386138"/>
            <a:chOff x="2198" y="1680"/>
            <a:chExt cx="2362" cy="2133"/>
          </a:xfrm>
        </p:grpSpPr>
        <p:sp>
          <p:nvSpPr>
            <p:cNvPr id="22543" name="Text Box 1093">
              <a:extLst>
                <a:ext uri="{FF2B5EF4-FFF2-40B4-BE49-F238E27FC236}">
                  <a16:creationId xmlns:a16="http://schemas.microsoft.com/office/drawing/2014/main" id="{2C095F92-E723-C1F7-14DF-6DF01C39B5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8" y="3525"/>
              <a:ext cx="146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2400">
                  <a:solidFill>
                    <a:schemeClr val="hlink"/>
                  </a:solidFill>
                </a:rPr>
                <a:t>Support Vectors</a:t>
              </a:r>
            </a:p>
          </p:txBody>
        </p:sp>
        <p:sp>
          <p:nvSpPr>
            <p:cNvPr id="22544" name="Line 1094">
              <a:extLst>
                <a:ext uri="{FF2B5EF4-FFF2-40B4-BE49-F238E27FC236}">
                  <a16:creationId xmlns:a16="http://schemas.microsoft.com/office/drawing/2014/main" id="{409B72B1-4BFB-9333-74BA-0ACC3A0E18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28" y="1680"/>
              <a:ext cx="1392" cy="1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2545" name="Line 1095">
              <a:extLst>
                <a:ext uri="{FF2B5EF4-FFF2-40B4-BE49-F238E27FC236}">
                  <a16:creationId xmlns:a16="http://schemas.microsoft.com/office/drawing/2014/main" id="{805C1A1D-9959-D161-EFE2-8AC07798B3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28" y="2016"/>
              <a:ext cx="1536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2546" name="Line 1096">
              <a:extLst>
                <a:ext uri="{FF2B5EF4-FFF2-40B4-BE49-F238E27FC236}">
                  <a16:creationId xmlns:a16="http://schemas.microsoft.com/office/drawing/2014/main" id="{6A002671-BC30-74F1-BB6D-6A0B3FED5D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6" y="2304"/>
              <a:ext cx="158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2547" name="Line 1097">
              <a:extLst>
                <a:ext uri="{FF2B5EF4-FFF2-40B4-BE49-F238E27FC236}">
                  <a16:creationId xmlns:a16="http://schemas.microsoft.com/office/drawing/2014/main" id="{1806BF9F-4B83-0D90-0B99-BD9096E026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6" y="2640"/>
              <a:ext cx="96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2548" name="Line 1098">
              <a:extLst>
                <a:ext uri="{FF2B5EF4-FFF2-40B4-BE49-F238E27FC236}">
                  <a16:creationId xmlns:a16="http://schemas.microsoft.com/office/drawing/2014/main" id="{2B0DEE7C-A276-99F5-3484-BCADC78BF8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6" y="1824"/>
              <a:ext cx="624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6" name="Group 1099">
            <a:extLst>
              <a:ext uri="{FF2B5EF4-FFF2-40B4-BE49-F238E27FC236}">
                <a16:creationId xmlns:a16="http://schemas.microsoft.com/office/drawing/2014/main" id="{38CE18FC-122B-E6CB-98E0-D827673F3182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3352800"/>
            <a:ext cx="1917700" cy="2133600"/>
            <a:chOff x="682" y="2112"/>
            <a:chExt cx="1208" cy="1344"/>
          </a:xfrm>
        </p:grpSpPr>
        <p:sp>
          <p:nvSpPr>
            <p:cNvPr id="22540" name="Text Box 1100">
              <a:extLst>
                <a:ext uri="{FF2B5EF4-FFF2-40B4-BE49-F238E27FC236}">
                  <a16:creationId xmlns:a16="http://schemas.microsoft.com/office/drawing/2014/main" id="{DBE2B5A1-CC55-F828-B5F9-8087C8DEB0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2" y="3168"/>
              <a:ext cx="12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2400"/>
                <a:t>Small Margin</a:t>
              </a:r>
            </a:p>
          </p:txBody>
        </p:sp>
        <p:sp>
          <p:nvSpPr>
            <p:cNvPr id="22541" name="Line 1101">
              <a:extLst>
                <a:ext uri="{FF2B5EF4-FFF2-40B4-BE49-F238E27FC236}">
                  <a16:creationId xmlns:a16="http://schemas.microsoft.com/office/drawing/2014/main" id="{D2167269-C7CC-AC2B-CCBA-87B2F00598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0" y="2112"/>
              <a:ext cx="288" cy="48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2542" name="Line 1102">
              <a:extLst>
                <a:ext uri="{FF2B5EF4-FFF2-40B4-BE49-F238E27FC236}">
                  <a16:creationId xmlns:a16="http://schemas.microsoft.com/office/drawing/2014/main" id="{0162904D-DBDC-AFEB-AF0B-31D0B716EA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44" y="2160"/>
              <a:ext cx="240" cy="1056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7" name="Group 1103">
            <a:extLst>
              <a:ext uri="{FF2B5EF4-FFF2-40B4-BE49-F238E27FC236}">
                <a16:creationId xmlns:a16="http://schemas.microsoft.com/office/drawing/2014/main" id="{96F43FAC-7104-0A01-DAD7-3A45D294F117}"/>
              </a:ext>
            </a:extLst>
          </p:cNvPr>
          <p:cNvGrpSpPr>
            <a:grpSpLocks/>
          </p:cNvGrpSpPr>
          <p:nvPr/>
        </p:nvGrpSpPr>
        <p:grpSpPr bwMode="auto">
          <a:xfrm>
            <a:off x="5349875" y="2667000"/>
            <a:ext cx="1943100" cy="2819400"/>
            <a:chOff x="3370" y="1680"/>
            <a:chExt cx="1224" cy="1776"/>
          </a:xfrm>
        </p:grpSpPr>
        <p:sp>
          <p:nvSpPr>
            <p:cNvPr id="22537" name="Text Box 1104">
              <a:extLst>
                <a:ext uri="{FF2B5EF4-FFF2-40B4-BE49-F238E27FC236}">
                  <a16:creationId xmlns:a16="http://schemas.microsoft.com/office/drawing/2014/main" id="{5489277B-9E68-3876-B679-539F0B9D39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0" y="3168"/>
              <a:ext cx="12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2400"/>
                <a:t>Large Margin</a:t>
              </a:r>
            </a:p>
          </p:txBody>
        </p:sp>
        <p:sp>
          <p:nvSpPr>
            <p:cNvPr id="22538" name="Line 1105">
              <a:extLst>
                <a:ext uri="{FF2B5EF4-FFF2-40B4-BE49-F238E27FC236}">
                  <a16:creationId xmlns:a16="http://schemas.microsoft.com/office/drawing/2014/main" id="{88966E22-1F06-D3D8-C738-0C715C2E52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44" y="1680"/>
              <a:ext cx="528" cy="24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2539" name="Line 1106">
              <a:extLst>
                <a:ext uri="{FF2B5EF4-FFF2-40B4-BE49-F238E27FC236}">
                  <a16:creationId xmlns:a16="http://schemas.microsoft.com/office/drawing/2014/main" id="{8AEE7C46-6660-3BB0-D630-093AD55271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32" y="1728"/>
              <a:ext cx="96" cy="1488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690869-F904-CE44-E0FF-B39C4E6F2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06" y="442762"/>
            <a:ext cx="8576110" cy="569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2722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9406DF-32C0-CCB3-BCDB-90F1186C0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900" y="702644"/>
            <a:ext cx="7748336" cy="542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8841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>
            <a:extLst>
              <a:ext uri="{FF2B5EF4-FFF2-40B4-BE49-F238E27FC236}">
                <a16:creationId xmlns:a16="http://schemas.microsoft.com/office/drawing/2014/main" id="{C6E7E8A1-4990-0E6C-57F7-564CB6E7A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1E01BD2-7838-4819-9490-A51279C4C06E}" type="slidenum">
              <a:rPr lang="en-US" altLang="en-US"/>
              <a:pPr eaLnBrk="1" hangingPunct="1"/>
              <a:t>26</a:t>
            </a:fld>
            <a:endParaRPr lang="en-US" altLang="en-US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9359615D-13FD-9EE5-DAB6-6F2988BA0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  <a:noFill/>
        </p:spPr>
        <p:txBody>
          <a:bodyPr lIns="92075" tIns="46038" rIns="92075" bIns="46038"/>
          <a:lstStyle/>
          <a:p>
            <a:pPr algn="ctr"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SVM—When Data Is Linearly Separable</a:t>
            </a:r>
          </a:p>
        </p:txBody>
      </p:sp>
      <p:grpSp>
        <p:nvGrpSpPr>
          <p:cNvPr id="24580" name="Group 3">
            <a:extLst>
              <a:ext uri="{FF2B5EF4-FFF2-40B4-BE49-F238E27FC236}">
                <a16:creationId xmlns:a16="http://schemas.microsoft.com/office/drawing/2014/main" id="{7B26B587-92CF-837A-C428-87EDDFFB2C82}"/>
              </a:ext>
            </a:extLst>
          </p:cNvPr>
          <p:cNvGrpSpPr>
            <a:grpSpLocks/>
          </p:cNvGrpSpPr>
          <p:nvPr/>
        </p:nvGrpSpPr>
        <p:grpSpPr bwMode="auto">
          <a:xfrm>
            <a:off x="458788" y="1524000"/>
            <a:ext cx="4114800" cy="2667000"/>
            <a:chOff x="337" y="1296"/>
            <a:chExt cx="2592" cy="1680"/>
          </a:xfrm>
        </p:grpSpPr>
        <p:sp>
          <p:nvSpPr>
            <p:cNvPr id="24616" name="Oval 4">
              <a:extLst>
                <a:ext uri="{FF2B5EF4-FFF2-40B4-BE49-F238E27FC236}">
                  <a16:creationId xmlns:a16="http://schemas.microsoft.com/office/drawing/2014/main" id="{A15E7934-567B-D784-8898-1A6301CA7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" y="2622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17" name="Oval 5">
              <a:extLst>
                <a:ext uri="{FF2B5EF4-FFF2-40B4-BE49-F238E27FC236}">
                  <a16:creationId xmlns:a16="http://schemas.microsoft.com/office/drawing/2014/main" id="{1B3A59BD-C92A-3967-CEB9-CB930FCC40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3" y="2313"/>
              <a:ext cx="53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18" name="Oval 6">
              <a:extLst>
                <a:ext uri="{FF2B5EF4-FFF2-40B4-BE49-F238E27FC236}">
                  <a16:creationId xmlns:a16="http://schemas.microsoft.com/office/drawing/2014/main" id="{5A367501-AFEA-7B42-873E-260B6BC4A2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" y="2445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19" name="Oval 7">
              <a:extLst>
                <a:ext uri="{FF2B5EF4-FFF2-40B4-BE49-F238E27FC236}">
                  <a16:creationId xmlns:a16="http://schemas.microsoft.com/office/drawing/2014/main" id="{8A464353-99C9-88F0-8962-3557714500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" y="2224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20" name="Oval 8">
              <a:extLst>
                <a:ext uri="{FF2B5EF4-FFF2-40B4-BE49-F238E27FC236}">
                  <a16:creationId xmlns:a16="http://schemas.microsoft.com/office/drawing/2014/main" id="{34F43F2A-75FE-36EF-19FA-962A1371A9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" y="2534"/>
              <a:ext cx="53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21" name="Oval 9">
              <a:extLst>
                <a:ext uri="{FF2B5EF4-FFF2-40B4-BE49-F238E27FC236}">
                  <a16:creationId xmlns:a16="http://schemas.microsoft.com/office/drawing/2014/main" id="{92F221C6-2B38-1757-B80D-D1AC5AF5F3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" y="2048"/>
              <a:ext cx="52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22" name="Oval 10">
              <a:extLst>
                <a:ext uri="{FF2B5EF4-FFF2-40B4-BE49-F238E27FC236}">
                  <a16:creationId xmlns:a16="http://schemas.microsoft.com/office/drawing/2014/main" id="{11E6327F-F158-BD4E-F057-92CD11118E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2" y="2269"/>
              <a:ext cx="53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23" name="Oval 11">
              <a:extLst>
                <a:ext uri="{FF2B5EF4-FFF2-40B4-BE49-F238E27FC236}">
                  <a16:creationId xmlns:a16="http://schemas.microsoft.com/office/drawing/2014/main" id="{E9DEDD86-0E96-DB55-271D-A5BB348AF2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8" y="2003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24" name="Oval 12">
              <a:extLst>
                <a:ext uri="{FF2B5EF4-FFF2-40B4-BE49-F238E27FC236}">
                  <a16:creationId xmlns:a16="http://schemas.microsoft.com/office/drawing/2014/main" id="{62F466BC-B47A-E166-95D4-D1DD1F28A8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180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25" name="Oval 13">
              <a:extLst>
                <a:ext uri="{FF2B5EF4-FFF2-40B4-BE49-F238E27FC236}">
                  <a16:creationId xmlns:a16="http://schemas.microsoft.com/office/drawing/2014/main" id="{B0AFF718-0924-DA6A-03B5-89A8376252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3" y="2445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26" name="Oval 14">
              <a:extLst>
                <a:ext uri="{FF2B5EF4-FFF2-40B4-BE49-F238E27FC236}">
                  <a16:creationId xmlns:a16="http://schemas.microsoft.com/office/drawing/2014/main" id="{CE272D63-C102-DE75-9A56-08178216AE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1" y="2711"/>
              <a:ext cx="53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27" name="Oval 15">
              <a:extLst>
                <a:ext uri="{FF2B5EF4-FFF2-40B4-BE49-F238E27FC236}">
                  <a16:creationId xmlns:a16="http://schemas.microsoft.com/office/drawing/2014/main" id="{3466180D-52CA-C2DE-7D95-1D72DDC8C3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9" y="2578"/>
              <a:ext cx="52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28" name="Oval 16">
              <a:extLst>
                <a:ext uri="{FF2B5EF4-FFF2-40B4-BE49-F238E27FC236}">
                  <a16:creationId xmlns:a16="http://schemas.microsoft.com/office/drawing/2014/main" id="{ED32B218-87D5-F181-FACB-3639E2923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" y="1738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24629" name="Group 17">
              <a:extLst>
                <a:ext uri="{FF2B5EF4-FFF2-40B4-BE49-F238E27FC236}">
                  <a16:creationId xmlns:a16="http://schemas.microsoft.com/office/drawing/2014/main" id="{51AA6F65-2644-99F7-BB04-5DD4AC5A28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12" y="1473"/>
              <a:ext cx="741" cy="1061"/>
              <a:chOff x="1712" y="1473"/>
              <a:chExt cx="741" cy="1061"/>
            </a:xfrm>
          </p:grpSpPr>
          <p:sp>
            <p:nvSpPr>
              <p:cNvPr id="24634" name="Rectangle 18">
                <a:extLst>
                  <a:ext uri="{FF2B5EF4-FFF2-40B4-BE49-F238E27FC236}">
                    <a16:creationId xmlns:a16="http://schemas.microsoft.com/office/drawing/2014/main" id="{65A2F7B1-E514-322F-D8AC-9C6B238EEB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1" y="1959"/>
                <a:ext cx="53" cy="89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4635" name="Rectangle 19">
                <a:extLst>
                  <a:ext uri="{FF2B5EF4-FFF2-40B4-BE49-F238E27FC236}">
                    <a16:creationId xmlns:a16="http://schemas.microsoft.com/office/drawing/2014/main" id="{602D84FD-F546-72C3-F5CA-E9D31BFB4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2" y="1605"/>
                <a:ext cx="53" cy="89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4636" name="Rectangle 20">
                <a:extLst>
                  <a:ext uri="{FF2B5EF4-FFF2-40B4-BE49-F238E27FC236}">
                    <a16:creationId xmlns:a16="http://schemas.microsoft.com/office/drawing/2014/main" id="{6E3595AF-33DD-AE1E-1400-6A8DAC79E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4" y="1473"/>
                <a:ext cx="53" cy="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4637" name="Rectangle 21">
                <a:extLst>
                  <a:ext uri="{FF2B5EF4-FFF2-40B4-BE49-F238E27FC236}">
                    <a16:creationId xmlns:a16="http://schemas.microsoft.com/office/drawing/2014/main" id="{6C04FEB6-7D31-BAE6-29AA-0E977DE06A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3" y="2224"/>
                <a:ext cx="53" cy="89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4638" name="Rectangle 22">
                <a:extLst>
                  <a:ext uri="{FF2B5EF4-FFF2-40B4-BE49-F238E27FC236}">
                    <a16:creationId xmlns:a16="http://schemas.microsoft.com/office/drawing/2014/main" id="{EEF7A08E-7718-6B75-2384-1C47C10021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7" y="1694"/>
                <a:ext cx="53" cy="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4639" name="Rectangle 23">
                <a:extLst>
                  <a:ext uri="{FF2B5EF4-FFF2-40B4-BE49-F238E27FC236}">
                    <a16:creationId xmlns:a16="http://schemas.microsoft.com/office/drawing/2014/main" id="{2145470C-A857-6BAA-2A66-A4956C35E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3" y="1915"/>
                <a:ext cx="53" cy="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4640" name="Rectangle 24">
                <a:extLst>
                  <a:ext uri="{FF2B5EF4-FFF2-40B4-BE49-F238E27FC236}">
                    <a16:creationId xmlns:a16="http://schemas.microsoft.com/office/drawing/2014/main" id="{D014618B-1891-52E5-71E7-EDB46CF7FA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6" y="1473"/>
                <a:ext cx="53" cy="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4641" name="Rectangle 25">
                <a:extLst>
                  <a:ext uri="{FF2B5EF4-FFF2-40B4-BE49-F238E27FC236}">
                    <a16:creationId xmlns:a16="http://schemas.microsoft.com/office/drawing/2014/main" id="{E24BF087-4201-B780-28A9-B403E8A67B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5" y="1561"/>
                <a:ext cx="53" cy="89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4642" name="Rectangle 26">
                <a:extLst>
                  <a:ext uri="{FF2B5EF4-FFF2-40B4-BE49-F238E27FC236}">
                    <a16:creationId xmlns:a16="http://schemas.microsoft.com/office/drawing/2014/main" id="{B97E30BF-850C-5133-17AE-6D1D3C89D3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2" y="2048"/>
                <a:ext cx="53" cy="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4643" name="Rectangle 27">
                <a:extLst>
                  <a:ext uri="{FF2B5EF4-FFF2-40B4-BE49-F238E27FC236}">
                    <a16:creationId xmlns:a16="http://schemas.microsoft.com/office/drawing/2014/main" id="{B531A73C-26BC-B761-7A88-DA486FA829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1" y="1827"/>
                <a:ext cx="53" cy="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4644" name="Rectangle 28">
                <a:extLst>
                  <a:ext uri="{FF2B5EF4-FFF2-40B4-BE49-F238E27FC236}">
                    <a16:creationId xmlns:a16="http://schemas.microsoft.com/office/drawing/2014/main" id="{24D7376F-2059-7230-862C-8B5D34ACD6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5" y="2401"/>
                <a:ext cx="53" cy="89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4645" name="Rectangle 29">
                <a:extLst>
                  <a:ext uri="{FF2B5EF4-FFF2-40B4-BE49-F238E27FC236}">
                    <a16:creationId xmlns:a16="http://schemas.microsoft.com/office/drawing/2014/main" id="{B0B955A4-EF2E-854A-74EA-24C1A99AB3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4" y="1959"/>
                <a:ext cx="52" cy="89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4646" name="Rectangle 30">
                <a:extLst>
                  <a:ext uri="{FF2B5EF4-FFF2-40B4-BE49-F238E27FC236}">
                    <a16:creationId xmlns:a16="http://schemas.microsoft.com/office/drawing/2014/main" id="{1D417795-7BE0-216B-9D65-FC03FE46C3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4" y="2269"/>
                <a:ext cx="52" cy="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4647" name="Rectangle 31">
                <a:extLst>
                  <a:ext uri="{FF2B5EF4-FFF2-40B4-BE49-F238E27FC236}">
                    <a16:creationId xmlns:a16="http://schemas.microsoft.com/office/drawing/2014/main" id="{0554DEED-9611-4D16-3C37-628FA8F297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2445"/>
                <a:ext cx="53" cy="89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24630" name="Rectangle 32">
              <a:extLst>
                <a:ext uri="{FF2B5EF4-FFF2-40B4-BE49-F238E27FC236}">
                  <a16:creationId xmlns:a16="http://schemas.microsoft.com/office/drawing/2014/main" id="{951BA4CB-504D-BF7A-B7F2-AE62B26F3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" y="1296"/>
              <a:ext cx="2592" cy="16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31" name="Line 33">
              <a:extLst>
                <a:ext uri="{FF2B5EF4-FFF2-40B4-BE49-F238E27FC236}">
                  <a16:creationId xmlns:a16="http://schemas.microsoft.com/office/drawing/2014/main" id="{8BF049F6-D7DD-8E1D-2F56-BF343C8980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6" y="1384"/>
              <a:ext cx="79" cy="1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632" name="Line 34">
              <a:extLst>
                <a:ext uri="{FF2B5EF4-FFF2-40B4-BE49-F238E27FC236}">
                  <a16:creationId xmlns:a16="http://schemas.microsoft.com/office/drawing/2014/main" id="{7C5D9FB8-1429-94BC-4ADF-A985CC68FA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5" y="1428"/>
              <a:ext cx="79" cy="1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633" name="Line 35">
              <a:extLst>
                <a:ext uri="{FF2B5EF4-FFF2-40B4-BE49-F238E27FC236}">
                  <a16:creationId xmlns:a16="http://schemas.microsoft.com/office/drawing/2014/main" id="{7EBA2B9B-5AD6-A357-A315-76398192E3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4" y="1428"/>
              <a:ext cx="79" cy="1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4581" name="Group 36">
            <a:extLst>
              <a:ext uri="{FF2B5EF4-FFF2-40B4-BE49-F238E27FC236}">
                <a16:creationId xmlns:a16="http://schemas.microsoft.com/office/drawing/2014/main" id="{3D1E28BB-5983-989D-66E0-84275676BAC9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1524000"/>
            <a:ext cx="4113213" cy="2667000"/>
            <a:chOff x="2929" y="1296"/>
            <a:chExt cx="2591" cy="1680"/>
          </a:xfrm>
        </p:grpSpPr>
        <p:sp>
          <p:nvSpPr>
            <p:cNvPr id="24585" name="Oval 37">
              <a:extLst>
                <a:ext uri="{FF2B5EF4-FFF2-40B4-BE49-F238E27FC236}">
                  <a16:creationId xmlns:a16="http://schemas.microsoft.com/office/drawing/2014/main" id="{1878370C-E522-3D18-25A7-C8D6F8790A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" y="2622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586" name="Oval 38">
              <a:extLst>
                <a:ext uri="{FF2B5EF4-FFF2-40B4-BE49-F238E27FC236}">
                  <a16:creationId xmlns:a16="http://schemas.microsoft.com/office/drawing/2014/main" id="{D464F861-E4D2-6FF5-BE5F-2DDC13649F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5" y="2313"/>
              <a:ext cx="53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587" name="Oval 39">
              <a:extLst>
                <a:ext uri="{FF2B5EF4-FFF2-40B4-BE49-F238E27FC236}">
                  <a16:creationId xmlns:a16="http://schemas.microsoft.com/office/drawing/2014/main" id="{678B6FB4-2252-1EC8-5C95-83ACC0FF66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4" y="2445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588" name="Oval 40">
              <a:extLst>
                <a:ext uri="{FF2B5EF4-FFF2-40B4-BE49-F238E27FC236}">
                  <a16:creationId xmlns:a16="http://schemas.microsoft.com/office/drawing/2014/main" id="{BF532080-E445-1512-B505-8654E60AB3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3" y="2224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589" name="Oval 41">
              <a:extLst>
                <a:ext uri="{FF2B5EF4-FFF2-40B4-BE49-F238E27FC236}">
                  <a16:creationId xmlns:a16="http://schemas.microsoft.com/office/drawing/2014/main" id="{095540F6-2EED-C6DA-A00B-AD75F0FB7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7" y="2534"/>
              <a:ext cx="53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590" name="Oval 42">
              <a:extLst>
                <a:ext uri="{FF2B5EF4-FFF2-40B4-BE49-F238E27FC236}">
                  <a16:creationId xmlns:a16="http://schemas.microsoft.com/office/drawing/2014/main" id="{806224BB-DD59-B6DC-39CA-6118085673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1" y="2048"/>
              <a:ext cx="53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591" name="Oval 43">
              <a:extLst>
                <a:ext uri="{FF2B5EF4-FFF2-40B4-BE49-F238E27FC236}">
                  <a16:creationId xmlns:a16="http://schemas.microsoft.com/office/drawing/2014/main" id="{7572EBA0-CE4B-B2B7-CD79-162CC3D7F5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4" y="2269"/>
              <a:ext cx="52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592" name="Oval 44">
              <a:extLst>
                <a:ext uri="{FF2B5EF4-FFF2-40B4-BE49-F238E27FC236}">
                  <a16:creationId xmlns:a16="http://schemas.microsoft.com/office/drawing/2014/main" id="{DDB0B7F9-BF6D-D4CE-6C06-596BF25F4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0" y="2003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593" name="Oval 45">
              <a:extLst>
                <a:ext uri="{FF2B5EF4-FFF2-40B4-BE49-F238E27FC236}">
                  <a16:creationId xmlns:a16="http://schemas.microsoft.com/office/drawing/2014/main" id="{3D3B838C-2D36-A5D3-FBD5-A9022FCE2C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180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594" name="Oval 46">
              <a:extLst>
                <a:ext uri="{FF2B5EF4-FFF2-40B4-BE49-F238E27FC236}">
                  <a16:creationId xmlns:a16="http://schemas.microsoft.com/office/drawing/2014/main" id="{B05BDBB7-DA29-66F1-704C-42E32F0594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5" y="2445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595" name="Oval 47">
              <a:extLst>
                <a:ext uri="{FF2B5EF4-FFF2-40B4-BE49-F238E27FC236}">
                  <a16:creationId xmlns:a16="http://schemas.microsoft.com/office/drawing/2014/main" id="{B62D5C3A-E902-BEB6-D31D-CE6EA9C45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3" y="2711"/>
              <a:ext cx="53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596" name="Oval 48">
              <a:extLst>
                <a:ext uri="{FF2B5EF4-FFF2-40B4-BE49-F238E27FC236}">
                  <a16:creationId xmlns:a16="http://schemas.microsoft.com/office/drawing/2014/main" id="{043962C6-0818-E24C-2D0F-741F7C86B6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0" y="2578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597" name="Oval 49">
              <a:extLst>
                <a:ext uri="{FF2B5EF4-FFF2-40B4-BE49-F238E27FC236}">
                  <a16:creationId xmlns:a16="http://schemas.microsoft.com/office/drawing/2014/main" id="{C86301D5-78E7-8188-9C0D-C7BCD264C5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6" y="1738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598" name="Rectangle 50">
              <a:extLst>
                <a:ext uri="{FF2B5EF4-FFF2-40B4-BE49-F238E27FC236}">
                  <a16:creationId xmlns:a16="http://schemas.microsoft.com/office/drawing/2014/main" id="{ACD40E2C-0BF0-49E4-800D-E12B2061F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2" y="1959"/>
              <a:ext cx="53" cy="8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599" name="Rectangle 51">
              <a:extLst>
                <a:ext uri="{FF2B5EF4-FFF2-40B4-BE49-F238E27FC236}">
                  <a16:creationId xmlns:a16="http://schemas.microsoft.com/office/drawing/2014/main" id="{1CC12688-9E4D-AF3C-9528-9021D0D7BC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4" y="1605"/>
              <a:ext cx="53" cy="8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00" name="Rectangle 52">
              <a:extLst>
                <a:ext uri="{FF2B5EF4-FFF2-40B4-BE49-F238E27FC236}">
                  <a16:creationId xmlns:a16="http://schemas.microsoft.com/office/drawing/2014/main" id="{5AF8A938-6A41-E3F5-39E1-7B91B6F112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5" y="1473"/>
              <a:ext cx="53" cy="8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01" name="Rectangle 53">
              <a:extLst>
                <a:ext uri="{FF2B5EF4-FFF2-40B4-BE49-F238E27FC236}">
                  <a16:creationId xmlns:a16="http://schemas.microsoft.com/office/drawing/2014/main" id="{1C70454F-AAAA-3117-C862-C59091EE66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5" y="2224"/>
              <a:ext cx="53" cy="8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02" name="Rectangle 54">
              <a:extLst>
                <a:ext uri="{FF2B5EF4-FFF2-40B4-BE49-F238E27FC236}">
                  <a16:creationId xmlns:a16="http://schemas.microsoft.com/office/drawing/2014/main" id="{FE06318C-475B-961F-3385-08BD5B4A85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8" y="1694"/>
              <a:ext cx="53" cy="8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03" name="Rectangle 55">
              <a:extLst>
                <a:ext uri="{FF2B5EF4-FFF2-40B4-BE49-F238E27FC236}">
                  <a16:creationId xmlns:a16="http://schemas.microsoft.com/office/drawing/2014/main" id="{1681C78F-BA8A-CF15-08BB-2AE6EDD3A2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4" y="1915"/>
              <a:ext cx="53" cy="8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04" name="Rectangle 56">
              <a:extLst>
                <a:ext uri="{FF2B5EF4-FFF2-40B4-BE49-F238E27FC236}">
                  <a16:creationId xmlns:a16="http://schemas.microsoft.com/office/drawing/2014/main" id="{C9DEB1BD-CC41-71A0-BAED-A918175611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" y="1473"/>
              <a:ext cx="52" cy="8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05" name="Rectangle 57">
              <a:extLst>
                <a:ext uri="{FF2B5EF4-FFF2-40B4-BE49-F238E27FC236}">
                  <a16:creationId xmlns:a16="http://schemas.microsoft.com/office/drawing/2014/main" id="{A547CB09-B69E-6ECA-BE85-64C9D49079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6" y="1561"/>
              <a:ext cx="53" cy="8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06" name="Rectangle 58">
              <a:extLst>
                <a:ext uri="{FF2B5EF4-FFF2-40B4-BE49-F238E27FC236}">
                  <a16:creationId xmlns:a16="http://schemas.microsoft.com/office/drawing/2014/main" id="{7F2B0861-5027-2812-432B-67E91A049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3" y="2048"/>
              <a:ext cx="53" cy="8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07" name="Rectangle 59">
              <a:extLst>
                <a:ext uri="{FF2B5EF4-FFF2-40B4-BE49-F238E27FC236}">
                  <a16:creationId xmlns:a16="http://schemas.microsoft.com/office/drawing/2014/main" id="{AC18A56F-9A2E-C4D1-A8C9-B710DB313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3" y="1827"/>
              <a:ext cx="52" cy="8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08" name="Rectangle 60">
              <a:extLst>
                <a:ext uri="{FF2B5EF4-FFF2-40B4-BE49-F238E27FC236}">
                  <a16:creationId xmlns:a16="http://schemas.microsoft.com/office/drawing/2014/main" id="{FADA3AAF-6E59-24B4-28ED-04D199FAF6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6" y="2401"/>
              <a:ext cx="53" cy="8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09" name="Rectangle 61">
              <a:extLst>
                <a:ext uri="{FF2B5EF4-FFF2-40B4-BE49-F238E27FC236}">
                  <a16:creationId xmlns:a16="http://schemas.microsoft.com/office/drawing/2014/main" id="{935C340C-EBD3-CE98-31D6-1F5294DA8F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5" y="1959"/>
              <a:ext cx="53" cy="8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10" name="Rectangle 62">
              <a:extLst>
                <a:ext uri="{FF2B5EF4-FFF2-40B4-BE49-F238E27FC236}">
                  <a16:creationId xmlns:a16="http://schemas.microsoft.com/office/drawing/2014/main" id="{89D6125C-CE97-3517-8BFD-1A131ECD9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5" y="2269"/>
              <a:ext cx="53" cy="8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11" name="Rectangle 63">
              <a:extLst>
                <a:ext uri="{FF2B5EF4-FFF2-40B4-BE49-F238E27FC236}">
                  <a16:creationId xmlns:a16="http://schemas.microsoft.com/office/drawing/2014/main" id="{C9B88BE4-1A14-567E-B557-EDC007761A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1" y="2445"/>
              <a:ext cx="53" cy="8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12" name="Rectangle 64">
              <a:extLst>
                <a:ext uri="{FF2B5EF4-FFF2-40B4-BE49-F238E27FC236}">
                  <a16:creationId xmlns:a16="http://schemas.microsoft.com/office/drawing/2014/main" id="{D22FEB9E-C9A1-CC63-36F6-53A1A29343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9" y="1296"/>
              <a:ext cx="2591" cy="16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13" name="Line 65">
              <a:extLst>
                <a:ext uri="{FF2B5EF4-FFF2-40B4-BE49-F238E27FC236}">
                  <a16:creationId xmlns:a16="http://schemas.microsoft.com/office/drawing/2014/main" id="{79F82CEE-F77A-64D1-6B92-AFCC18AF93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1392"/>
              <a:ext cx="576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614" name="Line 66">
              <a:extLst>
                <a:ext uri="{FF2B5EF4-FFF2-40B4-BE49-F238E27FC236}">
                  <a16:creationId xmlns:a16="http://schemas.microsoft.com/office/drawing/2014/main" id="{004837A0-EFAE-D75B-4B50-F9694B60F0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1344"/>
              <a:ext cx="576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615" name="Line 67">
              <a:extLst>
                <a:ext uri="{FF2B5EF4-FFF2-40B4-BE49-F238E27FC236}">
                  <a16:creationId xmlns:a16="http://schemas.microsoft.com/office/drawing/2014/main" id="{648B2A84-1B50-D411-6018-0091E77251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1392"/>
              <a:ext cx="576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4582" name="Line 68">
            <a:extLst>
              <a:ext uri="{FF2B5EF4-FFF2-40B4-BE49-F238E27FC236}">
                <a16:creationId xmlns:a16="http://schemas.microsoft.com/office/drawing/2014/main" id="{1BB5A4BB-C047-8581-6CA5-DBE5C27AB7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56400" y="3124200"/>
            <a:ext cx="406400" cy="2206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4583" name="Text Box 69">
            <a:extLst>
              <a:ext uri="{FF2B5EF4-FFF2-40B4-BE49-F238E27FC236}">
                <a16:creationId xmlns:a16="http://schemas.microsoft.com/office/drawing/2014/main" id="{040C5570-C504-C5F2-48F7-2EAA795859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32004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Arial Unicode MS" pitchFamily="34" charset="-128"/>
                <a:ea typeface="Arial Unicode MS" pitchFamily="34" charset="-128"/>
              </a:rPr>
              <a:t>m</a:t>
            </a:r>
          </a:p>
        </p:txBody>
      </p:sp>
      <p:sp>
        <p:nvSpPr>
          <p:cNvPr id="1796167" name="Text Box 71">
            <a:extLst>
              <a:ext uri="{FF2B5EF4-FFF2-40B4-BE49-F238E27FC236}">
                <a16:creationId xmlns:a16="http://schemas.microsoft.com/office/drawing/2014/main" id="{03B45111-1E40-C83C-E947-3D9EBD30BF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267200"/>
            <a:ext cx="8305800" cy="2025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data D be (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…, (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|D|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|D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where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set of training tuples associated with the class labels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infinite lines (</a:t>
            </a:r>
            <a:r>
              <a:rPr lang="en-US" alt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hyperplanes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separating the two classes but we want to </a:t>
            </a:r>
            <a:r>
              <a:rPr lang="en-US" alt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best one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(the one that minimizes classification error on unseen data)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 searches for the hyperplane with the largest margin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i.e.,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marginal hyperplane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(MMH)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96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6167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3">
            <a:extLst>
              <a:ext uri="{FF2B5EF4-FFF2-40B4-BE49-F238E27FC236}">
                <a16:creationId xmlns:a16="http://schemas.microsoft.com/office/drawing/2014/main" id="{68C6867A-F300-2ED4-1B8D-806057CDD81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87F2C31-8D26-4539-A92C-32C0CF6EBC45}" type="datetime4">
              <a:rPr lang="en-US" altLang="en-US" smtClean="0"/>
              <a:pPr eaLnBrk="1" hangingPunct="1"/>
              <a:t>October 17, 2023</a:t>
            </a:fld>
            <a:endParaRPr lang="en-US" altLang="en-US"/>
          </a:p>
        </p:txBody>
      </p:sp>
      <p:sp>
        <p:nvSpPr>
          <p:cNvPr id="23555" name="Footer Placeholder 4">
            <a:extLst>
              <a:ext uri="{FF2B5EF4-FFF2-40B4-BE49-F238E27FC236}">
                <a16:creationId xmlns:a16="http://schemas.microsoft.com/office/drawing/2014/main" id="{1E035859-3725-C58D-695E-CB8486513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Data Mining: Concepts and Techniques</a:t>
            </a:r>
          </a:p>
        </p:txBody>
      </p:sp>
      <p:sp>
        <p:nvSpPr>
          <p:cNvPr id="23556" name="Slide Number Placeholder 5">
            <a:extLst>
              <a:ext uri="{FF2B5EF4-FFF2-40B4-BE49-F238E27FC236}">
                <a16:creationId xmlns:a16="http://schemas.microsoft.com/office/drawing/2014/main" id="{1E07DD70-C188-0CA7-24D3-C68F7416D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833E36D-BB2E-41D6-ACE1-0D0293B84EEB}" type="slidenum">
              <a:rPr lang="en-US" altLang="en-US"/>
              <a:pPr eaLnBrk="1" hangingPunct="1"/>
              <a:t>27</a:t>
            </a:fld>
            <a:endParaRPr lang="en-US" altLang="en-US"/>
          </a:p>
        </p:txBody>
      </p:sp>
      <p:sp>
        <p:nvSpPr>
          <p:cNvPr id="23557" name="Rectangle 2">
            <a:extLst>
              <a:ext uri="{FF2B5EF4-FFF2-40B4-BE49-F238E27FC236}">
                <a16:creationId xmlns:a16="http://schemas.microsoft.com/office/drawing/2014/main" id="{E6C18F24-3680-E942-68A3-66381970C5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7886700" cy="520699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SVM—Margins and Support Vectors</a:t>
            </a:r>
          </a:p>
        </p:txBody>
      </p:sp>
      <p:pic>
        <p:nvPicPr>
          <p:cNvPr id="23558" name="Picture 4">
            <a:extLst>
              <a:ext uri="{FF2B5EF4-FFF2-40B4-BE49-F238E27FC236}">
                <a16:creationId xmlns:a16="http://schemas.microsoft.com/office/drawing/2014/main" id="{8D8719C9-0B17-91FB-6DCE-12A77BC22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66825"/>
            <a:ext cx="7448550" cy="559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9" name="Picture 6">
            <a:extLst>
              <a:ext uri="{FF2B5EF4-FFF2-40B4-BE49-F238E27FC236}">
                <a16:creationId xmlns:a16="http://schemas.microsoft.com/office/drawing/2014/main" id="{7A70C797-776F-1A6B-E4F2-4CF4D4011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208338"/>
            <a:ext cx="3886200" cy="326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>
            <a:extLst>
              <a:ext uri="{FF2B5EF4-FFF2-40B4-BE49-F238E27FC236}">
                <a16:creationId xmlns:a16="http://schemas.microsoft.com/office/drawing/2014/main" id="{700A67DD-EEBE-62BF-927A-292D591EC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D72CADF-77EF-4278-81BC-ECFFBB7664F7}" type="slidenum">
              <a:rPr lang="en-US" altLang="en-US"/>
              <a:pPr eaLnBrk="1" hangingPunct="1"/>
              <a:t>28</a:t>
            </a:fld>
            <a:endParaRPr lang="en-US" altLang="en-US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64D6C8ED-BBBC-AE3C-58AC-35507C67EF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672564"/>
          </a:xfrm>
        </p:spPr>
        <p:txBody>
          <a:bodyPr/>
          <a:lstStyle/>
          <a:p>
            <a:pPr eaLnBrk="1" hangingPunct="1"/>
            <a:r>
              <a:rPr lang="en-US" altLang="en-US" sz="3200" b="1" dirty="0"/>
              <a:t>SVM—Linearly Separable</a:t>
            </a:r>
          </a:p>
        </p:txBody>
      </p:sp>
      <p:sp>
        <p:nvSpPr>
          <p:cNvPr id="25604" name="Rectangle 5">
            <a:extLst>
              <a:ext uri="{FF2B5EF4-FFF2-40B4-BE49-F238E27FC236}">
                <a16:creationId xmlns:a16="http://schemas.microsoft.com/office/drawing/2014/main" id="{F2E8BEFA-236A-D10C-DB75-5CD2730BF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295400"/>
            <a:ext cx="8458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000" dirty="0"/>
              <a:t>A separating hyperplane can be written as</a:t>
            </a:r>
          </a:p>
          <a:p>
            <a:pPr lvl="2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en-US" sz="2000" b="1" dirty="0"/>
              <a:t>W</a:t>
            </a:r>
            <a:r>
              <a:rPr lang="en-US" altLang="en-US" sz="2000" dirty="0"/>
              <a:t> ● </a:t>
            </a:r>
            <a:r>
              <a:rPr lang="en-US" altLang="en-US" sz="2000" b="1" dirty="0"/>
              <a:t>X</a:t>
            </a:r>
            <a:r>
              <a:rPr lang="en-US" altLang="en-US" sz="2000" dirty="0"/>
              <a:t> + b = 0</a:t>
            </a:r>
          </a:p>
          <a:p>
            <a:pPr lvl="1" eaLnBrk="1" hangingPunct="1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2000" dirty="0"/>
              <a:t>where </a:t>
            </a:r>
            <a:r>
              <a:rPr lang="en-US" altLang="en-US" sz="2000" b="1" dirty="0"/>
              <a:t>W</a:t>
            </a:r>
            <a:r>
              <a:rPr lang="en-US" altLang="en-US" sz="2000" dirty="0"/>
              <a:t>={w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, w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, …, </a:t>
            </a:r>
            <a:r>
              <a:rPr lang="en-US" altLang="en-US" sz="2000" dirty="0" err="1"/>
              <a:t>w</a:t>
            </a:r>
            <a:r>
              <a:rPr lang="en-US" altLang="en-US" sz="2000" baseline="-25000" dirty="0" err="1"/>
              <a:t>n</a:t>
            </a:r>
            <a:r>
              <a:rPr lang="en-US" altLang="en-US" sz="2000" dirty="0"/>
              <a:t>} is a weight vector and b a scalar (bias)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000" dirty="0"/>
              <a:t>For 2-D it can be written as</a:t>
            </a:r>
          </a:p>
          <a:p>
            <a:pPr lvl="2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en-US" sz="2000" dirty="0"/>
              <a:t>w</a:t>
            </a:r>
            <a:r>
              <a:rPr lang="en-US" altLang="en-US" sz="2000" baseline="-25000" dirty="0"/>
              <a:t>0</a:t>
            </a:r>
            <a:r>
              <a:rPr lang="en-US" altLang="en-US" sz="2000" dirty="0"/>
              <a:t> + w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 x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 + w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 x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 = 0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000" dirty="0"/>
              <a:t>The hyperplane defining the sides of the margin: </a:t>
            </a:r>
          </a:p>
          <a:p>
            <a:pPr lvl="2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en-US" sz="2000" dirty="0"/>
              <a:t>H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: w</a:t>
            </a:r>
            <a:r>
              <a:rPr lang="en-US" altLang="en-US" sz="2000" baseline="-25000" dirty="0"/>
              <a:t>0</a:t>
            </a:r>
            <a:r>
              <a:rPr lang="en-US" altLang="en-US" sz="2000" dirty="0"/>
              <a:t> + w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 x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 + w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 x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 ≥ 1    for </a:t>
            </a:r>
            <a:r>
              <a:rPr lang="en-US" altLang="en-US" sz="2000" dirty="0" err="1"/>
              <a:t>y</a:t>
            </a:r>
            <a:r>
              <a:rPr lang="en-US" altLang="en-US" sz="2000" baseline="-25000" dirty="0" err="1"/>
              <a:t>i</a:t>
            </a:r>
            <a:r>
              <a:rPr lang="en-US" altLang="en-US" sz="2000" baseline="-25000" dirty="0"/>
              <a:t> </a:t>
            </a:r>
            <a:r>
              <a:rPr lang="en-US" altLang="en-US" sz="2000" dirty="0"/>
              <a:t>= +1, and</a:t>
            </a:r>
          </a:p>
          <a:p>
            <a:pPr lvl="2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en-US" sz="2000" dirty="0"/>
              <a:t>H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: w</a:t>
            </a:r>
            <a:r>
              <a:rPr lang="en-US" altLang="en-US" sz="2000" baseline="-25000" dirty="0"/>
              <a:t>0</a:t>
            </a:r>
            <a:r>
              <a:rPr lang="en-US" altLang="en-US" sz="2000" dirty="0"/>
              <a:t> + w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 x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 + w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 x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 ≤ – 1 for </a:t>
            </a:r>
            <a:r>
              <a:rPr lang="en-US" altLang="en-US" sz="2000" dirty="0" err="1"/>
              <a:t>y</a:t>
            </a:r>
            <a:r>
              <a:rPr lang="en-US" altLang="en-US" sz="2000" baseline="-25000" dirty="0" err="1"/>
              <a:t>i</a:t>
            </a:r>
            <a:r>
              <a:rPr lang="en-US" altLang="en-US" sz="2000" baseline="-25000" dirty="0"/>
              <a:t> </a:t>
            </a:r>
            <a:r>
              <a:rPr lang="en-US" altLang="en-US" sz="2000" dirty="0"/>
              <a:t>= –1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000" dirty="0"/>
              <a:t>Any training tuples that fall on hyperplanes H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 or H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 (i.e., the </a:t>
            </a:r>
            <a:br>
              <a:rPr lang="en-US" altLang="en-US" sz="2000" dirty="0"/>
            </a:br>
            <a:r>
              <a:rPr lang="en-US" altLang="en-US" sz="2000" dirty="0"/>
              <a:t>sides defining the margin) are </a:t>
            </a:r>
            <a:r>
              <a:rPr lang="en-US" altLang="en-US" sz="2000" b="1" dirty="0"/>
              <a:t>support vectors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000" dirty="0"/>
              <a:t>This becomes a </a:t>
            </a:r>
            <a:r>
              <a:rPr lang="en-US" altLang="en-US" sz="2000" b="1" dirty="0"/>
              <a:t>constrained (convex) quadratic optimization</a:t>
            </a:r>
            <a:r>
              <a:rPr lang="en-US" altLang="en-US" sz="2000" dirty="0"/>
              <a:t> problem: Quadratic objective function and linear constraints </a:t>
            </a:r>
            <a:r>
              <a:rPr lang="en-US" altLang="en-US" sz="2000" dirty="0">
                <a:sym typeface="Wingdings" panose="05000000000000000000" pitchFamily="2" charset="2"/>
              </a:rPr>
              <a:t></a:t>
            </a:r>
            <a:r>
              <a:rPr lang="en-US" altLang="en-US" sz="2000" dirty="0"/>
              <a:t> </a:t>
            </a:r>
            <a:r>
              <a:rPr lang="en-US" altLang="en-US" sz="2000" i="1" dirty="0"/>
              <a:t>Quadratic Programming (QP) </a:t>
            </a:r>
            <a:r>
              <a:rPr lang="en-US" altLang="en-US" sz="2000" dirty="0">
                <a:sym typeface="Wingdings" panose="05000000000000000000" pitchFamily="2" charset="2"/>
              </a:rPr>
              <a:t></a:t>
            </a:r>
            <a:r>
              <a:rPr lang="en-US" altLang="en-US" sz="2000" dirty="0"/>
              <a:t> </a:t>
            </a:r>
            <a:r>
              <a:rPr lang="en-US" altLang="en-US" sz="2000" dirty="0" err="1"/>
              <a:t>Lagrangian</a:t>
            </a:r>
            <a:r>
              <a:rPr lang="en-US" altLang="en-US" sz="2000" dirty="0"/>
              <a:t> multipliers method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>
            <a:extLst>
              <a:ext uri="{FF2B5EF4-FFF2-40B4-BE49-F238E27FC236}">
                <a16:creationId xmlns:a16="http://schemas.microsoft.com/office/drawing/2014/main" id="{A9B5C432-E4E1-D1DD-3A0C-828C07E91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E95921E-B934-4915-BB5F-94085BD58ADE}" type="slidenum">
              <a:rPr lang="en-US" altLang="en-US"/>
              <a:pPr eaLnBrk="1" hangingPunct="1"/>
              <a:t>29</a:t>
            </a:fld>
            <a:endParaRPr lang="en-US" altLang="en-US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A8CE42F7-3B6D-2E19-EE3F-6078C424D7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09600"/>
          </a:xfrm>
        </p:spPr>
        <p:txBody>
          <a:bodyPr/>
          <a:lstStyle/>
          <a:p>
            <a:pPr algn="ctr" eaLnBrk="1" hangingPunct="1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Is SVM Effective on High Dimensional Data?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3C586668-9E2A-D361-09D9-D1CC60CB5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" y="1120775"/>
            <a:ext cx="8458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dirty="0"/>
              <a:t>The </a:t>
            </a:r>
            <a:r>
              <a:rPr lang="en-US" altLang="en-US" b="1" dirty="0"/>
              <a:t>complexity</a:t>
            </a:r>
            <a:r>
              <a:rPr lang="en-US" altLang="en-US" dirty="0"/>
              <a:t> of trained classifier is characterized by the </a:t>
            </a:r>
            <a:r>
              <a:rPr lang="en-US" altLang="en-US" u="sng" dirty="0"/>
              <a:t># of support vectors</a:t>
            </a:r>
            <a:r>
              <a:rPr lang="en-US" altLang="en-US" dirty="0"/>
              <a:t> rather than the dimensionality of the data</a:t>
            </a:r>
          </a:p>
          <a:p>
            <a:pPr eaLnBrk="1" hangingPunct="1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dirty="0"/>
              <a:t>The </a:t>
            </a:r>
            <a:r>
              <a:rPr lang="en-US" altLang="en-US" b="1" dirty="0"/>
              <a:t>support vectors</a:t>
            </a:r>
            <a:r>
              <a:rPr lang="en-US" altLang="en-US" dirty="0"/>
              <a:t> are the </a:t>
            </a:r>
            <a:r>
              <a:rPr lang="en-US" altLang="en-US" u="sng" dirty="0"/>
              <a:t>essential or critical training examples</a:t>
            </a:r>
            <a:r>
              <a:rPr lang="en-US" altLang="en-US" dirty="0"/>
              <a:t> —they lie closest to the decision boundary, maximum marginal hyperplane (MMH)</a:t>
            </a:r>
          </a:p>
          <a:p>
            <a:pPr eaLnBrk="1" hangingPunct="1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dirty="0"/>
              <a:t>If all other training examples are removed and the training is repeated, the same separating hyperplane would be found</a:t>
            </a:r>
          </a:p>
          <a:p>
            <a:pPr eaLnBrk="1" hangingPunct="1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dirty="0"/>
              <a:t>The number of support vectors found can be used to compute an </a:t>
            </a:r>
            <a:r>
              <a:rPr lang="en-US" altLang="en-US" u="sng" dirty="0"/>
              <a:t>(upper) bound on the expected error rate</a:t>
            </a:r>
            <a:r>
              <a:rPr lang="en-US" altLang="en-US" dirty="0"/>
              <a:t> of the SVM classifier, which is independent of the data dimensionality</a:t>
            </a:r>
          </a:p>
          <a:p>
            <a:pPr eaLnBrk="1" hangingPunct="1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dirty="0"/>
              <a:t>Thus, an SVM with a small number of support vectors can have good generalization, even when the dimensionality of the data is high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6">
            <a:extLst>
              <a:ext uri="{FF2B5EF4-FFF2-40B4-BE49-F238E27FC236}">
                <a16:creationId xmlns:a16="http://schemas.microsoft.com/office/drawing/2014/main" id="{DF6145CF-CA8B-32DB-28F3-F1B8343B996C}"/>
              </a:ext>
            </a:extLst>
          </p:cNvPr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3C9813DA-5683-4B00-BC6A-B739FDC73FDB}" type="slidenum">
              <a:rPr lang="en-US" altLang="en-US" sz="1200"/>
              <a:pPr algn="r" eaLnBrk="1" hangingPunct="1"/>
              <a:t>3</a:t>
            </a:fld>
            <a:endParaRPr lang="en-US" altLang="en-US" sz="1200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7AF957C1-4171-468B-26D4-D25136B5DE2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54805" y="457200"/>
            <a:ext cx="7191910" cy="6096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70BC7B00-7364-4516-4918-15035EE306E4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04800" y="1295400"/>
            <a:ext cx="8458200" cy="5334000"/>
          </a:xfrm>
          <a:noFill/>
        </p:spPr>
        <p:txBody>
          <a:bodyPr lIns="92075" tIns="46038" rIns="92075" bIns="46038"/>
          <a:lstStyle/>
          <a:p>
            <a:pPr>
              <a:lnSpc>
                <a:spcPct val="130000"/>
              </a:lnSpc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 and Engineering</a:t>
            </a:r>
          </a:p>
          <a:p>
            <a:pPr>
              <a:lnSpc>
                <a:spcPct val="13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Bayesian Belief Networks</a:t>
            </a:r>
          </a:p>
          <a:p>
            <a:pPr>
              <a:lnSpc>
                <a:spcPct val="13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Machines</a:t>
            </a:r>
          </a:p>
          <a:p>
            <a:pPr>
              <a:lnSpc>
                <a:spcPct val="13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 based and pattern based classification</a:t>
            </a:r>
          </a:p>
          <a:p>
            <a:pPr>
              <a:lnSpc>
                <a:spcPct val="13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by weak supervision</a:t>
            </a:r>
          </a:p>
          <a:p>
            <a:pPr>
              <a:lnSpc>
                <a:spcPct val="13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with rich data type</a:t>
            </a:r>
          </a:p>
          <a:p>
            <a:pPr>
              <a:lnSpc>
                <a:spcPct val="13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Classification Methods</a:t>
            </a:r>
          </a:p>
          <a:p>
            <a:pPr>
              <a:lnSpc>
                <a:spcPct val="13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Topics Regarding Classification</a:t>
            </a:r>
          </a:p>
          <a:p>
            <a:pPr>
              <a:lnSpc>
                <a:spcPct val="13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>
            <a:extLst>
              <a:ext uri="{FF2B5EF4-FFF2-40B4-BE49-F238E27FC236}">
                <a16:creationId xmlns:a16="http://schemas.microsoft.com/office/drawing/2014/main" id="{9CF3E116-6575-C422-05A7-E67CCC1FE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D4EBC36-0E9D-474D-BB9C-9EBB96097B4C}" type="slidenum">
              <a:rPr lang="en-US" altLang="en-US"/>
              <a:pPr eaLnBrk="1" hangingPunct="1"/>
              <a:t>30</a:t>
            </a:fld>
            <a:endParaRPr lang="en-US" altLang="en-US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1FA4CEAE-9C97-0971-1ABD-F8E700D161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57027"/>
            <a:ext cx="7391400" cy="609600"/>
          </a:xfrm>
        </p:spPr>
        <p:txBody>
          <a:bodyPr/>
          <a:lstStyle/>
          <a:p>
            <a:pPr algn="ctr" eaLnBrk="1" hangingPunct="1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SVM—Linearly Inseparable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B39C2FB0-3D52-6C92-2C45-FB612BDAE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274924"/>
            <a:ext cx="6413500" cy="5446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400" dirty="0"/>
              <a:t>Transform the original input data into a higher dimensional space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endParaRPr lang="en-US" altLang="en-US" sz="2400" dirty="0"/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endParaRPr lang="en-US" altLang="en-US" sz="2400" dirty="0"/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endParaRPr lang="en-US" altLang="en-US" sz="2400" dirty="0"/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endParaRPr lang="en-US" altLang="en-US" sz="2400" dirty="0"/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endParaRPr lang="en-US" altLang="en-US" sz="2400" dirty="0"/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endParaRPr lang="en-US" altLang="en-US" sz="2400" dirty="0"/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endParaRPr lang="en-US" altLang="en-US" sz="2400" dirty="0"/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400" dirty="0"/>
              <a:t>Search for a linear separating hyperplane in the new space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400" dirty="0"/>
              <a:t>Computation  is costly.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endParaRPr lang="en-US" altLang="en-US" sz="2400" dirty="0"/>
          </a:p>
        </p:txBody>
      </p:sp>
      <p:pic>
        <p:nvPicPr>
          <p:cNvPr id="27653" name="Picture 11">
            <a:extLst>
              <a:ext uri="{FF2B5EF4-FFF2-40B4-BE49-F238E27FC236}">
                <a16:creationId xmlns:a16="http://schemas.microsoft.com/office/drawing/2014/main" id="{354777C0-3302-97A8-8823-4C30EC1D1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590800"/>
            <a:ext cx="8317787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7654" name="Object 14">
            <a:extLst>
              <a:ext uri="{FF2B5EF4-FFF2-40B4-BE49-F238E27FC236}">
                <a16:creationId xmlns:a16="http://schemas.microsoft.com/office/drawing/2014/main" id="{FBFD8604-2EB7-997B-2DE7-9BAB2E8E873C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1681241"/>
              </p:ext>
            </p:extLst>
          </p:nvPr>
        </p:nvGraphicFramePr>
        <p:xfrm>
          <a:off x="6718300" y="392167"/>
          <a:ext cx="2044700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martDraw" r:id="rId4" imgW="2045208" imgH="1749552" progId="SmartDraw.2">
                  <p:embed/>
                </p:oleObj>
              </mc:Choice>
              <mc:Fallback>
                <p:oleObj name="SmartDraw" r:id="rId4" imgW="2045208" imgH="1749552" progId="SmartDraw.2">
                  <p:embed/>
                  <p:pic>
                    <p:nvPicPr>
                      <p:cNvPr id="27654" name="Object 14">
                        <a:extLst>
                          <a:ext uri="{FF2B5EF4-FFF2-40B4-BE49-F238E27FC236}">
                            <a16:creationId xmlns:a16="http://schemas.microsoft.com/office/drawing/2014/main" id="{FBFD8604-2EB7-997B-2DE7-9BAB2E8E87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8300" y="392167"/>
                        <a:ext cx="2044700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F32C6E7-27DA-09C2-9F0E-19C400940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89" y="4509436"/>
            <a:ext cx="7472269" cy="18095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A8DC33A-E7F9-E4F8-8A2C-DE53827B72DC}"/>
              </a:ext>
            </a:extLst>
          </p:cNvPr>
          <p:cNvSpPr txBox="1"/>
          <p:nvPr/>
        </p:nvSpPr>
        <p:spPr>
          <a:xfrm>
            <a:off x="295103" y="1242354"/>
            <a:ext cx="817184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Minion-Regular"/>
              </a:rPr>
              <a:t>“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Minion-Italic"/>
              </a:rPr>
              <a:t>Once I’ve got a trained support vector machine, how do I use it to classify test (i.e., new) tuples?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Minion-Regular"/>
              </a:rPr>
              <a:t>” Based on the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Minion-Regular"/>
              </a:rPr>
              <a:t>Lagrangian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Minion-Regular"/>
              </a:rPr>
              <a:t> formulation mentioned before, the MMH (</a:t>
            </a:r>
            <a:r>
              <a:rPr lang="en-US" altLang="en-US" dirty="0"/>
              <a:t>maximum marginal hyperplane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Minion-Regular"/>
              </a:rPr>
              <a:t>) can be rewritten as the decision boundary.</a:t>
            </a: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D211323-7732-654B-6C76-70BDB00E07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048" y="2165684"/>
            <a:ext cx="7703275" cy="198521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1E4F826-BF08-EA20-2274-8C675A72A35C}"/>
              </a:ext>
            </a:extLst>
          </p:cNvPr>
          <p:cNvSpPr txBox="1"/>
          <p:nvPr/>
        </p:nvSpPr>
        <p:spPr>
          <a:xfrm>
            <a:off x="2633837" y="360592"/>
            <a:ext cx="4555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SVM for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0565021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6">
            <a:extLst>
              <a:ext uri="{FF2B5EF4-FFF2-40B4-BE49-F238E27FC236}">
                <a16:creationId xmlns:a16="http://schemas.microsoft.com/office/drawing/2014/main" id="{73A67A12-65C4-C2D6-E994-FC2EE4F08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C7566235-F351-4F2A-B505-334FB5EE9E09}" type="slidenum">
              <a:rPr lang="en-US" altLang="en-US"/>
              <a:pPr eaLnBrk="1" hangingPunct="1"/>
              <a:t>32</a:t>
            </a:fld>
            <a:endParaRPr lang="en-US" altLang="en-US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9D942E7E-4B44-9ED3-64A0-34C853E427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914398"/>
          </a:xfrm>
        </p:spPr>
        <p:txBody>
          <a:bodyPr/>
          <a:lstStyle/>
          <a:p>
            <a:pPr algn="ctr" eaLnBrk="1" hangingPunct="1"/>
            <a:r>
              <a:rPr lang="en-US" altLang="en-US" dirty="0"/>
              <a:t>SVM vs. Neural Network</a:t>
            </a:r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B73AA403-16F2-5282-FF0A-B4E8E23F0D4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524000"/>
            <a:ext cx="4191000" cy="49530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400" b="1" dirty="0"/>
              <a:t>SVM</a:t>
            </a:r>
            <a:r>
              <a:rPr lang="en-US" altLang="en-US" sz="2400" dirty="0"/>
              <a:t>	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/>
              <a:t>Deterministic algorithm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/>
              <a:t>Nice generalization properties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/>
              <a:t>Hard to learn – learned in batch mode using quadratic programming techniques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/>
              <a:t>Using kernels can learn very complex functions</a:t>
            </a:r>
          </a:p>
        </p:txBody>
      </p:sp>
      <p:sp>
        <p:nvSpPr>
          <p:cNvPr id="34821" name="Rectangle 4">
            <a:extLst>
              <a:ext uri="{FF2B5EF4-FFF2-40B4-BE49-F238E27FC236}">
                <a16:creationId xmlns:a16="http://schemas.microsoft.com/office/drawing/2014/main" id="{955517D1-F6EF-2E31-FFB4-12E65DD328DE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343400" cy="48006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400" b="1" dirty="0"/>
              <a:t>Neural Network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/>
              <a:t>Nondeterministic algorithm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/>
              <a:t>Generalizes well but doesn’t have strong mathematical foundation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/>
              <a:t>Can easily be learned in incremental fashion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/>
              <a:t>To learn complex functions—use multilayer perceptron (nontrivial)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>
            <a:extLst>
              <a:ext uri="{FF2B5EF4-FFF2-40B4-BE49-F238E27FC236}">
                <a16:creationId xmlns:a16="http://schemas.microsoft.com/office/drawing/2014/main" id="{FCAF382B-C757-3103-17F5-2B1CEC276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C87DA91-D122-4A89-879C-C2523C1D0ADE}" type="slidenum">
              <a:rPr lang="en-US" altLang="en-US"/>
              <a:pPr eaLnBrk="1" hangingPunct="1"/>
              <a:t>33</a:t>
            </a:fld>
            <a:endParaRPr lang="en-US" altLang="en-US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887B4F90-DAD7-EFA2-9FDC-1C9C93F006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SVM Related Links</a:t>
            </a: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01A4F981-8116-07E5-AF3C-CE079879F8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50292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en-US" sz="2400" dirty="0"/>
              <a:t>SVM Website: </a:t>
            </a:r>
            <a:r>
              <a:rPr lang="en-US" altLang="en-US" sz="2400" dirty="0">
                <a:hlinkClick r:id="rId3"/>
              </a:rPr>
              <a:t>http://www.kernel-machines.org/</a:t>
            </a:r>
            <a:endParaRPr lang="en-US" altLang="en-US" sz="2400" dirty="0"/>
          </a:p>
          <a:p>
            <a:pPr eaLnBrk="1" hangingPunct="1">
              <a:lnSpc>
                <a:spcPct val="130000"/>
              </a:lnSpc>
            </a:pPr>
            <a:r>
              <a:rPr lang="en-US" altLang="en-US" sz="2400" dirty="0"/>
              <a:t>Representative implementations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400" b="1" dirty="0"/>
              <a:t>LIBSVM</a:t>
            </a:r>
            <a:r>
              <a:rPr lang="en-US" altLang="en-US" sz="2400" dirty="0"/>
              <a:t>: an efficient implementation of SVM, multi-class classifications, nu-SVM, one-class SVM, including also various interfaces with java, python, etc.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400" b="1" dirty="0"/>
              <a:t>SVM-light</a:t>
            </a:r>
            <a:r>
              <a:rPr lang="en-US" altLang="en-US" sz="2400" dirty="0"/>
              <a:t>: simpler but performance is not better than LIBSVM, support only binary classification and only in C 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400" b="1" dirty="0"/>
              <a:t>SVM-torch</a:t>
            </a:r>
            <a:r>
              <a:rPr lang="en-US" altLang="en-US" sz="2400" dirty="0"/>
              <a:t>: another recent implementation also written in C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6">
            <a:extLst>
              <a:ext uri="{FF2B5EF4-FFF2-40B4-BE49-F238E27FC236}">
                <a16:creationId xmlns:a16="http://schemas.microsoft.com/office/drawing/2014/main" id="{DF6145CF-CA8B-32DB-28F3-F1B8343B996C}"/>
              </a:ext>
            </a:extLst>
          </p:cNvPr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3C9813DA-5683-4B00-BC6A-B739FDC73FDB}" type="slidenum">
              <a:rPr lang="en-US" altLang="en-US" sz="1200"/>
              <a:pPr algn="r" eaLnBrk="1" hangingPunct="1"/>
              <a:t>34</a:t>
            </a:fld>
            <a:endParaRPr lang="en-US" altLang="en-US" sz="1200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7AF957C1-4171-468B-26D4-D25136B5DE2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54805" y="457200"/>
            <a:ext cx="7191910" cy="6096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70BC7B00-7364-4516-4918-15035EE306E4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04800" y="1295400"/>
            <a:ext cx="8458200" cy="5334000"/>
          </a:xfrm>
          <a:noFill/>
        </p:spPr>
        <p:txBody>
          <a:bodyPr lIns="92075" tIns="46038" rIns="92075" bIns="46038"/>
          <a:lstStyle/>
          <a:p>
            <a:pPr>
              <a:lnSpc>
                <a:spcPct val="13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 and Engineering</a:t>
            </a:r>
          </a:p>
          <a:p>
            <a:pPr>
              <a:lnSpc>
                <a:spcPct val="13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Bayesian Belief Networks</a:t>
            </a:r>
          </a:p>
          <a:p>
            <a:pPr>
              <a:lnSpc>
                <a:spcPct val="13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Machines</a:t>
            </a:r>
          </a:p>
          <a:p>
            <a:pPr>
              <a:lnSpc>
                <a:spcPct val="130000"/>
              </a:lnSpc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 based and pattern based classification</a:t>
            </a:r>
          </a:p>
          <a:p>
            <a:pPr>
              <a:lnSpc>
                <a:spcPct val="13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by weak supervision</a:t>
            </a:r>
          </a:p>
          <a:p>
            <a:pPr>
              <a:lnSpc>
                <a:spcPct val="13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with rich data type</a:t>
            </a:r>
          </a:p>
          <a:p>
            <a:pPr>
              <a:lnSpc>
                <a:spcPct val="13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Classification Methods</a:t>
            </a:r>
          </a:p>
          <a:p>
            <a:pPr>
              <a:lnSpc>
                <a:spcPct val="13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Topics Regarding Classification</a:t>
            </a:r>
          </a:p>
          <a:p>
            <a:pPr>
              <a:lnSpc>
                <a:spcPct val="13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2585127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2AF37-CA1D-6F82-D189-430E21B52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24029"/>
            <a:ext cx="7886700" cy="867773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Rule-based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4E2CC-659B-D787-7011-76701052B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6737"/>
            <a:ext cx="7886700" cy="4800226"/>
          </a:xfrm>
        </p:spPr>
        <p:txBody>
          <a:bodyPr>
            <a:normAutofit/>
          </a:bodyPr>
          <a:lstStyle/>
          <a:p>
            <a:r>
              <a:rPr lang="en-IN" dirty="0"/>
              <a:t>A classifier is a set of rules</a:t>
            </a:r>
          </a:p>
          <a:p>
            <a:r>
              <a:rPr lang="en-IN" dirty="0"/>
              <a:t>A rule based classifier uses a set of IF THEN rules for classification.</a:t>
            </a:r>
          </a:p>
          <a:p>
            <a:r>
              <a:rPr lang="en-IN" dirty="0"/>
              <a:t>An IF-THEN rule is an expression of the form</a:t>
            </a:r>
          </a:p>
          <a:p>
            <a:pPr marL="0" indent="0">
              <a:buNone/>
            </a:pPr>
            <a:r>
              <a:rPr lang="en-IN" dirty="0"/>
              <a:t>     IF condition THEN conclusion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Example</a:t>
            </a:r>
          </a:p>
          <a:p>
            <a:pPr marL="0" indent="0">
              <a:buNone/>
            </a:pPr>
            <a:r>
              <a:rPr lang="en-IN" dirty="0"/>
              <a:t>R1: IF age=youth AND student=yes THEN </a:t>
            </a:r>
            <a:r>
              <a:rPr lang="en-IN" dirty="0" err="1"/>
              <a:t>buys_computer</a:t>
            </a:r>
            <a:r>
              <a:rPr lang="en-IN" dirty="0"/>
              <a:t>= yes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The IF part of the rule is antecedent or precondition</a:t>
            </a:r>
          </a:p>
          <a:p>
            <a:r>
              <a:rPr lang="en-IN" dirty="0"/>
              <a:t>The THEN part of the rule is the rule consequent.</a:t>
            </a:r>
          </a:p>
        </p:txBody>
      </p:sp>
    </p:spTree>
    <p:extLst>
      <p:ext uri="{BB962C8B-B14F-4D97-AF65-F5344CB8AC3E}">
        <p14:creationId xmlns:p14="http://schemas.microsoft.com/office/powerpoint/2010/main" val="37938539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>
            <a:extLst>
              <a:ext uri="{FF2B5EF4-FFF2-40B4-BE49-F238E27FC236}">
                <a16:creationId xmlns:a16="http://schemas.microsoft.com/office/drawing/2014/main" id="{75EE8D68-D9B1-C7B5-C740-2041BA53C0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3CD3D79-479D-44A0-9410-3938C0C71C1F}" type="slidenum">
              <a:rPr lang="en-US" altLang="en-US"/>
              <a:pPr eaLnBrk="1" hangingPunct="1"/>
              <a:t>36</a:t>
            </a:fld>
            <a:endParaRPr lang="en-US" altLang="en-US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F45065E9-0E52-8003-DE78-A84A7D66E8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0181" y="288925"/>
            <a:ext cx="8783638" cy="609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IF-THEN Rules for Classification</a:t>
            </a:r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84903727-F3DB-D4DF-257A-B1CA69F075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006475"/>
            <a:ext cx="8534400" cy="5257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Assessment of a rule: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coverage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eaLnBrk="1" hangingPunct="1"/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covers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# of tuples covered by R</a:t>
            </a:r>
          </a:p>
          <a:p>
            <a:pPr lvl="1" eaLnBrk="1" hangingPunct="1"/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correct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# of tuples correctly classified by R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coverage(R) =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covers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/|D|   /* D: training data set */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accuracy(R) =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correct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covers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more than one rule are triggered, need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conflict resolution</a:t>
            </a:r>
          </a:p>
          <a:p>
            <a:pPr lvl="1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ordering: assign the highest priority to the triggering rules that has the “toughest” requirement (i.e., with the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attribute tests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Class-based ordering: decreasing order of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prevalence or misclassification cost per class</a:t>
            </a:r>
          </a:p>
          <a:p>
            <a:pPr lvl="1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Rule-based ordering (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list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rules are organized into one long priority list, according to some measure of rule quality or by experts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>
            <a:extLst>
              <a:ext uri="{FF2B5EF4-FFF2-40B4-BE49-F238E27FC236}">
                <a16:creationId xmlns:a16="http://schemas.microsoft.com/office/drawing/2014/main" id="{7B49C24E-7176-DB96-9F8D-7C8A3EA8E9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504EE25-E07F-4439-9E48-CF0F13D66C05}" type="slidenum">
              <a:rPr lang="en-US" altLang="en-US"/>
              <a:pPr eaLnBrk="1" hangingPunct="1"/>
              <a:t>37</a:t>
            </a:fld>
            <a:endParaRPr lang="en-US" altLang="en-US"/>
          </a:p>
        </p:txBody>
      </p:sp>
      <p:grpSp>
        <p:nvGrpSpPr>
          <p:cNvPr id="45059" name="Group 59">
            <a:extLst>
              <a:ext uri="{FF2B5EF4-FFF2-40B4-BE49-F238E27FC236}">
                <a16:creationId xmlns:a16="http://schemas.microsoft.com/office/drawing/2014/main" id="{A4A2D20F-41A2-AA01-FD23-B3BECB18197B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1600200"/>
            <a:ext cx="3505200" cy="2133600"/>
            <a:chOff x="3504" y="144"/>
            <a:chExt cx="2091" cy="1248"/>
          </a:xfrm>
        </p:grpSpPr>
        <p:sp>
          <p:nvSpPr>
            <p:cNvPr id="45063" name="Rectangle 34">
              <a:extLst>
                <a:ext uri="{FF2B5EF4-FFF2-40B4-BE49-F238E27FC236}">
                  <a16:creationId xmlns:a16="http://schemas.microsoft.com/office/drawing/2014/main" id="{7EF4733A-8D1B-FEB8-B94C-48A4D1BC23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44"/>
              <a:ext cx="336" cy="20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sz="1400">
                  <a:latin typeface="Times New Roman" panose="02020603050405020304" pitchFamily="18" charset="0"/>
                </a:rPr>
                <a:t>age?</a:t>
              </a:r>
            </a:p>
          </p:txBody>
        </p:sp>
        <p:grpSp>
          <p:nvGrpSpPr>
            <p:cNvPr id="45064" name="Group 58">
              <a:extLst>
                <a:ext uri="{FF2B5EF4-FFF2-40B4-BE49-F238E27FC236}">
                  <a16:creationId xmlns:a16="http://schemas.microsoft.com/office/drawing/2014/main" id="{59A1323A-7DAB-E053-9D08-CFA6354A9B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290"/>
              <a:ext cx="2091" cy="1102"/>
              <a:chOff x="3504" y="144"/>
              <a:chExt cx="2091" cy="1102"/>
            </a:xfrm>
          </p:grpSpPr>
          <p:sp>
            <p:nvSpPr>
              <p:cNvPr id="45065" name="Rectangle 36">
                <a:extLst>
                  <a:ext uri="{FF2B5EF4-FFF2-40B4-BE49-F238E27FC236}">
                    <a16:creationId xmlns:a16="http://schemas.microsoft.com/office/drawing/2014/main" id="{608591CB-3786-6525-1610-FB22DE3B7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7" y="528"/>
                <a:ext cx="498" cy="200"/>
              </a:xfrm>
              <a:prstGeom prst="rect">
                <a:avLst/>
              </a:prstGeom>
              <a:solidFill>
                <a:srgbClr val="00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/>
                <a:r>
                  <a:rPr lang="en-US" altLang="en-US" sz="1400">
                    <a:latin typeface="Times New Roman" panose="02020603050405020304" pitchFamily="18" charset="0"/>
                  </a:rPr>
                  <a:t>student?</a:t>
                </a:r>
              </a:p>
            </p:txBody>
          </p:sp>
          <p:sp>
            <p:nvSpPr>
              <p:cNvPr id="45066" name="Rectangle 37">
                <a:extLst>
                  <a:ext uri="{FF2B5EF4-FFF2-40B4-BE49-F238E27FC236}">
                    <a16:creationId xmlns:a16="http://schemas.microsoft.com/office/drawing/2014/main" id="{15EFE4D6-0B8B-0DF6-C47E-8DE212F0F5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4" y="528"/>
                <a:ext cx="718" cy="200"/>
              </a:xfrm>
              <a:prstGeom prst="rect">
                <a:avLst/>
              </a:prstGeom>
              <a:solidFill>
                <a:srgbClr val="99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/>
                <a:r>
                  <a:rPr lang="en-US" altLang="en-US" sz="1400">
                    <a:latin typeface="Times New Roman" panose="02020603050405020304" pitchFamily="18" charset="0"/>
                  </a:rPr>
                  <a:t>credit rating?</a:t>
                </a:r>
              </a:p>
            </p:txBody>
          </p:sp>
          <p:sp>
            <p:nvSpPr>
              <p:cNvPr id="45067" name="Line 38">
                <a:extLst>
                  <a:ext uri="{FF2B5EF4-FFF2-40B4-BE49-F238E27FC236}">
                    <a16:creationId xmlns:a16="http://schemas.microsoft.com/office/drawing/2014/main" id="{FC899027-BF8B-D8D4-F299-8559F9F6F1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1" y="155"/>
                <a:ext cx="317" cy="4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5068" name="Line 39">
                <a:extLst>
                  <a:ext uri="{FF2B5EF4-FFF2-40B4-BE49-F238E27FC236}">
                    <a16:creationId xmlns:a16="http://schemas.microsoft.com/office/drawing/2014/main" id="{F26BB8F3-04F7-8B0C-8C17-46F155C5EF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81" y="169"/>
                <a:ext cx="0" cy="17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5069" name="Line 40">
                <a:extLst>
                  <a:ext uri="{FF2B5EF4-FFF2-40B4-BE49-F238E27FC236}">
                    <a16:creationId xmlns:a16="http://schemas.microsoft.com/office/drawing/2014/main" id="{F8535684-83BF-82F9-8E68-7B961DADF2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36" y="144"/>
                <a:ext cx="534" cy="44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5070" name="Rectangle 41">
                <a:extLst>
                  <a:ext uri="{FF2B5EF4-FFF2-40B4-BE49-F238E27FC236}">
                    <a16:creationId xmlns:a16="http://schemas.microsoft.com/office/drawing/2014/main" id="{FD4295F0-8047-EE9D-A69B-2BD6535E11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9" y="288"/>
                <a:ext cx="330" cy="181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/>
                <a:r>
                  <a:rPr lang="en-US" altLang="en-US" sz="1200" b="1">
                    <a:latin typeface="Times New Roman" panose="02020603050405020304" pitchFamily="18" charset="0"/>
                  </a:rPr>
                  <a:t>&lt;=30</a:t>
                </a:r>
                <a:endParaRPr lang="en-US" altLang="en-US" sz="12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5071" name="Rectangle 42">
                <a:extLst>
                  <a:ext uri="{FF2B5EF4-FFF2-40B4-BE49-F238E27FC236}">
                    <a16:creationId xmlns:a16="http://schemas.microsoft.com/office/drawing/2014/main" id="{DA443BBA-FC42-1A5D-8976-35D813772A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8" y="325"/>
                <a:ext cx="267" cy="173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/>
                <a:r>
                  <a:rPr lang="en-US" altLang="en-US" sz="1200" b="1">
                    <a:latin typeface="Times New Roman" panose="02020603050405020304" pitchFamily="18" charset="0"/>
                  </a:rPr>
                  <a:t>&gt;40</a:t>
                </a:r>
                <a:endParaRPr lang="en-US" altLang="en-US" sz="12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5072" name="Line 43">
                <a:extLst>
                  <a:ext uri="{FF2B5EF4-FFF2-40B4-BE49-F238E27FC236}">
                    <a16:creationId xmlns:a16="http://schemas.microsoft.com/office/drawing/2014/main" id="{79945A69-2A0C-0B06-B50A-241CB42A3C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36" y="743"/>
                <a:ext cx="268" cy="31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5073" name="Line 44">
                <a:extLst>
                  <a:ext uri="{FF2B5EF4-FFF2-40B4-BE49-F238E27FC236}">
                    <a16:creationId xmlns:a16="http://schemas.microsoft.com/office/drawing/2014/main" id="{85E0858B-E39F-0BDE-514E-D4E15B5CAD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26" y="743"/>
                <a:ext cx="244" cy="31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5074" name="Line 45">
                <a:extLst>
                  <a:ext uri="{FF2B5EF4-FFF2-40B4-BE49-F238E27FC236}">
                    <a16:creationId xmlns:a16="http://schemas.microsoft.com/office/drawing/2014/main" id="{2A6BEBE8-41F0-4E64-5B3F-FFE19842D3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56" y="743"/>
                <a:ext cx="244" cy="28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5075" name="Line 46">
                <a:extLst>
                  <a:ext uri="{FF2B5EF4-FFF2-40B4-BE49-F238E27FC236}">
                    <a16:creationId xmlns:a16="http://schemas.microsoft.com/office/drawing/2014/main" id="{62B4087C-E955-B675-F703-828B9778DF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46" y="743"/>
                <a:ext cx="220" cy="28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5076" name="Line 47">
                <a:extLst>
                  <a:ext uri="{FF2B5EF4-FFF2-40B4-BE49-F238E27FC236}">
                    <a16:creationId xmlns:a16="http://schemas.microsoft.com/office/drawing/2014/main" id="{2F5DDF95-5081-99B6-7955-055A704A6C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81" y="438"/>
                <a:ext cx="0" cy="13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5077" name="Rectangle 48">
                <a:extLst>
                  <a:ext uri="{FF2B5EF4-FFF2-40B4-BE49-F238E27FC236}">
                    <a16:creationId xmlns:a16="http://schemas.microsoft.com/office/drawing/2014/main" id="{88B9FEFE-C10C-4593-8A8C-33D6082657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1054"/>
                <a:ext cx="228" cy="192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/>
                <a:r>
                  <a:rPr lang="en-US" altLang="en-US" sz="1400">
                    <a:latin typeface="Times New Roman" panose="02020603050405020304" pitchFamily="18" charset="0"/>
                  </a:rPr>
                  <a:t>no</a:t>
                </a:r>
              </a:p>
            </p:txBody>
          </p:sp>
          <p:sp>
            <p:nvSpPr>
              <p:cNvPr id="45078" name="Rectangle 49">
                <a:extLst>
                  <a:ext uri="{FF2B5EF4-FFF2-40B4-BE49-F238E27FC236}">
                    <a16:creationId xmlns:a16="http://schemas.microsoft.com/office/drawing/2014/main" id="{0A5FBAEB-32C4-A1D0-0AE3-FF8F15F14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9" y="1054"/>
                <a:ext cx="266" cy="192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/>
                <a:r>
                  <a:rPr lang="en-US" altLang="en-US" sz="1400">
                    <a:latin typeface="Times New Roman" panose="02020603050405020304" pitchFamily="18" charset="0"/>
                  </a:rPr>
                  <a:t>yes</a:t>
                </a:r>
              </a:p>
            </p:txBody>
          </p:sp>
          <p:sp>
            <p:nvSpPr>
              <p:cNvPr id="45079" name="Rectangle 50">
                <a:extLst>
                  <a:ext uri="{FF2B5EF4-FFF2-40B4-BE49-F238E27FC236}">
                    <a16:creationId xmlns:a16="http://schemas.microsoft.com/office/drawing/2014/main" id="{2371EA7F-5CBF-123F-C9ED-B6AC7FCB3C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9" y="1030"/>
                <a:ext cx="266" cy="192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/>
                <a:r>
                  <a:rPr lang="en-US" altLang="en-US" sz="1400">
                    <a:latin typeface="Times New Roman" panose="02020603050405020304" pitchFamily="18" charset="0"/>
                  </a:rPr>
                  <a:t>yes</a:t>
                </a:r>
              </a:p>
            </p:txBody>
          </p:sp>
          <p:sp>
            <p:nvSpPr>
              <p:cNvPr id="45080" name="Rectangle 51">
                <a:extLst>
                  <a:ext uri="{FF2B5EF4-FFF2-40B4-BE49-F238E27FC236}">
                    <a16:creationId xmlns:a16="http://schemas.microsoft.com/office/drawing/2014/main" id="{A7FAFC46-82E1-1613-BA43-2CB3270B22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8" y="595"/>
                <a:ext cx="266" cy="192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/>
                <a:r>
                  <a:rPr lang="en-US" altLang="en-US" sz="1400">
                    <a:latin typeface="Times New Roman" panose="02020603050405020304" pitchFamily="18" charset="0"/>
                  </a:rPr>
                  <a:t>yes</a:t>
                </a:r>
              </a:p>
            </p:txBody>
          </p:sp>
          <p:sp>
            <p:nvSpPr>
              <p:cNvPr id="45081" name="Rectangle 52">
                <a:extLst>
                  <a:ext uri="{FF2B5EF4-FFF2-40B4-BE49-F238E27FC236}">
                    <a16:creationId xmlns:a16="http://schemas.microsoft.com/office/drawing/2014/main" id="{A4AE3A56-B98E-C583-82E5-D1E0F00488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5" y="335"/>
                <a:ext cx="341" cy="9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/>
                <a:r>
                  <a:rPr lang="en-US" altLang="en-US" sz="1200" b="1">
                    <a:latin typeface="Times New Roman" panose="02020603050405020304" pitchFamily="18" charset="0"/>
                  </a:rPr>
                  <a:t>31..40</a:t>
                </a:r>
                <a:endParaRPr lang="en-US" altLang="en-US" sz="12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5082" name="Rectangle 53">
                <a:extLst>
                  <a:ext uri="{FF2B5EF4-FFF2-40B4-BE49-F238E27FC236}">
                    <a16:creationId xmlns:a16="http://schemas.microsoft.com/office/drawing/2014/main" id="{9959EBDA-CC5B-884C-FF9C-D638CA45F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143156">
                <a:off x="4723" y="1030"/>
                <a:ext cx="228" cy="192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/>
                <a:r>
                  <a:rPr lang="en-US" altLang="en-US" sz="1400">
                    <a:latin typeface="Times New Roman" panose="02020603050405020304" pitchFamily="18" charset="0"/>
                  </a:rPr>
                  <a:t>no</a:t>
                </a:r>
              </a:p>
            </p:txBody>
          </p:sp>
          <p:sp>
            <p:nvSpPr>
              <p:cNvPr id="45083" name="Rectangle 54">
                <a:extLst>
                  <a:ext uri="{FF2B5EF4-FFF2-40B4-BE49-F238E27FC236}">
                    <a16:creationId xmlns:a16="http://schemas.microsoft.com/office/drawing/2014/main" id="{40E8B26E-51C2-F0BF-A1F9-6BB5D92FF6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2" y="815"/>
                <a:ext cx="250" cy="173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/>
                <a:r>
                  <a:rPr lang="en-US" altLang="en-US" sz="1200">
                    <a:latin typeface="Times New Roman" panose="02020603050405020304" pitchFamily="18" charset="0"/>
                  </a:rPr>
                  <a:t>fair</a:t>
                </a:r>
              </a:p>
            </p:txBody>
          </p:sp>
          <p:sp>
            <p:nvSpPr>
              <p:cNvPr id="45084" name="Rectangle 55">
                <a:extLst>
                  <a:ext uri="{FF2B5EF4-FFF2-40B4-BE49-F238E27FC236}">
                    <a16:creationId xmlns:a16="http://schemas.microsoft.com/office/drawing/2014/main" id="{834FB2CA-5F92-B3DA-1CBD-DDA96E4DA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2" y="815"/>
                <a:ext cx="465" cy="173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/>
                <a:r>
                  <a:rPr lang="en-US" altLang="en-US" sz="1200">
                    <a:latin typeface="Times New Roman" panose="02020603050405020304" pitchFamily="18" charset="0"/>
                  </a:rPr>
                  <a:t>excellent</a:t>
                </a:r>
              </a:p>
            </p:txBody>
          </p:sp>
          <p:sp>
            <p:nvSpPr>
              <p:cNvPr id="45085" name="Rectangle 56">
                <a:extLst>
                  <a:ext uri="{FF2B5EF4-FFF2-40B4-BE49-F238E27FC236}">
                    <a16:creationId xmlns:a16="http://schemas.microsoft.com/office/drawing/2014/main" id="{245D718A-FFA8-6AC4-CBF4-76CECE5DED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0" y="839"/>
                <a:ext cx="244" cy="173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/>
                <a:r>
                  <a:rPr lang="en-US" altLang="en-US" sz="1200">
                    <a:latin typeface="Times New Roman" panose="02020603050405020304" pitchFamily="18" charset="0"/>
                  </a:rPr>
                  <a:t>yes</a:t>
                </a:r>
              </a:p>
            </p:txBody>
          </p:sp>
          <p:sp>
            <p:nvSpPr>
              <p:cNvPr id="45086" name="Rectangle 57">
                <a:extLst>
                  <a:ext uri="{FF2B5EF4-FFF2-40B4-BE49-F238E27FC236}">
                    <a16:creationId xmlns:a16="http://schemas.microsoft.com/office/drawing/2014/main" id="{F5F63A32-B39B-B007-A2DE-85C73E38B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7" y="839"/>
                <a:ext cx="218" cy="173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/>
                <a:r>
                  <a:rPr lang="en-US" altLang="en-US" sz="1200">
                    <a:latin typeface="Times New Roman" panose="02020603050405020304" pitchFamily="18" charset="0"/>
                  </a:rPr>
                  <a:t>no</a:t>
                </a:r>
              </a:p>
            </p:txBody>
          </p:sp>
        </p:grpSp>
      </p:grpSp>
      <p:sp>
        <p:nvSpPr>
          <p:cNvPr id="45060" name="Rectangle 3">
            <a:extLst>
              <a:ext uri="{FF2B5EF4-FFF2-40B4-BE49-F238E27FC236}">
                <a16:creationId xmlns:a16="http://schemas.microsoft.com/office/drawing/2014/main" id="{6ED02608-E683-EC45-878F-72D3EACEC8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4343400"/>
            <a:ext cx="8763000" cy="23622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Example: Rule extraction from our </a:t>
            </a:r>
            <a:r>
              <a:rPr lang="en-US" altLang="en-US" sz="2400" i="1" dirty="0" err="1"/>
              <a:t>buys_computer</a:t>
            </a:r>
            <a:r>
              <a:rPr lang="en-US" altLang="en-US" sz="2400" dirty="0"/>
              <a:t> decision-tree</a:t>
            </a:r>
          </a:p>
          <a:p>
            <a:pPr lvl="1"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en-US" sz="2000" dirty="0"/>
              <a:t>IF </a:t>
            </a:r>
            <a:r>
              <a:rPr lang="en-US" altLang="en-US" sz="2000" i="1" dirty="0"/>
              <a:t>age</a:t>
            </a:r>
            <a:r>
              <a:rPr lang="en-US" altLang="en-US" sz="2000" dirty="0"/>
              <a:t> = young AND </a:t>
            </a:r>
            <a:r>
              <a:rPr lang="en-US" altLang="en-US" sz="2000" i="1" dirty="0"/>
              <a:t>student</a:t>
            </a:r>
            <a:r>
              <a:rPr lang="en-US" altLang="en-US" sz="2000" dirty="0"/>
              <a:t> = </a:t>
            </a:r>
            <a:r>
              <a:rPr lang="en-US" altLang="en-US" sz="2000" i="1" dirty="0"/>
              <a:t>no</a:t>
            </a:r>
            <a:r>
              <a:rPr lang="en-US" altLang="en-US" sz="2000" dirty="0"/>
              <a:t>                 THEN </a:t>
            </a:r>
            <a:r>
              <a:rPr lang="en-US" altLang="en-US" sz="2000" i="1" dirty="0" err="1"/>
              <a:t>buys_computer</a:t>
            </a:r>
            <a:r>
              <a:rPr lang="en-US" altLang="en-US" sz="2000" dirty="0"/>
              <a:t> = </a:t>
            </a:r>
            <a:r>
              <a:rPr lang="en-US" altLang="en-US" sz="2000" i="1" dirty="0"/>
              <a:t>no</a:t>
            </a:r>
            <a:endParaRPr lang="en-US" altLang="en-US" sz="2000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dirty="0"/>
              <a:t>IF </a:t>
            </a:r>
            <a:r>
              <a:rPr lang="en-US" altLang="en-US" sz="2000" i="1" dirty="0"/>
              <a:t>age</a:t>
            </a:r>
            <a:r>
              <a:rPr lang="en-US" altLang="en-US" sz="2000" dirty="0"/>
              <a:t> = young AND </a:t>
            </a:r>
            <a:r>
              <a:rPr lang="en-US" altLang="en-US" sz="2000" i="1" dirty="0"/>
              <a:t>student</a:t>
            </a:r>
            <a:r>
              <a:rPr lang="en-US" altLang="en-US" sz="2000" dirty="0"/>
              <a:t> = </a:t>
            </a:r>
            <a:r>
              <a:rPr lang="en-US" altLang="en-US" sz="2000" i="1" dirty="0"/>
              <a:t>yes</a:t>
            </a:r>
            <a:r>
              <a:rPr lang="en-US" altLang="en-US" sz="2000" dirty="0"/>
              <a:t>                THEN </a:t>
            </a:r>
            <a:r>
              <a:rPr lang="en-US" altLang="en-US" sz="2000" i="1" dirty="0" err="1"/>
              <a:t>buys_computer</a:t>
            </a:r>
            <a:r>
              <a:rPr lang="en-US" altLang="en-US" sz="2000" dirty="0"/>
              <a:t> = </a:t>
            </a:r>
            <a:r>
              <a:rPr lang="en-US" altLang="en-US" sz="2000" i="1" dirty="0"/>
              <a:t>yes</a:t>
            </a:r>
            <a:endParaRPr lang="en-US" altLang="en-US" sz="2000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dirty="0"/>
              <a:t>IF </a:t>
            </a:r>
            <a:r>
              <a:rPr lang="en-US" altLang="en-US" sz="2000" i="1" dirty="0"/>
              <a:t>age</a:t>
            </a:r>
            <a:r>
              <a:rPr lang="en-US" altLang="en-US" sz="2000" dirty="0"/>
              <a:t> = mid-age 			    THEN </a:t>
            </a:r>
            <a:r>
              <a:rPr lang="en-US" altLang="en-US" sz="2000" i="1" dirty="0" err="1"/>
              <a:t>buys_computer</a:t>
            </a:r>
            <a:r>
              <a:rPr lang="en-US" altLang="en-US" sz="2000" dirty="0"/>
              <a:t> = </a:t>
            </a:r>
            <a:r>
              <a:rPr lang="en-US" altLang="en-US" sz="2000" i="1" dirty="0"/>
              <a:t>yes</a:t>
            </a:r>
            <a:endParaRPr lang="en-US" altLang="en-US" sz="2000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dirty="0"/>
              <a:t>IF </a:t>
            </a:r>
            <a:r>
              <a:rPr lang="en-US" altLang="en-US" sz="2000" i="1" dirty="0"/>
              <a:t>age</a:t>
            </a:r>
            <a:r>
              <a:rPr lang="en-US" altLang="en-US" sz="2000" dirty="0"/>
              <a:t> = old AND </a:t>
            </a:r>
            <a:r>
              <a:rPr lang="en-US" altLang="en-US" sz="2000" i="1" dirty="0" err="1"/>
              <a:t>credit_rating</a:t>
            </a:r>
            <a:r>
              <a:rPr lang="en-US" altLang="en-US" sz="2000" dirty="0"/>
              <a:t> = </a:t>
            </a:r>
            <a:r>
              <a:rPr lang="en-US" altLang="en-US" sz="2000" i="1" dirty="0"/>
              <a:t>excellent</a:t>
            </a:r>
            <a:r>
              <a:rPr lang="en-US" altLang="en-US" sz="2000" dirty="0"/>
              <a:t>  THEN </a:t>
            </a:r>
            <a:r>
              <a:rPr lang="en-US" altLang="en-US" sz="2000" i="1" dirty="0" err="1"/>
              <a:t>buys_computer</a:t>
            </a:r>
            <a:r>
              <a:rPr lang="en-US" altLang="en-US" sz="2000" i="1" dirty="0"/>
              <a:t> </a:t>
            </a:r>
            <a:r>
              <a:rPr lang="en-US" altLang="en-US" sz="2000" dirty="0"/>
              <a:t>= </a:t>
            </a:r>
            <a:r>
              <a:rPr lang="en-US" altLang="en-US" sz="2000" i="1" dirty="0"/>
              <a:t>no</a:t>
            </a:r>
            <a:endParaRPr lang="en-US" altLang="en-US" sz="2000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dirty="0"/>
              <a:t>IF </a:t>
            </a:r>
            <a:r>
              <a:rPr lang="en-US" altLang="en-US" sz="2000" i="1" dirty="0"/>
              <a:t>age</a:t>
            </a:r>
            <a:r>
              <a:rPr lang="en-US" altLang="en-US" sz="2000" dirty="0"/>
              <a:t> = old AND </a:t>
            </a:r>
            <a:r>
              <a:rPr lang="en-US" altLang="en-US" sz="2000" i="1" dirty="0" err="1"/>
              <a:t>credit_rating</a:t>
            </a:r>
            <a:r>
              <a:rPr lang="en-US" altLang="en-US" sz="2000" dirty="0"/>
              <a:t> = </a:t>
            </a:r>
            <a:r>
              <a:rPr lang="en-US" altLang="en-US" sz="2000" i="1" dirty="0"/>
              <a:t>fair</a:t>
            </a:r>
            <a:r>
              <a:rPr lang="en-US" altLang="en-US" sz="2000" dirty="0"/>
              <a:t>            THEN </a:t>
            </a:r>
            <a:r>
              <a:rPr lang="en-US" altLang="en-US" sz="2000" i="1" dirty="0" err="1"/>
              <a:t>buys_computer</a:t>
            </a:r>
            <a:r>
              <a:rPr lang="en-US" altLang="en-US" sz="2000" dirty="0"/>
              <a:t> = </a:t>
            </a:r>
            <a:r>
              <a:rPr lang="en-US" altLang="en-US" sz="2000" i="1" dirty="0"/>
              <a:t>yes</a:t>
            </a:r>
          </a:p>
        </p:txBody>
      </p:sp>
      <p:sp>
        <p:nvSpPr>
          <p:cNvPr id="45061" name="Rectangle 2">
            <a:extLst>
              <a:ext uri="{FF2B5EF4-FFF2-40B4-BE49-F238E27FC236}">
                <a16:creationId xmlns:a16="http://schemas.microsoft.com/office/drawing/2014/main" id="{A81575F8-7649-B7D0-EF8E-6152D639F0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6375" y="228600"/>
            <a:ext cx="8783638" cy="6096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 Extraction from a Decision Tree</a:t>
            </a:r>
          </a:p>
        </p:txBody>
      </p:sp>
      <p:sp>
        <p:nvSpPr>
          <p:cNvPr id="45062" name="Rectangle 60">
            <a:extLst>
              <a:ext uri="{FF2B5EF4-FFF2-40B4-BE49-F238E27FC236}">
                <a16:creationId xmlns:a16="http://schemas.microsoft.com/office/drawing/2014/main" id="{05A937C9-4AD4-E9B0-F572-650DCA6FC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622" y="1013802"/>
            <a:ext cx="62484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400" dirty="0">
                <a:latin typeface="Calibri" panose="020F0502020204030204" pitchFamily="34" charset="0"/>
              </a:rPr>
              <a:t>Rules are </a:t>
            </a:r>
            <a:r>
              <a:rPr lang="en-US" altLang="en-US" sz="2400" i="1" dirty="0">
                <a:latin typeface="Calibri" panose="020F0502020204030204" pitchFamily="34" charset="0"/>
              </a:rPr>
              <a:t>easier to understand</a:t>
            </a:r>
            <a:r>
              <a:rPr lang="en-US" altLang="en-US" sz="2400" dirty="0">
                <a:latin typeface="Calibri" panose="020F0502020204030204" pitchFamily="34" charset="0"/>
              </a:rPr>
              <a:t> than large trees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400" dirty="0">
                <a:latin typeface="Calibri" panose="020F0502020204030204" pitchFamily="34" charset="0"/>
              </a:rPr>
              <a:t>One rule is created </a:t>
            </a:r>
            <a:r>
              <a:rPr lang="en-US" altLang="en-US" sz="2400" i="1" dirty="0">
                <a:latin typeface="Calibri" panose="020F0502020204030204" pitchFamily="34" charset="0"/>
              </a:rPr>
              <a:t>for each path</a:t>
            </a:r>
            <a:r>
              <a:rPr lang="en-US" altLang="en-US" sz="2400" dirty="0">
                <a:latin typeface="Calibri" panose="020F0502020204030204" pitchFamily="34" charset="0"/>
              </a:rPr>
              <a:t> from the root to a leaf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400" dirty="0">
                <a:latin typeface="Calibri" panose="020F0502020204030204" pitchFamily="34" charset="0"/>
              </a:rPr>
              <a:t>Each attribute-value pair along a path forms a conjunction: the leaf holds the class prediction 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400" dirty="0">
                <a:latin typeface="Calibri" panose="020F0502020204030204" pitchFamily="34" charset="0"/>
              </a:rPr>
              <a:t>Rules are mutually exclusive and exhaustive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>
            <a:extLst>
              <a:ext uri="{FF2B5EF4-FFF2-40B4-BE49-F238E27FC236}">
                <a16:creationId xmlns:a16="http://schemas.microsoft.com/office/drawing/2014/main" id="{B119251D-0301-8398-D6C9-1F2211B5E7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46AF710-FB1C-48FD-9EC2-AB8D3B437630}" type="slidenum">
              <a:rPr lang="en-US" altLang="en-US"/>
              <a:pPr eaLnBrk="1" hangingPunct="1"/>
              <a:t>38</a:t>
            </a:fld>
            <a:endParaRPr lang="en-US" altLang="en-US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1C0FF2C1-D1A0-CB6C-62B4-E76864220F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152400" y="304800"/>
            <a:ext cx="9448800" cy="609600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 Induction: Sequential Covering Method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874A1B27-3208-0C4E-EE32-A5100F85C6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71254"/>
            <a:ext cx="8991600" cy="5458146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 covering algorithm: Extracts rules directly from training data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 sequential covering algorithms: FOIL, AQ, CN2, RIPPER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Rules are learned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sequentially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each for a given class C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cover many tuples of C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none (or few) of the tuples of other classes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Rules are learned one at a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time a rule is learned, the tuples covered by the rules are removed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 the process on the remaining tuples until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termination condition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e.g., when no more training examples or when the quality of a rule returned is below a user-specified threshold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Comp. w. decision-tree induction: learning a set of rules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simultaneously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>
            <a:extLst>
              <a:ext uri="{FF2B5EF4-FFF2-40B4-BE49-F238E27FC236}">
                <a16:creationId xmlns:a16="http://schemas.microsoft.com/office/drawing/2014/main" id="{9B01D4F7-C2C9-F288-A3B2-2770C60C5A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47052F4-A13D-4B66-BF56-5FE81FFA3C3B}" type="slidenum">
              <a:rPr lang="en-US" altLang="en-US"/>
              <a:pPr eaLnBrk="1" hangingPunct="1"/>
              <a:t>39</a:t>
            </a:fld>
            <a:endParaRPr lang="en-US" altLang="en-US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7553659A-0E29-A5CD-780D-02F393A65E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Sequential Covering Algorithm	</a:t>
            </a:r>
          </a:p>
        </p:txBody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A4F88C54-C2C0-0959-6B86-A02F117876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1447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/>
              <a:t>	</a:t>
            </a:r>
            <a:r>
              <a:rPr lang="en-US" altLang="en-US" sz="2400" b="1">
                <a:solidFill>
                  <a:srgbClr val="000066"/>
                </a:solidFill>
              </a:rPr>
              <a:t>while </a:t>
            </a:r>
            <a:r>
              <a:rPr lang="en-US" altLang="en-US" sz="2400">
                <a:solidFill>
                  <a:srgbClr val="000066"/>
                </a:solidFill>
              </a:rPr>
              <a:t>(enough target tuples left)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000066"/>
                </a:solidFill>
              </a:rPr>
              <a:t>	generate a rule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000066"/>
                </a:solidFill>
              </a:rPr>
              <a:t>	remove positive target tuples satisfying this rule</a:t>
            </a:r>
            <a:endParaRPr lang="en-US" altLang="en-US" sz="2400"/>
          </a:p>
        </p:txBody>
      </p:sp>
      <p:sp>
        <p:nvSpPr>
          <p:cNvPr id="47109" name="Oval 4">
            <a:extLst>
              <a:ext uri="{FF2B5EF4-FFF2-40B4-BE49-F238E27FC236}">
                <a16:creationId xmlns:a16="http://schemas.microsoft.com/office/drawing/2014/main" id="{1DAB6091-5DE9-73FF-CEF6-01BD168EE4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3276600"/>
            <a:ext cx="5486400" cy="2895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85541" name="Oval 5">
            <a:extLst>
              <a:ext uri="{FF2B5EF4-FFF2-40B4-BE49-F238E27FC236}">
                <a16:creationId xmlns:a16="http://schemas.microsoft.com/office/drawing/2014/main" id="{CB836868-240A-8361-3422-30E6358A3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114800"/>
            <a:ext cx="2590800" cy="1828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>
                <a:latin typeface="Arial" panose="020B0604020202020204" pitchFamily="34" charset="0"/>
              </a:rPr>
              <a:t>Examples covered</a:t>
            </a:r>
          </a:p>
          <a:p>
            <a:pPr algn="ctr"/>
            <a:r>
              <a:rPr lang="en-US" altLang="en-US">
                <a:latin typeface="Arial" panose="020B0604020202020204" pitchFamily="34" charset="0"/>
              </a:rPr>
              <a:t>by Rule 3</a:t>
            </a:r>
          </a:p>
        </p:txBody>
      </p:sp>
      <p:sp>
        <p:nvSpPr>
          <p:cNvPr id="1985542" name="Oval 6">
            <a:extLst>
              <a:ext uri="{FF2B5EF4-FFF2-40B4-BE49-F238E27FC236}">
                <a16:creationId xmlns:a16="http://schemas.microsoft.com/office/drawing/2014/main" id="{A556357C-6ADF-1C19-2281-22F0951C8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352800"/>
            <a:ext cx="2667000" cy="1905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>
                <a:latin typeface="Arial" panose="020B0604020202020204" pitchFamily="34" charset="0"/>
              </a:rPr>
              <a:t>Examples covered</a:t>
            </a:r>
          </a:p>
          <a:p>
            <a:pPr algn="ctr"/>
            <a:r>
              <a:rPr lang="en-US" altLang="en-US">
                <a:latin typeface="Arial" panose="020B0604020202020204" pitchFamily="34" charset="0"/>
              </a:rPr>
              <a:t>by Rule 2</a:t>
            </a:r>
          </a:p>
        </p:txBody>
      </p:sp>
      <p:sp>
        <p:nvSpPr>
          <p:cNvPr id="1985543" name="Oval 7">
            <a:extLst>
              <a:ext uri="{FF2B5EF4-FFF2-40B4-BE49-F238E27FC236}">
                <a16:creationId xmlns:a16="http://schemas.microsoft.com/office/drawing/2014/main" id="{CC3A558B-7CAA-2F94-3A84-19EF903D3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3886200"/>
            <a:ext cx="1981200" cy="1600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>
                <a:latin typeface="Arial" panose="020B0604020202020204" pitchFamily="34" charset="0"/>
              </a:rPr>
              <a:t>Examples covered</a:t>
            </a:r>
          </a:p>
          <a:p>
            <a:pPr algn="ctr"/>
            <a:r>
              <a:rPr lang="en-US" altLang="en-US">
                <a:latin typeface="Arial" panose="020B0604020202020204" pitchFamily="34" charset="0"/>
              </a:rPr>
              <a:t>by Rule 1</a:t>
            </a:r>
          </a:p>
        </p:txBody>
      </p:sp>
      <p:sp>
        <p:nvSpPr>
          <p:cNvPr id="47113" name="Text Box 8">
            <a:extLst>
              <a:ext uri="{FF2B5EF4-FFF2-40B4-BE49-F238E27FC236}">
                <a16:creationId xmlns:a16="http://schemas.microsoft.com/office/drawing/2014/main" id="{3CA4C56A-2832-2F88-ADE8-2A45895220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486400"/>
            <a:ext cx="1524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0066"/>
                </a:solidFill>
                <a:latin typeface="Arial" panose="020B0604020202020204" pitchFamily="34" charset="0"/>
              </a:rPr>
              <a:t>Positive examples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98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98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98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5541" grpId="0" animBg="1"/>
      <p:bldP spid="1985542" grpId="0" animBg="1"/>
      <p:bldP spid="198554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/>
          <p:cNvSpPr/>
          <p:nvPr/>
        </p:nvSpPr>
        <p:spPr>
          <a:xfrm>
            <a:off x="7315200" y="5562600"/>
            <a:ext cx="175260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008000"/>
                </a:solidFill>
              </a:rPr>
              <a:t>Prediction</a:t>
            </a:r>
          </a:p>
        </p:txBody>
      </p:sp>
      <p:sp>
        <p:nvSpPr>
          <p:cNvPr id="5427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3"/>
          </a:xfrm>
        </p:spPr>
        <p:txBody>
          <a:bodyPr/>
          <a:lstStyle/>
          <a:p>
            <a:r>
              <a:rPr lang="en-US">
                <a:latin typeface="Arial" charset="0"/>
              </a:rPr>
              <a:t>Steps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257800" y="990600"/>
            <a:ext cx="1600200" cy="838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008000"/>
                </a:solidFill>
              </a:rPr>
              <a:t>Training Labels</a:t>
            </a:r>
          </a:p>
        </p:txBody>
      </p:sp>
      <p:grpSp>
        <p:nvGrpSpPr>
          <p:cNvPr id="54277" name="Group 12"/>
          <p:cNvGrpSpPr>
            <a:grpSpLocks/>
          </p:cNvGrpSpPr>
          <p:nvPr/>
        </p:nvGrpSpPr>
        <p:grpSpPr bwMode="auto">
          <a:xfrm>
            <a:off x="76200" y="1603375"/>
            <a:ext cx="2438400" cy="3044824"/>
            <a:chOff x="228600" y="1448185"/>
            <a:chExt cx="2438400" cy="2819015"/>
          </a:xfrm>
        </p:grpSpPr>
        <p:sp>
          <p:nvSpPr>
            <p:cNvPr id="54296" name="TextBox 7"/>
            <p:cNvSpPr txBox="1">
              <a:spLocks noChangeArrowheads="1"/>
            </p:cNvSpPr>
            <p:nvPr/>
          </p:nvSpPr>
          <p:spPr bwMode="auto">
            <a:xfrm>
              <a:off x="431802" y="1605447"/>
              <a:ext cx="2209800" cy="427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000000"/>
                  </a:solidFill>
                </a:rPr>
                <a:t>Training Data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28600" y="1448185"/>
              <a:ext cx="2438400" cy="281901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2" name="Rounded Rectangle 11"/>
          <p:cNvSpPr/>
          <p:nvPr/>
        </p:nvSpPr>
        <p:spPr>
          <a:xfrm>
            <a:off x="5410200" y="2438400"/>
            <a:ext cx="137160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008000"/>
                </a:solidFill>
              </a:rPr>
              <a:t>Training</a:t>
            </a:r>
          </a:p>
        </p:txBody>
      </p:sp>
      <p:sp>
        <p:nvSpPr>
          <p:cNvPr id="54279" name="TextBox 13"/>
          <p:cNvSpPr txBox="1">
            <a:spLocks noChangeArrowheads="1"/>
          </p:cNvSpPr>
          <p:nvPr/>
        </p:nvSpPr>
        <p:spPr bwMode="auto">
          <a:xfrm>
            <a:off x="552450" y="838200"/>
            <a:ext cx="15811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0000"/>
                </a:solidFill>
              </a:rPr>
              <a:t>Training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200400" y="2438400"/>
            <a:ext cx="152400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008000"/>
                </a:solidFill>
              </a:rPr>
              <a:t> Features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2590800" y="2743200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8000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4800600" y="2743200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8000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 rot="5400000">
            <a:off x="5821363" y="19812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800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743200" y="5562600"/>
            <a:ext cx="175260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008000"/>
                </a:solidFill>
              </a:rPr>
              <a:t>Features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2133600" y="5867400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8000"/>
              </a:solidFill>
            </a:endParaRPr>
          </a:p>
        </p:txBody>
      </p:sp>
      <p:sp>
        <p:nvSpPr>
          <p:cNvPr id="10254" name="TextBox 20"/>
          <p:cNvSpPr txBox="1">
            <a:spLocks noChangeArrowheads="1"/>
          </p:cNvSpPr>
          <p:nvPr/>
        </p:nvSpPr>
        <p:spPr bwMode="auto">
          <a:xfrm>
            <a:off x="620713" y="4800600"/>
            <a:ext cx="14366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0000"/>
                </a:solidFill>
              </a:rPr>
              <a:t>Testing</a:t>
            </a:r>
          </a:p>
        </p:txBody>
      </p:sp>
      <p:sp>
        <p:nvSpPr>
          <p:cNvPr id="10255" name="TextBox 21"/>
          <p:cNvSpPr txBox="1">
            <a:spLocks noChangeArrowheads="1"/>
          </p:cNvSpPr>
          <p:nvPr/>
        </p:nvSpPr>
        <p:spPr bwMode="auto">
          <a:xfrm>
            <a:off x="457200" y="6396038"/>
            <a:ext cx="18267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dirty="0">
                <a:solidFill>
                  <a:srgbClr val="000000"/>
                </a:solidFill>
              </a:rPr>
              <a:t>Test sample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6858000" y="2743200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8000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543800" y="2438400"/>
            <a:ext cx="152400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008000"/>
                </a:solidFill>
              </a:rPr>
              <a:t>Learned model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5181600" y="5562600"/>
            <a:ext cx="175260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008000"/>
                </a:solidFill>
              </a:rPr>
              <a:t>Learned model</a:t>
            </a:r>
          </a:p>
        </p:txBody>
      </p:sp>
      <p:sp>
        <p:nvSpPr>
          <p:cNvPr id="26" name="Right Arrow 25"/>
          <p:cNvSpPr/>
          <p:nvPr/>
        </p:nvSpPr>
        <p:spPr>
          <a:xfrm>
            <a:off x="4572000" y="5867400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8000"/>
              </a:solidFill>
            </a:endParaRPr>
          </a:p>
        </p:txBody>
      </p:sp>
      <p:sp>
        <p:nvSpPr>
          <p:cNvPr id="32" name="Right Arrow 31"/>
          <p:cNvSpPr/>
          <p:nvPr/>
        </p:nvSpPr>
        <p:spPr>
          <a:xfrm>
            <a:off x="6934200" y="58674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8000"/>
              </a:solidFill>
            </a:endParaRPr>
          </a:p>
        </p:txBody>
      </p:sp>
      <p:pic>
        <p:nvPicPr>
          <p:cNvPr id="542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438400"/>
            <a:ext cx="223837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1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638800"/>
            <a:ext cx="8001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165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0" grpId="0" animBg="1"/>
      <p:bldP spid="12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10254" grpId="0"/>
      <p:bldP spid="10255" grpId="0"/>
      <p:bldP spid="23" grpId="0" animBg="1"/>
      <p:bldP spid="24" grpId="0" animBg="1"/>
      <p:bldP spid="25" grpId="0" animBg="1"/>
      <p:bldP spid="26" grpId="0" animBg="1"/>
      <p:bldP spid="3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>
            <a:extLst>
              <a:ext uri="{FF2B5EF4-FFF2-40B4-BE49-F238E27FC236}">
                <a16:creationId xmlns:a16="http://schemas.microsoft.com/office/drawing/2014/main" id="{4FCFFCE7-4A93-CBB3-67B6-3307B028B9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212637B-07AA-4804-A6E0-11AFF3EE417E}" type="slidenum">
              <a:rPr lang="en-US" altLang="en-US"/>
              <a:pPr eaLnBrk="1" hangingPunct="1"/>
              <a:t>40</a:t>
            </a:fld>
            <a:endParaRPr lang="en-US" altLang="en-US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8EB66FF5-147E-A405-8B35-18ADDC9BF6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62547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Rule Generation</a:t>
            </a:r>
          </a:p>
        </p:txBody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C1A99BB5-915A-50DA-ED9D-44533CCB68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976903"/>
            <a:ext cx="8229600" cy="2057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To generate a rule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 dirty="0">
                <a:solidFill>
                  <a:srgbClr val="000066"/>
                </a:solidFill>
              </a:rPr>
              <a:t>while</a:t>
            </a:r>
            <a:r>
              <a:rPr lang="en-US" altLang="en-US" sz="2400" dirty="0">
                <a:solidFill>
                  <a:srgbClr val="000066"/>
                </a:solidFill>
              </a:rPr>
              <a:t>(true)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000066"/>
                </a:solidFill>
              </a:rPr>
              <a:t>	find the best predicate </a:t>
            </a:r>
            <a:r>
              <a:rPr lang="en-US" altLang="en-US" sz="2400" i="1" dirty="0">
                <a:solidFill>
                  <a:srgbClr val="000066"/>
                </a:solidFill>
              </a:rPr>
              <a:t>p</a:t>
            </a:r>
            <a:endParaRPr lang="en-US" altLang="en-US" sz="2400" dirty="0">
              <a:solidFill>
                <a:srgbClr val="000066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000066"/>
                </a:solidFill>
              </a:rPr>
              <a:t>	</a:t>
            </a:r>
            <a:r>
              <a:rPr lang="en-US" altLang="en-US" sz="2400" b="1" dirty="0">
                <a:solidFill>
                  <a:srgbClr val="000066"/>
                </a:solidFill>
              </a:rPr>
              <a:t>if</a:t>
            </a:r>
            <a:r>
              <a:rPr lang="en-US" altLang="en-US" sz="2400" dirty="0">
                <a:solidFill>
                  <a:srgbClr val="000066"/>
                </a:solidFill>
              </a:rPr>
              <a:t> foil-gain(</a:t>
            </a:r>
            <a:r>
              <a:rPr lang="en-US" altLang="en-US" sz="2400" i="1" dirty="0">
                <a:solidFill>
                  <a:srgbClr val="000066"/>
                </a:solidFill>
              </a:rPr>
              <a:t>p</a:t>
            </a:r>
            <a:r>
              <a:rPr lang="en-US" altLang="en-US" sz="2400" dirty="0">
                <a:solidFill>
                  <a:srgbClr val="000066"/>
                </a:solidFill>
              </a:rPr>
              <a:t>) &gt; threshold </a:t>
            </a:r>
            <a:r>
              <a:rPr lang="en-US" altLang="en-US" sz="2400" b="1" dirty="0">
                <a:solidFill>
                  <a:srgbClr val="000066"/>
                </a:solidFill>
              </a:rPr>
              <a:t>then</a:t>
            </a:r>
            <a:r>
              <a:rPr lang="en-US" altLang="en-US" sz="2400" dirty="0">
                <a:solidFill>
                  <a:srgbClr val="000066"/>
                </a:solidFill>
              </a:rPr>
              <a:t> add </a:t>
            </a:r>
            <a:r>
              <a:rPr lang="en-US" altLang="en-US" sz="2400" i="1" dirty="0">
                <a:solidFill>
                  <a:srgbClr val="000066"/>
                </a:solidFill>
              </a:rPr>
              <a:t>p</a:t>
            </a:r>
            <a:r>
              <a:rPr lang="en-US" altLang="en-US" sz="2400" dirty="0">
                <a:solidFill>
                  <a:srgbClr val="000066"/>
                </a:solidFill>
              </a:rPr>
              <a:t> to current rule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000066"/>
                </a:solidFill>
              </a:rPr>
              <a:t>	</a:t>
            </a:r>
            <a:r>
              <a:rPr lang="en-US" altLang="en-US" sz="2400" b="1" dirty="0">
                <a:solidFill>
                  <a:srgbClr val="000066"/>
                </a:solidFill>
              </a:rPr>
              <a:t>else</a:t>
            </a:r>
            <a:r>
              <a:rPr lang="en-US" altLang="en-US" sz="2400" dirty="0">
                <a:solidFill>
                  <a:srgbClr val="000066"/>
                </a:solidFill>
              </a:rPr>
              <a:t> break</a:t>
            </a:r>
            <a:endParaRPr lang="en-US" altLang="en-US" sz="2400" dirty="0"/>
          </a:p>
        </p:txBody>
      </p:sp>
      <p:sp>
        <p:nvSpPr>
          <p:cNvPr id="48133" name="Rectangle 4">
            <a:extLst>
              <a:ext uri="{FF2B5EF4-FFF2-40B4-BE49-F238E27FC236}">
                <a16:creationId xmlns:a16="http://schemas.microsoft.com/office/drawing/2014/main" id="{56DE856A-3CCA-3B7E-F330-2470429BD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276600"/>
            <a:ext cx="2057400" cy="29718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8134" name="Rectangle 5">
            <a:extLst>
              <a:ext uri="{FF2B5EF4-FFF2-40B4-BE49-F238E27FC236}">
                <a16:creationId xmlns:a16="http://schemas.microsoft.com/office/drawing/2014/main" id="{CE3823A4-FC1A-EE52-CFBD-68F61AF6F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276600"/>
            <a:ext cx="3505200" cy="29718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35" name="Text Box 6">
            <a:extLst>
              <a:ext uri="{FF2B5EF4-FFF2-40B4-BE49-F238E27FC236}">
                <a16:creationId xmlns:a16="http://schemas.microsoft.com/office/drawing/2014/main" id="{23D909B6-5D3B-2E81-A2EC-2EA7FC1EBA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562600"/>
            <a:ext cx="1219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FF00"/>
                </a:solidFill>
                <a:latin typeface="Arial" panose="020B0604020202020204" pitchFamily="34" charset="0"/>
              </a:rPr>
              <a:t>Positive examples</a:t>
            </a:r>
          </a:p>
        </p:txBody>
      </p:sp>
      <p:sp>
        <p:nvSpPr>
          <p:cNvPr id="48136" name="Text Box 7">
            <a:extLst>
              <a:ext uri="{FF2B5EF4-FFF2-40B4-BE49-F238E27FC236}">
                <a16:creationId xmlns:a16="http://schemas.microsoft.com/office/drawing/2014/main" id="{1BF6EAEF-D714-E181-DEBA-A33181B541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562600"/>
            <a:ext cx="1219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FF00"/>
                </a:solidFill>
                <a:latin typeface="Arial" panose="020B0604020202020204" pitchFamily="34" charset="0"/>
              </a:rPr>
              <a:t>Negative examples</a:t>
            </a:r>
          </a:p>
        </p:txBody>
      </p:sp>
      <p:sp>
        <p:nvSpPr>
          <p:cNvPr id="1987592" name="Oval 8">
            <a:extLst>
              <a:ext uri="{FF2B5EF4-FFF2-40B4-BE49-F238E27FC236}">
                <a16:creationId xmlns:a16="http://schemas.microsoft.com/office/drawing/2014/main" id="{82D418AB-834E-4879-3A33-F83DF3B5C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3352800"/>
            <a:ext cx="3352800" cy="2362200"/>
          </a:xfrm>
          <a:prstGeom prst="ellipse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i="1">
                <a:latin typeface="Arial" panose="020B0604020202020204" pitchFamily="34" charset="0"/>
              </a:rPr>
              <a:t>A3</a:t>
            </a:r>
            <a:r>
              <a:rPr lang="en-US" altLang="en-US">
                <a:latin typeface="Arial" panose="020B0604020202020204" pitchFamily="34" charset="0"/>
              </a:rPr>
              <a:t>=1</a:t>
            </a:r>
          </a:p>
        </p:txBody>
      </p:sp>
      <p:sp>
        <p:nvSpPr>
          <p:cNvPr id="1987593" name="Oval 9">
            <a:extLst>
              <a:ext uri="{FF2B5EF4-FFF2-40B4-BE49-F238E27FC236}">
                <a16:creationId xmlns:a16="http://schemas.microsoft.com/office/drawing/2014/main" id="{4A43C95A-CD1E-301A-87EA-55F0D1339D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429000"/>
            <a:ext cx="2362200" cy="1905000"/>
          </a:xfrm>
          <a:prstGeom prst="ellipse">
            <a:avLst/>
          </a:prstGeom>
          <a:solidFill>
            <a:srgbClr val="00FFFF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i="1">
                <a:latin typeface="Arial" panose="020B0604020202020204" pitchFamily="34" charset="0"/>
              </a:rPr>
              <a:t>A3</a:t>
            </a:r>
            <a:r>
              <a:rPr lang="en-US" altLang="en-US">
                <a:latin typeface="Arial" panose="020B0604020202020204" pitchFamily="34" charset="0"/>
              </a:rPr>
              <a:t>=1&amp;&amp;</a:t>
            </a:r>
            <a:r>
              <a:rPr lang="en-US" altLang="en-US" i="1">
                <a:latin typeface="Arial" panose="020B0604020202020204" pitchFamily="34" charset="0"/>
              </a:rPr>
              <a:t>A1</a:t>
            </a:r>
            <a:r>
              <a:rPr lang="en-US" altLang="en-US">
                <a:latin typeface="Arial" panose="020B0604020202020204" pitchFamily="34" charset="0"/>
              </a:rPr>
              <a:t>=2</a:t>
            </a:r>
          </a:p>
        </p:txBody>
      </p:sp>
      <p:sp>
        <p:nvSpPr>
          <p:cNvPr id="1987594" name="Oval 10">
            <a:extLst>
              <a:ext uri="{FF2B5EF4-FFF2-40B4-BE49-F238E27FC236}">
                <a16:creationId xmlns:a16="http://schemas.microsoft.com/office/drawing/2014/main" id="{BE293263-86CB-28BC-9407-780600385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657600"/>
            <a:ext cx="2286000" cy="1371600"/>
          </a:xfrm>
          <a:prstGeom prst="ellipse">
            <a:avLst/>
          </a:prstGeom>
          <a:solidFill>
            <a:schemeClr val="accent1">
              <a:alpha val="65097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i="1" dirty="0">
                <a:latin typeface="Arial" panose="020B0604020202020204" pitchFamily="34" charset="0"/>
              </a:rPr>
              <a:t>A3</a:t>
            </a:r>
            <a:r>
              <a:rPr lang="en-US" altLang="en-US" dirty="0">
                <a:latin typeface="Arial" panose="020B0604020202020204" pitchFamily="34" charset="0"/>
              </a:rPr>
              <a:t>=1&amp;&amp;</a:t>
            </a:r>
            <a:r>
              <a:rPr lang="en-US" altLang="en-US" i="1" dirty="0">
                <a:latin typeface="Arial" panose="020B0604020202020204" pitchFamily="34" charset="0"/>
              </a:rPr>
              <a:t>A1</a:t>
            </a:r>
            <a:r>
              <a:rPr lang="en-US" altLang="en-US" dirty="0">
                <a:latin typeface="Arial" panose="020B0604020202020204" pitchFamily="34" charset="0"/>
              </a:rPr>
              <a:t>=2</a:t>
            </a:r>
          </a:p>
          <a:p>
            <a:pPr algn="ctr"/>
            <a:r>
              <a:rPr lang="en-US" altLang="en-US" i="1" dirty="0">
                <a:latin typeface="Arial" panose="020B0604020202020204" pitchFamily="34" charset="0"/>
              </a:rPr>
              <a:t>&amp;&amp;A8</a:t>
            </a:r>
            <a:r>
              <a:rPr lang="en-US" altLang="en-US" dirty="0">
                <a:latin typeface="Arial" panose="020B0604020202020204" pitchFamily="34" charset="0"/>
              </a:rPr>
              <a:t>=5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8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8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8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7592" grpId="0" animBg="1"/>
      <p:bldP spid="1987593" grpId="0" animBg="1"/>
      <p:bldP spid="198759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7">
            <a:extLst>
              <a:ext uri="{FF2B5EF4-FFF2-40B4-BE49-F238E27FC236}">
                <a16:creationId xmlns:a16="http://schemas.microsoft.com/office/drawing/2014/main" id="{544A9FFA-5556-0DD7-EA18-AFA8133374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BB4584B-E6AC-4210-AB71-E4C227A46E7B}" type="slidenum">
              <a:rPr lang="en-US" altLang="en-US"/>
              <a:pPr eaLnBrk="1" hangingPunct="1"/>
              <a:t>41</a:t>
            </a:fld>
            <a:endParaRPr lang="en-US" altLang="en-US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FA14CEF6-89DC-713D-AACD-1B5C60FB32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0681" y="242888"/>
            <a:ext cx="8402638" cy="6096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Learn-One-Rule?</a:t>
            </a:r>
          </a:p>
        </p:txBody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FFD2873C-ECDD-669F-5A0A-0EECC3BC8B9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744279"/>
            <a:ext cx="8686800" cy="5656521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sz="2400" dirty="0"/>
              <a:t>Start with the </a:t>
            </a:r>
            <a:r>
              <a:rPr lang="en-US" altLang="en-US" sz="2400" i="1" dirty="0"/>
              <a:t>most general rule</a:t>
            </a:r>
            <a:r>
              <a:rPr lang="en-US" altLang="en-US" sz="2400" dirty="0"/>
              <a:t> possible: condition = empty</a:t>
            </a:r>
          </a:p>
          <a:p>
            <a:pPr eaLnBrk="1" hangingPunct="1"/>
            <a:r>
              <a:rPr lang="en-US" altLang="en-US" sz="2400" i="1" dirty="0"/>
              <a:t>Adding new attributes</a:t>
            </a:r>
            <a:r>
              <a:rPr lang="en-US" altLang="en-US" sz="2400" dirty="0"/>
              <a:t> by adopting a greedy depth-first strategy</a:t>
            </a:r>
          </a:p>
          <a:p>
            <a:pPr lvl="1" eaLnBrk="1" hangingPunct="1"/>
            <a:r>
              <a:rPr lang="en-US" altLang="en-US" sz="2400" dirty="0"/>
              <a:t>Picks the one that most improves the rule quality</a:t>
            </a:r>
          </a:p>
          <a:p>
            <a:pPr eaLnBrk="1" hangingPunct="1"/>
            <a:r>
              <a:rPr lang="en-US" altLang="en-US" sz="2400" dirty="0"/>
              <a:t>FOIL- First Order Inductive Learner </a:t>
            </a:r>
          </a:p>
          <a:p>
            <a:pPr eaLnBrk="1" hangingPunct="1"/>
            <a:r>
              <a:rPr lang="en-US" altLang="en-US" sz="2400" dirty="0"/>
              <a:t>Rule-Quality measures: consider both coverage and accuracy</a:t>
            </a:r>
          </a:p>
          <a:p>
            <a:pPr lvl="1" eaLnBrk="1" hangingPunct="1"/>
            <a:r>
              <a:rPr lang="en-US" altLang="en-US" sz="2400" dirty="0"/>
              <a:t>Let pos and neg be the number of positive and negative tuples learned by R and </a:t>
            </a:r>
            <a:r>
              <a:rPr lang="en-US" altLang="en-US" sz="2400" dirty="0" err="1"/>
              <a:t>pos’</a:t>
            </a:r>
            <a:r>
              <a:rPr lang="en-US" altLang="en-US" sz="2400" dirty="0"/>
              <a:t> and neg’ be the number of positive and negative tuples learned by R’</a:t>
            </a:r>
          </a:p>
          <a:p>
            <a:pPr lvl="1" eaLnBrk="1" hangingPunct="1"/>
            <a:r>
              <a:rPr lang="en-US" altLang="en-US" sz="2400" dirty="0"/>
              <a:t>Foil-gain (in FOIL &amp; RIPPER): assesses </a:t>
            </a:r>
            <a:r>
              <a:rPr lang="en-US" altLang="en-US" sz="2400" dirty="0" err="1"/>
              <a:t>info_gain</a:t>
            </a:r>
            <a:r>
              <a:rPr lang="en-US" altLang="en-US" sz="2400" dirty="0"/>
              <a:t> by extending condition</a:t>
            </a:r>
          </a:p>
          <a:p>
            <a:pPr lvl="1" eaLnBrk="1" hangingPunct="1"/>
            <a:endParaRPr lang="en-US" altLang="en-US" sz="2400" dirty="0"/>
          </a:p>
          <a:p>
            <a:pPr lvl="2" eaLnBrk="1" hangingPunct="1"/>
            <a:endParaRPr lang="en-US" altLang="en-US" sz="2000" dirty="0"/>
          </a:p>
          <a:p>
            <a:pPr lvl="2" eaLnBrk="1" hangingPunct="1"/>
            <a:r>
              <a:rPr lang="en-US" altLang="en-US" sz="2000" dirty="0"/>
              <a:t>favors rules that have high accuracy and cover many positive tuples</a:t>
            </a:r>
          </a:p>
          <a:p>
            <a:pPr eaLnBrk="1" hangingPunct="1"/>
            <a:r>
              <a:rPr lang="en-US" altLang="en-US" sz="2400" dirty="0"/>
              <a:t>Rule pruning based on an independent set of test tuples. </a:t>
            </a:r>
            <a:r>
              <a:rPr lang="en-US" altLang="en-US" sz="2400"/>
              <a:t>Given R</a:t>
            </a:r>
            <a:endParaRPr lang="en-US" altLang="en-US" sz="2000" dirty="0"/>
          </a:p>
          <a:p>
            <a:pPr lvl="2" eaLnBrk="1" hangingPunct="1">
              <a:buFont typeface="Wingdings" panose="05000000000000000000" pitchFamily="2" charset="2"/>
              <a:buNone/>
            </a:pPr>
            <a:endParaRPr lang="en-US" altLang="en-US" sz="2000" dirty="0"/>
          </a:p>
          <a:p>
            <a:pPr lvl="2" eaLnBrk="1" hangingPunct="1">
              <a:buFont typeface="Wingdings" panose="05000000000000000000" pitchFamily="2" charset="2"/>
              <a:buNone/>
            </a:pPr>
            <a:endParaRPr lang="en-US" altLang="en-US" sz="2000" dirty="0"/>
          </a:p>
          <a:p>
            <a:pPr lvl="2" eaLnBrk="1" hangingPunct="1">
              <a:buFont typeface="Wingdings" panose="05000000000000000000" pitchFamily="2" charset="2"/>
              <a:buNone/>
            </a:pPr>
            <a:endParaRPr lang="en-US" altLang="en-US" dirty="0"/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Pos/neg are # of positive/negative tuples covered by R.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If </a:t>
            </a:r>
            <a:r>
              <a:rPr lang="en-US" altLang="en-US" i="1" dirty="0" err="1"/>
              <a:t>FOIL_Prune</a:t>
            </a:r>
            <a:r>
              <a:rPr lang="en-US" altLang="en-US" dirty="0"/>
              <a:t> is higher for the pruned version of R, prune R</a:t>
            </a:r>
          </a:p>
        </p:txBody>
      </p:sp>
      <p:graphicFrame>
        <p:nvGraphicFramePr>
          <p:cNvPr id="49157" name="Object 4">
            <a:extLst>
              <a:ext uri="{FF2B5EF4-FFF2-40B4-BE49-F238E27FC236}">
                <a16:creationId xmlns:a16="http://schemas.microsoft.com/office/drawing/2014/main" id="{4667678A-FC8F-31C1-1019-6EDC8793D0C9}"/>
              </a:ext>
            </a:extLst>
          </p:cNvPr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08131598"/>
              </p:ext>
            </p:extLst>
          </p:nvPr>
        </p:nvGraphicFramePr>
        <p:xfrm>
          <a:off x="2471333" y="3666422"/>
          <a:ext cx="5105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365500" imgH="419100" progId="Equation.3">
                  <p:embed/>
                </p:oleObj>
              </mc:Choice>
              <mc:Fallback>
                <p:oleObj name="Equation" r:id="rId3" imgW="3365500" imgH="419100" progId="Equation.3">
                  <p:embed/>
                  <p:pic>
                    <p:nvPicPr>
                      <p:cNvPr id="49157" name="Object 4">
                        <a:extLst>
                          <a:ext uri="{FF2B5EF4-FFF2-40B4-BE49-F238E27FC236}">
                            <a16:creationId xmlns:a16="http://schemas.microsoft.com/office/drawing/2014/main" id="{4667678A-FC8F-31C1-1019-6EDC8793D0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1333" y="3666422"/>
                        <a:ext cx="51054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8" name="Object 6">
            <a:extLst>
              <a:ext uri="{FF2B5EF4-FFF2-40B4-BE49-F238E27FC236}">
                <a16:creationId xmlns:a16="http://schemas.microsoft.com/office/drawing/2014/main" id="{0CD58086-9786-6EEB-A816-A2C56EF1E283}"/>
              </a:ext>
            </a:extLst>
          </p:cNvPr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13610921"/>
              </p:ext>
            </p:extLst>
          </p:nvPr>
        </p:nvGraphicFramePr>
        <p:xfrm>
          <a:off x="3067843" y="4853613"/>
          <a:ext cx="3160713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892300" imgH="419100" progId="Equation.3">
                  <p:embed/>
                </p:oleObj>
              </mc:Choice>
              <mc:Fallback>
                <p:oleObj name="Equation" r:id="rId5" imgW="1892300" imgH="419100" progId="Equation.3">
                  <p:embed/>
                  <p:pic>
                    <p:nvPicPr>
                      <p:cNvPr id="49158" name="Object 6">
                        <a:extLst>
                          <a:ext uri="{FF2B5EF4-FFF2-40B4-BE49-F238E27FC236}">
                            <a16:creationId xmlns:a16="http://schemas.microsoft.com/office/drawing/2014/main" id="{0CD58086-9786-6EEB-A816-A2C56EF1E2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7843" y="4853613"/>
                        <a:ext cx="3160713" cy="70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>
            <a:extLst>
              <a:ext uri="{FF2B5EF4-FFF2-40B4-BE49-F238E27FC236}">
                <a16:creationId xmlns:a16="http://schemas.microsoft.com/office/drawing/2014/main" id="{4989AA58-6FCB-973B-593A-BD972A4DADED}"/>
              </a:ext>
            </a:extLst>
          </p:cNvPr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DEBBC4FB-586B-44C3-8E09-FE181033F83D}" type="slidenum">
              <a:rPr lang="en-US" altLang="en-US" sz="1200"/>
              <a:pPr algn="r" eaLnBrk="1" hangingPunct="1"/>
              <a:t>42</a:t>
            </a:fld>
            <a:endParaRPr lang="en-US" altLang="en-US" sz="1200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5E192782-F9AE-B831-23D9-A31AD6FDD42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457200"/>
            <a:ext cx="7716838" cy="563563"/>
          </a:xfrm>
        </p:spPr>
        <p:txBody>
          <a:bodyPr/>
          <a:lstStyle/>
          <a:p>
            <a:pPr algn="ctr" eaLnBrk="1" hangingPunct="1"/>
            <a:r>
              <a:rPr lang="en-US" altLang="en-US" b="1" dirty="0"/>
              <a:t>Associative Classification</a:t>
            </a: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723BF03B-03A6-B31E-0CE4-0E5FC2372CC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295400"/>
            <a:ext cx="8686800" cy="51054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en-US" sz="2000" dirty="0"/>
              <a:t>Associative classification: Major steps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 dirty="0"/>
              <a:t>Mine data to find strong associations between frequent patterns (conjunctions of attribute-value pairs) and class labels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 dirty="0"/>
              <a:t>Association rules are generated in the form of </a:t>
            </a:r>
          </a:p>
          <a:p>
            <a:pPr lvl="3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P</a:t>
            </a:r>
            <a:r>
              <a:rPr lang="en-US" altLang="en-US" baseline="-25000" dirty="0"/>
              <a:t>1</a:t>
            </a:r>
            <a:r>
              <a:rPr lang="en-US" altLang="en-US" dirty="0"/>
              <a:t> ^ p</a:t>
            </a:r>
            <a:r>
              <a:rPr lang="en-US" altLang="en-US" baseline="-25000" dirty="0"/>
              <a:t>2</a:t>
            </a:r>
            <a:r>
              <a:rPr lang="en-US" altLang="en-US" dirty="0"/>
              <a:t> … ^ p</a:t>
            </a:r>
            <a:r>
              <a:rPr lang="en-US" altLang="en-US" baseline="-25000" dirty="0"/>
              <a:t>l</a:t>
            </a:r>
            <a:r>
              <a:rPr lang="en-US" altLang="en-US" dirty="0"/>
              <a:t> </a:t>
            </a:r>
            <a:r>
              <a:rPr lang="en-US" altLang="en-US" dirty="0">
                <a:sym typeface="Wingdings" panose="05000000000000000000" pitchFamily="2" charset="2"/>
              </a:rPr>
              <a:t></a:t>
            </a:r>
            <a:r>
              <a:rPr lang="en-US" altLang="en-US" dirty="0"/>
              <a:t> “</a:t>
            </a:r>
            <a:r>
              <a:rPr lang="en-US" altLang="en-US" dirty="0" err="1"/>
              <a:t>A</a:t>
            </a:r>
            <a:r>
              <a:rPr lang="en-US" altLang="en-US" baseline="-25000" dirty="0" err="1"/>
              <a:t>class</a:t>
            </a:r>
            <a:r>
              <a:rPr lang="en-US" altLang="en-US" dirty="0"/>
              <a:t> = C” (conf, sup)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 dirty="0"/>
              <a:t>Organize the rules to form a rule-based classifier</a:t>
            </a:r>
            <a:endParaRPr lang="en-US" altLang="en-US" dirty="0"/>
          </a:p>
          <a:p>
            <a:pPr eaLnBrk="1" hangingPunct="1">
              <a:lnSpc>
                <a:spcPct val="130000"/>
              </a:lnSpc>
            </a:pPr>
            <a:r>
              <a:rPr lang="en-US" altLang="en-US" sz="2000" dirty="0"/>
              <a:t>Why effective?  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 dirty="0"/>
              <a:t>It explores highly confident associations among multiple attributes and may overcome some constraints introduced by decision-tree induction, which considers only one attribute at a time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 dirty="0"/>
              <a:t>Associative classification has been found to be often more accurate than some traditional classification methods, such as C4.5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>
            <a:extLst>
              <a:ext uri="{FF2B5EF4-FFF2-40B4-BE49-F238E27FC236}">
                <a16:creationId xmlns:a16="http://schemas.microsoft.com/office/drawing/2014/main" id="{B37D81C9-4879-8D6A-5270-441890F858E3}"/>
              </a:ext>
            </a:extLst>
          </p:cNvPr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1B3504CA-FF1A-4E9B-B724-55DD955D5170}" type="slidenum">
              <a:rPr lang="en-US" altLang="en-US" sz="1200"/>
              <a:pPr algn="r" eaLnBrk="1" hangingPunct="1"/>
              <a:t>43</a:t>
            </a:fld>
            <a:endParaRPr lang="en-US" altLang="en-US" sz="1200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1528111D-367B-8C77-105A-DBCC71E3979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381000"/>
            <a:ext cx="9144000" cy="533400"/>
          </a:xfrm>
        </p:spPr>
        <p:txBody>
          <a:bodyPr/>
          <a:lstStyle/>
          <a:p>
            <a:pPr algn="ctr" eaLnBrk="1" hangingPunct="1"/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 Associative Classification Methods</a:t>
            </a: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50522596-FE90-EC72-A0FA-5995D02015B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371600"/>
            <a:ext cx="8763000" cy="53340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000" b="1" dirty="0"/>
              <a:t>CBA</a:t>
            </a:r>
            <a:r>
              <a:rPr lang="en-US" altLang="en-US" sz="2000" dirty="0"/>
              <a:t> (Classification Based on Associations: Liu, Hsu &amp; Ma, KDD’98)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/>
              <a:t>Mine possible association rules in the form of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en-US" sz="2000" dirty="0"/>
              <a:t>Cond-set (a set of attribute-value pairs) </a:t>
            </a:r>
            <a:r>
              <a:rPr lang="en-US" altLang="en-US" sz="2000" dirty="0">
                <a:sym typeface="Wingdings" panose="05000000000000000000" pitchFamily="2" charset="2"/>
              </a:rPr>
              <a:t> </a:t>
            </a:r>
            <a:r>
              <a:rPr lang="en-US" altLang="en-US" sz="2000" dirty="0"/>
              <a:t>class label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/>
              <a:t>Build classifier: Organize rules according to decreasing precedence based on confidence and then support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b="1" dirty="0"/>
              <a:t>CMAR</a:t>
            </a:r>
            <a:r>
              <a:rPr lang="en-US" altLang="en-US" sz="2000" dirty="0"/>
              <a:t> (Classification based on Multiple Association Rules: Li, Han, Pei, ICDM’01)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/>
              <a:t>Classification: Statistical analysis on multiple rules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b="1" dirty="0"/>
              <a:t>CPAR</a:t>
            </a:r>
            <a:r>
              <a:rPr lang="en-US" altLang="en-US" sz="2000" dirty="0"/>
              <a:t> </a:t>
            </a:r>
            <a:r>
              <a:rPr lang="en-US" altLang="en-US" sz="1800" dirty="0"/>
              <a:t>(Classification based on Predictive Association Rules: Yin &amp; Han, SDM’03)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/>
              <a:t>Generation of predictive rules (FOIL-like analysis) but allow covered rules to retain with reduced weight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/>
              <a:t>Prediction using best k rules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/>
              <a:t>High efficiency, accuracy similar to CMAR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6AE4-C89A-A373-BE69-CF64AEB8A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Discriminative Frequent Pattern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5D551-EC37-4C00-3CCA-EEEF2BF78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topic is not included.</a:t>
            </a:r>
          </a:p>
        </p:txBody>
      </p:sp>
    </p:spTree>
    <p:extLst>
      <p:ext uri="{BB962C8B-B14F-4D97-AF65-F5344CB8AC3E}">
        <p14:creationId xmlns:p14="http://schemas.microsoft.com/office/powerpoint/2010/main" val="11866378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6">
            <a:extLst>
              <a:ext uri="{FF2B5EF4-FFF2-40B4-BE49-F238E27FC236}">
                <a16:creationId xmlns:a16="http://schemas.microsoft.com/office/drawing/2014/main" id="{DF6145CF-CA8B-32DB-28F3-F1B8343B996C}"/>
              </a:ext>
            </a:extLst>
          </p:cNvPr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3C9813DA-5683-4B00-BC6A-B739FDC73FDB}" type="slidenum">
              <a:rPr lang="en-US" altLang="en-US" sz="1200"/>
              <a:pPr algn="r" eaLnBrk="1" hangingPunct="1"/>
              <a:t>45</a:t>
            </a:fld>
            <a:endParaRPr lang="en-US" altLang="en-US" sz="1200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7AF957C1-4171-468B-26D4-D25136B5DE2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54805" y="457200"/>
            <a:ext cx="7191910" cy="6096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70BC7B00-7364-4516-4918-15035EE306E4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04800" y="1295400"/>
            <a:ext cx="8458200" cy="5334000"/>
          </a:xfrm>
          <a:noFill/>
        </p:spPr>
        <p:txBody>
          <a:bodyPr lIns="92075" tIns="46038" rIns="92075" bIns="46038"/>
          <a:lstStyle/>
          <a:p>
            <a:pPr>
              <a:lnSpc>
                <a:spcPct val="13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 and Engineering</a:t>
            </a:r>
          </a:p>
          <a:p>
            <a:pPr>
              <a:lnSpc>
                <a:spcPct val="13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Bayesian Belief Networks</a:t>
            </a:r>
          </a:p>
          <a:p>
            <a:pPr>
              <a:lnSpc>
                <a:spcPct val="13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Machines</a:t>
            </a:r>
          </a:p>
          <a:p>
            <a:pPr>
              <a:lnSpc>
                <a:spcPct val="13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 based and pattern based classification</a:t>
            </a:r>
          </a:p>
          <a:p>
            <a:pPr>
              <a:lnSpc>
                <a:spcPct val="130000"/>
              </a:lnSpc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by weak supervision</a:t>
            </a:r>
          </a:p>
          <a:p>
            <a:pPr>
              <a:lnSpc>
                <a:spcPct val="13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with rich data type</a:t>
            </a:r>
          </a:p>
          <a:p>
            <a:pPr>
              <a:lnSpc>
                <a:spcPct val="13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Classification Methods</a:t>
            </a:r>
          </a:p>
          <a:p>
            <a:pPr>
              <a:lnSpc>
                <a:spcPct val="13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Topics Regarding Classification</a:t>
            </a:r>
          </a:p>
          <a:p>
            <a:pPr>
              <a:lnSpc>
                <a:spcPct val="13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6446534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13878-EEAE-EF76-2711-6F01D4436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36353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 Supervision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D8123-9E9C-1D45-EC40-770E6169D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405" y="1031358"/>
            <a:ext cx="8676167" cy="5592726"/>
          </a:xfrm>
        </p:spPr>
        <p:txBody>
          <a:bodyPr>
            <a:normAutofit/>
          </a:bodyPr>
          <a:lstStyle/>
          <a:p>
            <a:r>
              <a:rPr lang="en-IN" sz="2800" dirty="0"/>
              <a:t>SVM, Logistic regression, k-NN</a:t>
            </a:r>
          </a:p>
          <a:p>
            <a:pPr lvl="1"/>
            <a:r>
              <a:rPr lang="en-IN" sz="2400" dirty="0"/>
              <a:t>Strong supervision: require large number of high quality training tuples annotated by domain experts.</a:t>
            </a:r>
          </a:p>
          <a:p>
            <a:r>
              <a:rPr lang="en-IN" sz="2800" dirty="0"/>
              <a:t>In real work, training set is not available.</a:t>
            </a:r>
          </a:p>
          <a:p>
            <a:pPr lvl="1"/>
            <a:r>
              <a:rPr lang="en-IN" sz="2400" dirty="0"/>
              <a:t>Document classification, speech recognition, computer vision</a:t>
            </a:r>
          </a:p>
          <a:p>
            <a:pPr lvl="1"/>
            <a:r>
              <a:rPr lang="en-IN" sz="2400" dirty="0"/>
              <a:t>One minute of speech requires 10 minutes to label</a:t>
            </a:r>
          </a:p>
          <a:p>
            <a:pPr lvl="1"/>
            <a:r>
              <a:rPr lang="en-IN" sz="2400" dirty="0"/>
              <a:t>For annotating sounds, it takes 400 times more</a:t>
            </a:r>
          </a:p>
          <a:p>
            <a:r>
              <a:rPr lang="en-IN" sz="2800" dirty="0"/>
              <a:t>Classification approaches are required for limited number of training samples or no training samples.</a:t>
            </a:r>
          </a:p>
        </p:txBody>
      </p:sp>
    </p:spTree>
    <p:extLst>
      <p:ext uri="{BB962C8B-B14F-4D97-AF65-F5344CB8AC3E}">
        <p14:creationId xmlns:p14="http://schemas.microsoft.com/office/powerpoint/2010/main" val="16035742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1FB66F82-5D88-BCE6-7587-A1B149B024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7886700" cy="487629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Semi-Supervised Classification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9C8C43D7-F16C-11D7-0D96-8134FBE6CA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02076"/>
            <a:ext cx="8686800" cy="5274924"/>
          </a:xfrm>
        </p:spPr>
        <p:txBody>
          <a:bodyPr/>
          <a:lstStyle/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Semi-supervised: Uses labeled and unlabeled data to build a classifier</a:t>
            </a:r>
          </a:p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Self-training: </a:t>
            </a:r>
          </a:p>
          <a:p>
            <a:pPr lvl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 classifier using the labeled data</a:t>
            </a:r>
          </a:p>
          <a:p>
            <a:pPr lvl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it to label the unlabeled data, and those with the most confident label prediction are added to the set of labeled data</a:t>
            </a:r>
          </a:p>
          <a:p>
            <a:pPr lvl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 the above process</a:t>
            </a:r>
          </a:p>
          <a:p>
            <a:pPr lvl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Adv: easy to understand;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disadv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may reinforce errors</a:t>
            </a:r>
          </a:p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Co-training: Use two or more classifiers to teach each other</a:t>
            </a:r>
          </a:p>
          <a:p>
            <a:pPr lvl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learner uses a mutually independent set of features of each tuple to train a good classifier, say f1</a:t>
            </a:r>
            <a:r>
              <a:rPr lang="en-US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f2</a:t>
            </a:r>
          </a:p>
          <a:p>
            <a:pPr lvl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f1 and f2 are used to predict the class label for unlabeled data X</a:t>
            </a:r>
          </a:p>
          <a:p>
            <a:pPr lvl="1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Teach each other: The tuple having the most confident prediction from f</a:t>
            </a:r>
            <a:r>
              <a:rPr lang="en-US" altLang="en-US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added to the set of labeled data for f</a:t>
            </a:r>
            <a:r>
              <a:rPr lang="en-US" altLang="en-US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&amp; vice versa </a:t>
            </a:r>
          </a:p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methods, e.g., joint probability distribution of features and labels</a:t>
            </a:r>
          </a:p>
        </p:txBody>
      </p:sp>
      <p:sp>
        <p:nvSpPr>
          <p:cNvPr id="61444" name="Slide Number Placeholder 6">
            <a:extLst>
              <a:ext uri="{FF2B5EF4-FFF2-40B4-BE49-F238E27FC236}">
                <a16:creationId xmlns:a16="http://schemas.microsoft.com/office/drawing/2014/main" id="{EE5316B1-400F-2A31-21A4-7BCF549C61E5}"/>
              </a:ext>
            </a:extLst>
          </p:cNvPr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A60DD9BC-B628-4DAE-BC63-CA35D6AF23CB}" type="slidenum">
              <a:rPr lang="en-US" altLang="en-US" sz="1200" b="1"/>
              <a:pPr algn="r" eaLnBrk="1" hangingPunct="1"/>
              <a:t>47</a:t>
            </a:fld>
            <a:endParaRPr lang="en-US" altLang="en-US" sz="1200" b="1"/>
          </a:p>
        </p:txBody>
      </p:sp>
    </p:spTree>
    <p:extLst>
      <p:ext uri="{BB962C8B-B14F-4D97-AF65-F5344CB8AC3E}">
        <p14:creationId xmlns:p14="http://schemas.microsoft.com/office/powerpoint/2010/main" val="11095573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E5780C-008C-2D6A-AE3B-BF7F1E4ED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16" y="423512"/>
            <a:ext cx="7940842" cy="621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5292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466" name="Object 3">
            <a:extLst>
              <a:ext uri="{FF2B5EF4-FFF2-40B4-BE49-F238E27FC236}">
                <a16:creationId xmlns:a16="http://schemas.microsoft.com/office/drawing/2014/main" id="{CC69C8A3-DC2F-28E3-F352-78DBF32DCEE8}"/>
              </a:ext>
            </a:extLst>
          </p:cNvPr>
          <p:cNvGraphicFramePr>
            <a:graphicFrameLocks noGrp="1" noChangeAspect="1"/>
          </p:cNvGraphicFramePr>
          <p:nvPr>
            <p:ph idx="4294967295"/>
          </p:nvPr>
        </p:nvGraphicFramePr>
        <p:xfrm>
          <a:off x="2626094" y="4742231"/>
          <a:ext cx="3429000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martDraw" r:id="rId3" imgW="5372100" imgH="3159252" progId="SmartDraw.2">
                  <p:embed/>
                </p:oleObj>
              </mc:Choice>
              <mc:Fallback>
                <p:oleObj name="SmartDraw" r:id="rId3" imgW="5372100" imgH="3159252" progId="SmartDraw.2">
                  <p:embed/>
                  <p:pic>
                    <p:nvPicPr>
                      <p:cNvPr id="62466" name="Object 3">
                        <a:extLst>
                          <a:ext uri="{FF2B5EF4-FFF2-40B4-BE49-F238E27FC236}">
                            <a16:creationId xmlns:a16="http://schemas.microsoft.com/office/drawing/2014/main" id="{CC69C8A3-DC2F-28E3-F352-78DBF32DCE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6094" y="4742231"/>
                        <a:ext cx="3429000" cy="201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7" name="Rectangle 2">
            <a:extLst>
              <a:ext uri="{FF2B5EF4-FFF2-40B4-BE49-F238E27FC236}">
                <a16:creationId xmlns:a16="http://schemas.microsoft.com/office/drawing/2014/main" id="{8F53F791-5210-8486-ED07-FBEC5863F4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3204" y="0"/>
            <a:ext cx="6172200" cy="609600"/>
          </a:xfrm>
        </p:spPr>
        <p:txBody>
          <a:bodyPr/>
          <a:lstStyle/>
          <a:p>
            <a:pPr algn="ctr"/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 Learning</a:t>
            </a:r>
          </a:p>
        </p:txBody>
      </p:sp>
      <p:sp>
        <p:nvSpPr>
          <p:cNvPr id="62468" name="Rectangle 5">
            <a:extLst>
              <a:ext uri="{FF2B5EF4-FFF2-40B4-BE49-F238E27FC236}">
                <a16:creationId xmlns:a16="http://schemas.microsoft.com/office/drawing/2014/main" id="{E446B49E-C3AB-301C-32F1-62D53B8A9E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8649" y="914400"/>
            <a:ext cx="8072589" cy="367925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labels are expensive to obtain</a:t>
            </a:r>
          </a:p>
          <a:p>
            <a:pPr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 learner: query human (oracle) for labels</a:t>
            </a:r>
          </a:p>
          <a:p>
            <a:pPr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Pool-based approach: Uses a pool of unlabeled data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L: a small subset of D is labeled, U: a pool of unlabeled data in D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 query function to carefully select one or more tuples from U and request labels from an oracle (a human annotator)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newly labeled samples are added to L, and learn a model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Goal: Achieve high accuracy using as few labeled data as possible</a:t>
            </a:r>
          </a:p>
          <a:p>
            <a:pPr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Evaluated using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curves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Accuracy as a function of the number of instances queried (# of tuples to be queried should be small)</a:t>
            </a:r>
          </a:p>
          <a:p>
            <a:pPr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issue: How to choose the data tuples to be queried?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Uncertainty sampling: choose the least certain ones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space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subset of hypotheses consistent w. the training data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expected entropy over U: Find the greatest reduction in the total number of incorrect predictions</a:t>
            </a:r>
          </a:p>
        </p:txBody>
      </p:sp>
      <p:sp>
        <p:nvSpPr>
          <p:cNvPr id="62469" name="Slide Number Placeholder 6">
            <a:extLst>
              <a:ext uri="{FF2B5EF4-FFF2-40B4-BE49-F238E27FC236}">
                <a16:creationId xmlns:a16="http://schemas.microsoft.com/office/drawing/2014/main" id="{53CB82E4-2FC5-8D8F-F66A-A6BC67BCE73A}"/>
              </a:ext>
            </a:extLst>
          </p:cNvPr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5D94D060-B36A-4EF8-B5EC-71683A5B3241}" type="slidenum">
              <a:rPr lang="en-US" altLang="en-US" sz="1200" b="1"/>
              <a:pPr algn="r" eaLnBrk="1" hangingPunct="1"/>
              <a:t>49</a:t>
            </a:fld>
            <a:endParaRPr lang="en-US" altLang="en-US" sz="1200" b="1"/>
          </a:p>
        </p:txBody>
      </p:sp>
    </p:spTree>
    <p:extLst>
      <p:ext uri="{BB962C8B-B14F-4D97-AF65-F5344CB8AC3E}">
        <p14:creationId xmlns:p14="http://schemas.microsoft.com/office/powerpoint/2010/main" val="1925605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What is deep learning?</a:t>
            </a:r>
          </a:p>
        </p:txBody>
      </p:sp>
      <p:pic>
        <p:nvPicPr>
          <p:cNvPr id="5" name="Picture 4" descr="DL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050" y="1417638"/>
            <a:ext cx="4200144" cy="50944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48443" y="5013510"/>
            <a:ext cx="2807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Y. </a:t>
            </a:r>
            <a:r>
              <a:rPr lang="en-US" dirty="0" err="1"/>
              <a:t>Bengio</a:t>
            </a:r>
            <a:r>
              <a:rPr lang="en-US" dirty="0"/>
              <a:t> et al, ``Deep Learning”, MIT Press, 2015</a:t>
            </a:r>
          </a:p>
        </p:txBody>
      </p:sp>
    </p:spTree>
    <p:extLst>
      <p:ext uri="{BB962C8B-B14F-4D97-AF65-F5344CB8AC3E}">
        <p14:creationId xmlns:p14="http://schemas.microsoft.com/office/powerpoint/2010/main" val="3668935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0B84F0D7-9200-A7A6-1BD1-8E0FD9F7C8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" y="381000"/>
            <a:ext cx="8991600" cy="609600"/>
          </a:xfrm>
        </p:spPr>
        <p:txBody>
          <a:bodyPr/>
          <a:lstStyle/>
          <a:p>
            <a:pPr algn="ctr"/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 Learning: Conceptual Framework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C0143032-1330-35C5-097F-4DE5CFEE40D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52926" y="1159669"/>
            <a:ext cx="8610600" cy="19812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 learning: Extract knowledge from one or more source tasks and apply the knowledge to a target task</a:t>
            </a:r>
          </a:p>
          <a:p>
            <a:pPr lvl="1">
              <a:lnSpc>
                <a:spcPct val="110000"/>
              </a:lnSpc>
            </a:pPr>
            <a:r>
              <a:rPr lang="en-US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of camera reviews to classification of TV reviews</a:t>
            </a:r>
          </a:p>
          <a:p>
            <a:pPr>
              <a:lnSpc>
                <a:spcPct val="11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learning: Build a new classifier for each new task</a:t>
            </a:r>
          </a:p>
          <a:p>
            <a:pPr>
              <a:lnSpc>
                <a:spcPct val="11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 learning: Build new classifier by applying existing knowledge learned from source tasks</a:t>
            </a:r>
          </a:p>
        </p:txBody>
      </p:sp>
      <p:graphicFrame>
        <p:nvGraphicFramePr>
          <p:cNvPr id="63492" name="Object 5">
            <a:extLst>
              <a:ext uri="{FF2B5EF4-FFF2-40B4-BE49-F238E27FC236}">
                <a16:creationId xmlns:a16="http://schemas.microsoft.com/office/drawing/2014/main" id="{E8CDDCD2-D696-B26E-7C05-A14B3D8309AA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0" y="3521075"/>
          <a:ext cx="4576763" cy="280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martDraw" r:id="rId3" imgW="4073652" imgH="2494788" progId="SmartDraw.2">
                  <p:embed/>
                </p:oleObj>
              </mc:Choice>
              <mc:Fallback>
                <p:oleObj name="SmartDraw" r:id="rId3" imgW="4073652" imgH="2494788" progId="SmartDraw.2">
                  <p:embed/>
                  <p:pic>
                    <p:nvPicPr>
                      <p:cNvPr id="63492" name="Object 5">
                        <a:extLst>
                          <a:ext uri="{FF2B5EF4-FFF2-40B4-BE49-F238E27FC236}">
                            <a16:creationId xmlns:a16="http://schemas.microsoft.com/office/drawing/2014/main" id="{E8CDDCD2-D696-B26E-7C05-A14B3D8309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521075"/>
                        <a:ext cx="4576763" cy="280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3" name="Slide Number Placeholder 6">
            <a:extLst>
              <a:ext uri="{FF2B5EF4-FFF2-40B4-BE49-F238E27FC236}">
                <a16:creationId xmlns:a16="http://schemas.microsoft.com/office/drawing/2014/main" id="{5FA8DFDD-3137-F2F1-0EB5-3A84090096DF}"/>
              </a:ext>
            </a:extLst>
          </p:cNvPr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BF6A92A1-F2C9-4299-AE1E-35468AB31639}" type="slidenum">
              <a:rPr lang="en-US" altLang="en-US" sz="1200" b="1"/>
              <a:pPr algn="r" eaLnBrk="1" hangingPunct="1"/>
              <a:t>50</a:t>
            </a:fld>
            <a:endParaRPr lang="en-US" altLang="en-US" sz="1200" b="1"/>
          </a:p>
        </p:txBody>
      </p:sp>
      <p:sp>
        <p:nvSpPr>
          <p:cNvPr id="63494" name="Text Box 9">
            <a:extLst>
              <a:ext uri="{FF2B5EF4-FFF2-40B4-BE49-F238E27FC236}">
                <a16:creationId xmlns:a16="http://schemas.microsoft.com/office/drawing/2014/main" id="{33FB10B1-6D1B-A63F-CFF3-7C2D9A6655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262688"/>
            <a:ext cx="3962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/>
              <a:t>Traditional Learning Framework</a:t>
            </a:r>
          </a:p>
        </p:txBody>
      </p:sp>
      <p:sp>
        <p:nvSpPr>
          <p:cNvPr id="63495" name="Text Box 10">
            <a:extLst>
              <a:ext uri="{FF2B5EF4-FFF2-40B4-BE49-F238E27FC236}">
                <a16:creationId xmlns:a16="http://schemas.microsoft.com/office/drawing/2014/main" id="{8CA25D83-9F0E-CC2B-E8B8-5FB49284E2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6262688"/>
            <a:ext cx="3657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/>
              <a:t>Transfer Learning Framework</a:t>
            </a:r>
          </a:p>
        </p:txBody>
      </p:sp>
      <p:graphicFrame>
        <p:nvGraphicFramePr>
          <p:cNvPr id="63496" name="Object 11">
            <a:extLst>
              <a:ext uri="{FF2B5EF4-FFF2-40B4-BE49-F238E27FC236}">
                <a16:creationId xmlns:a16="http://schemas.microsoft.com/office/drawing/2014/main" id="{D29B6F6D-76C1-B883-46D6-93D9654F7776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4419600" y="3616325"/>
          <a:ext cx="4762500" cy="270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martDraw" r:id="rId5" imgW="4073652" imgH="2316480" progId="SmartDraw.2">
                  <p:embed/>
                </p:oleObj>
              </mc:Choice>
              <mc:Fallback>
                <p:oleObj name="SmartDraw" r:id="rId5" imgW="4073652" imgH="2316480" progId="SmartDraw.2">
                  <p:embed/>
                  <p:pic>
                    <p:nvPicPr>
                      <p:cNvPr id="63496" name="Object 11">
                        <a:extLst>
                          <a:ext uri="{FF2B5EF4-FFF2-40B4-BE49-F238E27FC236}">
                            <a16:creationId xmlns:a16="http://schemas.microsoft.com/office/drawing/2014/main" id="{D29B6F6D-76C1-B883-46D6-93D9654F77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616325"/>
                        <a:ext cx="4762500" cy="270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1050708"/>
      </p:ext>
    </p:extLst>
  </p:cSld>
  <p:clrMapOvr>
    <a:masterClrMapping/>
  </p:clrMapOvr>
  <p:transition>
    <p:zo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871D693D-D05E-29D6-8FE0-C4E2724997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0143" y="368157"/>
            <a:ext cx="8531831" cy="609600"/>
          </a:xfrm>
        </p:spPr>
        <p:txBody>
          <a:bodyPr/>
          <a:lstStyle/>
          <a:p>
            <a:pPr algn="ctr"/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 Learning: Methods and Applications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49C39C54-3256-A5DC-BF03-BDA33492BE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174282"/>
            <a:ext cx="8839200" cy="530271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Applications: Especially useful when data is outdated or distribution changes, e.g., Web document classification, e-mail spam filtering</a:t>
            </a:r>
          </a:p>
          <a:p>
            <a:pPr>
              <a:lnSpc>
                <a:spcPct val="90000"/>
              </a:lnSpc>
            </a:pP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Instance-based transfer learning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Reweight some of the data from source tasks and use it to learn the target task</a:t>
            </a:r>
          </a:p>
          <a:p>
            <a:pPr>
              <a:lnSpc>
                <a:spcPct val="90000"/>
              </a:lnSpc>
            </a:pP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TrAdaBoost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(Transfer AdaBoost)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 source and target data each described by the same set of attributes (features) &amp; class labels, but rather diff. distributions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 only labeling a small amount of target data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source data in training: When a source tuple is misclassified, reduce the weight of such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tupels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that they will have less effect on the subsequent classifier</a:t>
            </a:r>
          </a:p>
          <a:p>
            <a:pPr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issues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transfer: When it performs worse than no transfer at all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Heterogeneous transfer learning: Transfer knowledge from different feature space or multiple source domains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Large-scale transfer learning</a:t>
            </a:r>
          </a:p>
        </p:txBody>
      </p:sp>
      <p:sp>
        <p:nvSpPr>
          <p:cNvPr id="64516" name="Slide Number Placeholder 6">
            <a:extLst>
              <a:ext uri="{FF2B5EF4-FFF2-40B4-BE49-F238E27FC236}">
                <a16:creationId xmlns:a16="http://schemas.microsoft.com/office/drawing/2014/main" id="{C285D7E6-54E5-61A9-0D86-21E651959F6F}"/>
              </a:ext>
            </a:extLst>
          </p:cNvPr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7067D422-B0F7-496E-86E2-52A821CB754E}" type="slidenum">
              <a:rPr lang="en-US" altLang="en-US" sz="1200" b="1"/>
              <a:pPr algn="r" eaLnBrk="1" hangingPunct="1"/>
              <a:t>51</a:t>
            </a:fld>
            <a:endParaRPr lang="en-US" altLang="en-US" sz="1200" b="1"/>
          </a:p>
        </p:txBody>
      </p:sp>
    </p:spTree>
    <p:extLst>
      <p:ext uri="{BB962C8B-B14F-4D97-AF65-F5344CB8AC3E}">
        <p14:creationId xmlns:p14="http://schemas.microsoft.com/office/powerpoint/2010/main" val="3487599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5">
            <a:extLst>
              <a:ext uri="{FF2B5EF4-FFF2-40B4-BE49-F238E27FC236}">
                <a16:creationId xmlns:a16="http://schemas.microsoft.com/office/drawing/2014/main" id="{43DF853C-A6DB-2EC1-D20C-CA9B2D9F5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69D9D36-61DD-412A-8651-D46FC754ADE5}" type="slidenum">
              <a:rPr lang="en-US" altLang="en-US" b="1"/>
              <a:pPr eaLnBrk="1" hangingPunct="1"/>
              <a:t>52</a:t>
            </a:fld>
            <a:endParaRPr lang="en-US" altLang="en-US" b="1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D4CF0777-A6BC-ED04-09B9-1BB87A1711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229600" cy="522288"/>
          </a:xfrm>
          <a:noFill/>
        </p:spPr>
        <p:txBody>
          <a:bodyPr lIns="92075" tIns="46038" rIns="92075" bIns="46038" anchor="ctr">
            <a:normAutofit fontScale="90000"/>
          </a:bodyPr>
          <a:lstStyle/>
          <a:p>
            <a:pPr algn="ctr" eaLnBrk="1" hangingPunct="1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Genetic Algorithms (GA)</a:t>
            </a:r>
          </a:p>
        </p:txBody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DAF6F4CF-4DE5-F442-391F-A20A4CE23A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903288"/>
            <a:ext cx="8610600" cy="5649912"/>
          </a:xfrm>
          <a:noFill/>
        </p:spPr>
        <p:txBody>
          <a:bodyPr lIns="92075" tIns="46038" rIns="92075" bIns="46038"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Genetic Algorithm: based on an analogy to biological evolution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initial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created consisting of randomly generated rules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rule is represented by a string of bits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E.g., if A</a:t>
            </a:r>
            <a:r>
              <a:rPr lang="en-US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¬A</a:t>
            </a:r>
            <a:r>
              <a:rPr lang="en-US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then C</a:t>
            </a:r>
            <a:r>
              <a:rPr lang="en-US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encoded as 100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an attribute has k &gt; 2 values, k bits can be used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notion of survival of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fittest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new population is formed to consist of the fittest rules and their offspring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fitness of a rule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represented by its classification accuracy on a set of training examples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Offspring are generated by 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crossover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mutation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continues until a population P evolves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each rule in P satisfies a prespecified threshold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Slow but easily parallelizable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5">
            <a:extLst>
              <a:ext uri="{FF2B5EF4-FFF2-40B4-BE49-F238E27FC236}">
                <a16:creationId xmlns:a16="http://schemas.microsoft.com/office/drawing/2014/main" id="{7D46CAFB-A830-CCDA-4AB2-2DD1B7710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99535B6-B505-49CF-9FF1-56BCCBB0DC3D}" type="slidenum">
              <a:rPr lang="en-US" altLang="en-US" b="1"/>
              <a:pPr eaLnBrk="1" hangingPunct="1"/>
              <a:t>53</a:t>
            </a:fld>
            <a:endParaRPr lang="en-US" altLang="en-US" b="1"/>
          </a:p>
        </p:txBody>
      </p:sp>
      <p:pic>
        <p:nvPicPr>
          <p:cNvPr id="56323" name="Picture 24" descr="rough">
            <a:extLst>
              <a:ext uri="{FF2B5EF4-FFF2-40B4-BE49-F238E27FC236}">
                <a16:creationId xmlns:a16="http://schemas.microsoft.com/office/drawing/2014/main" id="{F89F639B-E114-19F6-437E-99378E8C7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724400"/>
            <a:ext cx="65532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4" name="Rectangle 2">
            <a:extLst>
              <a:ext uri="{FF2B5EF4-FFF2-40B4-BE49-F238E27FC236}">
                <a16:creationId xmlns:a16="http://schemas.microsoft.com/office/drawing/2014/main" id="{5E7B2D72-F85B-E5A1-C9FD-3399231426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32713" cy="674688"/>
          </a:xfrm>
          <a:noFill/>
        </p:spPr>
        <p:txBody>
          <a:bodyPr lIns="92075" tIns="46038" rIns="92075" bIns="46038" anchor="ctr"/>
          <a:lstStyle/>
          <a:p>
            <a:pPr algn="ctr" eaLnBrk="1" hangingPunct="1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Rough Set Approach</a:t>
            </a:r>
          </a:p>
        </p:txBody>
      </p:sp>
      <p:sp>
        <p:nvSpPr>
          <p:cNvPr id="56325" name="Rectangle 3">
            <a:extLst>
              <a:ext uri="{FF2B5EF4-FFF2-40B4-BE49-F238E27FC236}">
                <a16:creationId xmlns:a16="http://schemas.microsoft.com/office/drawing/2014/main" id="{0F2B2F9D-238B-75BB-AB69-D434CACB8D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382000" cy="4724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</a:pPr>
            <a:r>
              <a:rPr lang="en-US" altLang="en-US" sz="2000" dirty="0"/>
              <a:t>Rough sets are used to </a:t>
            </a:r>
            <a:r>
              <a:rPr lang="en-US" altLang="en-US" sz="2000" b="1" dirty="0"/>
              <a:t>approximately or “roughly” define equivalent classes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dirty="0"/>
              <a:t>A rough set for a given class C is approximated by two sets: a </a:t>
            </a:r>
            <a:r>
              <a:rPr lang="en-US" altLang="en-US" sz="2000" dirty="0">
                <a:solidFill>
                  <a:schemeClr val="hlink"/>
                </a:solidFill>
              </a:rPr>
              <a:t>lower approximation</a:t>
            </a:r>
            <a:r>
              <a:rPr lang="en-US" altLang="en-US" sz="2000" dirty="0"/>
              <a:t> (certain to be in C) and an </a:t>
            </a:r>
            <a:r>
              <a:rPr lang="en-US" altLang="en-US" sz="2000" dirty="0">
                <a:solidFill>
                  <a:schemeClr val="hlink"/>
                </a:solidFill>
              </a:rPr>
              <a:t>upper approximation</a:t>
            </a:r>
            <a:r>
              <a:rPr lang="en-US" altLang="en-US" sz="2000" dirty="0"/>
              <a:t> (cannot be described as not belonging to C)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dirty="0"/>
              <a:t>Finding the minimal subsets (</a:t>
            </a:r>
            <a:r>
              <a:rPr lang="en-US" altLang="en-US" sz="2000" b="1" dirty="0" err="1"/>
              <a:t>reducts</a:t>
            </a:r>
            <a:r>
              <a:rPr lang="en-US" altLang="en-US" sz="2000" dirty="0"/>
              <a:t>) of attributes for feature reduction is NP-hard but a </a:t>
            </a:r>
            <a:r>
              <a:rPr lang="en-US" altLang="en-US" sz="2000" b="1" dirty="0"/>
              <a:t>discernibility matrix</a:t>
            </a:r>
            <a:r>
              <a:rPr lang="en-US" altLang="en-US" sz="2000" dirty="0"/>
              <a:t> (which stores the differences between attribute values for each pair of data tuples) is used to reduce the computation intensity 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3650C-B74D-5954-B6C9-EDF0FA564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41779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Fuzzy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CC972-AAB5-6EA4-65C5-C71BEEAB6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762" y="1318661"/>
            <a:ext cx="8393230" cy="4858302"/>
          </a:xfrm>
        </p:spPr>
        <p:txBody>
          <a:bodyPr>
            <a:normAutofit/>
          </a:bodyPr>
          <a:lstStyle/>
          <a:p>
            <a:r>
              <a:rPr lang="en-US" sz="2800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</a:t>
            </a:r>
            <a:r>
              <a:rPr lang="en-US"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“fuzzy” </a:t>
            </a:r>
            <a:r>
              <a:rPr lang="en-US" sz="28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means </a:t>
            </a:r>
            <a:r>
              <a:rPr lang="en-US" sz="28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800" spc="-1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vaguness</a:t>
            </a:r>
            <a:r>
              <a:rPr lang="en-US" sz="2800" spc="-3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(ambiguity)”.</a:t>
            </a:r>
          </a:p>
          <a:p>
            <a:r>
              <a:rPr lang="en-US" sz="2800" spc="-4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800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800" spc="-3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800" spc="-3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spc="-3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28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800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</a:t>
            </a:r>
            <a:r>
              <a:rPr lang="en-US" sz="28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8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800" spc="-3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 </a:t>
            </a:r>
            <a:r>
              <a:rPr lang="en-US"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8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8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8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8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8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8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8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8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800" spc="-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8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sz="28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8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sz="2800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8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</a:t>
            </a:r>
            <a:r>
              <a:rPr lang="en-US" sz="2800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sz="28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8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sz="2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</a:t>
            </a:r>
            <a:r>
              <a:rPr lang="en-US" sz="28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2800" spc="-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clear-cut.</a:t>
            </a:r>
          </a:p>
          <a:p>
            <a:pPr marL="12700" marR="7620">
              <a:lnSpc>
                <a:spcPct val="100000"/>
              </a:lnSpc>
              <a:spcBef>
                <a:spcPts val="700"/>
              </a:spcBef>
            </a:pPr>
            <a:r>
              <a:rPr lang="en-US" sz="2800" spc="-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Fuzzy </a:t>
            </a:r>
            <a:r>
              <a:rPr lang="en-US" sz="28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sets </a:t>
            </a:r>
            <a:r>
              <a:rPr lang="en-US" sz="28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8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1965 </a:t>
            </a:r>
            <a:r>
              <a:rPr lang="en-US" sz="2800" spc="-4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Lotfi</a:t>
            </a:r>
            <a:r>
              <a:rPr lang="en-US"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Zadeh </a:t>
            </a:r>
            <a:r>
              <a:rPr lang="en-US" sz="2800" spc="-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28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8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extension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8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classical  </a:t>
            </a:r>
            <a:r>
              <a:rPr lang="en-US"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notation</a:t>
            </a:r>
            <a:r>
              <a:rPr lang="en-US" sz="28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10160">
              <a:lnSpc>
                <a:spcPct val="100000"/>
              </a:lnSpc>
              <a:spcBef>
                <a:spcPts val="700"/>
              </a:spcBef>
            </a:pPr>
            <a:r>
              <a:rPr lang="en-US" sz="2800" spc="-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Classical </a:t>
            </a:r>
            <a:r>
              <a:rPr lang="en-US" sz="28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en-US"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theory </a:t>
            </a:r>
            <a:r>
              <a:rPr lang="en-US" sz="28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</a:t>
            </a:r>
            <a:r>
              <a:rPr lang="en-US" sz="2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membership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  </a:t>
            </a:r>
            <a:r>
              <a:rPr lang="en-US"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en-US" sz="2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800" b="1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</a:t>
            </a:r>
            <a:r>
              <a:rPr lang="en-US" sz="2800" b="1" spc="-5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  <a:r>
              <a:rPr lang="en-US" sz="28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2700" marR="10160">
              <a:lnSpc>
                <a:spcPct val="100000"/>
              </a:lnSpc>
              <a:spcBef>
                <a:spcPts val="700"/>
              </a:spcBef>
            </a:pPr>
            <a:r>
              <a:rPr lang="en-US" sz="2800" spc="-4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800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800" spc="-3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8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sz="2800" spc="-3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8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t</a:t>
            </a:r>
            <a:r>
              <a:rPr lang="en-US" sz="28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lang="en-US" sz="28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8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8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pe</a:t>
            </a:r>
            <a:r>
              <a:rPr lang="en-US" sz="28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8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8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spc="-3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  </a:t>
            </a:r>
            <a:r>
              <a:rPr lang="en-US" sz="28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8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8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8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8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8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800" spc="-3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sz="28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8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8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8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8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lang="en-US" sz="28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8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8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 </a:t>
            </a:r>
            <a:r>
              <a:rPr lang="en-US" sz="2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interval</a:t>
            </a:r>
            <a:r>
              <a:rPr lang="en-US" sz="2800" spc="-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[0,1].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10160">
              <a:lnSpc>
                <a:spcPct val="100000"/>
              </a:lnSpc>
              <a:spcBef>
                <a:spcPts val="700"/>
              </a:spcBef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9764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0120" y="314959"/>
            <a:ext cx="21405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200" b="1" spc="-245" dirty="0">
                <a:latin typeface="Arial"/>
                <a:cs typeface="Arial"/>
              </a:rPr>
              <a:t>Fuzzy sets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1087120"/>
            <a:ext cx="8160486" cy="97028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2800" b="1" spc="-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sz="28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Words </a:t>
            </a:r>
            <a:r>
              <a:rPr sz="28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</a:t>
            </a:r>
            <a:r>
              <a:rPr sz="28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young,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tall, </a:t>
            </a:r>
            <a:r>
              <a:rPr sz="28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2800" spc="-5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</a:t>
            </a:r>
            <a:r>
              <a:rPr sz="28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28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fuzzy.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2913379"/>
            <a:ext cx="1504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3723640"/>
            <a:ext cx="150495" cy="97028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2077720"/>
            <a:ext cx="8980805" cy="2634054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marR="5080" indent="-342900">
              <a:lnSpc>
                <a:spcPts val="302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sz="28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8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sz="28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</a:t>
            </a:r>
            <a:r>
              <a:rPr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</a:t>
            </a:r>
            <a:r>
              <a:rPr sz="28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sz="28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sz="28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defines </a:t>
            </a:r>
            <a:r>
              <a:rPr sz="2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spc="-3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  </a:t>
            </a:r>
            <a:r>
              <a:rPr sz="28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young.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11430">
              <a:lnSpc>
                <a:spcPts val="3020"/>
              </a:lnSpc>
              <a:spcBef>
                <a:spcPts val="700"/>
              </a:spcBef>
            </a:pPr>
            <a:r>
              <a:rPr sz="28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8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</a:t>
            </a:r>
            <a:r>
              <a:rPr sz="28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people, </a:t>
            </a:r>
            <a:r>
              <a:rPr sz="2800"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</a:t>
            </a:r>
            <a:r>
              <a:rPr sz="28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 is </a:t>
            </a:r>
            <a:r>
              <a:rPr sz="28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young, </a:t>
            </a:r>
            <a:r>
              <a:rPr sz="28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8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others, </a:t>
            </a:r>
            <a:r>
              <a:rPr sz="2800"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</a:t>
            </a:r>
            <a:r>
              <a:rPr sz="28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 </a:t>
            </a:r>
            <a:r>
              <a:rPr sz="28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 </a:t>
            </a:r>
            <a:r>
              <a:rPr sz="28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young.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>
              <a:lnSpc>
                <a:spcPct val="100000"/>
              </a:lnSpc>
              <a:spcBef>
                <a:spcPts val="320"/>
              </a:spcBef>
            </a:pPr>
            <a:r>
              <a:rPr sz="2800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 </a:t>
            </a:r>
            <a:r>
              <a:rPr sz="28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young </a:t>
            </a:r>
            <a:r>
              <a:rPr sz="2800"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sz="28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sz="28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</a:t>
            </a:r>
            <a:r>
              <a:rPr sz="28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boundary.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7620">
              <a:lnSpc>
                <a:spcPts val="3020"/>
              </a:lnSpc>
              <a:spcBef>
                <a:spcPts val="745"/>
              </a:spcBef>
              <a:tabLst>
                <a:tab pos="1066165" algn="l"/>
                <a:tab pos="1588135" algn="l"/>
                <a:tab pos="2244725" algn="l"/>
                <a:tab pos="3192145" algn="l"/>
                <a:tab pos="4792345" algn="l"/>
                <a:tab pos="5250180" algn="l"/>
                <a:tab pos="6207760" algn="l"/>
                <a:tab pos="7257415" algn="l"/>
                <a:tab pos="7961630" algn="l"/>
              </a:tabLst>
            </a:pPr>
            <a:r>
              <a:rPr sz="2800" spc="-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</a:t>
            </a:r>
            <a:r>
              <a:rPr sz="2800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8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28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8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800" spc="-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-3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800" spc="-3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8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8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8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8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8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800" spc="-3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800" spc="-3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8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8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8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8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8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8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8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8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8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8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800" spc="-3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8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ual</a:t>
            </a:r>
            <a:r>
              <a:rPr sz="2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8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 </a:t>
            </a:r>
            <a:r>
              <a:rPr sz="28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depends </a:t>
            </a:r>
            <a:r>
              <a:rPr sz="28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8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  <a:r>
              <a:rPr sz="28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8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sz="28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28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8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being</a:t>
            </a:r>
            <a:r>
              <a:rPr sz="28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considered.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7005" y="5129603"/>
            <a:ext cx="8976995" cy="83566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marR="5080" indent="-342900">
              <a:lnSpc>
                <a:spcPts val="3020"/>
              </a:lnSpc>
              <a:spcBef>
                <a:spcPts val="484"/>
              </a:spcBef>
            </a:pPr>
            <a:r>
              <a:rPr sz="2800" spc="-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Fuzzy </a:t>
            </a:r>
            <a:r>
              <a:rPr sz="28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theory </a:t>
            </a:r>
            <a:r>
              <a:rPr sz="28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an </a:t>
            </a:r>
            <a:r>
              <a:rPr sz="28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extension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8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classical </a:t>
            </a:r>
            <a:r>
              <a:rPr sz="28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theory </a:t>
            </a:r>
            <a:r>
              <a:rPr sz="28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 </a:t>
            </a:r>
            <a:r>
              <a:rPr sz="28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 </a:t>
            </a:r>
            <a:r>
              <a:rPr sz="28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</a:t>
            </a:r>
            <a:r>
              <a:rPr sz="28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degree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800" spc="-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membership.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0120" y="314959"/>
            <a:ext cx="21405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95" dirty="0">
                <a:latin typeface="Arial"/>
                <a:cs typeface="Arial"/>
              </a:rPr>
              <a:t>I</a:t>
            </a:r>
            <a:r>
              <a:rPr sz="3200" b="1" spc="-190" dirty="0">
                <a:latin typeface="Arial"/>
                <a:cs typeface="Arial"/>
              </a:rPr>
              <a:t>n</a:t>
            </a:r>
            <a:r>
              <a:rPr sz="3200" b="1" spc="45" dirty="0">
                <a:latin typeface="Arial"/>
                <a:cs typeface="Arial"/>
              </a:rPr>
              <a:t>t</a:t>
            </a:r>
            <a:r>
              <a:rPr sz="3200" b="1" spc="-185" dirty="0">
                <a:latin typeface="Arial"/>
                <a:cs typeface="Arial"/>
              </a:rPr>
              <a:t>ro</a:t>
            </a:r>
            <a:r>
              <a:rPr sz="3200" b="1" spc="-220" dirty="0">
                <a:latin typeface="Arial"/>
                <a:cs typeface="Arial"/>
              </a:rPr>
              <a:t>d</a:t>
            </a:r>
            <a:r>
              <a:rPr sz="3200" b="1" spc="-250" dirty="0">
                <a:latin typeface="Arial"/>
                <a:cs typeface="Arial"/>
              </a:rPr>
              <a:t>u</a:t>
            </a:r>
            <a:r>
              <a:rPr sz="3200" b="1" spc="-440" dirty="0">
                <a:latin typeface="Arial"/>
                <a:cs typeface="Arial"/>
              </a:rPr>
              <a:t>c</a:t>
            </a:r>
            <a:r>
              <a:rPr sz="3200" b="1" spc="-40" dirty="0">
                <a:latin typeface="Arial"/>
                <a:cs typeface="Arial"/>
              </a:rPr>
              <a:t>t</a:t>
            </a:r>
            <a:r>
              <a:rPr sz="3200" b="1" spc="-20" dirty="0">
                <a:latin typeface="Arial"/>
                <a:cs typeface="Arial"/>
              </a:rPr>
              <a:t>i</a:t>
            </a:r>
            <a:r>
              <a:rPr sz="3200" b="1" spc="-245" dirty="0">
                <a:latin typeface="Arial"/>
                <a:cs typeface="Arial"/>
              </a:rPr>
              <a:t>on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1155700"/>
            <a:ext cx="1504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1640" y="1176020"/>
            <a:ext cx="863536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8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</a:t>
            </a:r>
            <a:r>
              <a:rPr sz="2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world, </a:t>
            </a:r>
            <a:r>
              <a:rPr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sz="28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 </a:t>
            </a:r>
            <a:r>
              <a:rPr sz="28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much </a:t>
            </a:r>
            <a:r>
              <a:rPr sz="28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fuzzy </a:t>
            </a:r>
            <a:r>
              <a:rPr sz="28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</a:t>
            </a:r>
            <a:r>
              <a:rPr sz="28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(i.e. </a:t>
            </a:r>
            <a:r>
              <a:rPr sz="28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vague,  </a:t>
            </a:r>
            <a:r>
              <a:rPr sz="2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uncertain </a:t>
            </a:r>
            <a:r>
              <a:rPr sz="28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inexact</a:t>
            </a:r>
            <a:r>
              <a:rPr sz="28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etc).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2098040"/>
            <a:ext cx="1504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1640" y="2117090"/>
            <a:ext cx="8642350" cy="27776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8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</a:t>
            </a:r>
            <a:r>
              <a:rPr sz="2800" b="1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thinking </a:t>
            </a:r>
            <a:r>
              <a:rPr sz="28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800" b="1" spc="-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reasoning </a:t>
            </a:r>
            <a:r>
              <a:rPr sz="28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(analysis, </a:t>
            </a:r>
            <a:r>
              <a:rPr sz="28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logic,  </a:t>
            </a:r>
            <a:r>
              <a:rPr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interpretation) </a:t>
            </a:r>
            <a:r>
              <a:rPr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frequently </a:t>
            </a:r>
            <a:r>
              <a:rPr sz="28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involved </a:t>
            </a:r>
            <a:r>
              <a:rPr sz="2800" b="1" spc="-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fuzzy</a:t>
            </a:r>
            <a:r>
              <a:rPr sz="2800" b="1" spc="-3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12065" algn="just">
              <a:lnSpc>
                <a:spcPct val="100000"/>
              </a:lnSpc>
              <a:spcBef>
                <a:spcPts val="700"/>
              </a:spcBef>
            </a:pPr>
            <a:r>
              <a:rPr sz="28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</a:t>
            </a:r>
            <a:r>
              <a:rPr sz="28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28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 </a:t>
            </a:r>
            <a:r>
              <a:rPr sz="28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satisfactory </a:t>
            </a:r>
            <a:r>
              <a:rPr sz="28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answers, </a:t>
            </a:r>
            <a:r>
              <a:rPr sz="28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sz="28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28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probably  </a:t>
            </a:r>
            <a:r>
              <a:rPr sz="2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8890" algn="just">
              <a:lnSpc>
                <a:spcPct val="100000"/>
              </a:lnSpc>
              <a:spcBef>
                <a:spcPts val="690"/>
              </a:spcBef>
            </a:pPr>
            <a:r>
              <a:rPr sz="28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</a:t>
            </a:r>
            <a:r>
              <a:rPr sz="28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 </a:t>
            </a:r>
            <a:r>
              <a:rPr sz="28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28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unable </a:t>
            </a:r>
            <a:r>
              <a:rPr sz="28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8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 </a:t>
            </a:r>
            <a:r>
              <a:rPr sz="28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</a:t>
            </a:r>
            <a:r>
              <a:rPr sz="28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</a:t>
            </a:r>
            <a:r>
              <a:rPr sz="2800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 </a:t>
            </a:r>
            <a:r>
              <a:rPr sz="2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 </a:t>
            </a:r>
            <a:r>
              <a:rPr sz="28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28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</a:t>
            </a:r>
            <a:r>
              <a:rPr sz="28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</a:t>
            </a:r>
            <a:r>
              <a:rPr sz="28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upon </a:t>
            </a:r>
            <a:r>
              <a:rPr sz="28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classical </a:t>
            </a:r>
            <a:r>
              <a:rPr sz="28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theory  </a:t>
            </a:r>
            <a:r>
              <a:rPr sz="28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(Unreliable </a:t>
            </a:r>
            <a:r>
              <a:rPr sz="28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800" spc="-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incomplete).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3039109"/>
            <a:ext cx="1504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739" y="3981450"/>
            <a:ext cx="1504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739" y="5349240"/>
            <a:ext cx="1504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5013" y="5350509"/>
            <a:ext cx="8637270" cy="1393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749935" algn="l"/>
                <a:tab pos="1811655" algn="l"/>
                <a:tab pos="2553970" algn="l"/>
                <a:tab pos="3813810" algn="l"/>
                <a:tab pos="5023485" algn="l"/>
                <a:tab pos="5629275" algn="l"/>
                <a:tab pos="6487795" algn="l"/>
                <a:tab pos="7038340" algn="l"/>
                <a:tab pos="7983220" algn="l"/>
              </a:tabLst>
            </a:pPr>
            <a:r>
              <a:rPr sz="28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28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8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8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8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800" spc="-3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8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800" spc="-3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8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800" spc="-3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8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8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8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8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8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8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sz="2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8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8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800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8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8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8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 </a:t>
            </a:r>
            <a:r>
              <a:rPr sz="28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unreliable </a:t>
            </a:r>
            <a:r>
              <a:rPr sz="28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incomplete</a:t>
            </a:r>
            <a:r>
              <a:rPr sz="2800" spc="-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2800" spc="-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Fuzzy </a:t>
            </a:r>
            <a:r>
              <a:rPr sz="28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sz="28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</a:t>
            </a:r>
            <a:r>
              <a:rPr sz="28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been </a:t>
            </a:r>
            <a:r>
              <a:rPr sz="28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</a:t>
            </a:r>
            <a:r>
              <a:rPr sz="28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739" y="6291579"/>
            <a:ext cx="1504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28059" y="589279"/>
            <a:ext cx="20866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45" dirty="0"/>
              <a:t>Introduction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82270" y="1413509"/>
            <a:ext cx="4147820" cy="4288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2800" b="1" spc="-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Classical </a:t>
            </a:r>
            <a:r>
              <a:rPr sz="2800" b="1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sz="28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theory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8595" marR="5715" indent="-176530" algn="just">
              <a:lnSpc>
                <a:spcPct val="101400"/>
              </a:lnSpc>
              <a:spcBef>
                <a:spcPts val="1830"/>
              </a:spcBef>
              <a:buChar char="•"/>
              <a:tabLst>
                <a:tab pos="189230" algn="l"/>
              </a:tabLst>
            </a:pPr>
            <a:r>
              <a:rPr sz="2400" spc="-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 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24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sharp  </a:t>
            </a:r>
            <a:r>
              <a:rPr sz="2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boundaries.</a:t>
            </a:r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8905" marR="5080" indent="-116839" algn="just">
              <a:lnSpc>
                <a:spcPct val="101600"/>
              </a:lnSpc>
              <a:buChar char="•"/>
              <a:tabLst>
                <a:tab pos="300990" algn="l"/>
              </a:tabLst>
            </a:pPr>
            <a:r>
              <a:rPr sz="2400" spc="-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classical </a:t>
            </a:r>
            <a:r>
              <a:rPr sz="2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sz="24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defined </a:t>
            </a:r>
            <a:r>
              <a:rPr sz="24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 crisp(exact) </a:t>
            </a:r>
            <a:r>
              <a:rPr sz="2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boundaries, 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i.e.,  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sz="24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uncertainty 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 boundaries.</a:t>
            </a:r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185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8595" marR="5080" indent="-176530" algn="just">
              <a:lnSpc>
                <a:spcPct val="101400"/>
              </a:lnSpc>
              <a:buChar char="•"/>
              <a:tabLst>
                <a:tab pos="189230" algn="l"/>
              </a:tabLst>
            </a:pPr>
            <a:r>
              <a:rPr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Widely </a:t>
            </a:r>
            <a:r>
              <a:rPr sz="24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</a:t>
            </a:r>
            <a:r>
              <a:rPr sz="24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 </a:t>
            </a:r>
            <a:r>
              <a:rPr sz="24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87570" y="1413509"/>
            <a:ext cx="4147820" cy="39277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0744">
              <a:lnSpc>
                <a:spcPct val="100000"/>
              </a:lnSpc>
              <a:spcBef>
                <a:spcPts val="100"/>
              </a:spcBef>
            </a:pPr>
            <a:r>
              <a:rPr sz="2800" b="1" spc="-2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Fuzzy </a:t>
            </a:r>
            <a:r>
              <a:rPr sz="2800" b="1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sz="28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theory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8595" marR="5715" indent="-176530" algn="just">
              <a:lnSpc>
                <a:spcPct val="101400"/>
              </a:lnSpc>
              <a:spcBef>
                <a:spcPts val="1830"/>
              </a:spcBef>
              <a:buChar char="•"/>
              <a:tabLst>
                <a:tab pos="189230" algn="l"/>
              </a:tabLst>
            </a:pPr>
            <a:r>
              <a:rPr sz="2400" spc="-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 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2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un-  </a:t>
            </a:r>
            <a:r>
              <a:rPr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sharp</a:t>
            </a:r>
            <a:r>
              <a:rPr sz="24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boundaries.</a:t>
            </a:r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8595" marR="5080" indent="-176530" algn="just">
              <a:lnSpc>
                <a:spcPct val="101600"/>
              </a:lnSpc>
              <a:buChar char="•"/>
              <a:tabLst>
                <a:tab pos="189230" algn="l"/>
              </a:tabLst>
            </a:pPr>
            <a:r>
              <a:rPr sz="2400" spc="-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fuzzy </a:t>
            </a:r>
            <a:r>
              <a:rPr sz="2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sz="24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defined </a:t>
            </a:r>
            <a:r>
              <a:rPr sz="24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 </a:t>
            </a:r>
            <a:r>
              <a:rPr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ambiguous </a:t>
            </a:r>
            <a:r>
              <a:rPr sz="2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boundaries, 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i.e.,  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sz="24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exists 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uncertainty 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 </a:t>
            </a:r>
            <a:r>
              <a:rPr sz="2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boundaries.</a:t>
            </a:r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7960" indent="-175260">
              <a:lnSpc>
                <a:spcPct val="100000"/>
              </a:lnSpc>
              <a:spcBef>
                <a:spcPts val="5"/>
              </a:spcBef>
              <a:buChar char="•"/>
              <a:tabLst>
                <a:tab pos="187960" algn="l"/>
              </a:tabLst>
            </a:pPr>
            <a:r>
              <a:rPr sz="24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4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fuzzy</a:t>
            </a:r>
            <a:r>
              <a:rPr sz="2400"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controllers.</a:t>
            </a:r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0320" y="589279"/>
            <a:ext cx="401827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70" dirty="0">
                <a:latin typeface="Arial"/>
                <a:cs typeface="Arial"/>
              </a:rPr>
              <a:t>Introduction</a:t>
            </a:r>
            <a:r>
              <a:rPr sz="3200" b="1" spc="-220" dirty="0">
                <a:latin typeface="Arial"/>
                <a:cs typeface="Arial"/>
              </a:rPr>
              <a:t> </a:t>
            </a:r>
            <a:r>
              <a:rPr sz="3200" b="1" spc="-200" dirty="0">
                <a:latin typeface="Arial"/>
                <a:cs typeface="Arial"/>
              </a:rPr>
              <a:t>(Continue)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2209800"/>
            <a:ext cx="2667000" cy="685800"/>
          </a:xfrm>
          <a:custGeom>
            <a:avLst/>
            <a:gdLst/>
            <a:ahLst/>
            <a:cxnLst/>
            <a:rect l="l" t="t" r="r" b="b"/>
            <a:pathLst>
              <a:path w="2667000" h="685800">
                <a:moveTo>
                  <a:pt x="1333500" y="0"/>
                </a:moveTo>
                <a:lnTo>
                  <a:pt x="1408457" y="487"/>
                </a:lnTo>
                <a:lnTo>
                  <a:pt x="1482140" y="1934"/>
                </a:lnTo>
                <a:lnTo>
                  <a:pt x="1554460" y="4319"/>
                </a:lnTo>
                <a:lnTo>
                  <a:pt x="1625329" y="7619"/>
                </a:lnTo>
                <a:lnTo>
                  <a:pt x="1694656" y="11812"/>
                </a:lnTo>
                <a:lnTo>
                  <a:pt x="1762353" y="16875"/>
                </a:lnTo>
                <a:lnTo>
                  <a:pt x="1828332" y="22787"/>
                </a:lnTo>
                <a:lnTo>
                  <a:pt x="1892503" y="29525"/>
                </a:lnTo>
                <a:lnTo>
                  <a:pt x="1954777" y="37067"/>
                </a:lnTo>
                <a:lnTo>
                  <a:pt x="2015066" y="45390"/>
                </a:lnTo>
                <a:lnTo>
                  <a:pt x="2073281" y="54473"/>
                </a:lnTo>
                <a:lnTo>
                  <a:pt x="2129332" y="64292"/>
                </a:lnTo>
                <a:lnTo>
                  <a:pt x="2183132" y="74826"/>
                </a:lnTo>
                <a:lnTo>
                  <a:pt x="2234590" y="86052"/>
                </a:lnTo>
                <a:lnTo>
                  <a:pt x="2283618" y="97948"/>
                </a:lnTo>
                <a:lnTo>
                  <a:pt x="2330128" y="110492"/>
                </a:lnTo>
                <a:lnTo>
                  <a:pt x="2374030" y="123661"/>
                </a:lnTo>
                <a:lnTo>
                  <a:pt x="2415235" y="137434"/>
                </a:lnTo>
                <a:lnTo>
                  <a:pt x="2453654" y="151787"/>
                </a:lnTo>
                <a:lnTo>
                  <a:pt x="2489199" y="166699"/>
                </a:lnTo>
                <a:lnTo>
                  <a:pt x="2551311" y="198109"/>
                </a:lnTo>
                <a:lnTo>
                  <a:pt x="2600858" y="231485"/>
                </a:lnTo>
                <a:lnTo>
                  <a:pt x="2637129" y="266649"/>
                </a:lnTo>
                <a:lnTo>
                  <a:pt x="2659413" y="303424"/>
                </a:lnTo>
                <a:lnTo>
                  <a:pt x="2667000" y="341629"/>
                </a:lnTo>
                <a:lnTo>
                  <a:pt x="2665088" y="361027"/>
                </a:lnTo>
                <a:lnTo>
                  <a:pt x="2650064" y="398792"/>
                </a:lnTo>
                <a:lnTo>
                  <a:pt x="2620697" y="435033"/>
                </a:lnTo>
                <a:lnTo>
                  <a:pt x="2577699" y="469570"/>
                </a:lnTo>
                <a:lnTo>
                  <a:pt x="2521781" y="502221"/>
                </a:lnTo>
                <a:lnTo>
                  <a:pt x="2453654" y="532806"/>
                </a:lnTo>
                <a:lnTo>
                  <a:pt x="2415235" y="547268"/>
                </a:lnTo>
                <a:lnTo>
                  <a:pt x="2374030" y="561145"/>
                </a:lnTo>
                <a:lnTo>
                  <a:pt x="2330128" y="574416"/>
                </a:lnTo>
                <a:lnTo>
                  <a:pt x="2283618" y="587057"/>
                </a:lnTo>
                <a:lnTo>
                  <a:pt x="2234590" y="599046"/>
                </a:lnTo>
                <a:lnTo>
                  <a:pt x="2183132" y="610361"/>
                </a:lnTo>
                <a:lnTo>
                  <a:pt x="2129332" y="620979"/>
                </a:lnTo>
                <a:lnTo>
                  <a:pt x="2073281" y="630877"/>
                </a:lnTo>
                <a:lnTo>
                  <a:pt x="2015066" y="640032"/>
                </a:lnTo>
                <a:lnTo>
                  <a:pt x="1954777" y="648423"/>
                </a:lnTo>
                <a:lnTo>
                  <a:pt x="1892503" y="656027"/>
                </a:lnTo>
                <a:lnTo>
                  <a:pt x="1828332" y="662820"/>
                </a:lnTo>
                <a:lnTo>
                  <a:pt x="1762353" y="668782"/>
                </a:lnTo>
                <a:lnTo>
                  <a:pt x="1694656" y="673887"/>
                </a:lnTo>
                <a:lnTo>
                  <a:pt x="1625329" y="678116"/>
                </a:lnTo>
                <a:lnTo>
                  <a:pt x="1554460" y="681443"/>
                </a:lnTo>
                <a:lnTo>
                  <a:pt x="1482140" y="683848"/>
                </a:lnTo>
                <a:lnTo>
                  <a:pt x="1408457" y="685308"/>
                </a:lnTo>
                <a:lnTo>
                  <a:pt x="1333500" y="685800"/>
                </a:lnTo>
                <a:lnTo>
                  <a:pt x="1258423" y="685308"/>
                </a:lnTo>
                <a:lnTo>
                  <a:pt x="1184637" y="683848"/>
                </a:lnTo>
                <a:lnTo>
                  <a:pt x="1112230" y="681443"/>
                </a:lnTo>
                <a:lnTo>
                  <a:pt x="1041289" y="678116"/>
                </a:lnTo>
                <a:lnTo>
                  <a:pt x="971902" y="673887"/>
                </a:lnTo>
                <a:lnTo>
                  <a:pt x="904158" y="668781"/>
                </a:lnTo>
                <a:lnTo>
                  <a:pt x="838145" y="662820"/>
                </a:lnTo>
                <a:lnTo>
                  <a:pt x="773950" y="656027"/>
                </a:lnTo>
                <a:lnTo>
                  <a:pt x="711662" y="648423"/>
                </a:lnTo>
                <a:lnTo>
                  <a:pt x="651368" y="640032"/>
                </a:lnTo>
                <a:lnTo>
                  <a:pt x="593158" y="630877"/>
                </a:lnTo>
                <a:lnTo>
                  <a:pt x="537118" y="620979"/>
                </a:lnTo>
                <a:lnTo>
                  <a:pt x="483337" y="610361"/>
                </a:lnTo>
                <a:lnTo>
                  <a:pt x="431903" y="599046"/>
                </a:lnTo>
                <a:lnTo>
                  <a:pt x="382904" y="587057"/>
                </a:lnTo>
                <a:lnTo>
                  <a:pt x="336429" y="574416"/>
                </a:lnTo>
                <a:lnTo>
                  <a:pt x="292564" y="561145"/>
                </a:lnTo>
                <a:lnTo>
                  <a:pt x="251399" y="547268"/>
                </a:lnTo>
                <a:lnTo>
                  <a:pt x="213020" y="532806"/>
                </a:lnTo>
                <a:lnTo>
                  <a:pt x="177517" y="517783"/>
                </a:lnTo>
                <a:lnTo>
                  <a:pt x="115489" y="486142"/>
                </a:lnTo>
                <a:lnTo>
                  <a:pt x="66019" y="452526"/>
                </a:lnTo>
                <a:lnTo>
                  <a:pt x="29811" y="417115"/>
                </a:lnTo>
                <a:lnTo>
                  <a:pt x="7570" y="380089"/>
                </a:lnTo>
                <a:lnTo>
                  <a:pt x="0" y="341629"/>
                </a:lnTo>
                <a:lnTo>
                  <a:pt x="1907" y="322359"/>
                </a:lnTo>
                <a:lnTo>
                  <a:pt x="16901" y="284847"/>
                </a:lnTo>
                <a:lnTo>
                  <a:pt x="46213" y="248855"/>
                </a:lnTo>
                <a:lnTo>
                  <a:pt x="89141" y="214562"/>
                </a:lnTo>
                <a:lnTo>
                  <a:pt x="144978" y="182147"/>
                </a:lnTo>
                <a:lnTo>
                  <a:pt x="213020" y="151787"/>
                </a:lnTo>
                <a:lnTo>
                  <a:pt x="251399" y="137434"/>
                </a:lnTo>
                <a:lnTo>
                  <a:pt x="292564" y="123661"/>
                </a:lnTo>
                <a:lnTo>
                  <a:pt x="336429" y="110492"/>
                </a:lnTo>
                <a:lnTo>
                  <a:pt x="382905" y="97948"/>
                </a:lnTo>
                <a:lnTo>
                  <a:pt x="431903" y="86052"/>
                </a:lnTo>
                <a:lnTo>
                  <a:pt x="483337" y="74826"/>
                </a:lnTo>
                <a:lnTo>
                  <a:pt x="537118" y="64292"/>
                </a:lnTo>
                <a:lnTo>
                  <a:pt x="593158" y="54473"/>
                </a:lnTo>
                <a:lnTo>
                  <a:pt x="651368" y="45390"/>
                </a:lnTo>
                <a:lnTo>
                  <a:pt x="711662" y="37067"/>
                </a:lnTo>
                <a:lnTo>
                  <a:pt x="773950" y="29525"/>
                </a:lnTo>
                <a:lnTo>
                  <a:pt x="838145" y="22787"/>
                </a:lnTo>
                <a:lnTo>
                  <a:pt x="904158" y="16875"/>
                </a:lnTo>
                <a:lnTo>
                  <a:pt x="971902" y="11812"/>
                </a:lnTo>
                <a:lnTo>
                  <a:pt x="1041289" y="7619"/>
                </a:lnTo>
                <a:lnTo>
                  <a:pt x="1112230" y="4319"/>
                </a:lnTo>
                <a:lnTo>
                  <a:pt x="1184637" y="1934"/>
                </a:lnTo>
                <a:lnTo>
                  <a:pt x="1258423" y="487"/>
                </a:lnTo>
                <a:lnTo>
                  <a:pt x="1333500" y="0"/>
                </a:lnTo>
                <a:close/>
              </a:path>
              <a:path w="2667000" h="685800">
                <a:moveTo>
                  <a:pt x="0" y="0"/>
                </a:moveTo>
                <a:lnTo>
                  <a:pt x="0" y="0"/>
                </a:lnTo>
              </a:path>
              <a:path w="2667000" h="685800">
                <a:moveTo>
                  <a:pt x="2667000" y="685800"/>
                </a:moveTo>
                <a:lnTo>
                  <a:pt x="2667000" y="68580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18260" y="2265679"/>
            <a:ext cx="9448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8900">
              <a:lnSpc>
                <a:spcPct val="100000"/>
              </a:lnSpc>
              <a:spcBef>
                <a:spcPts val="100"/>
              </a:spcBef>
            </a:pPr>
            <a:r>
              <a:rPr sz="1800" spc="-125" dirty="0">
                <a:latin typeface="Arial"/>
                <a:cs typeface="Arial"/>
              </a:rPr>
              <a:t>Is </a:t>
            </a:r>
            <a:r>
              <a:rPr sz="1800" spc="-30" dirty="0">
                <a:latin typeface="Arial"/>
                <a:cs typeface="Arial"/>
              </a:rPr>
              <a:t>water  </a:t>
            </a:r>
            <a:r>
              <a:rPr sz="1800" spc="-155" dirty="0">
                <a:latin typeface="Arial"/>
                <a:cs typeface="Arial"/>
              </a:rPr>
              <a:t>c</a:t>
            </a:r>
            <a:r>
              <a:rPr sz="1800" spc="-25" dirty="0">
                <a:latin typeface="Arial"/>
                <a:cs typeface="Arial"/>
              </a:rPr>
              <a:t>ol</a:t>
            </a:r>
            <a:r>
              <a:rPr sz="1800" spc="-20" dirty="0">
                <a:latin typeface="Arial"/>
                <a:cs typeface="Arial"/>
              </a:rPr>
              <a:t>or</a:t>
            </a:r>
            <a:r>
              <a:rPr sz="1800" spc="5" dirty="0">
                <a:latin typeface="Arial"/>
                <a:cs typeface="Arial"/>
              </a:rPr>
              <a:t>l</a:t>
            </a:r>
            <a:r>
              <a:rPr sz="1800" spc="-110" dirty="0">
                <a:latin typeface="Arial"/>
                <a:cs typeface="Arial"/>
              </a:rPr>
              <a:t>e</a:t>
            </a:r>
            <a:r>
              <a:rPr sz="1800" spc="-200" dirty="0">
                <a:latin typeface="Arial"/>
                <a:cs typeface="Arial"/>
              </a:rPr>
              <a:t>ss</a:t>
            </a:r>
            <a:r>
              <a:rPr sz="1800" spc="-170" dirty="0"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7200" y="4876800"/>
            <a:ext cx="2667000" cy="685800"/>
          </a:xfrm>
          <a:custGeom>
            <a:avLst/>
            <a:gdLst/>
            <a:ahLst/>
            <a:cxnLst/>
            <a:rect l="l" t="t" r="r" b="b"/>
            <a:pathLst>
              <a:path w="2667000" h="685800">
                <a:moveTo>
                  <a:pt x="1333500" y="0"/>
                </a:moveTo>
                <a:lnTo>
                  <a:pt x="1408457" y="491"/>
                </a:lnTo>
                <a:lnTo>
                  <a:pt x="1482140" y="1950"/>
                </a:lnTo>
                <a:lnTo>
                  <a:pt x="1554460" y="4354"/>
                </a:lnTo>
                <a:lnTo>
                  <a:pt x="1625329" y="7680"/>
                </a:lnTo>
                <a:lnTo>
                  <a:pt x="1694656" y="11906"/>
                </a:lnTo>
                <a:lnTo>
                  <a:pt x="1762353" y="17007"/>
                </a:lnTo>
                <a:lnTo>
                  <a:pt x="1828332" y="22962"/>
                </a:lnTo>
                <a:lnTo>
                  <a:pt x="1892503" y="29748"/>
                </a:lnTo>
                <a:lnTo>
                  <a:pt x="1954777" y="37341"/>
                </a:lnTo>
                <a:lnTo>
                  <a:pt x="2015066" y="45719"/>
                </a:lnTo>
                <a:lnTo>
                  <a:pt x="2073281" y="54860"/>
                </a:lnTo>
                <a:lnTo>
                  <a:pt x="2129332" y="64739"/>
                </a:lnTo>
                <a:lnTo>
                  <a:pt x="2183132" y="75335"/>
                </a:lnTo>
                <a:lnTo>
                  <a:pt x="2234590" y="86624"/>
                </a:lnTo>
                <a:lnTo>
                  <a:pt x="2283618" y="98583"/>
                </a:lnTo>
                <a:lnTo>
                  <a:pt x="2330128" y="111191"/>
                </a:lnTo>
                <a:lnTo>
                  <a:pt x="2374030" y="124423"/>
                </a:lnTo>
                <a:lnTo>
                  <a:pt x="2415235" y="138257"/>
                </a:lnTo>
                <a:lnTo>
                  <a:pt x="2453654" y="152670"/>
                </a:lnTo>
                <a:lnTo>
                  <a:pt x="2489199" y="167639"/>
                </a:lnTo>
                <a:lnTo>
                  <a:pt x="2551311" y="199156"/>
                </a:lnTo>
                <a:lnTo>
                  <a:pt x="2600858" y="232623"/>
                </a:lnTo>
                <a:lnTo>
                  <a:pt x="2637129" y="267858"/>
                </a:lnTo>
                <a:lnTo>
                  <a:pt x="2659413" y="304678"/>
                </a:lnTo>
                <a:lnTo>
                  <a:pt x="2667000" y="342900"/>
                </a:lnTo>
                <a:lnTo>
                  <a:pt x="2665088" y="362174"/>
                </a:lnTo>
                <a:lnTo>
                  <a:pt x="2650064" y="399718"/>
                </a:lnTo>
                <a:lnTo>
                  <a:pt x="2620697" y="435768"/>
                </a:lnTo>
                <a:lnTo>
                  <a:pt x="2577699" y="470142"/>
                </a:lnTo>
                <a:lnTo>
                  <a:pt x="2521781" y="502657"/>
                </a:lnTo>
                <a:lnTo>
                  <a:pt x="2453654" y="533129"/>
                </a:lnTo>
                <a:lnTo>
                  <a:pt x="2415235" y="547542"/>
                </a:lnTo>
                <a:lnTo>
                  <a:pt x="2374030" y="561376"/>
                </a:lnTo>
                <a:lnTo>
                  <a:pt x="2330128" y="574608"/>
                </a:lnTo>
                <a:lnTo>
                  <a:pt x="2283618" y="587216"/>
                </a:lnTo>
                <a:lnTo>
                  <a:pt x="2234590" y="599175"/>
                </a:lnTo>
                <a:lnTo>
                  <a:pt x="2183132" y="610464"/>
                </a:lnTo>
                <a:lnTo>
                  <a:pt x="2129332" y="621060"/>
                </a:lnTo>
                <a:lnTo>
                  <a:pt x="2073281" y="630939"/>
                </a:lnTo>
                <a:lnTo>
                  <a:pt x="2015066" y="640080"/>
                </a:lnTo>
                <a:lnTo>
                  <a:pt x="1954777" y="648458"/>
                </a:lnTo>
                <a:lnTo>
                  <a:pt x="1892503" y="656051"/>
                </a:lnTo>
                <a:lnTo>
                  <a:pt x="1828332" y="662837"/>
                </a:lnTo>
                <a:lnTo>
                  <a:pt x="1762353" y="668792"/>
                </a:lnTo>
                <a:lnTo>
                  <a:pt x="1694656" y="673893"/>
                </a:lnTo>
                <a:lnTo>
                  <a:pt x="1625329" y="678119"/>
                </a:lnTo>
                <a:lnTo>
                  <a:pt x="1554460" y="681445"/>
                </a:lnTo>
                <a:lnTo>
                  <a:pt x="1482140" y="683849"/>
                </a:lnTo>
                <a:lnTo>
                  <a:pt x="1408457" y="685308"/>
                </a:lnTo>
                <a:lnTo>
                  <a:pt x="1333500" y="685800"/>
                </a:lnTo>
                <a:lnTo>
                  <a:pt x="1258423" y="685308"/>
                </a:lnTo>
                <a:lnTo>
                  <a:pt x="1184637" y="683849"/>
                </a:lnTo>
                <a:lnTo>
                  <a:pt x="1112230" y="681445"/>
                </a:lnTo>
                <a:lnTo>
                  <a:pt x="1041289" y="678119"/>
                </a:lnTo>
                <a:lnTo>
                  <a:pt x="971902" y="673893"/>
                </a:lnTo>
                <a:lnTo>
                  <a:pt x="904158" y="668792"/>
                </a:lnTo>
                <a:lnTo>
                  <a:pt x="838145" y="662837"/>
                </a:lnTo>
                <a:lnTo>
                  <a:pt x="773950" y="656051"/>
                </a:lnTo>
                <a:lnTo>
                  <a:pt x="711662" y="648458"/>
                </a:lnTo>
                <a:lnTo>
                  <a:pt x="651368" y="640079"/>
                </a:lnTo>
                <a:lnTo>
                  <a:pt x="593158" y="630939"/>
                </a:lnTo>
                <a:lnTo>
                  <a:pt x="537118" y="621060"/>
                </a:lnTo>
                <a:lnTo>
                  <a:pt x="483337" y="610464"/>
                </a:lnTo>
                <a:lnTo>
                  <a:pt x="431903" y="599175"/>
                </a:lnTo>
                <a:lnTo>
                  <a:pt x="382904" y="587216"/>
                </a:lnTo>
                <a:lnTo>
                  <a:pt x="336429" y="574608"/>
                </a:lnTo>
                <a:lnTo>
                  <a:pt x="292564" y="561376"/>
                </a:lnTo>
                <a:lnTo>
                  <a:pt x="251399" y="547542"/>
                </a:lnTo>
                <a:lnTo>
                  <a:pt x="213020" y="533129"/>
                </a:lnTo>
                <a:lnTo>
                  <a:pt x="177517" y="518159"/>
                </a:lnTo>
                <a:lnTo>
                  <a:pt x="115489" y="486643"/>
                </a:lnTo>
                <a:lnTo>
                  <a:pt x="66019" y="453176"/>
                </a:lnTo>
                <a:lnTo>
                  <a:pt x="29811" y="417941"/>
                </a:lnTo>
                <a:lnTo>
                  <a:pt x="7570" y="381121"/>
                </a:lnTo>
                <a:lnTo>
                  <a:pt x="0" y="342900"/>
                </a:lnTo>
                <a:lnTo>
                  <a:pt x="1907" y="323625"/>
                </a:lnTo>
                <a:lnTo>
                  <a:pt x="16901" y="286081"/>
                </a:lnTo>
                <a:lnTo>
                  <a:pt x="46213" y="250031"/>
                </a:lnTo>
                <a:lnTo>
                  <a:pt x="89141" y="215657"/>
                </a:lnTo>
                <a:lnTo>
                  <a:pt x="144978" y="183142"/>
                </a:lnTo>
                <a:lnTo>
                  <a:pt x="213020" y="152670"/>
                </a:lnTo>
                <a:lnTo>
                  <a:pt x="251399" y="138257"/>
                </a:lnTo>
                <a:lnTo>
                  <a:pt x="292564" y="124423"/>
                </a:lnTo>
                <a:lnTo>
                  <a:pt x="336429" y="111191"/>
                </a:lnTo>
                <a:lnTo>
                  <a:pt x="382905" y="98583"/>
                </a:lnTo>
                <a:lnTo>
                  <a:pt x="431903" y="86624"/>
                </a:lnTo>
                <a:lnTo>
                  <a:pt x="483337" y="75335"/>
                </a:lnTo>
                <a:lnTo>
                  <a:pt x="537118" y="64739"/>
                </a:lnTo>
                <a:lnTo>
                  <a:pt x="593158" y="54860"/>
                </a:lnTo>
                <a:lnTo>
                  <a:pt x="651368" y="45720"/>
                </a:lnTo>
                <a:lnTo>
                  <a:pt x="711662" y="37341"/>
                </a:lnTo>
                <a:lnTo>
                  <a:pt x="773950" y="29748"/>
                </a:lnTo>
                <a:lnTo>
                  <a:pt x="838145" y="22962"/>
                </a:lnTo>
                <a:lnTo>
                  <a:pt x="904158" y="17007"/>
                </a:lnTo>
                <a:lnTo>
                  <a:pt x="971902" y="11906"/>
                </a:lnTo>
                <a:lnTo>
                  <a:pt x="1041289" y="7680"/>
                </a:lnTo>
                <a:lnTo>
                  <a:pt x="1112230" y="4354"/>
                </a:lnTo>
                <a:lnTo>
                  <a:pt x="1184637" y="1950"/>
                </a:lnTo>
                <a:lnTo>
                  <a:pt x="1258423" y="491"/>
                </a:lnTo>
                <a:lnTo>
                  <a:pt x="1333500" y="0"/>
                </a:lnTo>
                <a:close/>
              </a:path>
              <a:path w="2667000" h="685800">
                <a:moveTo>
                  <a:pt x="0" y="0"/>
                </a:moveTo>
                <a:lnTo>
                  <a:pt x="0" y="0"/>
                </a:lnTo>
              </a:path>
              <a:path w="2667000" h="685800">
                <a:moveTo>
                  <a:pt x="2667000" y="685800"/>
                </a:moveTo>
                <a:lnTo>
                  <a:pt x="2667000" y="68580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59180" y="5069840"/>
            <a:ext cx="146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0" dirty="0">
                <a:latin typeface="Arial"/>
                <a:cs typeface="Arial"/>
              </a:rPr>
              <a:t>Is </a:t>
            </a:r>
            <a:r>
              <a:rPr sz="1800" spc="-180" dirty="0">
                <a:latin typeface="Arial"/>
                <a:cs typeface="Arial"/>
              </a:rPr>
              <a:t>Ram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100" dirty="0">
                <a:latin typeface="Arial"/>
                <a:cs typeface="Arial"/>
              </a:rPr>
              <a:t>Honest?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81400" y="2057400"/>
            <a:ext cx="1066800" cy="914400"/>
          </a:xfrm>
          <a:prstGeom prst="rect">
            <a:avLst/>
          </a:prstGeom>
          <a:ln w="25518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Times New Roman"/>
              <a:cs typeface="Times New Roman"/>
            </a:endParaRPr>
          </a:p>
          <a:p>
            <a:pPr marL="302260">
              <a:lnSpc>
                <a:spcPct val="100000"/>
              </a:lnSpc>
            </a:pPr>
            <a:r>
              <a:rPr sz="1800" spc="-114" dirty="0">
                <a:latin typeface="Arial"/>
                <a:cs typeface="Arial"/>
              </a:rPr>
              <a:t>Crisp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867400" y="1828800"/>
            <a:ext cx="1905000" cy="457200"/>
          </a:xfrm>
          <a:custGeom>
            <a:avLst/>
            <a:gdLst/>
            <a:ahLst/>
            <a:cxnLst/>
            <a:rect l="l" t="t" r="r" b="b"/>
            <a:pathLst>
              <a:path w="1905000" h="457200">
                <a:moveTo>
                  <a:pt x="952500" y="0"/>
                </a:moveTo>
                <a:lnTo>
                  <a:pt x="1025288" y="607"/>
                </a:lnTo>
                <a:lnTo>
                  <a:pt x="1096341" y="2404"/>
                </a:lnTo>
                <a:lnTo>
                  <a:pt x="1165497" y="5352"/>
                </a:lnTo>
                <a:lnTo>
                  <a:pt x="1232596" y="9411"/>
                </a:lnTo>
                <a:lnTo>
                  <a:pt x="1297477" y="14545"/>
                </a:lnTo>
                <a:lnTo>
                  <a:pt x="1359978" y="20713"/>
                </a:lnTo>
                <a:lnTo>
                  <a:pt x="1419938" y="27877"/>
                </a:lnTo>
                <a:lnTo>
                  <a:pt x="1477197" y="35998"/>
                </a:lnTo>
                <a:lnTo>
                  <a:pt x="1531594" y="45039"/>
                </a:lnTo>
                <a:lnTo>
                  <a:pt x="1582967" y="54960"/>
                </a:lnTo>
                <a:lnTo>
                  <a:pt x="1631156" y="65722"/>
                </a:lnTo>
                <a:lnTo>
                  <a:pt x="1675999" y="77287"/>
                </a:lnTo>
                <a:lnTo>
                  <a:pt x="1717335" y="89617"/>
                </a:lnTo>
                <a:lnTo>
                  <a:pt x="1755004" y="102672"/>
                </a:lnTo>
                <a:lnTo>
                  <a:pt x="1818695" y="130805"/>
                </a:lnTo>
                <a:lnTo>
                  <a:pt x="1865783" y="161376"/>
                </a:lnTo>
                <a:lnTo>
                  <a:pt x="1894981" y="194078"/>
                </a:lnTo>
                <a:lnTo>
                  <a:pt x="1905000" y="228600"/>
                </a:lnTo>
                <a:lnTo>
                  <a:pt x="1902468" y="246069"/>
                </a:lnTo>
                <a:lnTo>
                  <a:pt x="1882699" y="279719"/>
                </a:lnTo>
                <a:lnTo>
                  <a:pt x="1844395" y="311394"/>
                </a:lnTo>
                <a:lnTo>
                  <a:pt x="1788844" y="340785"/>
                </a:lnTo>
                <a:lnTo>
                  <a:pt x="1717335" y="367582"/>
                </a:lnTo>
                <a:lnTo>
                  <a:pt x="1675999" y="379912"/>
                </a:lnTo>
                <a:lnTo>
                  <a:pt x="1631156" y="391477"/>
                </a:lnTo>
                <a:lnTo>
                  <a:pt x="1582967" y="402239"/>
                </a:lnTo>
                <a:lnTo>
                  <a:pt x="1531594" y="412160"/>
                </a:lnTo>
                <a:lnTo>
                  <a:pt x="1477197" y="421201"/>
                </a:lnTo>
                <a:lnTo>
                  <a:pt x="1419938" y="429322"/>
                </a:lnTo>
                <a:lnTo>
                  <a:pt x="1359978" y="436486"/>
                </a:lnTo>
                <a:lnTo>
                  <a:pt x="1297477" y="442654"/>
                </a:lnTo>
                <a:lnTo>
                  <a:pt x="1232596" y="447788"/>
                </a:lnTo>
                <a:lnTo>
                  <a:pt x="1165497" y="451847"/>
                </a:lnTo>
                <a:lnTo>
                  <a:pt x="1096341" y="454795"/>
                </a:lnTo>
                <a:lnTo>
                  <a:pt x="1025288" y="456592"/>
                </a:lnTo>
                <a:lnTo>
                  <a:pt x="952500" y="457200"/>
                </a:lnTo>
                <a:lnTo>
                  <a:pt x="879711" y="456592"/>
                </a:lnTo>
                <a:lnTo>
                  <a:pt x="808658" y="454795"/>
                </a:lnTo>
                <a:lnTo>
                  <a:pt x="739502" y="451847"/>
                </a:lnTo>
                <a:lnTo>
                  <a:pt x="672403" y="447788"/>
                </a:lnTo>
                <a:lnTo>
                  <a:pt x="607522" y="442654"/>
                </a:lnTo>
                <a:lnTo>
                  <a:pt x="545021" y="436486"/>
                </a:lnTo>
                <a:lnTo>
                  <a:pt x="485061" y="429322"/>
                </a:lnTo>
                <a:lnTo>
                  <a:pt x="427802" y="421201"/>
                </a:lnTo>
                <a:lnTo>
                  <a:pt x="373405" y="412160"/>
                </a:lnTo>
                <a:lnTo>
                  <a:pt x="322032" y="402239"/>
                </a:lnTo>
                <a:lnTo>
                  <a:pt x="273843" y="391477"/>
                </a:lnTo>
                <a:lnTo>
                  <a:pt x="229000" y="379912"/>
                </a:lnTo>
                <a:lnTo>
                  <a:pt x="187664" y="367582"/>
                </a:lnTo>
                <a:lnTo>
                  <a:pt x="149995" y="354527"/>
                </a:lnTo>
                <a:lnTo>
                  <a:pt x="86304" y="326394"/>
                </a:lnTo>
                <a:lnTo>
                  <a:pt x="39216" y="295823"/>
                </a:lnTo>
                <a:lnTo>
                  <a:pt x="10018" y="263121"/>
                </a:lnTo>
                <a:lnTo>
                  <a:pt x="0" y="228600"/>
                </a:lnTo>
                <a:lnTo>
                  <a:pt x="2531" y="211130"/>
                </a:lnTo>
                <a:lnTo>
                  <a:pt x="22300" y="177480"/>
                </a:lnTo>
                <a:lnTo>
                  <a:pt x="60604" y="145805"/>
                </a:lnTo>
                <a:lnTo>
                  <a:pt x="116155" y="116414"/>
                </a:lnTo>
                <a:lnTo>
                  <a:pt x="187664" y="89617"/>
                </a:lnTo>
                <a:lnTo>
                  <a:pt x="229000" y="77287"/>
                </a:lnTo>
                <a:lnTo>
                  <a:pt x="273843" y="65722"/>
                </a:lnTo>
                <a:lnTo>
                  <a:pt x="322032" y="54960"/>
                </a:lnTo>
                <a:lnTo>
                  <a:pt x="373405" y="45039"/>
                </a:lnTo>
                <a:lnTo>
                  <a:pt x="427802" y="35998"/>
                </a:lnTo>
                <a:lnTo>
                  <a:pt x="485061" y="27877"/>
                </a:lnTo>
                <a:lnTo>
                  <a:pt x="545021" y="20713"/>
                </a:lnTo>
                <a:lnTo>
                  <a:pt x="607522" y="14545"/>
                </a:lnTo>
                <a:lnTo>
                  <a:pt x="672403" y="9411"/>
                </a:lnTo>
                <a:lnTo>
                  <a:pt x="739502" y="5352"/>
                </a:lnTo>
                <a:lnTo>
                  <a:pt x="808658" y="2404"/>
                </a:lnTo>
                <a:lnTo>
                  <a:pt x="879711" y="607"/>
                </a:lnTo>
                <a:lnTo>
                  <a:pt x="952500" y="0"/>
                </a:lnTo>
                <a:close/>
              </a:path>
              <a:path w="1905000" h="457200">
                <a:moveTo>
                  <a:pt x="0" y="0"/>
                </a:moveTo>
                <a:lnTo>
                  <a:pt x="0" y="0"/>
                </a:lnTo>
              </a:path>
              <a:path w="1905000" h="457200">
                <a:moveTo>
                  <a:pt x="1905000" y="457200"/>
                </a:moveTo>
                <a:lnTo>
                  <a:pt x="1905000" y="45720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459220" y="1907540"/>
            <a:ext cx="7207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35" dirty="0">
                <a:latin typeface="Arial"/>
                <a:cs typeface="Arial"/>
              </a:rPr>
              <a:t>Yes!</a:t>
            </a:r>
            <a:r>
              <a:rPr sz="1800" spc="-160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(1)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867400" y="2590800"/>
            <a:ext cx="1905000" cy="457200"/>
          </a:xfrm>
          <a:custGeom>
            <a:avLst/>
            <a:gdLst/>
            <a:ahLst/>
            <a:cxnLst/>
            <a:rect l="l" t="t" r="r" b="b"/>
            <a:pathLst>
              <a:path w="1905000" h="457200">
                <a:moveTo>
                  <a:pt x="952500" y="0"/>
                </a:moveTo>
                <a:lnTo>
                  <a:pt x="1025288" y="607"/>
                </a:lnTo>
                <a:lnTo>
                  <a:pt x="1096341" y="2404"/>
                </a:lnTo>
                <a:lnTo>
                  <a:pt x="1165497" y="5352"/>
                </a:lnTo>
                <a:lnTo>
                  <a:pt x="1232596" y="9411"/>
                </a:lnTo>
                <a:lnTo>
                  <a:pt x="1297477" y="14545"/>
                </a:lnTo>
                <a:lnTo>
                  <a:pt x="1359978" y="20713"/>
                </a:lnTo>
                <a:lnTo>
                  <a:pt x="1419938" y="27877"/>
                </a:lnTo>
                <a:lnTo>
                  <a:pt x="1477197" y="35998"/>
                </a:lnTo>
                <a:lnTo>
                  <a:pt x="1531594" y="45039"/>
                </a:lnTo>
                <a:lnTo>
                  <a:pt x="1582967" y="54960"/>
                </a:lnTo>
                <a:lnTo>
                  <a:pt x="1631156" y="65722"/>
                </a:lnTo>
                <a:lnTo>
                  <a:pt x="1675999" y="77287"/>
                </a:lnTo>
                <a:lnTo>
                  <a:pt x="1717335" y="89617"/>
                </a:lnTo>
                <a:lnTo>
                  <a:pt x="1755004" y="102672"/>
                </a:lnTo>
                <a:lnTo>
                  <a:pt x="1818695" y="130805"/>
                </a:lnTo>
                <a:lnTo>
                  <a:pt x="1865783" y="161376"/>
                </a:lnTo>
                <a:lnTo>
                  <a:pt x="1894981" y="194078"/>
                </a:lnTo>
                <a:lnTo>
                  <a:pt x="1905000" y="228600"/>
                </a:lnTo>
                <a:lnTo>
                  <a:pt x="1902468" y="246069"/>
                </a:lnTo>
                <a:lnTo>
                  <a:pt x="1882699" y="279719"/>
                </a:lnTo>
                <a:lnTo>
                  <a:pt x="1844395" y="311394"/>
                </a:lnTo>
                <a:lnTo>
                  <a:pt x="1788844" y="340785"/>
                </a:lnTo>
                <a:lnTo>
                  <a:pt x="1717335" y="367582"/>
                </a:lnTo>
                <a:lnTo>
                  <a:pt x="1675999" y="379912"/>
                </a:lnTo>
                <a:lnTo>
                  <a:pt x="1631156" y="391477"/>
                </a:lnTo>
                <a:lnTo>
                  <a:pt x="1582967" y="402239"/>
                </a:lnTo>
                <a:lnTo>
                  <a:pt x="1531594" y="412160"/>
                </a:lnTo>
                <a:lnTo>
                  <a:pt x="1477197" y="421201"/>
                </a:lnTo>
                <a:lnTo>
                  <a:pt x="1419938" y="429322"/>
                </a:lnTo>
                <a:lnTo>
                  <a:pt x="1359978" y="436486"/>
                </a:lnTo>
                <a:lnTo>
                  <a:pt x="1297477" y="442654"/>
                </a:lnTo>
                <a:lnTo>
                  <a:pt x="1232596" y="447788"/>
                </a:lnTo>
                <a:lnTo>
                  <a:pt x="1165497" y="451847"/>
                </a:lnTo>
                <a:lnTo>
                  <a:pt x="1096341" y="454795"/>
                </a:lnTo>
                <a:lnTo>
                  <a:pt x="1025288" y="456592"/>
                </a:lnTo>
                <a:lnTo>
                  <a:pt x="952500" y="457200"/>
                </a:lnTo>
                <a:lnTo>
                  <a:pt x="879711" y="456592"/>
                </a:lnTo>
                <a:lnTo>
                  <a:pt x="808658" y="454795"/>
                </a:lnTo>
                <a:lnTo>
                  <a:pt x="739502" y="451847"/>
                </a:lnTo>
                <a:lnTo>
                  <a:pt x="672403" y="447788"/>
                </a:lnTo>
                <a:lnTo>
                  <a:pt x="607522" y="442654"/>
                </a:lnTo>
                <a:lnTo>
                  <a:pt x="545021" y="436486"/>
                </a:lnTo>
                <a:lnTo>
                  <a:pt x="485061" y="429322"/>
                </a:lnTo>
                <a:lnTo>
                  <a:pt x="427802" y="421201"/>
                </a:lnTo>
                <a:lnTo>
                  <a:pt x="373405" y="412160"/>
                </a:lnTo>
                <a:lnTo>
                  <a:pt x="322032" y="402239"/>
                </a:lnTo>
                <a:lnTo>
                  <a:pt x="273843" y="391477"/>
                </a:lnTo>
                <a:lnTo>
                  <a:pt x="229000" y="379912"/>
                </a:lnTo>
                <a:lnTo>
                  <a:pt x="187664" y="367582"/>
                </a:lnTo>
                <a:lnTo>
                  <a:pt x="149995" y="354527"/>
                </a:lnTo>
                <a:lnTo>
                  <a:pt x="86304" y="326394"/>
                </a:lnTo>
                <a:lnTo>
                  <a:pt x="39216" y="295823"/>
                </a:lnTo>
                <a:lnTo>
                  <a:pt x="10018" y="263121"/>
                </a:lnTo>
                <a:lnTo>
                  <a:pt x="0" y="228600"/>
                </a:lnTo>
                <a:lnTo>
                  <a:pt x="2531" y="211130"/>
                </a:lnTo>
                <a:lnTo>
                  <a:pt x="22300" y="177480"/>
                </a:lnTo>
                <a:lnTo>
                  <a:pt x="60604" y="145805"/>
                </a:lnTo>
                <a:lnTo>
                  <a:pt x="116155" y="116414"/>
                </a:lnTo>
                <a:lnTo>
                  <a:pt x="187664" y="89617"/>
                </a:lnTo>
                <a:lnTo>
                  <a:pt x="229000" y="77287"/>
                </a:lnTo>
                <a:lnTo>
                  <a:pt x="273843" y="65722"/>
                </a:lnTo>
                <a:lnTo>
                  <a:pt x="322032" y="54960"/>
                </a:lnTo>
                <a:lnTo>
                  <a:pt x="373405" y="45039"/>
                </a:lnTo>
                <a:lnTo>
                  <a:pt x="427802" y="35998"/>
                </a:lnTo>
                <a:lnTo>
                  <a:pt x="485061" y="27877"/>
                </a:lnTo>
                <a:lnTo>
                  <a:pt x="545021" y="20713"/>
                </a:lnTo>
                <a:lnTo>
                  <a:pt x="607522" y="14545"/>
                </a:lnTo>
                <a:lnTo>
                  <a:pt x="672403" y="9411"/>
                </a:lnTo>
                <a:lnTo>
                  <a:pt x="739502" y="5352"/>
                </a:lnTo>
                <a:lnTo>
                  <a:pt x="808658" y="2404"/>
                </a:lnTo>
                <a:lnTo>
                  <a:pt x="879711" y="607"/>
                </a:lnTo>
                <a:lnTo>
                  <a:pt x="952500" y="0"/>
                </a:lnTo>
                <a:close/>
              </a:path>
              <a:path w="1905000" h="457200">
                <a:moveTo>
                  <a:pt x="0" y="0"/>
                </a:moveTo>
                <a:lnTo>
                  <a:pt x="0" y="0"/>
                </a:lnTo>
              </a:path>
              <a:path w="1905000" h="457200">
                <a:moveTo>
                  <a:pt x="1905000" y="457200"/>
                </a:moveTo>
                <a:lnTo>
                  <a:pt x="1905000" y="45720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483350" y="2669540"/>
            <a:ext cx="673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latin typeface="Arial"/>
                <a:cs typeface="Arial"/>
              </a:rPr>
              <a:t>No!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(0)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648200" y="2052954"/>
            <a:ext cx="1223645" cy="268605"/>
            <a:chOff x="4648200" y="2052954"/>
            <a:chExt cx="1223645" cy="268605"/>
          </a:xfrm>
        </p:grpSpPr>
        <p:sp>
          <p:nvSpPr>
            <p:cNvPr id="13" name="object 13"/>
            <p:cNvSpPr/>
            <p:nvPr/>
          </p:nvSpPr>
          <p:spPr>
            <a:xfrm>
              <a:off x="4752339" y="2057399"/>
              <a:ext cx="1115060" cy="208279"/>
            </a:xfrm>
            <a:custGeom>
              <a:avLst/>
              <a:gdLst/>
              <a:ahLst/>
              <a:cxnLst/>
              <a:rect l="l" t="t" r="r" b="b"/>
              <a:pathLst>
                <a:path w="1115060" h="208280">
                  <a:moveTo>
                    <a:pt x="1115060" y="0"/>
                  </a:moveTo>
                  <a:lnTo>
                    <a:pt x="0" y="208279"/>
                  </a:lnTo>
                </a:path>
              </a:pathLst>
            </a:custGeom>
            <a:ln w="8890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648200" y="2211069"/>
              <a:ext cx="118110" cy="1104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4648200" y="2622550"/>
            <a:ext cx="1223645" cy="201295"/>
            <a:chOff x="4648200" y="2622550"/>
            <a:chExt cx="1223645" cy="201295"/>
          </a:xfrm>
        </p:grpSpPr>
        <p:sp>
          <p:nvSpPr>
            <p:cNvPr id="16" name="object 16"/>
            <p:cNvSpPr/>
            <p:nvPr/>
          </p:nvSpPr>
          <p:spPr>
            <a:xfrm>
              <a:off x="4753610" y="2679700"/>
              <a:ext cx="1113790" cy="139700"/>
            </a:xfrm>
            <a:custGeom>
              <a:avLst/>
              <a:gdLst/>
              <a:ahLst/>
              <a:cxnLst/>
              <a:rect l="l" t="t" r="r" b="b"/>
              <a:pathLst>
                <a:path w="1113789" h="139700">
                  <a:moveTo>
                    <a:pt x="1113789" y="139700"/>
                  </a:moveTo>
                  <a:lnTo>
                    <a:pt x="0" y="0"/>
                  </a:lnTo>
                </a:path>
              </a:pathLst>
            </a:custGeom>
            <a:ln w="8890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648200" y="2622550"/>
              <a:ext cx="116839" cy="11302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581400" y="4648200"/>
            <a:ext cx="1066800" cy="914400"/>
          </a:xfrm>
          <a:prstGeom prst="rect">
            <a:avLst/>
          </a:prstGeom>
          <a:ln w="25518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Times New Roman"/>
              <a:cs typeface="Times New Roman"/>
            </a:endParaRPr>
          </a:p>
          <a:p>
            <a:pPr marL="279400">
              <a:lnSpc>
                <a:spcPct val="100000"/>
              </a:lnSpc>
            </a:pPr>
            <a:r>
              <a:rPr sz="1800" spc="-165" dirty="0">
                <a:latin typeface="Arial"/>
                <a:cs typeface="Arial"/>
              </a:rPr>
              <a:t>Fuzzy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715000" y="3352800"/>
            <a:ext cx="2667000" cy="685800"/>
          </a:xfrm>
          <a:custGeom>
            <a:avLst/>
            <a:gdLst/>
            <a:ahLst/>
            <a:cxnLst/>
            <a:rect l="l" t="t" r="r" b="b"/>
            <a:pathLst>
              <a:path w="2667000" h="685800">
                <a:moveTo>
                  <a:pt x="1333500" y="0"/>
                </a:moveTo>
                <a:lnTo>
                  <a:pt x="1408457" y="487"/>
                </a:lnTo>
                <a:lnTo>
                  <a:pt x="1482140" y="1934"/>
                </a:lnTo>
                <a:lnTo>
                  <a:pt x="1554460" y="4319"/>
                </a:lnTo>
                <a:lnTo>
                  <a:pt x="1625329" y="7619"/>
                </a:lnTo>
                <a:lnTo>
                  <a:pt x="1694656" y="11812"/>
                </a:lnTo>
                <a:lnTo>
                  <a:pt x="1762353" y="16875"/>
                </a:lnTo>
                <a:lnTo>
                  <a:pt x="1828332" y="22787"/>
                </a:lnTo>
                <a:lnTo>
                  <a:pt x="1892503" y="29525"/>
                </a:lnTo>
                <a:lnTo>
                  <a:pt x="1954777" y="37067"/>
                </a:lnTo>
                <a:lnTo>
                  <a:pt x="2015066" y="45390"/>
                </a:lnTo>
                <a:lnTo>
                  <a:pt x="2073281" y="54473"/>
                </a:lnTo>
                <a:lnTo>
                  <a:pt x="2129332" y="64292"/>
                </a:lnTo>
                <a:lnTo>
                  <a:pt x="2183132" y="74826"/>
                </a:lnTo>
                <a:lnTo>
                  <a:pt x="2234590" y="86052"/>
                </a:lnTo>
                <a:lnTo>
                  <a:pt x="2283618" y="97948"/>
                </a:lnTo>
                <a:lnTo>
                  <a:pt x="2330128" y="110492"/>
                </a:lnTo>
                <a:lnTo>
                  <a:pt x="2374030" y="123661"/>
                </a:lnTo>
                <a:lnTo>
                  <a:pt x="2415235" y="137434"/>
                </a:lnTo>
                <a:lnTo>
                  <a:pt x="2453654" y="151787"/>
                </a:lnTo>
                <a:lnTo>
                  <a:pt x="2489199" y="166699"/>
                </a:lnTo>
                <a:lnTo>
                  <a:pt x="2551311" y="198109"/>
                </a:lnTo>
                <a:lnTo>
                  <a:pt x="2600858" y="231485"/>
                </a:lnTo>
                <a:lnTo>
                  <a:pt x="2637129" y="266649"/>
                </a:lnTo>
                <a:lnTo>
                  <a:pt x="2659413" y="303424"/>
                </a:lnTo>
                <a:lnTo>
                  <a:pt x="2667000" y="341630"/>
                </a:lnTo>
                <a:lnTo>
                  <a:pt x="2665088" y="361027"/>
                </a:lnTo>
                <a:lnTo>
                  <a:pt x="2650064" y="398792"/>
                </a:lnTo>
                <a:lnTo>
                  <a:pt x="2620697" y="435033"/>
                </a:lnTo>
                <a:lnTo>
                  <a:pt x="2577699" y="469570"/>
                </a:lnTo>
                <a:lnTo>
                  <a:pt x="2521781" y="502221"/>
                </a:lnTo>
                <a:lnTo>
                  <a:pt x="2453654" y="532806"/>
                </a:lnTo>
                <a:lnTo>
                  <a:pt x="2415235" y="547268"/>
                </a:lnTo>
                <a:lnTo>
                  <a:pt x="2374030" y="561145"/>
                </a:lnTo>
                <a:lnTo>
                  <a:pt x="2330128" y="574416"/>
                </a:lnTo>
                <a:lnTo>
                  <a:pt x="2283618" y="587057"/>
                </a:lnTo>
                <a:lnTo>
                  <a:pt x="2234590" y="599046"/>
                </a:lnTo>
                <a:lnTo>
                  <a:pt x="2183132" y="610361"/>
                </a:lnTo>
                <a:lnTo>
                  <a:pt x="2129332" y="620979"/>
                </a:lnTo>
                <a:lnTo>
                  <a:pt x="2073281" y="630877"/>
                </a:lnTo>
                <a:lnTo>
                  <a:pt x="2015066" y="640032"/>
                </a:lnTo>
                <a:lnTo>
                  <a:pt x="1954777" y="648423"/>
                </a:lnTo>
                <a:lnTo>
                  <a:pt x="1892503" y="656027"/>
                </a:lnTo>
                <a:lnTo>
                  <a:pt x="1828332" y="662820"/>
                </a:lnTo>
                <a:lnTo>
                  <a:pt x="1762353" y="668782"/>
                </a:lnTo>
                <a:lnTo>
                  <a:pt x="1694656" y="673887"/>
                </a:lnTo>
                <a:lnTo>
                  <a:pt x="1625329" y="678116"/>
                </a:lnTo>
                <a:lnTo>
                  <a:pt x="1554460" y="681443"/>
                </a:lnTo>
                <a:lnTo>
                  <a:pt x="1482140" y="683848"/>
                </a:lnTo>
                <a:lnTo>
                  <a:pt x="1408457" y="685308"/>
                </a:lnTo>
                <a:lnTo>
                  <a:pt x="1333500" y="685800"/>
                </a:lnTo>
                <a:lnTo>
                  <a:pt x="1258423" y="685308"/>
                </a:lnTo>
                <a:lnTo>
                  <a:pt x="1184637" y="683848"/>
                </a:lnTo>
                <a:lnTo>
                  <a:pt x="1112230" y="681443"/>
                </a:lnTo>
                <a:lnTo>
                  <a:pt x="1041289" y="678116"/>
                </a:lnTo>
                <a:lnTo>
                  <a:pt x="971902" y="673887"/>
                </a:lnTo>
                <a:lnTo>
                  <a:pt x="904158" y="668782"/>
                </a:lnTo>
                <a:lnTo>
                  <a:pt x="838145" y="662820"/>
                </a:lnTo>
                <a:lnTo>
                  <a:pt x="773950" y="656027"/>
                </a:lnTo>
                <a:lnTo>
                  <a:pt x="711662" y="648423"/>
                </a:lnTo>
                <a:lnTo>
                  <a:pt x="651368" y="640032"/>
                </a:lnTo>
                <a:lnTo>
                  <a:pt x="593158" y="630877"/>
                </a:lnTo>
                <a:lnTo>
                  <a:pt x="537118" y="620979"/>
                </a:lnTo>
                <a:lnTo>
                  <a:pt x="483337" y="610361"/>
                </a:lnTo>
                <a:lnTo>
                  <a:pt x="431903" y="599046"/>
                </a:lnTo>
                <a:lnTo>
                  <a:pt x="382904" y="587057"/>
                </a:lnTo>
                <a:lnTo>
                  <a:pt x="336429" y="574416"/>
                </a:lnTo>
                <a:lnTo>
                  <a:pt x="292564" y="561145"/>
                </a:lnTo>
                <a:lnTo>
                  <a:pt x="251399" y="547268"/>
                </a:lnTo>
                <a:lnTo>
                  <a:pt x="213020" y="532806"/>
                </a:lnTo>
                <a:lnTo>
                  <a:pt x="177517" y="517783"/>
                </a:lnTo>
                <a:lnTo>
                  <a:pt x="115489" y="486142"/>
                </a:lnTo>
                <a:lnTo>
                  <a:pt x="66019" y="452526"/>
                </a:lnTo>
                <a:lnTo>
                  <a:pt x="29811" y="417115"/>
                </a:lnTo>
                <a:lnTo>
                  <a:pt x="7570" y="380089"/>
                </a:lnTo>
                <a:lnTo>
                  <a:pt x="0" y="341630"/>
                </a:lnTo>
                <a:lnTo>
                  <a:pt x="1907" y="322359"/>
                </a:lnTo>
                <a:lnTo>
                  <a:pt x="16901" y="284847"/>
                </a:lnTo>
                <a:lnTo>
                  <a:pt x="46213" y="248855"/>
                </a:lnTo>
                <a:lnTo>
                  <a:pt x="89141" y="214562"/>
                </a:lnTo>
                <a:lnTo>
                  <a:pt x="144978" y="182147"/>
                </a:lnTo>
                <a:lnTo>
                  <a:pt x="213020" y="151787"/>
                </a:lnTo>
                <a:lnTo>
                  <a:pt x="251399" y="137434"/>
                </a:lnTo>
                <a:lnTo>
                  <a:pt x="292564" y="123661"/>
                </a:lnTo>
                <a:lnTo>
                  <a:pt x="336429" y="110492"/>
                </a:lnTo>
                <a:lnTo>
                  <a:pt x="382905" y="97948"/>
                </a:lnTo>
                <a:lnTo>
                  <a:pt x="431903" y="86052"/>
                </a:lnTo>
                <a:lnTo>
                  <a:pt x="483337" y="74826"/>
                </a:lnTo>
                <a:lnTo>
                  <a:pt x="537118" y="64292"/>
                </a:lnTo>
                <a:lnTo>
                  <a:pt x="593158" y="54473"/>
                </a:lnTo>
                <a:lnTo>
                  <a:pt x="651368" y="45390"/>
                </a:lnTo>
                <a:lnTo>
                  <a:pt x="711662" y="37067"/>
                </a:lnTo>
                <a:lnTo>
                  <a:pt x="773950" y="29525"/>
                </a:lnTo>
                <a:lnTo>
                  <a:pt x="838145" y="22787"/>
                </a:lnTo>
                <a:lnTo>
                  <a:pt x="904158" y="16875"/>
                </a:lnTo>
                <a:lnTo>
                  <a:pt x="971902" y="11812"/>
                </a:lnTo>
                <a:lnTo>
                  <a:pt x="1041289" y="7619"/>
                </a:lnTo>
                <a:lnTo>
                  <a:pt x="1112230" y="4319"/>
                </a:lnTo>
                <a:lnTo>
                  <a:pt x="1184637" y="1934"/>
                </a:lnTo>
                <a:lnTo>
                  <a:pt x="1258423" y="487"/>
                </a:lnTo>
                <a:lnTo>
                  <a:pt x="1333500" y="0"/>
                </a:lnTo>
                <a:close/>
              </a:path>
              <a:path w="2667000" h="685800">
                <a:moveTo>
                  <a:pt x="0" y="0"/>
                </a:moveTo>
                <a:lnTo>
                  <a:pt x="0" y="0"/>
                </a:lnTo>
              </a:path>
              <a:path w="2667000" h="685800">
                <a:moveTo>
                  <a:pt x="2667000" y="685800"/>
                </a:moveTo>
                <a:lnTo>
                  <a:pt x="2667000" y="68580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211570" y="3408679"/>
            <a:ext cx="167258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9295" marR="5080" indent="-697230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latin typeface="Arial"/>
                <a:cs typeface="Arial"/>
              </a:rPr>
              <a:t>Extremely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spc="-85" dirty="0">
                <a:latin typeface="Arial"/>
                <a:cs typeface="Arial"/>
              </a:rPr>
              <a:t>Honest  </a:t>
            </a:r>
            <a:r>
              <a:rPr sz="1800" spc="-70" dirty="0">
                <a:latin typeface="Arial"/>
                <a:cs typeface="Arial"/>
              </a:rPr>
              <a:t>(1)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791200" y="4114800"/>
            <a:ext cx="2667000" cy="685800"/>
          </a:xfrm>
          <a:custGeom>
            <a:avLst/>
            <a:gdLst/>
            <a:ahLst/>
            <a:cxnLst/>
            <a:rect l="l" t="t" r="r" b="b"/>
            <a:pathLst>
              <a:path w="2667000" h="685800">
                <a:moveTo>
                  <a:pt x="1333500" y="0"/>
                </a:moveTo>
                <a:lnTo>
                  <a:pt x="1408457" y="491"/>
                </a:lnTo>
                <a:lnTo>
                  <a:pt x="1482140" y="1950"/>
                </a:lnTo>
                <a:lnTo>
                  <a:pt x="1554460" y="4354"/>
                </a:lnTo>
                <a:lnTo>
                  <a:pt x="1625329" y="7680"/>
                </a:lnTo>
                <a:lnTo>
                  <a:pt x="1694656" y="11906"/>
                </a:lnTo>
                <a:lnTo>
                  <a:pt x="1762353" y="17007"/>
                </a:lnTo>
                <a:lnTo>
                  <a:pt x="1828332" y="22962"/>
                </a:lnTo>
                <a:lnTo>
                  <a:pt x="1892503" y="29748"/>
                </a:lnTo>
                <a:lnTo>
                  <a:pt x="1954777" y="37341"/>
                </a:lnTo>
                <a:lnTo>
                  <a:pt x="2015066" y="45719"/>
                </a:lnTo>
                <a:lnTo>
                  <a:pt x="2073281" y="54860"/>
                </a:lnTo>
                <a:lnTo>
                  <a:pt x="2129332" y="64739"/>
                </a:lnTo>
                <a:lnTo>
                  <a:pt x="2183132" y="75335"/>
                </a:lnTo>
                <a:lnTo>
                  <a:pt x="2234590" y="86624"/>
                </a:lnTo>
                <a:lnTo>
                  <a:pt x="2283618" y="98583"/>
                </a:lnTo>
                <a:lnTo>
                  <a:pt x="2330128" y="111191"/>
                </a:lnTo>
                <a:lnTo>
                  <a:pt x="2374030" y="124423"/>
                </a:lnTo>
                <a:lnTo>
                  <a:pt x="2415235" y="138257"/>
                </a:lnTo>
                <a:lnTo>
                  <a:pt x="2453654" y="152670"/>
                </a:lnTo>
                <a:lnTo>
                  <a:pt x="2489199" y="167639"/>
                </a:lnTo>
                <a:lnTo>
                  <a:pt x="2551311" y="199156"/>
                </a:lnTo>
                <a:lnTo>
                  <a:pt x="2600858" y="232623"/>
                </a:lnTo>
                <a:lnTo>
                  <a:pt x="2637129" y="267858"/>
                </a:lnTo>
                <a:lnTo>
                  <a:pt x="2659413" y="304678"/>
                </a:lnTo>
                <a:lnTo>
                  <a:pt x="2667000" y="342900"/>
                </a:lnTo>
                <a:lnTo>
                  <a:pt x="2665088" y="362174"/>
                </a:lnTo>
                <a:lnTo>
                  <a:pt x="2650064" y="399718"/>
                </a:lnTo>
                <a:lnTo>
                  <a:pt x="2620697" y="435768"/>
                </a:lnTo>
                <a:lnTo>
                  <a:pt x="2577699" y="470142"/>
                </a:lnTo>
                <a:lnTo>
                  <a:pt x="2521781" y="502657"/>
                </a:lnTo>
                <a:lnTo>
                  <a:pt x="2453654" y="533129"/>
                </a:lnTo>
                <a:lnTo>
                  <a:pt x="2415235" y="547542"/>
                </a:lnTo>
                <a:lnTo>
                  <a:pt x="2374030" y="561376"/>
                </a:lnTo>
                <a:lnTo>
                  <a:pt x="2330128" y="574608"/>
                </a:lnTo>
                <a:lnTo>
                  <a:pt x="2283618" y="587216"/>
                </a:lnTo>
                <a:lnTo>
                  <a:pt x="2234590" y="599175"/>
                </a:lnTo>
                <a:lnTo>
                  <a:pt x="2183132" y="610464"/>
                </a:lnTo>
                <a:lnTo>
                  <a:pt x="2129332" y="621060"/>
                </a:lnTo>
                <a:lnTo>
                  <a:pt x="2073281" y="630939"/>
                </a:lnTo>
                <a:lnTo>
                  <a:pt x="2015066" y="640079"/>
                </a:lnTo>
                <a:lnTo>
                  <a:pt x="1954777" y="648458"/>
                </a:lnTo>
                <a:lnTo>
                  <a:pt x="1892503" y="656051"/>
                </a:lnTo>
                <a:lnTo>
                  <a:pt x="1828332" y="662837"/>
                </a:lnTo>
                <a:lnTo>
                  <a:pt x="1762353" y="668792"/>
                </a:lnTo>
                <a:lnTo>
                  <a:pt x="1694656" y="673893"/>
                </a:lnTo>
                <a:lnTo>
                  <a:pt x="1625329" y="678119"/>
                </a:lnTo>
                <a:lnTo>
                  <a:pt x="1554460" y="681445"/>
                </a:lnTo>
                <a:lnTo>
                  <a:pt x="1482140" y="683849"/>
                </a:lnTo>
                <a:lnTo>
                  <a:pt x="1408457" y="685308"/>
                </a:lnTo>
                <a:lnTo>
                  <a:pt x="1333500" y="685800"/>
                </a:lnTo>
                <a:lnTo>
                  <a:pt x="1258423" y="685308"/>
                </a:lnTo>
                <a:lnTo>
                  <a:pt x="1184637" y="683849"/>
                </a:lnTo>
                <a:lnTo>
                  <a:pt x="1112230" y="681445"/>
                </a:lnTo>
                <a:lnTo>
                  <a:pt x="1041289" y="678119"/>
                </a:lnTo>
                <a:lnTo>
                  <a:pt x="971902" y="673893"/>
                </a:lnTo>
                <a:lnTo>
                  <a:pt x="904158" y="668792"/>
                </a:lnTo>
                <a:lnTo>
                  <a:pt x="838145" y="662837"/>
                </a:lnTo>
                <a:lnTo>
                  <a:pt x="773950" y="656051"/>
                </a:lnTo>
                <a:lnTo>
                  <a:pt x="711662" y="648458"/>
                </a:lnTo>
                <a:lnTo>
                  <a:pt x="651368" y="640080"/>
                </a:lnTo>
                <a:lnTo>
                  <a:pt x="593158" y="630939"/>
                </a:lnTo>
                <a:lnTo>
                  <a:pt x="537118" y="621060"/>
                </a:lnTo>
                <a:lnTo>
                  <a:pt x="483337" y="610464"/>
                </a:lnTo>
                <a:lnTo>
                  <a:pt x="431903" y="599175"/>
                </a:lnTo>
                <a:lnTo>
                  <a:pt x="382904" y="587216"/>
                </a:lnTo>
                <a:lnTo>
                  <a:pt x="336429" y="574608"/>
                </a:lnTo>
                <a:lnTo>
                  <a:pt x="292564" y="561376"/>
                </a:lnTo>
                <a:lnTo>
                  <a:pt x="251399" y="547542"/>
                </a:lnTo>
                <a:lnTo>
                  <a:pt x="213020" y="533129"/>
                </a:lnTo>
                <a:lnTo>
                  <a:pt x="177517" y="518160"/>
                </a:lnTo>
                <a:lnTo>
                  <a:pt x="115489" y="486643"/>
                </a:lnTo>
                <a:lnTo>
                  <a:pt x="66019" y="453176"/>
                </a:lnTo>
                <a:lnTo>
                  <a:pt x="29811" y="417941"/>
                </a:lnTo>
                <a:lnTo>
                  <a:pt x="7570" y="381121"/>
                </a:lnTo>
                <a:lnTo>
                  <a:pt x="0" y="342900"/>
                </a:lnTo>
                <a:lnTo>
                  <a:pt x="1907" y="323625"/>
                </a:lnTo>
                <a:lnTo>
                  <a:pt x="16901" y="286081"/>
                </a:lnTo>
                <a:lnTo>
                  <a:pt x="46213" y="250031"/>
                </a:lnTo>
                <a:lnTo>
                  <a:pt x="89141" y="215657"/>
                </a:lnTo>
                <a:lnTo>
                  <a:pt x="144978" y="183142"/>
                </a:lnTo>
                <a:lnTo>
                  <a:pt x="213020" y="152670"/>
                </a:lnTo>
                <a:lnTo>
                  <a:pt x="251399" y="138257"/>
                </a:lnTo>
                <a:lnTo>
                  <a:pt x="292564" y="124423"/>
                </a:lnTo>
                <a:lnTo>
                  <a:pt x="336429" y="111191"/>
                </a:lnTo>
                <a:lnTo>
                  <a:pt x="382905" y="98583"/>
                </a:lnTo>
                <a:lnTo>
                  <a:pt x="431903" y="86624"/>
                </a:lnTo>
                <a:lnTo>
                  <a:pt x="483337" y="75335"/>
                </a:lnTo>
                <a:lnTo>
                  <a:pt x="537118" y="64739"/>
                </a:lnTo>
                <a:lnTo>
                  <a:pt x="593158" y="54860"/>
                </a:lnTo>
                <a:lnTo>
                  <a:pt x="651368" y="45720"/>
                </a:lnTo>
                <a:lnTo>
                  <a:pt x="711662" y="37341"/>
                </a:lnTo>
                <a:lnTo>
                  <a:pt x="773950" y="29748"/>
                </a:lnTo>
                <a:lnTo>
                  <a:pt x="838145" y="22962"/>
                </a:lnTo>
                <a:lnTo>
                  <a:pt x="904158" y="17007"/>
                </a:lnTo>
                <a:lnTo>
                  <a:pt x="971902" y="11906"/>
                </a:lnTo>
                <a:lnTo>
                  <a:pt x="1041289" y="7680"/>
                </a:lnTo>
                <a:lnTo>
                  <a:pt x="1112230" y="4354"/>
                </a:lnTo>
                <a:lnTo>
                  <a:pt x="1184637" y="1950"/>
                </a:lnTo>
                <a:lnTo>
                  <a:pt x="1258423" y="491"/>
                </a:lnTo>
                <a:lnTo>
                  <a:pt x="1333500" y="0"/>
                </a:lnTo>
                <a:close/>
              </a:path>
              <a:path w="2667000" h="685800">
                <a:moveTo>
                  <a:pt x="0" y="0"/>
                </a:moveTo>
                <a:lnTo>
                  <a:pt x="0" y="0"/>
                </a:lnTo>
              </a:path>
              <a:path w="2667000" h="685800">
                <a:moveTo>
                  <a:pt x="2667000" y="685800"/>
                </a:moveTo>
                <a:lnTo>
                  <a:pt x="2667000" y="68580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541769" y="4170679"/>
            <a:ext cx="11664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2420" marR="5080" indent="-29972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latin typeface="Arial"/>
                <a:cs typeface="Arial"/>
              </a:rPr>
              <a:t>Very</a:t>
            </a:r>
            <a:r>
              <a:rPr sz="1800" spc="-175" dirty="0">
                <a:latin typeface="Arial"/>
                <a:cs typeface="Arial"/>
              </a:rPr>
              <a:t> </a:t>
            </a:r>
            <a:r>
              <a:rPr sz="1800" spc="-85" dirty="0">
                <a:latin typeface="Arial"/>
                <a:cs typeface="Arial"/>
              </a:rPr>
              <a:t>Honest  </a:t>
            </a:r>
            <a:r>
              <a:rPr sz="1800" spc="-75" dirty="0">
                <a:latin typeface="Arial"/>
                <a:cs typeface="Arial"/>
              </a:rPr>
              <a:t>(0.80)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791200" y="4876800"/>
            <a:ext cx="2667000" cy="685800"/>
          </a:xfrm>
          <a:custGeom>
            <a:avLst/>
            <a:gdLst/>
            <a:ahLst/>
            <a:cxnLst/>
            <a:rect l="l" t="t" r="r" b="b"/>
            <a:pathLst>
              <a:path w="2667000" h="685800">
                <a:moveTo>
                  <a:pt x="1333500" y="0"/>
                </a:moveTo>
                <a:lnTo>
                  <a:pt x="1408457" y="491"/>
                </a:lnTo>
                <a:lnTo>
                  <a:pt x="1482140" y="1950"/>
                </a:lnTo>
                <a:lnTo>
                  <a:pt x="1554460" y="4354"/>
                </a:lnTo>
                <a:lnTo>
                  <a:pt x="1625329" y="7680"/>
                </a:lnTo>
                <a:lnTo>
                  <a:pt x="1694656" y="11906"/>
                </a:lnTo>
                <a:lnTo>
                  <a:pt x="1762353" y="17007"/>
                </a:lnTo>
                <a:lnTo>
                  <a:pt x="1828332" y="22962"/>
                </a:lnTo>
                <a:lnTo>
                  <a:pt x="1892503" y="29748"/>
                </a:lnTo>
                <a:lnTo>
                  <a:pt x="1954777" y="37341"/>
                </a:lnTo>
                <a:lnTo>
                  <a:pt x="2015066" y="45719"/>
                </a:lnTo>
                <a:lnTo>
                  <a:pt x="2073281" y="54860"/>
                </a:lnTo>
                <a:lnTo>
                  <a:pt x="2129332" y="64739"/>
                </a:lnTo>
                <a:lnTo>
                  <a:pt x="2183132" y="75335"/>
                </a:lnTo>
                <a:lnTo>
                  <a:pt x="2234590" y="86624"/>
                </a:lnTo>
                <a:lnTo>
                  <a:pt x="2283618" y="98583"/>
                </a:lnTo>
                <a:lnTo>
                  <a:pt x="2330128" y="111191"/>
                </a:lnTo>
                <a:lnTo>
                  <a:pt x="2374030" y="124423"/>
                </a:lnTo>
                <a:lnTo>
                  <a:pt x="2415235" y="138257"/>
                </a:lnTo>
                <a:lnTo>
                  <a:pt x="2453654" y="152670"/>
                </a:lnTo>
                <a:lnTo>
                  <a:pt x="2489199" y="167639"/>
                </a:lnTo>
                <a:lnTo>
                  <a:pt x="2551311" y="199156"/>
                </a:lnTo>
                <a:lnTo>
                  <a:pt x="2600858" y="232623"/>
                </a:lnTo>
                <a:lnTo>
                  <a:pt x="2637129" y="267858"/>
                </a:lnTo>
                <a:lnTo>
                  <a:pt x="2659413" y="304678"/>
                </a:lnTo>
                <a:lnTo>
                  <a:pt x="2667000" y="342900"/>
                </a:lnTo>
                <a:lnTo>
                  <a:pt x="2665088" y="362174"/>
                </a:lnTo>
                <a:lnTo>
                  <a:pt x="2650064" y="399718"/>
                </a:lnTo>
                <a:lnTo>
                  <a:pt x="2620697" y="435768"/>
                </a:lnTo>
                <a:lnTo>
                  <a:pt x="2577699" y="470142"/>
                </a:lnTo>
                <a:lnTo>
                  <a:pt x="2521781" y="502657"/>
                </a:lnTo>
                <a:lnTo>
                  <a:pt x="2453654" y="533129"/>
                </a:lnTo>
                <a:lnTo>
                  <a:pt x="2415235" y="547542"/>
                </a:lnTo>
                <a:lnTo>
                  <a:pt x="2374030" y="561376"/>
                </a:lnTo>
                <a:lnTo>
                  <a:pt x="2330128" y="574608"/>
                </a:lnTo>
                <a:lnTo>
                  <a:pt x="2283618" y="587216"/>
                </a:lnTo>
                <a:lnTo>
                  <a:pt x="2234590" y="599175"/>
                </a:lnTo>
                <a:lnTo>
                  <a:pt x="2183132" y="610464"/>
                </a:lnTo>
                <a:lnTo>
                  <a:pt x="2129332" y="621060"/>
                </a:lnTo>
                <a:lnTo>
                  <a:pt x="2073281" y="630939"/>
                </a:lnTo>
                <a:lnTo>
                  <a:pt x="2015066" y="640080"/>
                </a:lnTo>
                <a:lnTo>
                  <a:pt x="1954777" y="648458"/>
                </a:lnTo>
                <a:lnTo>
                  <a:pt x="1892503" y="656051"/>
                </a:lnTo>
                <a:lnTo>
                  <a:pt x="1828332" y="662837"/>
                </a:lnTo>
                <a:lnTo>
                  <a:pt x="1762353" y="668792"/>
                </a:lnTo>
                <a:lnTo>
                  <a:pt x="1694656" y="673893"/>
                </a:lnTo>
                <a:lnTo>
                  <a:pt x="1625329" y="678119"/>
                </a:lnTo>
                <a:lnTo>
                  <a:pt x="1554460" y="681445"/>
                </a:lnTo>
                <a:lnTo>
                  <a:pt x="1482140" y="683849"/>
                </a:lnTo>
                <a:lnTo>
                  <a:pt x="1408457" y="685308"/>
                </a:lnTo>
                <a:lnTo>
                  <a:pt x="1333500" y="685800"/>
                </a:lnTo>
                <a:lnTo>
                  <a:pt x="1258423" y="685308"/>
                </a:lnTo>
                <a:lnTo>
                  <a:pt x="1184637" y="683849"/>
                </a:lnTo>
                <a:lnTo>
                  <a:pt x="1112230" y="681445"/>
                </a:lnTo>
                <a:lnTo>
                  <a:pt x="1041289" y="678119"/>
                </a:lnTo>
                <a:lnTo>
                  <a:pt x="971902" y="673893"/>
                </a:lnTo>
                <a:lnTo>
                  <a:pt x="904158" y="668792"/>
                </a:lnTo>
                <a:lnTo>
                  <a:pt x="838145" y="662837"/>
                </a:lnTo>
                <a:lnTo>
                  <a:pt x="773950" y="656051"/>
                </a:lnTo>
                <a:lnTo>
                  <a:pt x="711662" y="648458"/>
                </a:lnTo>
                <a:lnTo>
                  <a:pt x="651368" y="640079"/>
                </a:lnTo>
                <a:lnTo>
                  <a:pt x="593158" y="630939"/>
                </a:lnTo>
                <a:lnTo>
                  <a:pt x="537118" y="621060"/>
                </a:lnTo>
                <a:lnTo>
                  <a:pt x="483337" y="610464"/>
                </a:lnTo>
                <a:lnTo>
                  <a:pt x="431903" y="599175"/>
                </a:lnTo>
                <a:lnTo>
                  <a:pt x="382904" y="587216"/>
                </a:lnTo>
                <a:lnTo>
                  <a:pt x="336429" y="574608"/>
                </a:lnTo>
                <a:lnTo>
                  <a:pt x="292564" y="561376"/>
                </a:lnTo>
                <a:lnTo>
                  <a:pt x="251399" y="547542"/>
                </a:lnTo>
                <a:lnTo>
                  <a:pt x="213020" y="533129"/>
                </a:lnTo>
                <a:lnTo>
                  <a:pt x="177517" y="518159"/>
                </a:lnTo>
                <a:lnTo>
                  <a:pt x="115489" y="486643"/>
                </a:lnTo>
                <a:lnTo>
                  <a:pt x="66019" y="453176"/>
                </a:lnTo>
                <a:lnTo>
                  <a:pt x="29811" y="417941"/>
                </a:lnTo>
                <a:lnTo>
                  <a:pt x="7570" y="381121"/>
                </a:lnTo>
                <a:lnTo>
                  <a:pt x="0" y="342900"/>
                </a:lnTo>
                <a:lnTo>
                  <a:pt x="1907" y="323625"/>
                </a:lnTo>
                <a:lnTo>
                  <a:pt x="16901" y="286081"/>
                </a:lnTo>
                <a:lnTo>
                  <a:pt x="46213" y="250031"/>
                </a:lnTo>
                <a:lnTo>
                  <a:pt x="89141" y="215657"/>
                </a:lnTo>
                <a:lnTo>
                  <a:pt x="144978" y="183142"/>
                </a:lnTo>
                <a:lnTo>
                  <a:pt x="213020" y="152670"/>
                </a:lnTo>
                <a:lnTo>
                  <a:pt x="251399" y="138257"/>
                </a:lnTo>
                <a:lnTo>
                  <a:pt x="292564" y="124423"/>
                </a:lnTo>
                <a:lnTo>
                  <a:pt x="336429" y="111191"/>
                </a:lnTo>
                <a:lnTo>
                  <a:pt x="382905" y="98583"/>
                </a:lnTo>
                <a:lnTo>
                  <a:pt x="431903" y="86624"/>
                </a:lnTo>
                <a:lnTo>
                  <a:pt x="483337" y="75335"/>
                </a:lnTo>
                <a:lnTo>
                  <a:pt x="537118" y="64739"/>
                </a:lnTo>
                <a:lnTo>
                  <a:pt x="593158" y="54860"/>
                </a:lnTo>
                <a:lnTo>
                  <a:pt x="651368" y="45720"/>
                </a:lnTo>
                <a:lnTo>
                  <a:pt x="711662" y="37341"/>
                </a:lnTo>
                <a:lnTo>
                  <a:pt x="773950" y="29748"/>
                </a:lnTo>
                <a:lnTo>
                  <a:pt x="838145" y="22962"/>
                </a:lnTo>
                <a:lnTo>
                  <a:pt x="904158" y="17007"/>
                </a:lnTo>
                <a:lnTo>
                  <a:pt x="971902" y="11906"/>
                </a:lnTo>
                <a:lnTo>
                  <a:pt x="1041289" y="7680"/>
                </a:lnTo>
                <a:lnTo>
                  <a:pt x="1112230" y="4354"/>
                </a:lnTo>
                <a:lnTo>
                  <a:pt x="1184637" y="1950"/>
                </a:lnTo>
                <a:lnTo>
                  <a:pt x="1258423" y="491"/>
                </a:lnTo>
                <a:lnTo>
                  <a:pt x="1333500" y="0"/>
                </a:lnTo>
                <a:close/>
              </a:path>
              <a:path w="2667000" h="685800">
                <a:moveTo>
                  <a:pt x="0" y="0"/>
                </a:moveTo>
                <a:lnTo>
                  <a:pt x="0" y="0"/>
                </a:lnTo>
              </a:path>
              <a:path w="2667000" h="685800">
                <a:moveTo>
                  <a:pt x="2667000" y="685800"/>
                </a:moveTo>
                <a:lnTo>
                  <a:pt x="2667000" y="68580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423659" y="4932679"/>
            <a:ext cx="1400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0530" marR="5080" indent="-417830">
              <a:lnSpc>
                <a:spcPct val="100000"/>
              </a:lnSpc>
              <a:spcBef>
                <a:spcPts val="100"/>
              </a:spcBef>
            </a:pPr>
            <a:r>
              <a:rPr sz="1800" spc="-85" dirty="0">
                <a:latin typeface="Arial"/>
                <a:cs typeface="Arial"/>
              </a:rPr>
              <a:t>Honest </a:t>
            </a:r>
            <a:r>
              <a:rPr sz="1800" spc="-20" dirty="0">
                <a:latin typeface="Arial"/>
                <a:cs typeface="Arial"/>
              </a:rPr>
              <a:t>at</a:t>
            </a:r>
            <a:r>
              <a:rPr sz="1800" spc="-19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time  </a:t>
            </a:r>
            <a:r>
              <a:rPr sz="1800" spc="-75" dirty="0">
                <a:latin typeface="Arial"/>
                <a:cs typeface="Arial"/>
              </a:rPr>
              <a:t>(0.40)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562600" y="5638800"/>
            <a:ext cx="3124200" cy="685800"/>
          </a:xfrm>
          <a:custGeom>
            <a:avLst/>
            <a:gdLst/>
            <a:ahLst/>
            <a:cxnLst/>
            <a:rect l="l" t="t" r="r" b="b"/>
            <a:pathLst>
              <a:path w="3124200" h="685800">
                <a:moveTo>
                  <a:pt x="1562100" y="0"/>
                </a:moveTo>
                <a:lnTo>
                  <a:pt x="1637452" y="358"/>
                </a:lnTo>
                <a:lnTo>
                  <a:pt x="1711719" y="1424"/>
                </a:lnTo>
                <a:lnTo>
                  <a:pt x="1784834" y="3183"/>
                </a:lnTo>
                <a:lnTo>
                  <a:pt x="1856733" y="5622"/>
                </a:lnTo>
                <a:lnTo>
                  <a:pt x="1927349" y="8727"/>
                </a:lnTo>
                <a:lnTo>
                  <a:pt x="1996617" y="12482"/>
                </a:lnTo>
                <a:lnTo>
                  <a:pt x="2064471" y="16875"/>
                </a:lnTo>
                <a:lnTo>
                  <a:pt x="2130846" y="21892"/>
                </a:lnTo>
                <a:lnTo>
                  <a:pt x="2195676" y="27517"/>
                </a:lnTo>
                <a:lnTo>
                  <a:pt x="2258896" y="33738"/>
                </a:lnTo>
                <a:lnTo>
                  <a:pt x="2320440" y="40540"/>
                </a:lnTo>
                <a:lnTo>
                  <a:pt x="2380243" y="47909"/>
                </a:lnTo>
                <a:lnTo>
                  <a:pt x="2438238" y="55831"/>
                </a:lnTo>
                <a:lnTo>
                  <a:pt x="2494361" y="64292"/>
                </a:lnTo>
                <a:lnTo>
                  <a:pt x="2548545" y="73278"/>
                </a:lnTo>
                <a:lnTo>
                  <a:pt x="2600726" y="82775"/>
                </a:lnTo>
                <a:lnTo>
                  <a:pt x="2650837" y="92769"/>
                </a:lnTo>
                <a:lnTo>
                  <a:pt x="2698813" y="103246"/>
                </a:lnTo>
                <a:lnTo>
                  <a:pt x="2744588" y="114192"/>
                </a:lnTo>
                <a:lnTo>
                  <a:pt x="2788098" y="125593"/>
                </a:lnTo>
                <a:lnTo>
                  <a:pt x="2829275" y="137434"/>
                </a:lnTo>
                <a:lnTo>
                  <a:pt x="2868055" y="149702"/>
                </a:lnTo>
                <a:lnTo>
                  <a:pt x="2904372" y="162383"/>
                </a:lnTo>
                <a:lnTo>
                  <a:pt x="2969356" y="188926"/>
                </a:lnTo>
                <a:lnTo>
                  <a:pt x="3023700" y="216951"/>
                </a:lnTo>
                <a:lnTo>
                  <a:pt x="3066882" y="246347"/>
                </a:lnTo>
                <a:lnTo>
                  <a:pt x="3098375" y="277000"/>
                </a:lnTo>
                <a:lnTo>
                  <a:pt x="3122553" y="325092"/>
                </a:lnTo>
                <a:lnTo>
                  <a:pt x="3124200" y="341630"/>
                </a:lnTo>
                <a:lnTo>
                  <a:pt x="3122553" y="358276"/>
                </a:lnTo>
                <a:lnTo>
                  <a:pt x="3098375" y="406693"/>
                </a:lnTo>
                <a:lnTo>
                  <a:pt x="3066882" y="437559"/>
                </a:lnTo>
                <a:lnTo>
                  <a:pt x="3023700" y="467163"/>
                </a:lnTo>
                <a:lnTo>
                  <a:pt x="2969356" y="495392"/>
                </a:lnTo>
                <a:lnTo>
                  <a:pt x="2904372" y="522132"/>
                </a:lnTo>
                <a:lnTo>
                  <a:pt x="2868055" y="534907"/>
                </a:lnTo>
                <a:lnTo>
                  <a:pt x="2829275" y="547268"/>
                </a:lnTo>
                <a:lnTo>
                  <a:pt x="2788098" y="559199"/>
                </a:lnTo>
                <a:lnTo>
                  <a:pt x="2744588" y="570687"/>
                </a:lnTo>
                <a:lnTo>
                  <a:pt x="2698813" y="581718"/>
                </a:lnTo>
                <a:lnTo>
                  <a:pt x="2650837" y="592276"/>
                </a:lnTo>
                <a:lnTo>
                  <a:pt x="2600726" y="602349"/>
                </a:lnTo>
                <a:lnTo>
                  <a:pt x="2548545" y="611921"/>
                </a:lnTo>
                <a:lnTo>
                  <a:pt x="2494361" y="620979"/>
                </a:lnTo>
                <a:lnTo>
                  <a:pt x="2438238" y="629508"/>
                </a:lnTo>
                <a:lnTo>
                  <a:pt x="2380243" y="637494"/>
                </a:lnTo>
                <a:lnTo>
                  <a:pt x="2320440" y="644922"/>
                </a:lnTo>
                <a:lnTo>
                  <a:pt x="2258896" y="651780"/>
                </a:lnTo>
                <a:lnTo>
                  <a:pt x="2195676" y="658052"/>
                </a:lnTo>
                <a:lnTo>
                  <a:pt x="2130846" y="663724"/>
                </a:lnTo>
                <a:lnTo>
                  <a:pt x="2064471" y="668781"/>
                </a:lnTo>
                <a:lnTo>
                  <a:pt x="1996617" y="673211"/>
                </a:lnTo>
                <a:lnTo>
                  <a:pt x="1927349" y="676998"/>
                </a:lnTo>
                <a:lnTo>
                  <a:pt x="1856733" y="680129"/>
                </a:lnTo>
                <a:lnTo>
                  <a:pt x="1784834" y="682588"/>
                </a:lnTo>
                <a:lnTo>
                  <a:pt x="1711719" y="684363"/>
                </a:lnTo>
                <a:lnTo>
                  <a:pt x="1637452" y="685438"/>
                </a:lnTo>
                <a:lnTo>
                  <a:pt x="1562100" y="685800"/>
                </a:lnTo>
                <a:lnTo>
                  <a:pt x="1486747" y="685438"/>
                </a:lnTo>
                <a:lnTo>
                  <a:pt x="1412480" y="684363"/>
                </a:lnTo>
                <a:lnTo>
                  <a:pt x="1339365" y="682588"/>
                </a:lnTo>
                <a:lnTo>
                  <a:pt x="1267466" y="680129"/>
                </a:lnTo>
                <a:lnTo>
                  <a:pt x="1196850" y="676998"/>
                </a:lnTo>
                <a:lnTo>
                  <a:pt x="1127582" y="673211"/>
                </a:lnTo>
                <a:lnTo>
                  <a:pt x="1059728" y="668781"/>
                </a:lnTo>
                <a:lnTo>
                  <a:pt x="993353" y="663724"/>
                </a:lnTo>
                <a:lnTo>
                  <a:pt x="928523" y="658052"/>
                </a:lnTo>
                <a:lnTo>
                  <a:pt x="865303" y="651780"/>
                </a:lnTo>
                <a:lnTo>
                  <a:pt x="803759" y="644922"/>
                </a:lnTo>
                <a:lnTo>
                  <a:pt x="743956" y="637494"/>
                </a:lnTo>
                <a:lnTo>
                  <a:pt x="685961" y="629508"/>
                </a:lnTo>
                <a:lnTo>
                  <a:pt x="629838" y="620979"/>
                </a:lnTo>
                <a:lnTo>
                  <a:pt x="575654" y="611921"/>
                </a:lnTo>
                <a:lnTo>
                  <a:pt x="523473" y="602349"/>
                </a:lnTo>
                <a:lnTo>
                  <a:pt x="473362" y="592276"/>
                </a:lnTo>
                <a:lnTo>
                  <a:pt x="425386" y="581718"/>
                </a:lnTo>
                <a:lnTo>
                  <a:pt x="379611" y="570687"/>
                </a:lnTo>
                <a:lnTo>
                  <a:pt x="336101" y="559199"/>
                </a:lnTo>
                <a:lnTo>
                  <a:pt x="294924" y="547268"/>
                </a:lnTo>
                <a:lnTo>
                  <a:pt x="256144" y="534907"/>
                </a:lnTo>
                <a:lnTo>
                  <a:pt x="219827" y="522132"/>
                </a:lnTo>
                <a:lnTo>
                  <a:pt x="154843" y="495392"/>
                </a:lnTo>
                <a:lnTo>
                  <a:pt x="100499" y="467163"/>
                </a:lnTo>
                <a:lnTo>
                  <a:pt x="57317" y="437559"/>
                </a:lnTo>
                <a:lnTo>
                  <a:pt x="25824" y="406693"/>
                </a:lnTo>
                <a:lnTo>
                  <a:pt x="1646" y="358276"/>
                </a:lnTo>
                <a:lnTo>
                  <a:pt x="0" y="341630"/>
                </a:lnTo>
                <a:lnTo>
                  <a:pt x="1646" y="325092"/>
                </a:lnTo>
                <a:lnTo>
                  <a:pt x="25824" y="277000"/>
                </a:lnTo>
                <a:lnTo>
                  <a:pt x="57317" y="246347"/>
                </a:lnTo>
                <a:lnTo>
                  <a:pt x="100499" y="216951"/>
                </a:lnTo>
                <a:lnTo>
                  <a:pt x="154843" y="188926"/>
                </a:lnTo>
                <a:lnTo>
                  <a:pt x="219827" y="162383"/>
                </a:lnTo>
                <a:lnTo>
                  <a:pt x="256144" y="149702"/>
                </a:lnTo>
                <a:lnTo>
                  <a:pt x="294924" y="137434"/>
                </a:lnTo>
                <a:lnTo>
                  <a:pt x="336101" y="125593"/>
                </a:lnTo>
                <a:lnTo>
                  <a:pt x="379611" y="114192"/>
                </a:lnTo>
                <a:lnTo>
                  <a:pt x="425386" y="103246"/>
                </a:lnTo>
                <a:lnTo>
                  <a:pt x="473362" y="92769"/>
                </a:lnTo>
                <a:lnTo>
                  <a:pt x="523473" y="82775"/>
                </a:lnTo>
                <a:lnTo>
                  <a:pt x="575654" y="73278"/>
                </a:lnTo>
                <a:lnTo>
                  <a:pt x="629838" y="64292"/>
                </a:lnTo>
                <a:lnTo>
                  <a:pt x="685961" y="55831"/>
                </a:lnTo>
                <a:lnTo>
                  <a:pt x="743956" y="47909"/>
                </a:lnTo>
                <a:lnTo>
                  <a:pt x="803759" y="40540"/>
                </a:lnTo>
                <a:lnTo>
                  <a:pt x="865303" y="33738"/>
                </a:lnTo>
                <a:lnTo>
                  <a:pt x="928523" y="27517"/>
                </a:lnTo>
                <a:lnTo>
                  <a:pt x="993353" y="21892"/>
                </a:lnTo>
                <a:lnTo>
                  <a:pt x="1059728" y="16875"/>
                </a:lnTo>
                <a:lnTo>
                  <a:pt x="1127582" y="12482"/>
                </a:lnTo>
                <a:lnTo>
                  <a:pt x="1196850" y="8727"/>
                </a:lnTo>
                <a:lnTo>
                  <a:pt x="1267466" y="5622"/>
                </a:lnTo>
                <a:lnTo>
                  <a:pt x="1339365" y="3183"/>
                </a:lnTo>
                <a:lnTo>
                  <a:pt x="1412480" y="1424"/>
                </a:lnTo>
                <a:lnTo>
                  <a:pt x="1486747" y="358"/>
                </a:lnTo>
                <a:lnTo>
                  <a:pt x="1562100" y="0"/>
                </a:lnTo>
                <a:close/>
              </a:path>
              <a:path w="3124200" h="685800">
                <a:moveTo>
                  <a:pt x="0" y="0"/>
                </a:moveTo>
                <a:lnTo>
                  <a:pt x="0" y="0"/>
                </a:lnTo>
              </a:path>
              <a:path w="3124200" h="685800">
                <a:moveTo>
                  <a:pt x="3124200" y="685800"/>
                </a:moveTo>
                <a:lnTo>
                  <a:pt x="3124200" y="68580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116320" y="5694679"/>
            <a:ext cx="19634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5020" marR="5080" indent="-782320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latin typeface="Arial"/>
                <a:cs typeface="Arial"/>
              </a:rPr>
              <a:t>Extremely </a:t>
            </a:r>
            <a:r>
              <a:rPr sz="1800" spc="-70" dirty="0">
                <a:latin typeface="Arial"/>
                <a:cs typeface="Arial"/>
              </a:rPr>
              <a:t>dishonest  </a:t>
            </a:r>
            <a:r>
              <a:rPr sz="1800" spc="-75" dirty="0">
                <a:latin typeface="Arial"/>
                <a:cs typeface="Arial"/>
              </a:rPr>
              <a:t>(0.0)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648200" y="3691254"/>
            <a:ext cx="1147445" cy="2294890"/>
            <a:chOff x="4648200" y="3691254"/>
            <a:chExt cx="1147445" cy="2294890"/>
          </a:xfrm>
        </p:grpSpPr>
        <p:sp>
          <p:nvSpPr>
            <p:cNvPr id="28" name="object 28"/>
            <p:cNvSpPr/>
            <p:nvPr/>
          </p:nvSpPr>
          <p:spPr>
            <a:xfrm>
              <a:off x="4724400" y="3695699"/>
              <a:ext cx="990600" cy="953769"/>
            </a:xfrm>
            <a:custGeom>
              <a:avLst/>
              <a:gdLst/>
              <a:ahLst/>
              <a:cxnLst/>
              <a:rect l="l" t="t" r="r" b="b"/>
              <a:pathLst>
                <a:path w="990600" h="953770">
                  <a:moveTo>
                    <a:pt x="990600" y="0"/>
                  </a:moveTo>
                  <a:lnTo>
                    <a:pt x="0" y="953769"/>
                  </a:lnTo>
                </a:path>
              </a:pathLst>
            </a:custGeom>
            <a:ln w="8890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648200" y="4611369"/>
              <a:ext cx="113029" cy="11176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744719" y="4457699"/>
              <a:ext cx="1046480" cy="452120"/>
            </a:xfrm>
            <a:custGeom>
              <a:avLst/>
              <a:gdLst/>
              <a:ahLst/>
              <a:cxnLst/>
              <a:rect l="l" t="t" r="r" b="b"/>
              <a:pathLst>
                <a:path w="1046479" h="452120">
                  <a:moveTo>
                    <a:pt x="1046479" y="0"/>
                  </a:moveTo>
                  <a:lnTo>
                    <a:pt x="0" y="452119"/>
                  </a:lnTo>
                </a:path>
              </a:pathLst>
            </a:custGeom>
            <a:ln w="8890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648200" y="4859019"/>
              <a:ext cx="119379" cy="1041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753610" y="5115559"/>
              <a:ext cx="1037590" cy="104139"/>
            </a:xfrm>
            <a:custGeom>
              <a:avLst/>
              <a:gdLst/>
              <a:ahLst/>
              <a:cxnLst/>
              <a:rect l="l" t="t" r="r" b="b"/>
              <a:pathLst>
                <a:path w="1037589" h="104139">
                  <a:moveTo>
                    <a:pt x="1037589" y="104139"/>
                  </a:moveTo>
                  <a:lnTo>
                    <a:pt x="0" y="0"/>
                  </a:lnTo>
                </a:path>
              </a:pathLst>
            </a:custGeom>
            <a:ln w="8890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648200" y="5059679"/>
              <a:ext cx="116839" cy="11303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737100" y="5466079"/>
              <a:ext cx="825500" cy="515620"/>
            </a:xfrm>
            <a:custGeom>
              <a:avLst/>
              <a:gdLst/>
              <a:ahLst/>
              <a:cxnLst/>
              <a:rect l="l" t="t" r="r" b="b"/>
              <a:pathLst>
                <a:path w="825500" h="515620">
                  <a:moveTo>
                    <a:pt x="825500" y="515620"/>
                  </a:moveTo>
                  <a:lnTo>
                    <a:pt x="0" y="0"/>
                  </a:lnTo>
                </a:path>
              </a:pathLst>
            </a:custGeom>
            <a:ln w="8890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648200" y="5410200"/>
              <a:ext cx="118110" cy="10286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763269" y="6206490"/>
            <a:ext cx="168211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15" dirty="0">
                <a:latin typeface="Arial"/>
                <a:cs typeface="Arial"/>
              </a:rPr>
              <a:t>Fuzzy </a:t>
            </a:r>
            <a:r>
              <a:rPr sz="2400" spc="-195" dirty="0">
                <a:latin typeface="Arial"/>
                <a:cs typeface="Arial"/>
              </a:rPr>
              <a:t>vs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crips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34669" y="1264920"/>
            <a:ext cx="12503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85" dirty="0">
                <a:latin typeface="Arial"/>
                <a:cs typeface="Arial"/>
              </a:rPr>
              <a:t>Example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45129" y="314959"/>
            <a:ext cx="32492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310" dirty="0">
                <a:latin typeface="Arial"/>
                <a:cs typeface="Arial"/>
              </a:rPr>
              <a:t>Classical </a:t>
            </a:r>
            <a:r>
              <a:rPr sz="3200" b="1" spc="-215" dirty="0">
                <a:latin typeface="Arial"/>
                <a:cs typeface="Arial"/>
              </a:rPr>
              <a:t>set</a:t>
            </a:r>
            <a:r>
              <a:rPr sz="3200" b="1" spc="-85" dirty="0">
                <a:latin typeface="Arial"/>
                <a:cs typeface="Arial"/>
              </a:rPr>
              <a:t> </a:t>
            </a:r>
            <a:r>
              <a:rPr sz="3200" b="1" spc="-165" dirty="0">
                <a:latin typeface="Arial"/>
                <a:cs typeface="Arial"/>
              </a:rPr>
              <a:t>theory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1066799"/>
            <a:ext cx="150495" cy="105664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2523490"/>
            <a:ext cx="150495" cy="105664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339" y="1088390"/>
            <a:ext cx="9044305" cy="5154553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81000">
              <a:lnSpc>
                <a:spcPct val="100000"/>
              </a:lnSpc>
              <a:spcBef>
                <a:spcPts val="790"/>
              </a:spcBef>
            </a:pPr>
            <a:r>
              <a:rPr sz="2800" spc="-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800" spc="-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sz="28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8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</a:t>
            </a:r>
            <a:r>
              <a:rPr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 </a:t>
            </a:r>
            <a:r>
              <a:rPr sz="28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defined </a:t>
            </a:r>
            <a:r>
              <a:rPr sz="28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800" spc="-2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1000" marR="43815">
              <a:lnSpc>
                <a:spcPct val="100000"/>
              </a:lnSpc>
              <a:spcBef>
                <a:spcPts val="690"/>
              </a:spcBef>
            </a:pPr>
            <a:r>
              <a:rPr sz="28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sz="2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</a:t>
            </a:r>
            <a:r>
              <a:rPr sz="2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800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8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sz="28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8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 </a:t>
            </a:r>
            <a:r>
              <a:rPr sz="28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sz="28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sz="28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 </a:t>
            </a:r>
            <a:r>
              <a:rPr sz="28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38200" indent="-457200">
              <a:lnSpc>
                <a:spcPct val="1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sz="2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Sets are defined by a simple statement,</a:t>
            </a:r>
            <a:endParaRPr lang="en-IN" sz="2800" spc="-6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38200" indent="-457200">
              <a:lnSpc>
                <a:spcPct val="1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sz="2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Describing whether a particular element having a certain</a:t>
            </a:r>
            <a:r>
              <a:rPr lang="en-IN" sz="2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6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propertybelongs</a:t>
            </a:r>
            <a:r>
              <a:rPr sz="2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that particular set.</a:t>
            </a:r>
          </a:p>
          <a:p>
            <a:pPr marL="3249930">
              <a:lnSpc>
                <a:spcPct val="100000"/>
              </a:lnSpc>
              <a:spcBef>
                <a:spcPts val="690"/>
              </a:spcBef>
            </a:pPr>
            <a:r>
              <a:rPr sz="2800" spc="-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800" spc="-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8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{a</a:t>
            </a:r>
            <a:r>
              <a:rPr sz="2400" spc="-442" baseline="-243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800" spc="-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,a</a:t>
            </a:r>
            <a:r>
              <a:rPr sz="2400" spc="-442" baseline="-243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800" spc="-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,a</a:t>
            </a:r>
            <a:r>
              <a:rPr sz="2400" spc="-442" baseline="-243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2800" spc="-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,……,a</a:t>
            </a:r>
            <a:r>
              <a:rPr sz="2400" spc="-442" baseline="-243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spc="-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1000" marR="43180" indent="-342900" algn="just">
              <a:lnSpc>
                <a:spcPct val="105800"/>
              </a:lnSpc>
              <a:spcBef>
                <a:spcPts val="1045"/>
              </a:spcBef>
              <a:buChar char="•"/>
              <a:tabLst>
                <a:tab pos="381000" algn="l"/>
              </a:tabLst>
            </a:pPr>
            <a:r>
              <a:rPr sz="4200" baseline="19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sz="4200" spc="-60" baseline="19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4200" spc="-165" baseline="19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 </a:t>
            </a:r>
            <a:r>
              <a:rPr sz="4200" spc="-262" baseline="19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262" baseline="-208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IN" sz="2400" spc="-262" baseline="-208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4200" spc="-52" baseline="19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 </a:t>
            </a:r>
            <a:r>
              <a:rPr sz="4200" spc="-367" baseline="19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4200" spc="-262" baseline="19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1,2,3,….,n) </a:t>
            </a:r>
            <a:r>
              <a:rPr sz="4200" spc="-7" baseline="19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4200" spc="-330" baseline="19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4200" spc="-165" baseline="19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sz="4200" spc="-375" baseline="19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4200" spc="-172" baseline="19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4200" spc="-209" baseline="19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subset </a:t>
            </a:r>
            <a:r>
              <a:rPr sz="4200" spc="-15" baseline="19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universal set </a:t>
            </a:r>
            <a:r>
              <a:rPr sz="2800" spc="-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X, </a:t>
            </a:r>
            <a:r>
              <a:rPr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sz="28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sz="2800" spc="-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8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28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28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represented 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8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 </a:t>
            </a:r>
            <a:r>
              <a:rPr sz="28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 </a:t>
            </a:r>
            <a:r>
              <a:rPr sz="2800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ϵ</a:t>
            </a:r>
            <a:r>
              <a:rPr sz="2800" spc="-10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4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sz="28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</a:t>
            </a:r>
            <a:r>
              <a:rPr sz="28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 </a:t>
            </a:r>
            <a:r>
              <a:rPr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01900" algn="just">
              <a:lnSpc>
                <a:spcPct val="100000"/>
              </a:lnSpc>
              <a:spcBef>
                <a:spcPts val="690"/>
              </a:spcBef>
            </a:pPr>
            <a:r>
              <a:rPr sz="2800" spc="-3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µ</a:t>
            </a:r>
            <a:r>
              <a:rPr sz="2400" spc="-457" baseline="-243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8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 </a:t>
            </a:r>
            <a:r>
              <a:rPr sz="2800" spc="-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28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sz="28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sz="2800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ϵ</a:t>
            </a:r>
            <a:r>
              <a:rPr sz="2800" spc="-10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4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2800" spc="-4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2800" spc="-4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otherwise </a:t>
            </a:r>
            <a:r>
              <a:rPr sz="28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8033A-7148-7A73-5F55-A5F37D0B4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857618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feature selection and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287BE-541A-5BA1-F771-F439B61DF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938" y="797994"/>
            <a:ext cx="4804588" cy="6060006"/>
          </a:xfrm>
        </p:spPr>
        <p:txBody>
          <a:bodyPr>
            <a:normAutofit lnSpcReduction="10000"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far, we assumed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training set of with n tuples for p attributes (features) is available.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Question, where do these features have come?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selection: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number of features are collected (thousands or more)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Question: how to select a subset of features from initial set of p features to improve generalization  (classification) performance?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lvl="2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ID is irrelevant to predict whether a student will drop the course.</a:t>
            </a:r>
          </a:p>
          <a:p>
            <a:pPr lvl="2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Monthly income and yearly income of redundant features  to predict “Buy Computer”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Irrelevant attributes make classifier sensitive to noise.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EB09FC1-8338-4F3C-036D-7464A0D428B1}"/>
              </a:ext>
            </a:extLst>
          </p:cNvPr>
          <p:cNvSpPr txBox="1">
            <a:spLocks/>
          </p:cNvSpPr>
          <p:nvPr/>
        </p:nvSpPr>
        <p:spPr>
          <a:xfrm>
            <a:off x="4922874" y="888258"/>
            <a:ext cx="3890188" cy="5820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Engineering: How can I construct p features so that all of them are critical for the classification task I have?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set of p features, can I transform them to p’ attributes so that these transformed features will be more effective for classification?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Health surveillance data which includes number of daily positive cases, number of daily tests, number of daily hospitalization.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turned out that weekly positive rate is powerful indicator for disease outbreak.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derived from the daily data</a:t>
            </a:r>
          </a:p>
        </p:txBody>
      </p:sp>
    </p:spTree>
    <p:extLst>
      <p:ext uri="{BB962C8B-B14F-4D97-AF65-F5344CB8AC3E}">
        <p14:creationId xmlns:p14="http://schemas.microsoft.com/office/powerpoint/2010/main" val="249535068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0" y="314959"/>
            <a:ext cx="57073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10" dirty="0">
                <a:latin typeface="Arial"/>
                <a:cs typeface="Arial"/>
              </a:rPr>
              <a:t>Operations </a:t>
            </a:r>
            <a:r>
              <a:rPr sz="3200" b="1" spc="-235" dirty="0">
                <a:latin typeface="Arial"/>
                <a:cs typeface="Arial"/>
              </a:rPr>
              <a:t>on </a:t>
            </a:r>
            <a:r>
              <a:rPr sz="3200" b="1" spc="-290" dirty="0">
                <a:latin typeface="Arial"/>
                <a:cs typeface="Arial"/>
              </a:rPr>
              <a:t>classical </a:t>
            </a:r>
            <a:r>
              <a:rPr sz="3200" b="1" spc="-215" dirty="0">
                <a:latin typeface="Arial"/>
                <a:cs typeface="Arial"/>
              </a:rPr>
              <a:t>set</a:t>
            </a:r>
            <a:r>
              <a:rPr sz="3200" b="1" spc="30" dirty="0">
                <a:latin typeface="Arial"/>
                <a:cs typeface="Arial"/>
              </a:rPr>
              <a:t> </a:t>
            </a:r>
            <a:r>
              <a:rPr sz="3200" b="1" spc="-170" dirty="0">
                <a:latin typeface="Arial"/>
                <a:cs typeface="Arial"/>
              </a:rPr>
              <a:t>theory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1088390"/>
            <a:ext cx="8632825" cy="4145279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2800" b="1" i="1" u="heavy" spc="-19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Union:</a:t>
            </a:r>
            <a:r>
              <a:rPr sz="2800" b="1" i="1" spc="-195" dirty="0">
                <a:latin typeface="Arial"/>
                <a:cs typeface="Arial"/>
              </a:rPr>
              <a:t> </a:t>
            </a:r>
            <a:r>
              <a:rPr sz="2800" spc="-40" dirty="0">
                <a:latin typeface="Arial"/>
                <a:cs typeface="Arial"/>
              </a:rPr>
              <a:t>the </a:t>
            </a:r>
            <a:r>
              <a:rPr sz="2800" spc="-75" dirty="0">
                <a:latin typeface="Arial"/>
                <a:cs typeface="Arial"/>
              </a:rPr>
              <a:t>union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spc="15" dirty="0">
                <a:latin typeface="Arial"/>
                <a:cs typeface="Arial"/>
              </a:rPr>
              <a:t>two </a:t>
            </a:r>
            <a:r>
              <a:rPr sz="2800" spc="-155" dirty="0">
                <a:latin typeface="Arial"/>
                <a:cs typeface="Arial"/>
              </a:rPr>
              <a:t>sets </a:t>
            </a:r>
            <a:r>
              <a:rPr sz="2800" spc="-250" dirty="0">
                <a:latin typeface="Arial"/>
                <a:cs typeface="Arial"/>
              </a:rPr>
              <a:t>A </a:t>
            </a:r>
            <a:r>
              <a:rPr sz="2800" spc="-130" dirty="0">
                <a:latin typeface="Arial"/>
                <a:cs typeface="Arial"/>
              </a:rPr>
              <a:t>and </a:t>
            </a:r>
            <a:r>
              <a:rPr sz="2800" spc="-345" dirty="0">
                <a:latin typeface="Arial"/>
                <a:cs typeface="Arial"/>
              </a:rPr>
              <a:t>B </a:t>
            </a:r>
            <a:r>
              <a:rPr sz="2800" spc="-150" dirty="0">
                <a:latin typeface="Arial"/>
                <a:cs typeface="Arial"/>
              </a:rPr>
              <a:t>is </a:t>
            </a:r>
            <a:r>
              <a:rPr sz="2800" spc="-125" dirty="0">
                <a:latin typeface="Arial"/>
                <a:cs typeface="Arial"/>
              </a:rPr>
              <a:t>given</a:t>
            </a:r>
            <a:r>
              <a:rPr sz="2800" spc="-330" dirty="0">
                <a:latin typeface="Arial"/>
                <a:cs typeface="Arial"/>
              </a:rPr>
              <a:t> </a:t>
            </a:r>
            <a:r>
              <a:rPr sz="2800" spc="-265" dirty="0">
                <a:latin typeface="Arial"/>
                <a:cs typeface="Arial"/>
              </a:rPr>
              <a:t>as</a:t>
            </a:r>
            <a:endParaRPr sz="2800">
              <a:latin typeface="Arial"/>
              <a:cs typeface="Arial"/>
            </a:endParaRPr>
          </a:p>
          <a:p>
            <a:pPr marL="354330" algn="ctr">
              <a:lnSpc>
                <a:spcPct val="100000"/>
              </a:lnSpc>
              <a:spcBef>
                <a:spcPts val="690"/>
              </a:spcBef>
              <a:tabLst>
                <a:tab pos="3855720" algn="l"/>
              </a:tabLst>
            </a:pPr>
            <a:r>
              <a:rPr sz="2800" spc="-250" dirty="0">
                <a:latin typeface="Arial"/>
                <a:cs typeface="Arial"/>
              </a:rPr>
              <a:t>A </a:t>
            </a:r>
            <a:r>
              <a:rPr sz="2800" spc="-229" dirty="0">
                <a:latin typeface="Arial"/>
                <a:cs typeface="Arial"/>
              </a:rPr>
              <a:t>U </a:t>
            </a:r>
            <a:r>
              <a:rPr sz="2800" spc="-345" dirty="0">
                <a:latin typeface="Arial"/>
                <a:cs typeface="Arial"/>
              </a:rPr>
              <a:t>B </a:t>
            </a:r>
            <a:r>
              <a:rPr sz="2800" spc="-245" dirty="0">
                <a:latin typeface="Arial"/>
                <a:cs typeface="Arial"/>
              </a:rPr>
              <a:t>= </a:t>
            </a:r>
            <a:r>
              <a:rPr sz="2800" spc="-55" dirty="0">
                <a:latin typeface="Arial"/>
                <a:cs typeface="Arial"/>
              </a:rPr>
              <a:t>{ </a:t>
            </a:r>
            <a:r>
              <a:rPr sz="2800" spc="-190" dirty="0">
                <a:latin typeface="Arial"/>
                <a:cs typeface="Arial"/>
              </a:rPr>
              <a:t>x </a:t>
            </a:r>
            <a:r>
              <a:rPr sz="2800" spc="560" dirty="0">
                <a:latin typeface="Arial"/>
                <a:cs typeface="Arial"/>
              </a:rPr>
              <a:t>| </a:t>
            </a:r>
            <a:r>
              <a:rPr sz="2800" spc="-190" dirty="0">
                <a:latin typeface="Arial"/>
                <a:cs typeface="Arial"/>
              </a:rPr>
              <a:t>x є </a:t>
            </a:r>
            <a:r>
              <a:rPr sz="2800" spc="-250" dirty="0">
                <a:latin typeface="Arial"/>
                <a:cs typeface="Arial"/>
              </a:rPr>
              <a:t>A </a:t>
            </a:r>
            <a:r>
              <a:rPr sz="2800" spc="-20" dirty="0">
                <a:latin typeface="Arial"/>
                <a:cs typeface="Arial"/>
              </a:rPr>
              <a:t>or</a:t>
            </a:r>
            <a:r>
              <a:rPr sz="2800" spc="-220" dirty="0">
                <a:latin typeface="Arial"/>
                <a:cs typeface="Arial"/>
              </a:rPr>
              <a:t> </a:t>
            </a:r>
            <a:r>
              <a:rPr sz="2800" spc="-190" dirty="0">
                <a:latin typeface="Arial"/>
                <a:cs typeface="Arial"/>
              </a:rPr>
              <a:t>x</a:t>
            </a:r>
            <a:r>
              <a:rPr sz="2800" spc="-130" dirty="0">
                <a:latin typeface="Arial"/>
                <a:cs typeface="Arial"/>
              </a:rPr>
              <a:t> </a:t>
            </a:r>
            <a:r>
              <a:rPr sz="2800" spc="-190" dirty="0">
                <a:latin typeface="Arial"/>
                <a:cs typeface="Arial"/>
              </a:rPr>
              <a:t>є	</a:t>
            </a:r>
            <a:r>
              <a:rPr sz="2800" spc="-345" dirty="0">
                <a:latin typeface="Arial"/>
                <a:cs typeface="Arial"/>
              </a:rPr>
              <a:t>B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55" dirty="0">
                <a:latin typeface="Arial"/>
                <a:cs typeface="Arial"/>
              </a:rPr>
              <a:t>}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500">
              <a:latin typeface="Arial"/>
              <a:cs typeface="Arial"/>
            </a:endParaRPr>
          </a:p>
          <a:p>
            <a:pPr marL="2411730" marR="5080" indent="-2399030">
              <a:lnSpc>
                <a:spcPct val="120500"/>
              </a:lnSpc>
              <a:tabLst>
                <a:tab pos="6189345" algn="l"/>
              </a:tabLst>
            </a:pPr>
            <a:r>
              <a:rPr sz="2800" b="1" i="1" u="heavy" spc="-18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Intersection:</a:t>
            </a:r>
            <a:r>
              <a:rPr sz="2800" b="1" i="1" spc="-180" dirty="0">
                <a:latin typeface="Arial"/>
                <a:cs typeface="Arial"/>
              </a:rPr>
              <a:t> </a:t>
            </a:r>
            <a:r>
              <a:rPr sz="2800" spc="-40" dirty="0">
                <a:latin typeface="Arial"/>
                <a:cs typeface="Arial"/>
              </a:rPr>
              <a:t>the </a:t>
            </a:r>
            <a:r>
              <a:rPr sz="2800" spc="-65" dirty="0">
                <a:latin typeface="Arial"/>
                <a:cs typeface="Arial"/>
              </a:rPr>
              <a:t>intersection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spc="15" dirty="0">
                <a:latin typeface="Arial"/>
                <a:cs typeface="Arial"/>
              </a:rPr>
              <a:t>two </a:t>
            </a:r>
            <a:r>
              <a:rPr sz="2800" spc="-160" dirty="0">
                <a:latin typeface="Arial"/>
                <a:cs typeface="Arial"/>
              </a:rPr>
              <a:t>sets </a:t>
            </a:r>
            <a:r>
              <a:rPr sz="2800" spc="-250" dirty="0">
                <a:latin typeface="Arial"/>
                <a:cs typeface="Arial"/>
              </a:rPr>
              <a:t>A </a:t>
            </a:r>
            <a:r>
              <a:rPr sz="2800" spc="-130" dirty="0">
                <a:latin typeface="Arial"/>
                <a:cs typeface="Arial"/>
              </a:rPr>
              <a:t>and </a:t>
            </a:r>
            <a:r>
              <a:rPr sz="2800" spc="-345" dirty="0">
                <a:latin typeface="Arial"/>
                <a:cs typeface="Arial"/>
              </a:rPr>
              <a:t>B </a:t>
            </a:r>
            <a:r>
              <a:rPr sz="2800" spc="-150" dirty="0">
                <a:latin typeface="Arial"/>
                <a:cs typeface="Arial"/>
              </a:rPr>
              <a:t>is </a:t>
            </a:r>
            <a:r>
              <a:rPr sz="2800" spc="-125" dirty="0">
                <a:latin typeface="Arial"/>
                <a:cs typeface="Arial"/>
              </a:rPr>
              <a:t>given</a:t>
            </a:r>
            <a:r>
              <a:rPr sz="2800" spc="-320" dirty="0">
                <a:latin typeface="Arial"/>
                <a:cs typeface="Arial"/>
              </a:rPr>
              <a:t> </a:t>
            </a:r>
            <a:r>
              <a:rPr sz="2800" spc="-265" dirty="0">
                <a:latin typeface="Arial"/>
                <a:cs typeface="Arial"/>
              </a:rPr>
              <a:t>as  </a:t>
            </a:r>
            <a:r>
              <a:rPr sz="2800" spc="-250" dirty="0">
                <a:latin typeface="Arial"/>
                <a:cs typeface="Arial"/>
              </a:rPr>
              <a:t>A </a:t>
            </a:r>
            <a:r>
              <a:rPr sz="2800" dirty="0">
                <a:latin typeface="Symbol"/>
                <a:cs typeface="Symbol"/>
              </a:rPr>
              <a:t>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345" dirty="0">
                <a:latin typeface="Arial"/>
                <a:cs typeface="Arial"/>
              </a:rPr>
              <a:t>B </a:t>
            </a:r>
            <a:r>
              <a:rPr sz="2800" spc="-245" dirty="0">
                <a:latin typeface="Arial"/>
                <a:cs typeface="Arial"/>
              </a:rPr>
              <a:t>= </a:t>
            </a:r>
            <a:r>
              <a:rPr sz="2800" spc="-55" dirty="0">
                <a:latin typeface="Arial"/>
                <a:cs typeface="Arial"/>
              </a:rPr>
              <a:t>{ </a:t>
            </a:r>
            <a:r>
              <a:rPr sz="2800" spc="-190" dirty="0">
                <a:latin typeface="Arial"/>
                <a:cs typeface="Arial"/>
              </a:rPr>
              <a:t>x </a:t>
            </a:r>
            <a:r>
              <a:rPr sz="2800" spc="560" dirty="0">
                <a:latin typeface="Arial"/>
                <a:cs typeface="Arial"/>
              </a:rPr>
              <a:t>| </a:t>
            </a:r>
            <a:r>
              <a:rPr sz="2800" spc="-190" dirty="0">
                <a:latin typeface="Arial"/>
                <a:cs typeface="Arial"/>
              </a:rPr>
              <a:t>x є </a:t>
            </a:r>
            <a:r>
              <a:rPr sz="2800" spc="-250" dirty="0">
                <a:latin typeface="Arial"/>
                <a:cs typeface="Arial"/>
              </a:rPr>
              <a:t>A </a:t>
            </a:r>
            <a:r>
              <a:rPr sz="2800" spc="-135" dirty="0">
                <a:latin typeface="Arial"/>
                <a:cs typeface="Arial"/>
              </a:rPr>
              <a:t>and</a:t>
            </a:r>
            <a:r>
              <a:rPr sz="2800" spc="-375" dirty="0">
                <a:latin typeface="Arial"/>
                <a:cs typeface="Arial"/>
              </a:rPr>
              <a:t> </a:t>
            </a:r>
            <a:r>
              <a:rPr sz="2800" spc="-190" dirty="0">
                <a:latin typeface="Arial"/>
                <a:cs typeface="Arial"/>
              </a:rPr>
              <a:t>x</a:t>
            </a:r>
            <a:r>
              <a:rPr sz="2800" spc="-130" dirty="0">
                <a:latin typeface="Arial"/>
                <a:cs typeface="Arial"/>
              </a:rPr>
              <a:t> </a:t>
            </a:r>
            <a:r>
              <a:rPr sz="2800" spc="-190" dirty="0">
                <a:latin typeface="Arial"/>
                <a:cs typeface="Arial"/>
              </a:rPr>
              <a:t>є	</a:t>
            </a:r>
            <a:r>
              <a:rPr sz="2800" spc="-345" dirty="0">
                <a:latin typeface="Arial"/>
                <a:cs typeface="Arial"/>
              </a:rPr>
              <a:t>B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55" dirty="0">
                <a:latin typeface="Arial"/>
                <a:cs typeface="Arial"/>
              </a:rPr>
              <a:t>}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b="1" i="1" u="heavy" spc="-2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Complement:</a:t>
            </a:r>
            <a:r>
              <a:rPr sz="2800" b="1" i="1" spc="-220" dirty="0">
                <a:latin typeface="Arial"/>
                <a:cs typeface="Arial"/>
              </a:rPr>
              <a:t> </a:t>
            </a:r>
            <a:r>
              <a:rPr sz="2800" spc="40" dirty="0">
                <a:latin typeface="Arial"/>
                <a:cs typeface="Arial"/>
              </a:rPr>
              <a:t>It </a:t>
            </a:r>
            <a:r>
              <a:rPr sz="2800" spc="-150" dirty="0">
                <a:latin typeface="Arial"/>
                <a:cs typeface="Arial"/>
              </a:rPr>
              <a:t>is </a:t>
            </a:r>
            <a:r>
              <a:rPr sz="2800" spc="-80" dirty="0">
                <a:latin typeface="Arial"/>
                <a:cs typeface="Arial"/>
              </a:rPr>
              <a:t>denoted </a:t>
            </a:r>
            <a:r>
              <a:rPr sz="2800" spc="-114" dirty="0">
                <a:latin typeface="Arial"/>
                <a:cs typeface="Arial"/>
              </a:rPr>
              <a:t>by </a:t>
            </a:r>
            <a:r>
              <a:rPr sz="2800" spc="-250" dirty="0">
                <a:latin typeface="Arial"/>
                <a:cs typeface="Arial"/>
              </a:rPr>
              <a:t>Ã </a:t>
            </a:r>
            <a:r>
              <a:rPr sz="2800" spc="-130" dirty="0">
                <a:latin typeface="Arial"/>
                <a:cs typeface="Arial"/>
              </a:rPr>
              <a:t>and </a:t>
            </a:r>
            <a:r>
              <a:rPr sz="2800" spc="-150" dirty="0">
                <a:latin typeface="Arial"/>
                <a:cs typeface="Arial"/>
              </a:rPr>
              <a:t>is </a:t>
            </a:r>
            <a:r>
              <a:rPr sz="2800" spc="-80" dirty="0">
                <a:latin typeface="Arial"/>
                <a:cs typeface="Arial"/>
              </a:rPr>
              <a:t>defined</a:t>
            </a:r>
            <a:r>
              <a:rPr sz="2800" spc="-305" dirty="0">
                <a:latin typeface="Arial"/>
                <a:cs typeface="Arial"/>
              </a:rPr>
              <a:t> </a:t>
            </a:r>
            <a:r>
              <a:rPr sz="2800" spc="-265" dirty="0">
                <a:latin typeface="Arial"/>
                <a:cs typeface="Arial"/>
              </a:rPr>
              <a:t>as</a:t>
            </a:r>
            <a:endParaRPr sz="2800">
              <a:latin typeface="Arial"/>
              <a:cs typeface="Arial"/>
            </a:endParaRPr>
          </a:p>
          <a:p>
            <a:pPr marL="354965" algn="ctr">
              <a:lnSpc>
                <a:spcPct val="100000"/>
              </a:lnSpc>
              <a:spcBef>
                <a:spcPts val="690"/>
              </a:spcBef>
              <a:tabLst>
                <a:tab pos="5812790" algn="l"/>
              </a:tabLst>
            </a:pPr>
            <a:r>
              <a:rPr sz="2800" spc="-250" dirty="0">
                <a:latin typeface="Arial"/>
                <a:cs typeface="Arial"/>
              </a:rPr>
              <a:t>Ã </a:t>
            </a:r>
            <a:r>
              <a:rPr sz="2800" spc="-245" dirty="0">
                <a:latin typeface="Arial"/>
                <a:cs typeface="Arial"/>
              </a:rPr>
              <a:t>= </a:t>
            </a:r>
            <a:r>
              <a:rPr sz="2800" spc="-55" dirty="0">
                <a:latin typeface="Arial"/>
                <a:cs typeface="Arial"/>
              </a:rPr>
              <a:t>{ </a:t>
            </a:r>
            <a:r>
              <a:rPr sz="2800" spc="-190" dirty="0">
                <a:latin typeface="Arial"/>
                <a:cs typeface="Arial"/>
              </a:rPr>
              <a:t>x </a:t>
            </a:r>
            <a:r>
              <a:rPr sz="2800" spc="560" dirty="0">
                <a:latin typeface="Arial"/>
                <a:cs typeface="Arial"/>
              </a:rPr>
              <a:t>| </a:t>
            </a:r>
            <a:r>
              <a:rPr sz="2800" spc="-190" dirty="0">
                <a:latin typeface="Arial"/>
                <a:cs typeface="Arial"/>
              </a:rPr>
              <a:t>x </a:t>
            </a:r>
            <a:r>
              <a:rPr sz="2800" spc="-165" dirty="0">
                <a:latin typeface="Arial"/>
                <a:cs typeface="Arial"/>
              </a:rPr>
              <a:t>does </a:t>
            </a:r>
            <a:r>
              <a:rPr sz="2800" spc="-10" dirty="0">
                <a:latin typeface="Arial"/>
                <a:cs typeface="Arial"/>
              </a:rPr>
              <a:t>not</a:t>
            </a:r>
            <a:r>
              <a:rPr sz="2800" spc="-540" dirty="0">
                <a:latin typeface="Arial"/>
                <a:cs typeface="Arial"/>
              </a:rPr>
              <a:t> </a:t>
            </a:r>
            <a:r>
              <a:rPr sz="2800" spc="-145" dirty="0">
                <a:latin typeface="Arial"/>
                <a:cs typeface="Arial"/>
              </a:rPr>
              <a:t>belongs </a:t>
            </a:r>
            <a:r>
              <a:rPr sz="2800" spc="-250" dirty="0">
                <a:latin typeface="Arial"/>
                <a:cs typeface="Arial"/>
              </a:rPr>
              <a:t>A </a:t>
            </a:r>
            <a:r>
              <a:rPr sz="2800" spc="-130" dirty="0">
                <a:latin typeface="Arial"/>
                <a:cs typeface="Arial"/>
              </a:rPr>
              <a:t>and </a:t>
            </a:r>
            <a:r>
              <a:rPr sz="2800" spc="-190" dirty="0">
                <a:latin typeface="Arial"/>
                <a:cs typeface="Arial"/>
              </a:rPr>
              <a:t>x</a:t>
            </a:r>
            <a:r>
              <a:rPr sz="2800" spc="-114" dirty="0">
                <a:latin typeface="Arial"/>
                <a:cs typeface="Arial"/>
              </a:rPr>
              <a:t> </a:t>
            </a:r>
            <a:r>
              <a:rPr sz="2800" spc="-190" dirty="0">
                <a:latin typeface="Arial"/>
                <a:cs typeface="Arial"/>
              </a:rPr>
              <a:t>є	</a:t>
            </a:r>
            <a:r>
              <a:rPr sz="2800" spc="-415" dirty="0">
                <a:latin typeface="Arial"/>
                <a:cs typeface="Arial"/>
              </a:rPr>
              <a:t>X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55" dirty="0">
                <a:latin typeface="Arial"/>
                <a:cs typeface="Arial"/>
              </a:rPr>
              <a:t>}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3320" y="314959"/>
            <a:ext cx="17354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335" dirty="0">
                <a:latin typeface="Arial"/>
                <a:cs typeface="Arial"/>
              </a:rPr>
              <a:t>Fuzzy</a:t>
            </a:r>
            <a:r>
              <a:rPr sz="3200" b="1" spc="-235" dirty="0">
                <a:latin typeface="Arial"/>
                <a:cs typeface="Arial"/>
              </a:rPr>
              <a:t> </a:t>
            </a:r>
            <a:r>
              <a:rPr sz="3200" b="1" spc="-320" dirty="0">
                <a:latin typeface="Arial"/>
                <a:cs typeface="Arial"/>
              </a:rPr>
              <a:t>Sets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1088390"/>
            <a:ext cx="8985885" cy="473329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248920" indent="-236220" algn="just">
              <a:lnSpc>
                <a:spcPct val="100000"/>
              </a:lnSpc>
              <a:spcBef>
                <a:spcPts val="790"/>
              </a:spcBef>
              <a:buChar char="•"/>
              <a:tabLst>
                <a:tab pos="248920" algn="l"/>
              </a:tabLst>
            </a:pPr>
            <a:r>
              <a:rPr sz="2800" spc="-254" dirty="0">
                <a:latin typeface="Arial"/>
                <a:cs typeface="Arial"/>
              </a:rPr>
              <a:t>Fuzzy </a:t>
            </a:r>
            <a:r>
              <a:rPr sz="2800" spc="-155" dirty="0">
                <a:latin typeface="Arial"/>
                <a:cs typeface="Arial"/>
              </a:rPr>
              <a:t>sets </a:t>
            </a:r>
            <a:r>
              <a:rPr sz="2800" spc="-50" dirty="0">
                <a:latin typeface="Arial"/>
                <a:cs typeface="Arial"/>
              </a:rPr>
              <a:t>theory </a:t>
            </a:r>
            <a:r>
              <a:rPr sz="2800" spc="-150" dirty="0">
                <a:latin typeface="Arial"/>
                <a:cs typeface="Arial"/>
              </a:rPr>
              <a:t>is an </a:t>
            </a:r>
            <a:r>
              <a:rPr sz="2800" spc="-105" dirty="0">
                <a:latin typeface="Arial"/>
                <a:cs typeface="Arial"/>
              </a:rPr>
              <a:t>extension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spc="-165" dirty="0">
                <a:latin typeface="Arial"/>
                <a:cs typeface="Arial"/>
              </a:rPr>
              <a:t>classical </a:t>
            </a:r>
            <a:r>
              <a:rPr sz="2800" spc="-110" dirty="0">
                <a:latin typeface="Arial"/>
                <a:cs typeface="Arial"/>
              </a:rPr>
              <a:t>set</a:t>
            </a:r>
            <a:r>
              <a:rPr sz="2800" spc="-325" dirty="0">
                <a:latin typeface="Arial"/>
                <a:cs typeface="Arial"/>
              </a:rPr>
              <a:t> </a:t>
            </a:r>
            <a:r>
              <a:rPr sz="2800" spc="-55" dirty="0">
                <a:latin typeface="Arial"/>
                <a:cs typeface="Arial"/>
              </a:rPr>
              <a:t>theory.</a:t>
            </a:r>
            <a:endParaRPr sz="2800">
              <a:latin typeface="Arial"/>
              <a:cs typeface="Arial"/>
            </a:endParaRPr>
          </a:p>
          <a:p>
            <a:pPr marL="248920" marR="12700" indent="-236220" algn="just">
              <a:lnSpc>
                <a:spcPct val="100000"/>
              </a:lnSpc>
              <a:spcBef>
                <a:spcPts val="690"/>
              </a:spcBef>
              <a:buChar char="•"/>
              <a:tabLst>
                <a:tab pos="248920" algn="l"/>
              </a:tabLst>
            </a:pPr>
            <a:r>
              <a:rPr sz="2800" spc="-150" dirty="0">
                <a:latin typeface="Arial"/>
                <a:cs typeface="Arial"/>
              </a:rPr>
              <a:t>Elements </a:t>
            </a:r>
            <a:r>
              <a:rPr sz="2800" spc="-155" dirty="0">
                <a:latin typeface="Arial"/>
                <a:cs typeface="Arial"/>
              </a:rPr>
              <a:t>have </a:t>
            </a:r>
            <a:r>
              <a:rPr sz="2800" spc="-114" dirty="0">
                <a:latin typeface="Arial"/>
                <a:cs typeface="Arial"/>
              </a:rPr>
              <a:t>varying </a:t>
            </a:r>
            <a:r>
              <a:rPr sz="2800" spc="-135" dirty="0">
                <a:latin typeface="Arial"/>
                <a:cs typeface="Arial"/>
              </a:rPr>
              <a:t>degree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spc="-110" dirty="0">
                <a:latin typeface="Arial"/>
                <a:cs typeface="Arial"/>
              </a:rPr>
              <a:t>membership. </a:t>
            </a:r>
            <a:r>
              <a:rPr sz="2800" spc="-250" dirty="0">
                <a:latin typeface="Arial"/>
                <a:cs typeface="Arial"/>
              </a:rPr>
              <a:t>A </a:t>
            </a:r>
            <a:r>
              <a:rPr sz="2800" spc="-105" dirty="0">
                <a:latin typeface="Arial"/>
                <a:cs typeface="Arial"/>
              </a:rPr>
              <a:t>logic </a:t>
            </a:r>
            <a:r>
              <a:rPr sz="2800" spc="-180" dirty="0">
                <a:latin typeface="Arial"/>
                <a:cs typeface="Arial"/>
              </a:rPr>
              <a:t>based  </a:t>
            </a:r>
            <a:r>
              <a:rPr sz="2800" spc="-85" dirty="0">
                <a:latin typeface="Arial"/>
                <a:cs typeface="Arial"/>
              </a:rPr>
              <a:t>on </a:t>
            </a:r>
            <a:r>
              <a:rPr sz="2800" spc="15" dirty="0">
                <a:latin typeface="Arial"/>
                <a:cs typeface="Arial"/>
              </a:rPr>
              <a:t>two </a:t>
            </a:r>
            <a:r>
              <a:rPr sz="2800" spc="30" dirty="0">
                <a:latin typeface="Arial"/>
                <a:cs typeface="Arial"/>
              </a:rPr>
              <a:t>truth</a:t>
            </a:r>
            <a:r>
              <a:rPr sz="2800" spc="-395" dirty="0">
                <a:latin typeface="Arial"/>
                <a:cs typeface="Arial"/>
              </a:rPr>
              <a:t> </a:t>
            </a:r>
            <a:r>
              <a:rPr sz="2800" spc="-145" dirty="0">
                <a:latin typeface="Arial"/>
                <a:cs typeface="Arial"/>
              </a:rPr>
              <a:t>values,</a:t>
            </a:r>
            <a:endParaRPr sz="2800">
              <a:latin typeface="Arial"/>
              <a:cs typeface="Arial"/>
            </a:endParaRPr>
          </a:p>
          <a:p>
            <a:pPr marL="248920" marR="9525" indent="-236220" algn="just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369570" algn="l"/>
              </a:tabLst>
            </a:pPr>
            <a:r>
              <a:rPr dirty="0"/>
              <a:t>	</a:t>
            </a:r>
            <a:r>
              <a:rPr sz="2800" b="1" i="1" spc="-220" dirty="0">
                <a:latin typeface="Arial"/>
                <a:cs typeface="Arial"/>
              </a:rPr>
              <a:t>True </a:t>
            </a:r>
            <a:r>
              <a:rPr sz="2800" spc="-130" dirty="0">
                <a:latin typeface="Arial"/>
                <a:cs typeface="Arial"/>
              </a:rPr>
              <a:t>and </a:t>
            </a:r>
            <a:r>
              <a:rPr sz="2800" b="1" i="1" spc="-254" dirty="0">
                <a:latin typeface="Arial"/>
                <a:cs typeface="Arial"/>
              </a:rPr>
              <a:t>False </a:t>
            </a:r>
            <a:r>
              <a:rPr sz="2800" spc="-150" dirty="0">
                <a:latin typeface="Arial"/>
                <a:cs typeface="Arial"/>
              </a:rPr>
              <a:t>is </a:t>
            </a:r>
            <a:r>
              <a:rPr sz="2800" spc="-125" dirty="0">
                <a:latin typeface="Arial"/>
                <a:cs typeface="Arial"/>
              </a:rPr>
              <a:t>sometimes </a:t>
            </a:r>
            <a:r>
              <a:rPr sz="2800" spc="-55" dirty="0">
                <a:latin typeface="Arial"/>
                <a:cs typeface="Arial"/>
              </a:rPr>
              <a:t>insufficient </a:t>
            </a:r>
            <a:r>
              <a:rPr sz="2800" spc="-95" dirty="0">
                <a:latin typeface="Arial"/>
                <a:cs typeface="Arial"/>
              </a:rPr>
              <a:t>when </a:t>
            </a:r>
            <a:r>
              <a:rPr sz="2800" spc="-120" dirty="0">
                <a:latin typeface="Arial"/>
                <a:cs typeface="Arial"/>
              </a:rPr>
              <a:t>describing  human</a:t>
            </a:r>
            <a:r>
              <a:rPr sz="2800" spc="-160" dirty="0">
                <a:latin typeface="Arial"/>
                <a:cs typeface="Arial"/>
              </a:rPr>
              <a:t> </a:t>
            </a:r>
            <a:r>
              <a:rPr sz="2800" spc="-125" dirty="0">
                <a:latin typeface="Arial"/>
                <a:cs typeface="Arial"/>
              </a:rPr>
              <a:t>reasoning.</a:t>
            </a:r>
            <a:endParaRPr sz="2800">
              <a:latin typeface="Arial"/>
              <a:cs typeface="Arial"/>
            </a:endParaRPr>
          </a:p>
          <a:p>
            <a:pPr marL="248920" marR="13970" indent="-236220" algn="just">
              <a:lnSpc>
                <a:spcPct val="100000"/>
              </a:lnSpc>
              <a:spcBef>
                <a:spcPts val="700"/>
              </a:spcBef>
              <a:buChar char="•"/>
              <a:tabLst>
                <a:tab pos="248920" algn="l"/>
              </a:tabLst>
            </a:pPr>
            <a:r>
              <a:rPr sz="2800" spc="-254" dirty="0">
                <a:latin typeface="Arial"/>
                <a:cs typeface="Arial"/>
              </a:rPr>
              <a:t>Fuzzy </a:t>
            </a:r>
            <a:r>
              <a:rPr sz="2800" spc="-185" dirty="0">
                <a:latin typeface="Arial"/>
                <a:cs typeface="Arial"/>
              </a:rPr>
              <a:t>Logic </a:t>
            </a:r>
            <a:r>
              <a:rPr sz="2800" spc="-220" dirty="0">
                <a:latin typeface="Arial"/>
                <a:cs typeface="Arial"/>
              </a:rPr>
              <a:t>uses </a:t>
            </a:r>
            <a:r>
              <a:rPr sz="2800" spc="-40" dirty="0">
                <a:latin typeface="Arial"/>
                <a:cs typeface="Arial"/>
              </a:rPr>
              <a:t>the </a:t>
            </a:r>
            <a:r>
              <a:rPr sz="2800" spc="-75" dirty="0">
                <a:latin typeface="Arial"/>
                <a:cs typeface="Arial"/>
              </a:rPr>
              <a:t>whole </a:t>
            </a:r>
            <a:r>
              <a:rPr sz="2800" spc="-50" dirty="0">
                <a:latin typeface="Arial"/>
                <a:cs typeface="Arial"/>
              </a:rPr>
              <a:t>interval </a:t>
            </a:r>
            <a:r>
              <a:rPr sz="2800" spc="-80" dirty="0">
                <a:latin typeface="Arial"/>
                <a:cs typeface="Arial"/>
              </a:rPr>
              <a:t>between </a:t>
            </a:r>
            <a:r>
              <a:rPr sz="2800" spc="-140" dirty="0">
                <a:latin typeface="Arial"/>
                <a:cs typeface="Arial"/>
              </a:rPr>
              <a:t>0 </a:t>
            </a:r>
            <a:r>
              <a:rPr sz="2800" spc="-114" dirty="0">
                <a:latin typeface="Arial"/>
                <a:cs typeface="Arial"/>
              </a:rPr>
              <a:t>(false) </a:t>
            </a:r>
            <a:r>
              <a:rPr sz="2800" spc="-135" dirty="0">
                <a:latin typeface="Arial"/>
                <a:cs typeface="Arial"/>
              </a:rPr>
              <a:t>and </a:t>
            </a:r>
            <a:r>
              <a:rPr sz="2800" spc="-140" dirty="0">
                <a:latin typeface="Arial"/>
                <a:cs typeface="Arial"/>
              </a:rPr>
              <a:t>1  </a:t>
            </a:r>
            <a:r>
              <a:rPr sz="2800" spc="-40" dirty="0">
                <a:latin typeface="Arial"/>
                <a:cs typeface="Arial"/>
              </a:rPr>
              <a:t>(true) </a:t>
            </a:r>
            <a:r>
              <a:rPr sz="2800" spc="30" dirty="0">
                <a:latin typeface="Arial"/>
                <a:cs typeface="Arial"/>
              </a:rPr>
              <a:t>to </a:t>
            </a:r>
            <a:r>
              <a:rPr sz="2800" spc="-130" dirty="0">
                <a:latin typeface="Arial"/>
                <a:cs typeface="Arial"/>
              </a:rPr>
              <a:t>describe </a:t>
            </a:r>
            <a:r>
              <a:rPr sz="2800" spc="-120" dirty="0">
                <a:latin typeface="Arial"/>
                <a:cs typeface="Arial"/>
              </a:rPr>
              <a:t>human</a:t>
            </a:r>
            <a:r>
              <a:rPr sz="2800" spc="-445" dirty="0">
                <a:latin typeface="Arial"/>
                <a:cs typeface="Arial"/>
              </a:rPr>
              <a:t> </a:t>
            </a:r>
            <a:r>
              <a:rPr sz="2800" spc="-125" dirty="0">
                <a:latin typeface="Arial"/>
                <a:cs typeface="Arial"/>
              </a:rPr>
              <a:t>reasoning.</a:t>
            </a:r>
            <a:endParaRPr sz="2800">
              <a:latin typeface="Arial"/>
              <a:cs typeface="Arial"/>
            </a:endParaRPr>
          </a:p>
          <a:p>
            <a:pPr marL="248920" marR="5080" indent="-236220" algn="just">
              <a:lnSpc>
                <a:spcPct val="100000"/>
              </a:lnSpc>
              <a:spcBef>
                <a:spcPts val="690"/>
              </a:spcBef>
              <a:buChar char="•"/>
              <a:tabLst>
                <a:tab pos="248920" algn="l"/>
              </a:tabLst>
            </a:pPr>
            <a:r>
              <a:rPr sz="2800" spc="-250" dirty="0">
                <a:latin typeface="Arial"/>
                <a:cs typeface="Arial"/>
              </a:rPr>
              <a:t>A </a:t>
            </a:r>
            <a:r>
              <a:rPr sz="2800" spc="-254" dirty="0">
                <a:latin typeface="Arial"/>
                <a:cs typeface="Arial"/>
              </a:rPr>
              <a:t>Fuzzy </a:t>
            </a:r>
            <a:r>
              <a:rPr sz="2800" spc="-200" dirty="0">
                <a:latin typeface="Arial"/>
                <a:cs typeface="Arial"/>
              </a:rPr>
              <a:t>Set </a:t>
            </a:r>
            <a:r>
              <a:rPr sz="2800" spc="-150" dirty="0">
                <a:latin typeface="Arial"/>
                <a:cs typeface="Arial"/>
              </a:rPr>
              <a:t>is any </a:t>
            </a:r>
            <a:r>
              <a:rPr sz="2800" spc="-110" dirty="0">
                <a:latin typeface="Arial"/>
                <a:cs typeface="Arial"/>
              </a:rPr>
              <a:t>set </a:t>
            </a:r>
            <a:r>
              <a:rPr sz="2800" dirty="0">
                <a:latin typeface="Arial"/>
                <a:cs typeface="Arial"/>
              </a:rPr>
              <a:t>that </a:t>
            </a:r>
            <a:r>
              <a:rPr sz="2800" spc="-105" dirty="0">
                <a:latin typeface="Arial"/>
                <a:cs typeface="Arial"/>
              </a:rPr>
              <a:t>allows </a:t>
            </a:r>
            <a:r>
              <a:rPr sz="2800" spc="-50" dirty="0">
                <a:latin typeface="Arial"/>
                <a:cs typeface="Arial"/>
              </a:rPr>
              <a:t>its </a:t>
            </a:r>
            <a:r>
              <a:rPr sz="2800" spc="-135" dirty="0">
                <a:latin typeface="Arial"/>
                <a:cs typeface="Arial"/>
              </a:rPr>
              <a:t>members </a:t>
            </a:r>
            <a:r>
              <a:rPr sz="2800" spc="35" dirty="0">
                <a:latin typeface="Arial"/>
                <a:cs typeface="Arial"/>
              </a:rPr>
              <a:t>to </a:t>
            </a:r>
            <a:r>
              <a:rPr sz="2800" spc="-155" dirty="0">
                <a:latin typeface="Arial"/>
                <a:cs typeface="Arial"/>
              </a:rPr>
              <a:t>have  </a:t>
            </a:r>
            <a:r>
              <a:rPr sz="2800" spc="-20" dirty="0">
                <a:latin typeface="Arial"/>
                <a:cs typeface="Arial"/>
              </a:rPr>
              <a:t>different </a:t>
            </a:r>
            <a:r>
              <a:rPr sz="2800" spc="-135" dirty="0">
                <a:latin typeface="Arial"/>
                <a:cs typeface="Arial"/>
              </a:rPr>
              <a:t>degree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spc="-110" dirty="0">
                <a:latin typeface="Arial"/>
                <a:cs typeface="Arial"/>
              </a:rPr>
              <a:t>membership, called </a:t>
            </a:r>
            <a:r>
              <a:rPr sz="2800" b="1" spc="-204" dirty="0">
                <a:latin typeface="Arial"/>
                <a:cs typeface="Arial"/>
              </a:rPr>
              <a:t>membership  </a:t>
            </a:r>
            <a:r>
              <a:rPr sz="2800" b="1" spc="-160" dirty="0">
                <a:latin typeface="Arial"/>
                <a:cs typeface="Arial"/>
              </a:rPr>
              <a:t>function</a:t>
            </a:r>
            <a:r>
              <a:rPr sz="2800" spc="-160" dirty="0">
                <a:latin typeface="Arial"/>
                <a:cs typeface="Arial"/>
              </a:rPr>
              <a:t>, </a:t>
            </a:r>
            <a:r>
              <a:rPr sz="2800" spc="-130" dirty="0">
                <a:latin typeface="Arial"/>
                <a:cs typeface="Arial"/>
              </a:rPr>
              <a:t>having </a:t>
            </a:r>
            <a:r>
              <a:rPr sz="2800" spc="-50" dirty="0">
                <a:latin typeface="Arial"/>
                <a:cs typeface="Arial"/>
              </a:rPr>
              <a:t>interval</a:t>
            </a:r>
            <a:r>
              <a:rPr sz="2800" spc="-160" dirty="0">
                <a:latin typeface="Arial"/>
                <a:cs typeface="Arial"/>
              </a:rPr>
              <a:t> </a:t>
            </a:r>
            <a:r>
              <a:rPr sz="2800" spc="-55" dirty="0">
                <a:latin typeface="Arial"/>
                <a:cs typeface="Arial"/>
              </a:rPr>
              <a:t>[0,1].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3320" y="314959"/>
            <a:ext cx="17354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335" dirty="0">
                <a:latin typeface="Arial"/>
                <a:cs typeface="Arial"/>
              </a:rPr>
              <a:t>Fuzzy</a:t>
            </a:r>
            <a:r>
              <a:rPr sz="3200" b="1" spc="-235" dirty="0">
                <a:latin typeface="Arial"/>
                <a:cs typeface="Arial"/>
              </a:rPr>
              <a:t> </a:t>
            </a:r>
            <a:r>
              <a:rPr sz="3200" b="1" spc="-320" dirty="0">
                <a:latin typeface="Arial"/>
                <a:cs typeface="Arial"/>
              </a:rPr>
              <a:t>Sets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940" y="1088390"/>
            <a:ext cx="9072245" cy="157988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299720" indent="-23622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299720" algn="l"/>
              </a:tabLst>
            </a:pPr>
            <a:r>
              <a:rPr sz="2800" b="1" spc="-290" dirty="0">
                <a:latin typeface="Arial"/>
                <a:cs typeface="Arial"/>
              </a:rPr>
              <a:t>Fuzzy </a:t>
            </a:r>
            <a:r>
              <a:rPr sz="2800" b="1" spc="-325" dirty="0">
                <a:latin typeface="Arial"/>
                <a:cs typeface="Arial"/>
              </a:rPr>
              <a:t>Logic </a:t>
            </a:r>
            <a:r>
              <a:rPr sz="2800" spc="-145" dirty="0">
                <a:latin typeface="Arial"/>
                <a:cs typeface="Arial"/>
              </a:rPr>
              <a:t>is </a:t>
            </a:r>
            <a:r>
              <a:rPr sz="2800" spc="-90" dirty="0">
                <a:latin typeface="Arial"/>
                <a:cs typeface="Arial"/>
              </a:rPr>
              <a:t>derived </a:t>
            </a:r>
            <a:r>
              <a:rPr sz="2800" spc="-20" dirty="0">
                <a:latin typeface="Arial"/>
                <a:cs typeface="Arial"/>
              </a:rPr>
              <a:t>from </a:t>
            </a:r>
            <a:r>
              <a:rPr sz="2800" spc="-155" dirty="0">
                <a:latin typeface="Arial"/>
                <a:cs typeface="Arial"/>
              </a:rPr>
              <a:t>fuzzy </a:t>
            </a:r>
            <a:r>
              <a:rPr sz="2800" spc="-110" dirty="0">
                <a:latin typeface="Arial"/>
                <a:cs typeface="Arial"/>
              </a:rPr>
              <a:t>set</a:t>
            </a:r>
            <a:r>
              <a:rPr sz="2800" spc="-475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theory</a:t>
            </a:r>
            <a:endParaRPr sz="2800">
              <a:latin typeface="Arial"/>
              <a:cs typeface="Arial"/>
            </a:endParaRPr>
          </a:p>
          <a:p>
            <a:pPr marL="299720" indent="-236220">
              <a:lnSpc>
                <a:spcPct val="100000"/>
              </a:lnSpc>
              <a:spcBef>
                <a:spcPts val="690"/>
              </a:spcBef>
              <a:buChar char="•"/>
              <a:tabLst>
                <a:tab pos="299720" algn="l"/>
              </a:tabLst>
            </a:pPr>
            <a:r>
              <a:rPr sz="2800" spc="-100" dirty="0">
                <a:latin typeface="Arial"/>
                <a:cs typeface="Arial"/>
              </a:rPr>
              <a:t>Many </a:t>
            </a:r>
            <a:r>
              <a:rPr sz="2800" spc="-135" dirty="0">
                <a:latin typeface="Arial"/>
                <a:cs typeface="Arial"/>
              </a:rPr>
              <a:t>degree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spc="-110" dirty="0">
                <a:latin typeface="Arial"/>
                <a:cs typeface="Arial"/>
              </a:rPr>
              <a:t>membership </a:t>
            </a:r>
            <a:r>
              <a:rPr sz="2800" spc="-80" dirty="0">
                <a:latin typeface="Arial"/>
                <a:cs typeface="Arial"/>
              </a:rPr>
              <a:t>(between </a:t>
            </a:r>
            <a:r>
              <a:rPr sz="2800" spc="-140" dirty="0">
                <a:latin typeface="Arial"/>
                <a:cs typeface="Arial"/>
              </a:rPr>
              <a:t>0 </a:t>
            </a:r>
            <a:r>
              <a:rPr sz="2800" spc="30" dirty="0">
                <a:latin typeface="Arial"/>
                <a:cs typeface="Arial"/>
              </a:rPr>
              <a:t>to</a:t>
            </a:r>
            <a:r>
              <a:rPr sz="2800" spc="-555" dirty="0">
                <a:latin typeface="Arial"/>
                <a:cs typeface="Arial"/>
              </a:rPr>
              <a:t> </a:t>
            </a:r>
            <a:r>
              <a:rPr sz="2800" spc="-120" dirty="0">
                <a:latin typeface="Arial"/>
                <a:cs typeface="Arial"/>
              </a:rPr>
              <a:t>1) are </a:t>
            </a:r>
            <a:r>
              <a:rPr sz="2800" spc="-80" dirty="0">
                <a:latin typeface="Arial"/>
                <a:cs typeface="Arial"/>
              </a:rPr>
              <a:t>allowed.</a:t>
            </a:r>
            <a:endParaRPr sz="2800">
              <a:latin typeface="Arial"/>
              <a:cs typeface="Arial"/>
            </a:endParaRPr>
          </a:p>
          <a:p>
            <a:pPr marL="299720" indent="-236220">
              <a:lnSpc>
                <a:spcPct val="100000"/>
              </a:lnSpc>
              <a:spcBef>
                <a:spcPts val="780"/>
              </a:spcBef>
              <a:buChar char="•"/>
              <a:tabLst>
                <a:tab pos="299720" algn="l"/>
                <a:tab pos="5254625" algn="l"/>
              </a:tabLst>
            </a:pPr>
            <a:r>
              <a:rPr sz="4200" spc="-322" baseline="1984" dirty="0">
                <a:latin typeface="Arial"/>
                <a:cs typeface="Arial"/>
              </a:rPr>
              <a:t>Thus  </a:t>
            </a:r>
            <a:r>
              <a:rPr sz="4200" spc="-330" baseline="1984" dirty="0">
                <a:latin typeface="Arial"/>
                <a:cs typeface="Arial"/>
              </a:rPr>
              <a:t>a  </a:t>
            </a:r>
            <a:r>
              <a:rPr sz="4200" spc="-165" baseline="1984" dirty="0">
                <a:latin typeface="Arial"/>
                <a:cs typeface="Arial"/>
              </a:rPr>
              <a:t>membership</a:t>
            </a:r>
            <a:r>
              <a:rPr sz="4200" spc="-209" baseline="1984" dirty="0">
                <a:latin typeface="Arial"/>
                <a:cs typeface="Arial"/>
              </a:rPr>
              <a:t> </a:t>
            </a:r>
            <a:r>
              <a:rPr sz="4200" spc="-67" baseline="1984" dirty="0">
                <a:latin typeface="Arial"/>
                <a:cs typeface="Arial"/>
              </a:rPr>
              <a:t>function</a:t>
            </a:r>
            <a:r>
              <a:rPr sz="4200" spc="307" baseline="1984" dirty="0">
                <a:latin typeface="Arial"/>
                <a:cs typeface="Arial"/>
              </a:rPr>
              <a:t> </a:t>
            </a:r>
            <a:r>
              <a:rPr sz="4200" b="1" spc="-480" baseline="1984" dirty="0">
                <a:latin typeface="Arial"/>
                <a:cs typeface="Arial"/>
              </a:rPr>
              <a:t>µ</a:t>
            </a:r>
            <a:r>
              <a:rPr sz="2400" b="1" spc="-480" baseline="-20833" dirty="0">
                <a:latin typeface="Arial"/>
                <a:cs typeface="Arial"/>
              </a:rPr>
              <a:t>A</a:t>
            </a:r>
            <a:r>
              <a:rPr sz="2400" b="1" spc="-480" baseline="31250" dirty="0">
                <a:latin typeface="Arial"/>
                <a:cs typeface="Arial"/>
              </a:rPr>
              <a:t>(x)	</a:t>
            </a:r>
            <a:r>
              <a:rPr sz="4200" spc="-217" baseline="1984" dirty="0">
                <a:latin typeface="Arial"/>
                <a:cs typeface="Arial"/>
              </a:rPr>
              <a:t>is associated </a:t>
            </a:r>
            <a:r>
              <a:rPr sz="4200" spc="22" baseline="1984" dirty="0">
                <a:latin typeface="Arial"/>
                <a:cs typeface="Arial"/>
              </a:rPr>
              <a:t>with </a:t>
            </a:r>
            <a:r>
              <a:rPr sz="4200" spc="-330" baseline="1984" dirty="0">
                <a:latin typeface="Arial"/>
                <a:cs typeface="Arial"/>
              </a:rPr>
              <a:t>a</a:t>
            </a:r>
            <a:r>
              <a:rPr sz="4200" spc="-600" baseline="1984" dirty="0">
                <a:latin typeface="Arial"/>
                <a:cs typeface="Arial"/>
              </a:rPr>
              <a:t> </a:t>
            </a:r>
            <a:r>
              <a:rPr sz="4200" spc="-232" baseline="1984" dirty="0">
                <a:latin typeface="Arial"/>
                <a:cs typeface="Arial"/>
              </a:rPr>
              <a:t>fuzzy</a:t>
            </a:r>
            <a:endParaRPr sz="4200" baseline="1984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640" y="2691129"/>
            <a:ext cx="7120255" cy="1404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30480">
              <a:lnSpc>
                <a:spcPct val="100000"/>
              </a:lnSpc>
              <a:spcBef>
                <a:spcPts val="100"/>
              </a:spcBef>
              <a:tabLst>
                <a:tab pos="1074420" algn="l"/>
                <a:tab pos="1494155" algn="l"/>
                <a:tab pos="2369820" algn="l"/>
                <a:tab pos="3178810" algn="l"/>
                <a:tab pos="3874135" algn="l"/>
                <a:tab pos="5291455" algn="l"/>
                <a:tab pos="6283960" algn="l"/>
              </a:tabLst>
            </a:pPr>
            <a:r>
              <a:rPr sz="2800" spc="-315" dirty="0">
                <a:latin typeface="Arial"/>
                <a:cs typeface="Arial"/>
              </a:rPr>
              <a:t>s</a:t>
            </a:r>
            <a:r>
              <a:rPr sz="2800" spc="-165" dirty="0">
                <a:latin typeface="Arial"/>
                <a:cs typeface="Arial"/>
              </a:rPr>
              <a:t>e</a:t>
            </a:r>
            <a:r>
              <a:rPr sz="2800" spc="150" dirty="0">
                <a:latin typeface="Arial"/>
                <a:cs typeface="Arial"/>
              </a:rPr>
              <a:t>t</a:t>
            </a:r>
            <a:r>
              <a:rPr sz="2800" spc="-30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250" dirty="0">
                <a:latin typeface="Arial"/>
                <a:cs typeface="Arial"/>
              </a:rPr>
              <a:t>Ã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315" dirty="0">
                <a:latin typeface="Arial"/>
                <a:cs typeface="Arial"/>
              </a:rPr>
              <a:t>s</a:t>
            </a:r>
            <a:r>
              <a:rPr sz="2800" spc="-165" dirty="0">
                <a:latin typeface="Arial"/>
                <a:cs typeface="Arial"/>
              </a:rPr>
              <a:t>u</a:t>
            </a:r>
            <a:r>
              <a:rPr sz="2800" spc="-145" dirty="0">
                <a:latin typeface="Arial"/>
                <a:cs typeface="Arial"/>
              </a:rPr>
              <a:t>c</a:t>
            </a:r>
            <a:r>
              <a:rPr sz="2800" spc="-90" dirty="0">
                <a:latin typeface="Arial"/>
                <a:cs typeface="Arial"/>
              </a:rPr>
              <a:t>h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160" dirty="0">
                <a:latin typeface="Arial"/>
                <a:cs typeface="Arial"/>
              </a:rPr>
              <a:t>t</a:t>
            </a:r>
            <a:r>
              <a:rPr sz="2800" spc="-105" dirty="0">
                <a:latin typeface="Arial"/>
                <a:cs typeface="Arial"/>
              </a:rPr>
              <a:t>h</a:t>
            </a:r>
            <a:r>
              <a:rPr sz="2800" spc="-215" dirty="0">
                <a:latin typeface="Arial"/>
                <a:cs typeface="Arial"/>
              </a:rPr>
              <a:t>a</a:t>
            </a:r>
            <a:r>
              <a:rPr sz="2800" spc="160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150" dirty="0">
                <a:latin typeface="Arial"/>
                <a:cs typeface="Arial"/>
              </a:rPr>
              <a:t>t</a:t>
            </a:r>
            <a:r>
              <a:rPr sz="2800" spc="-135" dirty="0">
                <a:latin typeface="Arial"/>
                <a:cs typeface="Arial"/>
              </a:rPr>
              <a:t>h</a:t>
            </a:r>
            <a:r>
              <a:rPr sz="2800" spc="-130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70" dirty="0">
                <a:latin typeface="Arial"/>
                <a:cs typeface="Arial"/>
              </a:rPr>
              <a:t>f</a:t>
            </a:r>
            <a:r>
              <a:rPr sz="2800" spc="-95" dirty="0">
                <a:latin typeface="Arial"/>
                <a:cs typeface="Arial"/>
              </a:rPr>
              <a:t>u</a:t>
            </a:r>
            <a:r>
              <a:rPr sz="2800" spc="-105" dirty="0">
                <a:latin typeface="Arial"/>
                <a:cs typeface="Arial"/>
              </a:rPr>
              <a:t>n</a:t>
            </a:r>
            <a:r>
              <a:rPr sz="2800" spc="-220" dirty="0">
                <a:latin typeface="Arial"/>
                <a:cs typeface="Arial"/>
              </a:rPr>
              <a:t>c</a:t>
            </a:r>
            <a:r>
              <a:rPr sz="2800" spc="160" dirty="0">
                <a:latin typeface="Arial"/>
                <a:cs typeface="Arial"/>
              </a:rPr>
              <a:t>t</a:t>
            </a:r>
            <a:r>
              <a:rPr sz="2800" spc="5" dirty="0">
                <a:latin typeface="Arial"/>
                <a:cs typeface="Arial"/>
              </a:rPr>
              <a:t>i</a:t>
            </a:r>
            <a:r>
              <a:rPr sz="2800" spc="-85" dirty="0">
                <a:latin typeface="Arial"/>
                <a:cs typeface="Arial"/>
              </a:rPr>
              <a:t>o</a:t>
            </a:r>
            <a:r>
              <a:rPr sz="2800" spc="-90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110" dirty="0">
                <a:latin typeface="Arial"/>
                <a:cs typeface="Arial"/>
              </a:rPr>
              <a:t>m</a:t>
            </a:r>
            <a:r>
              <a:rPr sz="2800" spc="-215" dirty="0">
                <a:latin typeface="Arial"/>
                <a:cs typeface="Arial"/>
              </a:rPr>
              <a:t>a</a:t>
            </a:r>
            <a:r>
              <a:rPr sz="2800" spc="-105" dirty="0">
                <a:latin typeface="Arial"/>
                <a:cs typeface="Arial"/>
              </a:rPr>
              <a:t>p</a:t>
            </a:r>
            <a:r>
              <a:rPr sz="2800" spc="-30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170" dirty="0">
                <a:latin typeface="Arial"/>
                <a:cs typeface="Arial"/>
              </a:rPr>
              <a:t>e</a:t>
            </a:r>
            <a:r>
              <a:rPr sz="2800" spc="-140" dirty="0">
                <a:latin typeface="Arial"/>
                <a:cs typeface="Arial"/>
              </a:rPr>
              <a:t>v</a:t>
            </a:r>
            <a:r>
              <a:rPr sz="2800" spc="-170" dirty="0">
                <a:latin typeface="Arial"/>
                <a:cs typeface="Arial"/>
              </a:rPr>
              <a:t>e</a:t>
            </a:r>
            <a:r>
              <a:rPr sz="2800" spc="30" dirty="0">
                <a:latin typeface="Arial"/>
                <a:cs typeface="Arial"/>
              </a:rPr>
              <a:t>r</a:t>
            </a:r>
            <a:r>
              <a:rPr sz="2800" spc="-95" dirty="0">
                <a:latin typeface="Arial"/>
                <a:cs typeface="Arial"/>
              </a:rPr>
              <a:t>y  </a:t>
            </a:r>
            <a:r>
              <a:rPr sz="2800" spc="-120" dirty="0">
                <a:latin typeface="Arial"/>
                <a:cs typeface="Arial"/>
              </a:rPr>
              <a:t>universe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spc="-140" dirty="0">
                <a:latin typeface="Arial"/>
                <a:cs typeface="Arial"/>
              </a:rPr>
              <a:t>discourse </a:t>
            </a:r>
            <a:r>
              <a:rPr sz="2800" spc="-415" dirty="0">
                <a:latin typeface="Arial"/>
                <a:cs typeface="Arial"/>
              </a:rPr>
              <a:t>X </a:t>
            </a:r>
            <a:r>
              <a:rPr sz="2800" spc="30" dirty="0">
                <a:latin typeface="Arial"/>
                <a:cs typeface="Arial"/>
              </a:rPr>
              <a:t>to </a:t>
            </a:r>
            <a:r>
              <a:rPr sz="2800" spc="-40" dirty="0">
                <a:latin typeface="Arial"/>
                <a:cs typeface="Arial"/>
              </a:rPr>
              <a:t>the </a:t>
            </a:r>
            <a:r>
              <a:rPr sz="2800" spc="-50" dirty="0">
                <a:latin typeface="Arial"/>
                <a:cs typeface="Arial"/>
              </a:rPr>
              <a:t>interval</a:t>
            </a:r>
            <a:r>
              <a:rPr sz="2800" spc="-345" dirty="0">
                <a:latin typeface="Arial"/>
                <a:cs typeface="Arial"/>
              </a:rPr>
              <a:t> </a:t>
            </a:r>
            <a:r>
              <a:rPr sz="2800" spc="-55" dirty="0">
                <a:latin typeface="Arial"/>
                <a:cs typeface="Arial"/>
              </a:rPr>
              <a:t>[0,1].</a:t>
            </a:r>
            <a:endParaRPr sz="2800">
              <a:latin typeface="Arial"/>
              <a:cs typeface="Arial"/>
            </a:endParaRPr>
          </a:p>
          <a:p>
            <a:pPr marL="287020" indent="-236220">
              <a:lnSpc>
                <a:spcPct val="100000"/>
              </a:lnSpc>
              <a:spcBef>
                <a:spcPts val="780"/>
              </a:spcBef>
              <a:buChar char="•"/>
              <a:tabLst>
                <a:tab pos="287020" algn="l"/>
              </a:tabLst>
            </a:pPr>
            <a:r>
              <a:rPr sz="4200" spc="-307" baseline="1984" dirty="0">
                <a:latin typeface="Arial"/>
                <a:cs typeface="Arial"/>
              </a:rPr>
              <a:t>The </a:t>
            </a:r>
            <a:r>
              <a:rPr sz="4200" spc="-179" baseline="1984" dirty="0">
                <a:latin typeface="Arial"/>
                <a:cs typeface="Arial"/>
              </a:rPr>
              <a:t>mapping </a:t>
            </a:r>
            <a:r>
              <a:rPr sz="4200" spc="-217" baseline="1984" dirty="0">
                <a:latin typeface="Arial"/>
                <a:cs typeface="Arial"/>
              </a:rPr>
              <a:t>is </a:t>
            </a:r>
            <a:r>
              <a:rPr sz="4200" spc="15" baseline="1984" dirty="0">
                <a:latin typeface="Arial"/>
                <a:cs typeface="Arial"/>
              </a:rPr>
              <a:t>written </a:t>
            </a:r>
            <a:r>
              <a:rPr sz="4200" spc="-277" baseline="1984" dirty="0">
                <a:latin typeface="Arial"/>
                <a:cs typeface="Arial"/>
              </a:rPr>
              <a:t>as: </a:t>
            </a:r>
            <a:r>
              <a:rPr sz="4200" spc="-247" baseline="1984" dirty="0">
                <a:latin typeface="Arial"/>
                <a:cs typeface="Arial"/>
              </a:rPr>
              <a:t>µ</a:t>
            </a:r>
            <a:r>
              <a:rPr sz="2400" spc="-247" baseline="-20833" dirty="0">
                <a:latin typeface="Arial"/>
                <a:cs typeface="Arial"/>
              </a:rPr>
              <a:t>Ã</a:t>
            </a:r>
            <a:r>
              <a:rPr sz="4200" spc="-247" baseline="1984" dirty="0">
                <a:latin typeface="Arial"/>
                <a:cs typeface="Arial"/>
              </a:rPr>
              <a:t>(x): </a:t>
            </a:r>
            <a:r>
              <a:rPr sz="4200" spc="-622" baseline="1984" dirty="0">
                <a:latin typeface="Arial"/>
                <a:cs typeface="Arial"/>
              </a:rPr>
              <a:t>X </a:t>
            </a:r>
            <a:r>
              <a:rPr sz="4200" spc="7297" baseline="1984" dirty="0">
                <a:latin typeface="OpenSymbol"/>
                <a:cs typeface="OpenSymbol"/>
              </a:rPr>
              <a:t></a:t>
            </a:r>
            <a:r>
              <a:rPr sz="4200" spc="-1485" baseline="1984" dirty="0">
                <a:latin typeface="OpenSymbol"/>
                <a:cs typeface="OpenSymbol"/>
              </a:rPr>
              <a:t> </a:t>
            </a:r>
            <a:r>
              <a:rPr sz="4200" spc="-82" baseline="1984" dirty="0">
                <a:latin typeface="Arial"/>
                <a:cs typeface="Arial"/>
              </a:rPr>
              <a:t>[0,1].</a:t>
            </a:r>
            <a:endParaRPr sz="4200" baseline="1984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23486" y="2691129"/>
            <a:ext cx="17341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25575" algn="l"/>
              </a:tabLst>
            </a:pPr>
            <a:r>
              <a:rPr sz="2800" spc="-170" dirty="0">
                <a:latin typeface="Arial"/>
                <a:cs typeface="Arial"/>
              </a:rPr>
              <a:t>e</a:t>
            </a:r>
            <a:r>
              <a:rPr sz="2800" spc="-80" dirty="0">
                <a:latin typeface="Arial"/>
                <a:cs typeface="Arial"/>
              </a:rPr>
              <a:t>le</a:t>
            </a:r>
            <a:r>
              <a:rPr sz="2800" spc="-110" dirty="0">
                <a:latin typeface="Arial"/>
                <a:cs typeface="Arial"/>
              </a:rPr>
              <a:t>m</a:t>
            </a:r>
            <a:r>
              <a:rPr sz="2800" spc="-165" dirty="0">
                <a:latin typeface="Arial"/>
                <a:cs typeface="Arial"/>
              </a:rPr>
              <a:t>e</a:t>
            </a:r>
            <a:r>
              <a:rPr sz="2800" spc="-105" dirty="0">
                <a:latin typeface="Arial"/>
                <a:cs typeface="Arial"/>
              </a:rPr>
              <a:t>n</a:t>
            </a:r>
            <a:r>
              <a:rPr sz="2800" spc="160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95" dirty="0">
                <a:latin typeface="Arial"/>
                <a:cs typeface="Arial"/>
              </a:rPr>
              <a:t>o</a:t>
            </a:r>
            <a:r>
              <a:rPr sz="2800" spc="75" dirty="0">
                <a:latin typeface="Arial"/>
                <a:cs typeface="Arial"/>
              </a:rPr>
              <a:t>f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4723129"/>
            <a:ext cx="75291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8920" marR="5080" indent="-236220">
              <a:lnSpc>
                <a:spcPct val="100000"/>
              </a:lnSpc>
              <a:spcBef>
                <a:spcPts val="100"/>
              </a:spcBef>
              <a:buChar char="•"/>
              <a:tabLst>
                <a:tab pos="248920" algn="l"/>
                <a:tab pos="1256030" algn="l"/>
                <a:tab pos="2208530" algn="l"/>
                <a:tab pos="2646045" algn="l"/>
                <a:tab pos="3984625" algn="l"/>
                <a:tab pos="4497705" algn="l"/>
                <a:tab pos="5876925" algn="l"/>
              </a:tabLst>
            </a:pPr>
            <a:r>
              <a:rPr sz="2800" spc="-254" dirty="0">
                <a:latin typeface="Arial"/>
                <a:cs typeface="Arial"/>
              </a:rPr>
              <a:t>Fuzzy	</a:t>
            </a:r>
            <a:r>
              <a:rPr sz="2800" spc="-185" dirty="0">
                <a:latin typeface="Arial"/>
                <a:cs typeface="Arial"/>
              </a:rPr>
              <a:t>Logic	</a:t>
            </a:r>
            <a:r>
              <a:rPr sz="2800" spc="-145" dirty="0">
                <a:latin typeface="Arial"/>
                <a:cs typeface="Arial"/>
              </a:rPr>
              <a:t>is	capable	</a:t>
            </a:r>
            <a:r>
              <a:rPr sz="2800" spc="-5" dirty="0">
                <a:latin typeface="Arial"/>
                <a:cs typeface="Arial"/>
              </a:rPr>
              <a:t>of	</a:t>
            </a:r>
            <a:r>
              <a:rPr sz="2800" spc="-120" dirty="0">
                <a:latin typeface="Arial"/>
                <a:cs typeface="Arial"/>
              </a:rPr>
              <a:t>handing	</a:t>
            </a:r>
            <a:r>
              <a:rPr sz="2800" spc="-55" dirty="0">
                <a:latin typeface="Arial"/>
                <a:cs typeface="Arial"/>
              </a:rPr>
              <a:t>inherently  </a:t>
            </a:r>
            <a:r>
              <a:rPr sz="2800" spc="-160" dirty="0">
                <a:latin typeface="Arial"/>
                <a:cs typeface="Arial"/>
              </a:rPr>
              <a:t>(vague </a:t>
            </a:r>
            <a:r>
              <a:rPr sz="2800" spc="-20" dirty="0">
                <a:latin typeface="Arial"/>
                <a:cs typeface="Arial"/>
              </a:rPr>
              <a:t>or </a:t>
            </a:r>
            <a:r>
              <a:rPr sz="2800" spc="-105" dirty="0">
                <a:latin typeface="Arial"/>
                <a:cs typeface="Arial"/>
              </a:rPr>
              <a:t>inexact </a:t>
            </a:r>
            <a:r>
              <a:rPr sz="2800" spc="-20" dirty="0">
                <a:latin typeface="Arial"/>
                <a:cs typeface="Arial"/>
              </a:rPr>
              <a:t>or </a:t>
            </a:r>
            <a:r>
              <a:rPr sz="2800" spc="-100" dirty="0">
                <a:latin typeface="Arial"/>
                <a:cs typeface="Arial"/>
              </a:rPr>
              <a:t>rough </a:t>
            </a:r>
            <a:r>
              <a:rPr sz="2800" spc="-25" dirty="0">
                <a:latin typeface="Arial"/>
                <a:cs typeface="Arial"/>
              </a:rPr>
              <a:t>or</a:t>
            </a:r>
            <a:r>
              <a:rPr sz="2800" spc="-520" dirty="0">
                <a:latin typeface="Arial"/>
                <a:cs typeface="Arial"/>
              </a:rPr>
              <a:t> </a:t>
            </a:r>
            <a:r>
              <a:rPr sz="2800" spc="-105" dirty="0">
                <a:latin typeface="Arial"/>
                <a:cs typeface="Arial"/>
              </a:rPr>
              <a:t>inaccurate) </a:t>
            </a:r>
            <a:r>
              <a:rPr sz="2800" spc="-130" dirty="0">
                <a:latin typeface="Arial"/>
                <a:cs typeface="Arial"/>
              </a:rPr>
              <a:t>concepts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36188" y="4723129"/>
            <a:ext cx="14224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14" dirty="0">
                <a:latin typeface="Arial"/>
                <a:cs typeface="Arial"/>
              </a:rPr>
              <a:t>imprecise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3320" y="314959"/>
            <a:ext cx="17354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335" dirty="0">
                <a:latin typeface="Arial"/>
                <a:cs typeface="Arial"/>
              </a:rPr>
              <a:t>Fuzzy</a:t>
            </a:r>
            <a:r>
              <a:rPr sz="3200" b="1" spc="-235" dirty="0">
                <a:latin typeface="Arial"/>
                <a:cs typeface="Arial"/>
              </a:rPr>
              <a:t> </a:t>
            </a:r>
            <a:r>
              <a:rPr sz="3200" b="1" spc="-320" dirty="0">
                <a:latin typeface="Arial"/>
                <a:cs typeface="Arial"/>
              </a:rPr>
              <a:t>Sets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039" y="1176020"/>
            <a:ext cx="9006205" cy="336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1620" indent="-2362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61620" algn="l"/>
              </a:tabLst>
            </a:pPr>
            <a:r>
              <a:rPr sz="2800" b="1" spc="-290" dirty="0">
                <a:latin typeface="Arial"/>
                <a:cs typeface="Arial"/>
              </a:rPr>
              <a:t>Fuzzy </a:t>
            </a:r>
            <a:r>
              <a:rPr sz="2800" b="1" spc="-190" dirty="0">
                <a:latin typeface="Arial"/>
                <a:cs typeface="Arial"/>
              </a:rPr>
              <a:t>set </a:t>
            </a:r>
            <a:r>
              <a:rPr sz="2800" spc="-145" dirty="0">
                <a:latin typeface="Arial"/>
                <a:cs typeface="Arial"/>
              </a:rPr>
              <a:t>is </a:t>
            </a:r>
            <a:r>
              <a:rPr sz="2800" spc="-80" dirty="0">
                <a:latin typeface="Arial"/>
                <a:cs typeface="Arial"/>
              </a:rPr>
              <a:t>defined </a:t>
            </a:r>
            <a:r>
              <a:rPr sz="2800" spc="-265" dirty="0">
                <a:latin typeface="Arial"/>
                <a:cs typeface="Arial"/>
              </a:rPr>
              <a:t>as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-55" dirty="0">
                <a:latin typeface="Arial"/>
                <a:cs typeface="Arial"/>
              </a:rPr>
              <a:t>follows: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4100">
              <a:latin typeface="Arial"/>
              <a:cs typeface="Arial"/>
            </a:endParaRPr>
          </a:p>
          <a:p>
            <a:pPr marL="261620" marR="17780" indent="-236220" algn="just">
              <a:lnSpc>
                <a:spcPct val="100000"/>
              </a:lnSpc>
              <a:buChar char="•"/>
              <a:tabLst>
                <a:tab pos="261620" algn="l"/>
              </a:tabLst>
            </a:pPr>
            <a:r>
              <a:rPr sz="2800" dirty="0">
                <a:latin typeface="Arial"/>
                <a:cs typeface="Arial"/>
              </a:rPr>
              <a:t>If </a:t>
            </a:r>
            <a:r>
              <a:rPr sz="2800" spc="-415" dirty="0">
                <a:latin typeface="Arial"/>
                <a:cs typeface="Arial"/>
              </a:rPr>
              <a:t>X </a:t>
            </a:r>
            <a:r>
              <a:rPr sz="2800" spc="-150" dirty="0">
                <a:latin typeface="Arial"/>
                <a:cs typeface="Arial"/>
              </a:rPr>
              <a:t>is </a:t>
            </a:r>
            <a:r>
              <a:rPr sz="2800" spc="-155" dirty="0">
                <a:latin typeface="Arial"/>
                <a:cs typeface="Arial"/>
              </a:rPr>
              <a:t>an </a:t>
            </a:r>
            <a:r>
              <a:rPr sz="2800" spc="-120" dirty="0">
                <a:latin typeface="Arial"/>
                <a:cs typeface="Arial"/>
              </a:rPr>
              <a:t>universe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spc="-140" dirty="0">
                <a:latin typeface="Arial"/>
                <a:cs typeface="Arial"/>
              </a:rPr>
              <a:t>discourse </a:t>
            </a:r>
            <a:r>
              <a:rPr sz="2800" spc="-130" dirty="0">
                <a:latin typeface="Arial"/>
                <a:cs typeface="Arial"/>
              </a:rPr>
              <a:t>and </a:t>
            </a:r>
            <a:r>
              <a:rPr sz="2800" spc="-190" dirty="0">
                <a:latin typeface="Arial"/>
                <a:cs typeface="Arial"/>
              </a:rPr>
              <a:t>x </a:t>
            </a:r>
            <a:r>
              <a:rPr sz="2800" spc="-145" dirty="0">
                <a:latin typeface="Arial"/>
                <a:cs typeface="Arial"/>
              </a:rPr>
              <a:t>is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60" dirty="0">
                <a:latin typeface="Arial"/>
                <a:cs typeface="Arial"/>
              </a:rPr>
              <a:t>particular </a:t>
            </a:r>
            <a:r>
              <a:rPr sz="2800" spc="-80" dirty="0">
                <a:latin typeface="Arial"/>
                <a:cs typeface="Arial"/>
              </a:rPr>
              <a:t>element 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spc="-250" dirty="0">
                <a:latin typeface="Arial"/>
                <a:cs typeface="Arial"/>
              </a:rPr>
              <a:t>X, </a:t>
            </a:r>
            <a:r>
              <a:rPr sz="2800" spc="-50" dirty="0">
                <a:latin typeface="Arial"/>
                <a:cs typeface="Arial"/>
              </a:rPr>
              <a:t>then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155" dirty="0">
                <a:latin typeface="Arial"/>
                <a:cs typeface="Arial"/>
              </a:rPr>
              <a:t>fuzzy </a:t>
            </a:r>
            <a:r>
              <a:rPr sz="2800" spc="-110" dirty="0">
                <a:latin typeface="Arial"/>
                <a:cs typeface="Arial"/>
              </a:rPr>
              <a:t>set </a:t>
            </a:r>
            <a:r>
              <a:rPr sz="2800" spc="-250" dirty="0">
                <a:latin typeface="Arial"/>
                <a:cs typeface="Arial"/>
              </a:rPr>
              <a:t>A </a:t>
            </a:r>
            <a:r>
              <a:rPr sz="2800" spc="-80" dirty="0">
                <a:latin typeface="Arial"/>
                <a:cs typeface="Arial"/>
              </a:rPr>
              <a:t>defined </a:t>
            </a:r>
            <a:r>
              <a:rPr sz="2800" spc="-90" dirty="0">
                <a:latin typeface="Arial"/>
                <a:cs typeface="Arial"/>
              </a:rPr>
              <a:t>on </a:t>
            </a:r>
            <a:r>
              <a:rPr sz="2800" spc="-415" dirty="0">
                <a:latin typeface="Arial"/>
                <a:cs typeface="Arial"/>
              </a:rPr>
              <a:t>X </a:t>
            </a:r>
            <a:r>
              <a:rPr sz="2800" spc="-130" dirty="0">
                <a:latin typeface="Arial"/>
                <a:cs typeface="Arial"/>
              </a:rPr>
              <a:t>and </a:t>
            </a:r>
            <a:r>
              <a:rPr sz="2800" spc="-175" dirty="0">
                <a:latin typeface="Arial"/>
                <a:cs typeface="Arial"/>
              </a:rPr>
              <a:t>can </a:t>
            </a:r>
            <a:r>
              <a:rPr sz="2800" spc="-130" dirty="0">
                <a:latin typeface="Arial"/>
                <a:cs typeface="Arial"/>
              </a:rPr>
              <a:t>be </a:t>
            </a:r>
            <a:r>
              <a:rPr sz="2800" spc="10" dirty="0">
                <a:latin typeface="Arial"/>
                <a:cs typeface="Arial"/>
              </a:rPr>
              <a:t>written </a:t>
            </a:r>
            <a:r>
              <a:rPr sz="2800" spc="-260" dirty="0">
                <a:latin typeface="Arial"/>
                <a:cs typeface="Arial"/>
              </a:rPr>
              <a:t>as </a:t>
            </a:r>
            <a:r>
              <a:rPr sz="2800" spc="-220" dirty="0">
                <a:latin typeface="Arial"/>
                <a:cs typeface="Arial"/>
              </a:rPr>
              <a:t>a  </a:t>
            </a:r>
            <a:r>
              <a:rPr sz="2800" spc="-70" dirty="0">
                <a:latin typeface="Arial"/>
                <a:cs typeface="Arial"/>
              </a:rPr>
              <a:t>collection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spc="-80" dirty="0">
                <a:latin typeface="Arial"/>
                <a:cs typeface="Arial"/>
              </a:rPr>
              <a:t>ordered</a:t>
            </a:r>
            <a:r>
              <a:rPr sz="2800" spc="-380" dirty="0">
                <a:latin typeface="Arial"/>
                <a:cs typeface="Arial"/>
              </a:rPr>
              <a:t> </a:t>
            </a:r>
            <a:r>
              <a:rPr sz="2800" spc="-120" dirty="0">
                <a:latin typeface="Arial"/>
                <a:cs typeface="Arial"/>
              </a:rPr>
              <a:t>pairs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100">
              <a:latin typeface="Arial"/>
              <a:cs typeface="Arial"/>
            </a:endParaRPr>
          </a:p>
          <a:p>
            <a:pPr marL="5080" algn="ctr">
              <a:lnSpc>
                <a:spcPct val="100000"/>
              </a:lnSpc>
            </a:pPr>
            <a:r>
              <a:rPr sz="2800" spc="-250" dirty="0">
                <a:latin typeface="Arial"/>
                <a:cs typeface="Arial"/>
              </a:rPr>
              <a:t>A </a:t>
            </a:r>
            <a:r>
              <a:rPr sz="2800" spc="-245" dirty="0">
                <a:latin typeface="Arial"/>
                <a:cs typeface="Arial"/>
              </a:rPr>
              <a:t>= </a:t>
            </a:r>
            <a:r>
              <a:rPr sz="2800" spc="-105" dirty="0">
                <a:latin typeface="Arial"/>
                <a:cs typeface="Arial"/>
              </a:rPr>
              <a:t>{(x, </a:t>
            </a:r>
            <a:r>
              <a:rPr sz="2800" spc="-165" dirty="0">
                <a:latin typeface="Arial"/>
                <a:cs typeface="Arial"/>
              </a:rPr>
              <a:t>µ</a:t>
            </a:r>
            <a:r>
              <a:rPr sz="2400" spc="-247" baseline="-24305" dirty="0">
                <a:latin typeface="Arial"/>
                <a:cs typeface="Arial"/>
              </a:rPr>
              <a:t>Ã</a:t>
            </a:r>
            <a:r>
              <a:rPr sz="2800" spc="-165" dirty="0">
                <a:latin typeface="Arial"/>
                <a:cs typeface="Arial"/>
              </a:rPr>
              <a:t>(x)), </a:t>
            </a:r>
            <a:r>
              <a:rPr sz="2800" spc="-190" dirty="0">
                <a:latin typeface="Arial"/>
                <a:cs typeface="Arial"/>
              </a:rPr>
              <a:t>x є </a:t>
            </a:r>
            <a:r>
              <a:rPr sz="2800" spc="-415" dirty="0">
                <a:latin typeface="Arial"/>
                <a:cs typeface="Arial"/>
              </a:rPr>
              <a:t>X </a:t>
            </a:r>
            <a:r>
              <a:rPr sz="2800" spc="-260" dirty="0">
                <a:latin typeface="Arial"/>
                <a:cs typeface="Arial"/>
              </a:rPr>
              <a:t> </a:t>
            </a:r>
            <a:r>
              <a:rPr sz="2800" spc="-55" dirty="0">
                <a:latin typeface="Arial"/>
                <a:cs typeface="Arial"/>
              </a:rPr>
              <a:t>}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3520" y="314959"/>
            <a:ext cx="36137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335" dirty="0">
                <a:latin typeface="Arial"/>
                <a:cs typeface="Arial"/>
              </a:rPr>
              <a:t>Fuzzy </a:t>
            </a:r>
            <a:r>
              <a:rPr sz="3200" b="1" spc="-320" dirty="0">
                <a:latin typeface="Arial"/>
                <a:cs typeface="Arial"/>
              </a:rPr>
              <a:t>Sets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spc="-200" dirty="0">
                <a:latin typeface="Arial"/>
                <a:cs typeface="Arial"/>
              </a:rPr>
              <a:t>(Continue)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940" y="1078230"/>
            <a:ext cx="9077325" cy="3522979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870"/>
              </a:spcBef>
            </a:pPr>
            <a:r>
              <a:rPr sz="2800" spc="-185" dirty="0">
                <a:latin typeface="Arial"/>
                <a:cs typeface="Arial"/>
              </a:rPr>
              <a:t>Example</a:t>
            </a:r>
            <a:endParaRPr sz="2800" dirty="0">
              <a:latin typeface="Arial"/>
              <a:cs typeface="Arial"/>
            </a:endParaRPr>
          </a:p>
          <a:p>
            <a:pPr marL="299720" indent="-236220">
              <a:lnSpc>
                <a:spcPct val="100000"/>
              </a:lnSpc>
              <a:spcBef>
                <a:spcPts val="770"/>
              </a:spcBef>
              <a:buChar char="•"/>
              <a:tabLst>
                <a:tab pos="299720" algn="l"/>
              </a:tabLst>
            </a:pPr>
            <a:r>
              <a:rPr sz="4200" spc="-202" baseline="1984" dirty="0">
                <a:latin typeface="Arial"/>
                <a:cs typeface="Arial"/>
              </a:rPr>
              <a:t>Let </a:t>
            </a:r>
            <a:r>
              <a:rPr sz="4200" spc="-622" baseline="1984" dirty="0">
                <a:latin typeface="Arial"/>
                <a:cs typeface="Arial"/>
              </a:rPr>
              <a:t>X </a:t>
            </a:r>
            <a:r>
              <a:rPr sz="4200" spc="-367" baseline="1984" dirty="0">
                <a:latin typeface="Arial"/>
                <a:cs typeface="Arial"/>
              </a:rPr>
              <a:t>= </a:t>
            </a:r>
            <a:r>
              <a:rPr sz="4200" spc="-300" baseline="1984" dirty="0">
                <a:latin typeface="Arial"/>
                <a:cs typeface="Arial"/>
              </a:rPr>
              <a:t>{g</a:t>
            </a:r>
            <a:r>
              <a:rPr sz="2400" spc="-300" baseline="-20833" dirty="0">
                <a:latin typeface="Arial"/>
                <a:cs typeface="Arial"/>
              </a:rPr>
              <a:t>1</a:t>
            </a:r>
            <a:r>
              <a:rPr sz="4200" spc="-300" baseline="1984" dirty="0">
                <a:latin typeface="Arial"/>
                <a:cs typeface="Arial"/>
              </a:rPr>
              <a:t>, </a:t>
            </a:r>
            <a:r>
              <a:rPr sz="4200" spc="-367" baseline="1984" dirty="0">
                <a:latin typeface="Arial"/>
                <a:cs typeface="Arial"/>
              </a:rPr>
              <a:t>g</a:t>
            </a:r>
            <a:r>
              <a:rPr sz="2400" spc="-367" baseline="-20833" dirty="0">
                <a:latin typeface="Arial"/>
                <a:cs typeface="Arial"/>
              </a:rPr>
              <a:t>2</a:t>
            </a:r>
            <a:r>
              <a:rPr sz="4200" spc="-367" baseline="1984" dirty="0">
                <a:latin typeface="Arial"/>
                <a:cs typeface="Arial"/>
              </a:rPr>
              <a:t>, g</a:t>
            </a:r>
            <a:r>
              <a:rPr sz="2400" spc="-367" baseline="-20833" dirty="0">
                <a:latin typeface="Arial"/>
                <a:cs typeface="Arial"/>
              </a:rPr>
              <a:t>3</a:t>
            </a:r>
            <a:r>
              <a:rPr sz="4200" spc="-367" baseline="1984" dirty="0">
                <a:latin typeface="Arial"/>
                <a:cs typeface="Arial"/>
              </a:rPr>
              <a:t>, g</a:t>
            </a:r>
            <a:r>
              <a:rPr sz="2400" spc="-367" baseline="-20833" dirty="0">
                <a:latin typeface="Arial"/>
                <a:cs typeface="Arial"/>
              </a:rPr>
              <a:t>4</a:t>
            </a:r>
            <a:r>
              <a:rPr sz="4200" spc="-367" baseline="1984" dirty="0">
                <a:latin typeface="Arial"/>
                <a:cs typeface="Arial"/>
              </a:rPr>
              <a:t>, </a:t>
            </a:r>
            <a:r>
              <a:rPr sz="4200" spc="-352" baseline="1984" dirty="0">
                <a:latin typeface="Arial"/>
                <a:cs typeface="Arial"/>
              </a:rPr>
              <a:t>g</a:t>
            </a:r>
            <a:r>
              <a:rPr sz="2400" spc="-352" baseline="-20833" dirty="0">
                <a:latin typeface="Arial"/>
                <a:cs typeface="Arial"/>
              </a:rPr>
              <a:t>5</a:t>
            </a:r>
            <a:r>
              <a:rPr sz="4200" spc="-352" baseline="1984" dirty="0">
                <a:latin typeface="Arial"/>
                <a:cs typeface="Arial"/>
              </a:rPr>
              <a:t>} </a:t>
            </a:r>
            <a:r>
              <a:rPr sz="4200" spc="-195" baseline="1984" dirty="0">
                <a:latin typeface="Arial"/>
                <a:cs typeface="Arial"/>
              </a:rPr>
              <a:t>be </a:t>
            </a:r>
            <a:r>
              <a:rPr sz="4200" spc="-60" baseline="1984" dirty="0">
                <a:latin typeface="Arial"/>
                <a:cs typeface="Arial"/>
              </a:rPr>
              <a:t>the </a:t>
            </a:r>
            <a:r>
              <a:rPr sz="4200" spc="-142" baseline="1984" dirty="0">
                <a:latin typeface="Arial"/>
                <a:cs typeface="Arial"/>
              </a:rPr>
              <a:t>reference </a:t>
            </a:r>
            <a:r>
              <a:rPr sz="4200" spc="-165" baseline="1984" dirty="0">
                <a:latin typeface="Arial"/>
                <a:cs typeface="Arial"/>
              </a:rPr>
              <a:t>set </a:t>
            </a:r>
            <a:r>
              <a:rPr sz="4200" spc="-7" baseline="1984" dirty="0">
                <a:latin typeface="Arial"/>
                <a:cs typeface="Arial"/>
              </a:rPr>
              <a:t>of</a:t>
            </a:r>
            <a:r>
              <a:rPr sz="4200" spc="44" baseline="1984" dirty="0">
                <a:latin typeface="Arial"/>
                <a:cs typeface="Arial"/>
              </a:rPr>
              <a:t> </a:t>
            </a:r>
            <a:r>
              <a:rPr sz="4200" spc="-142" baseline="1984" dirty="0">
                <a:latin typeface="Arial"/>
                <a:cs typeface="Arial"/>
              </a:rPr>
              <a:t>students.</a:t>
            </a:r>
            <a:endParaRPr sz="4200" baseline="1984" dirty="0">
              <a:latin typeface="Arial"/>
              <a:cs typeface="Arial"/>
            </a:endParaRPr>
          </a:p>
          <a:p>
            <a:pPr marL="299720" marR="55880" indent="-236220">
              <a:lnSpc>
                <a:spcPts val="3350"/>
              </a:lnSpc>
              <a:spcBef>
                <a:spcPts val="1210"/>
              </a:spcBef>
              <a:buChar char="•"/>
              <a:tabLst>
                <a:tab pos="299720" algn="l"/>
                <a:tab pos="7575550" algn="l"/>
              </a:tabLst>
            </a:pPr>
            <a:r>
              <a:rPr sz="2800" spc="-135" dirty="0">
                <a:latin typeface="Arial"/>
                <a:cs typeface="Arial"/>
              </a:rPr>
              <a:t>Let </a:t>
            </a:r>
            <a:r>
              <a:rPr sz="2800" spc="-250" dirty="0">
                <a:latin typeface="Arial"/>
                <a:cs typeface="Arial"/>
              </a:rPr>
              <a:t>Ã </a:t>
            </a:r>
            <a:r>
              <a:rPr sz="2800" spc="-130" dirty="0">
                <a:latin typeface="Arial"/>
                <a:cs typeface="Arial"/>
              </a:rPr>
              <a:t>be </a:t>
            </a:r>
            <a:r>
              <a:rPr sz="2800" spc="-40" dirty="0">
                <a:latin typeface="Arial"/>
                <a:cs typeface="Arial"/>
              </a:rPr>
              <a:t>the </a:t>
            </a:r>
            <a:r>
              <a:rPr sz="2800" spc="-155" dirty="0">
                <a:latin typeface="Arial"/>
                <a:cs typeface="Arial"/>
              </a:rPr>
              <a:t>fuzzy </a:t>
            </a:r>
            <a:r>
              <a:rPr sz="2800" spc="-110" dirty="0">
                <a:latin typeface="Arial"/>
                <a:cs typeface="Arial"/>
              </a:rPr>
              <a:t>set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spc="5" dirty="0">
                <a:latin typeface="Arial"/>
                <a:cs typeface="Arial"/>
              </a:rPr>
              <a:t>“smart”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students,</a:t>
            </a:r>
            <a:r>
              <a:rPr sz="2800" spc="-120" dirty="0">
                <a:latin typeface="Arial"/>
                <a:cs typeface="Arial"/>
              </a:rPr>
              <a:t> </a:t>
            </a:r>
            <a:r>
              <a:rPr sz="2800" spc="-85" dirty="0">
                <a:latin typeface="Arial"/>
                <a:cs typeface="Arial"/>
              </a:rPr>
              <a:t>where	</a:t>
            </a:r>
            <a:r>
              <a:rPr sz="2800" spc="5" dirty="0">
                <a:latin typeface="Arial"/>
                <a:cs typeface="Arial"/>
              </a:rPr>
              <a:t>“smart”</a:t>
            </a:r>
            <a:r>
              <a:rPr sz="2800" spc="-200" dirty="0">
                <a:latin typeface="Arial"/>
                <a:cs typeface="Arial"/>
              </a:rPr>
              <a:t> </a:t>
            </a:r>
            <a:r>
              <a:rPr sz="2800" spc="-150" dirty="0">
                <a:latin typeface="Arial"/>
                <a:cs typeface="Arial"/>
              </a:rPr>
              <a:t>is  </a:t>
            </a:r>
            <a:r>
              <a:rPr sz="2800" spc="-155" dirty="0">
                <a:latin typeface="Arial"/>
                <a:cs typeface="Arial"/>
              </a:rPr>
              <a:t>fuzzy</a:t>
            </a:r>
            <a:r>
              <a:rPr sz="2800" spc="-160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term.</a:t>
            </a:r>
            <a:endParaRPr sz="2800" dirty="0">
              <a:latin typeface="Arial"/>
              <a:cs typeface="Arial"/>
            </a:endParaRPr>
          </a:p>
          <a:p>
            <a:pPr marL="10795" algn="ctr">
              <a:lnSpc>
                <a:spcPct val="100000"/>
              </a:lnSpc>
              <a:spcBef>
                <a:spcPts val="2040"/>
              </a:spcBef>
            </a:pPr>
            <a:r>
              <a:rPr sz="2800" spc="-250" dirty="0">
                <a:latin typeface="Arial"/>
                <a:cs typeface="Arial"/>
              </a:rPr>
              <a:t>Ã </a:t>
            </a:r>
            <a:r>
              <a:rPr sz="2800" spc="-245" dirty="0">
                <a:latin typeface="Arial"/>
                <a:cs typeface="Arial"/>
              </a:rPr>
              <a:t>=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spc="-160" dirty="0">
                <a:latin typeface="Arial"/>
                <a:cs typeface="Arial"/>
              </a:rPr>
              <a:t>{(g</a:t>
            </a:r>
            <a:r>
              <a:rPr sz="2400" spc="-240" baseline="-24305" dirty="0">
                <a:latin typeface="Arial"/>
                <a:cs typeface="Arial"/>
              </a:rPr>
              <a:t>1</a:t>
            </a:r>
            <a:r>
              <a:rPr sz="2800" spc="-160" dirty="0">
                <a:latin typeface="Arial"/>
                <a:cs typeface="Arial"/>
              </a:rPr>
              <a:t>,0.4)(g</a:t>
            </a:r>
            <a:r>
              <a:rPr sz="2400" spc="-240" baseline="-24305" dirty="0">
                <a:latin typeface="Arial"/>
                <a:cs typeface="Arial"/>
              </a:rPr>
              <a:t>2</a:t>
            </a:r>
            <a:r>
              <a:rPr sz="2800" spc="-160" dirty="0">
                <a:latin typeface="Arial"/>
                <a:cs typeface="Arial"/>
              </a:rPr>
              <a:t>,0.5)(g</a:t>
            </a:r>
            <a:r>
              <a:rPr sz="2400" spc="-240" baseline="-24305" dirty="0">
                <a:latin typeface="Arial"/>
                <a:cs typeface="Arial"/>
              </a:rPr>
              <a:t>3</a:t>
            </a:r>
            <a:r>
              <a:rPr sz="2800" spc="-160" dirty="0">
                <a:latin typeface="Arial"/>
                <a:cs typeface="Arial"/>
              </a:rPr>
              <a:t>,1)(g</a:t>
            </a:r>
            <a:r>
              <a:rPr sz="2400" spc="-240" baseline="-24305" dirty="0">
                <a:latin typeface="Arial"/>
                <a:cs typeface="Arial"/>
              </a:rPr>
              <a:t>4</a:t>
            </a:r>
            <a:r>
              <a:rPr sz="2800" spc="-160" dirty="0">
                <a:latin typeface="Arial"/>
                <a:cs typeface="Arial"/>
              </a:rPr>
              <a:t>,0.9)(g</a:t>
            </a:r>
            <a:r>
              <a:rPr sz="2400" spc="-240" baseline="-24305" dirty="0">
                <a:latin typeface="Arial"/>
                <a:cs typeface="Arial"/>
              </a:rPr>
              <a:t>5</a:t>
            </a:r>
            <a:r>
              <a:rPr sz="2800" spc="-160" dirty="0">
                <a:latin typeface="Arial"/>
                <a:cs typeface="Arial"/>
              </a:rPr>
              <a:t>,0.8)}</a:t>
            </a:r>
            <a:endParaRPr sz="2800" dirty="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2610"/>
              </a:spcBef>
            </a:pPr>
            <a:r>
              <a:rPr sz="2800" spc="-150" dirty="0">
                <a:latin typeface="Arial"/>
                <a:cs typeface="Arial"/>
              </a:rPr>
              <a:t>Here </a:t>
            </a:r>
            <a:r>
              <a:rPr sz="2800" spc="-250" dirty="0">
                <a:latin typeface="Arial"/>
                <a:cs typeface="Arial"/>
              </a:rPr>
              <a:t>Ã </a:t>
            </a:r>
            <a:r>
              <a:rPr sz="2800" spc="-105" dirty="0">
                <a:latin typeface="Arial"/>
                <a:cs typeface="Arial"/>
              </a:rPr>
              <a:t>indicates </a:t>
            </a:r>
            <a:r>
              <a:rPr sz="2800" spc="-5" dirty="0">
                <a:latin typeface="Arial"/>
                <a:cs typeface="Arial"/>
              </a:rPr>
              <a:t>that </a:t>
            </a:r>
            <a:r>
              <a:rPr sz="2800" spc="-40" dirty="0">
                <a:latin typeface="Arial"/>
                <a:cs typeface="Arial"/>
              </a:rPr>
              <a:t>the </a:t>
            </a:r>
            <a:r>
              <a:rPr sz="2800" spc="-150" dirty="0">
                <a:latin typeface="Arial"/>
                <a:cs typeface="Arial"/>
              </a:rPr>
              <a:t>smartness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spc="-310" dirty="0">
                <a:latin typeface="Arial"/>
                <a:cs typeface="Arial"/>
              </a:rPr>
              <a:t>g</a:t>
            </a:r>
            <a:r>
              <a:rPr sz="2400" spc="-465" baseline="-24305" dirty="0">
                <a:latin typeface="Arial"/>
                <a:cs typeface="Arial"/>
              </a:rPr>
              <a:t>1 </a:t>
            </a:r>
            <a:r>
              <a:rPr sz="2800" spc="-145" dirty="0">
                <a:latin typeface="Arial"/>
                <a:cs typeface="Arial"/>
              </a:rPr>
              <a:t>is </a:t>
            </a:r>
            <a:r>
              <a:rPr sz="2800" spc="-120" dirty="0">
                <a:latin typeface="Arial"/>
                <a:cs typeface="Arial"/>
              </a:rPr>
              <a:t>0.4 </a:t>
            </a:r>
            <a:r>
              <a:rPr sz="2800" spc="-135" dirty="0">
                <a:latin typeface="Arial"/>
                <a:cs typeface="Arial"/>
              </a:rPr>
              <a:t>and </a:t>
            </a:r>
            <a:r>
              <a:rPr sz="2800" spc="-200" dirty="0">
                <a:latin typeface="Arial"/>
                <a:cs typeface="Arial"/>
              </a:rPr>
              <a:t>so</a:t>
            </a:r>
            <a:r>
              <a:rPr sz="2800" spc="-565" dirty="0">
                <a:latin typeface="Arial"/>
                <a:cs typeface="Arial"/>
              </a:rPr>
              <a:t> </a:t>
            </a:r>
            <a:r>
              <a:rPr sz="2800" spc="-85" dirty="0">
                <a:latin typeface="Arial"/>
                <a:cs typeface="Arial"/>
              </a:rPr>
              <a:t>on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3520" y="314959"/>
            <a:ext cx="36137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335" dirty="0">
                <a:latin typeface="Arial"/>
                <a:cs typeface="Arial"/>
              </a:rPr>
              <a:t>Fuzzy </a:t>
            </a:r>
            <a:r>
              <a:rPr sz="3200" b="1" spc="-320" dirty="0">
                <a:latin typeface="Arial"/>
                <a:cs typeface="Arial"/>
              </a:rPr>
              <a:t>Sets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spc="-200" dirty="0">
                <a:latin typeface="Arial"/>
                <a:cs typeface="Arial"/>
              </a:rPr>
              <a:t>(Continue)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1088390"/>
            <a:ext cx="8938260" cy="4593373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2400" b="1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Membership</a:t>
            </a:r>
            <a:r>
              <a:rPr sz="2400" b="1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8920" indent="-236220">
              <a:lnSpc>
                <a:spcPct val="100000"/>
              </a:lnSpc>
              <a:spcBef>
                <a:spcPts val="690"/>
              </a:spcBef>
              <a:buChar char="•"/>
              <a:tabLst>
                <a:tab pos="248920" algn="l"/>
              </a:tabLst>
            </a:pPr>
            <a:r>
              <a:rPr sz="2400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membership 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 </a:t>
            </a:r>
            <a:r>
              <a:rPr sz="24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defines 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fuzzy</a:t>
            </a:r>
            <a:r>
              <a:rPr sz="2400" spc="-5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8920" marR="5080" indent="-236220">
              <a:lnSpc>
                <a:spcPts val="3020"/>
              </a:lnSpc>
              <a:spcBef>
                <a:spcPts val="740"/>
              </a:spcBef>
              <a:buChar char="•"/>
              <a:tabLst>
                <a:tab pos="248920" algn="l"/>
              </a:tabLst>
            </a:pPr>
            <a:r>
              <a:rPr sz="2400" spc="-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membership 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sz="24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</a:t>
            </a:r>
            <a:r>
              <a:rPr sz="2400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400" i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i="1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degree</a:t>
            </a:r>
            <a:r>
              <a:rPr sz="2400" i="1" spc="-3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i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 </a:t>
            </a:r>
            <a:r>
              <a:rPr sz="2400" i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similarity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4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sz="2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 </a:t>
            </a:r>
            <a:r>
              <a:rPr sz="2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fuzzy</a:t>
            </a:r>
            <a:r>
              <a:rPr sz="2400" spc="-5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endParaRPr lang="en-IN" sz="2400" spc="-10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8920" marR="5080" indent="-236220">
              <a:lnSpc>
                <a:spcPts val="3020"/>
              </a:lnSpc>
              <a:spcBef>
                <a:spcPts val="740"/>
              </a:spcBef>
              <a:buChar char="•"/>
              <a:tabLst>
                <a:tab pos="248920" algn="l"/>
              </a:tabLst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2400" b="1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Membership </a:t>
            </a:r>
            <a:r>
              <a:rPr sz="2400" b="1" spc="-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r>
              <a:rPr sz="2400" b="1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5650" marR="530225" lvl="1" indent="-285750">
              <a:lnSpc>
                <a:spcPct val="90000"/>
              </a:lnSpc>
              <a:spcBef>
                <a:spcPts val="695"/>
              </a:spcBef>
              <a:buChar char="–"/>
              <a:tabLst>
                <a:tab pos="755650" algn="l"/>
              </a:tabLst>
            </a:pP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either </a:t>
            </a:r>
            <a:r>
              <a:rPr sz="24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24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chosen </a:t>
            </a:r>
            <a:r>
              <a:rPr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arbitrarily, </a:t>
            </a:r>
            <a:r>
              <a:rPr sz="24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</a:t>
            </a:r>
            <a:r>
              <a:rPr sz="2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400" spc="-4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</a:t>
            </a:r>
            <a:r>
              <a:rPr sz="24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user’s </a:t>
            </a:r>
            <a:r>
              <a:rPr sz="24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 </a:t>
            </a:r>
            <a:r>
              <a:rPr sz="24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(MF </a:t>
            </a:r>
            <a:r>
              <a:rPr sz="24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chosen </a:t>
            </a:r>
            <a:r>
              <a:rPr sz="24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sz="24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</a:t>
            </a:r>
            <a:r>
              <a:rPr sz="2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could </a:t>
            </a:r>
            <a:r>
              <a:rPr sz="24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</a:t>
            </a:r>
            <a:r>
              <a:rPr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depending </a:t>
            </a:r>
            <a:r>
              <a:rPr sz="2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upon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 </a:t>
            </a:r>
            <a:r>
              <a:rPr sz="24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experiences,  </a:t>
            </a:r>
            <a:r>
              <a:rPr sz="24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perspectives,</a:t>
            </a:r>
            <a:r>
              <a:rPr sz="24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etc.)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5650" marR="433070" lvl="1" indent="-285750">
              <a:lnSpc>
                <a:spcPts val="3020"/>
              </a:lnSpc>
              <a:spcBef>
                <a:spcPts val="745"/>
              </a:spcBef>
              <a:buChar char="–"/>
              <a:tabLst>
                <a:tab pos="755650" algn="l"/>
              </a:tabLst>
            </a:pPr>
            <a:r>
              <a:rPr sz="24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sz="24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24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using </a:t>
            </a:r>
            <a:r>
              <a:rPr sz="24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</a:t>
            </a:r>
            <a:r>
              <a:rPr sz="2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</a:t>
            </a:r>
            <a:r>
              <a:rPr sz="24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sz="2400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(e.g.,  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</a:t>
            </a:r>
            <a:r>
              <a:rPr sz="2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</a:t>
            </a:r>
            <a:r>
              <a:rPr sz="2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networks, </a:t>
            </a:r>
            <a:r>
              <a:rPr sz="24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genetic </a:t>
            </a:r>
            <a:r>
              <a:rPr sz="2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algorithms,</a:t>
            </a:r>
            <a:r>
              <a:rPr sz="2400" spc="-4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etc.)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3520" y="314959"/>
            <a:ext cx="36137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335" dirty="0">
                <a:latin typeface="Arial"/>
                <a:cs typeface="Arial"/>
              </a:rPr>
              <a:t>Fuzzy </a:t>
            </a:r>
            <a:r>
              <a:rPr sz="3200" b="1" spc="-320" dirty="0">
                <a:latin typeface="Arial"/>
                <a:cs typeface="Arial"/>
              </a:rPr>
              <a:t>Sets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spc="-200" dirty="0">
                <a:latin typeface="Arial"/>
                <a:cs typeface="Arial"/>
              </a:rPr>
              <a:t>(Continue)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1132840"/>
            <a:ext cx="76282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50" dirty="0">
                <a:latin typeface="Arial"/>
                <a:cs typeface="Arial"/>
              </a:rPr>
              <a:t>There </a:t>
            </a:r>
            <a:r>
              <a:rPr sz="2800" spc="-114" dirty="0">
                <a:latin typeface="Arial"/>
                <a:cs typeface="Arial"/>
              </a:rPr>
              <a:t>are </a:t>
            </a:r>
            <a:r>
              <a:rPr sz="2800" spc="-20" dirty="0">
                <a:latin typeface="Arial"/>
                <a:cs typeface="Arial"/>
              </a:rPr>
              <a:t>different </a:t>
            </a:r>
            <a:r>
              <a:rPr sz="2800" spc="-200" dirty="0">
                <a:latin typeface="Arial"/>
                <a:cs typeface="Arial"/>
              </a:rPr>
              <a:t>shapes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spc="-110" dirty="0">
                <a:latin typeface="Arial"/>
                <a:cs typeface="Arial"/>
              </a:rPr>
              <a:t>membership</a:t>
            </a:r>
            <a:r>
              <a:rPr sz="2800" spc="-459" dirty="0">
                <a:latin typeface="Arial"/>
                <a:cs typeface="Arial"/>
              </a:rPr>
              <a:t> </a:t>
            </a:r>
            <a:r>
              <a:rPr sz="2800" spc="-70" dirty="0">
                <a:latin typeface="Arial"/>
                <a:cs typeface="Arial"/>
              </a:rPr>
              <a:t>functions;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1539239"/>
            <a:ext cx="150495" cy="144272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1640" y="1559559"/>
            <a:ext cx="1973580" cy="1442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700"/>
              </a:lnSpc>
              <a:spcBef>
                <a:spcPts val="100"/>
              </a:spcBef>
            </a:pPr>
            <a:r>
              <a:rPr sz="2800" b="1" spc="-180" dirty="0">
                <a:latin typeface="Arial"/>
                <a:cs typeface="Arial"/>
              </a:rPr>
              <a:t>Triangular,  Trapezoidal,  </a:t>
            </a:r>
            <a:r>
              <a:rPr sz="2800" b="1" spc="-250" dirty="0">
                <a:latin typeface="Arial"/>
                <a:cs typeface="Arial"/>
              </a:rPr>
              <a:t>Gaussian,</a:t>
            </a:r>
            <a:r>
              <a:rPr sz="2800" b="1" spc="-220" dirty="0">
                <a:latin typeface="Arial"/>
                <a:cs typeface="Arial"/>
              </a:rPr>
              <a:t> </a:t>
            </a:r>
            <a:r>
              <a:rPr sz="2800" b="1" spc="-175" dirty="0">
                <a:latin typeface="Arial"/>
                <a:cs typeface="Arial"/>
              </a:rPr>
              <a:t>etc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5">
            <a:extLst>
              <a:ext uri="{FF2B5EF4-FFF2-40B4-BE49-F238E27FC236}">
                <a16:creationId xmlns:a16="http://schemas.microsoft.com/office/drawing/2014/main" id="{F4212335-F78A-EC1A-9D4D-5980920C9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03D695C-8753-44A1-B6DD-D58EE1E8706A}" type="slidenum">
              <a:rPr lang="en-US" altLang="en-US" b="1"/>
              <a:pPr eaLnBrk="1" hangingPunct="1"/>
              <a:t>67</a:t>
            </a:fld>
            <a:endParaRPr lang="en-US" altLang="en-US" b="1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2AC147B8-1ED5-4709-1333-FF08ED0BBA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0" y="136524"/>
            <a:ext cx="4534702" cy="750888"/>
          </a:xfrm>
          <a:noFill/>
        </p:spPr>
        <p:txBody>
          <a:bodyPr lIns="92075" tIns="46038" rIns="92075" bIns="46038" anchor="ctr">
            <a:normAutofit/>
          </a:bodyPr>
          <a:lstStyle/>
          <a:p>
            <a:pPr algn="ctr"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Fuzzy Set Classification</a:t>
            </a:r>
          </a:p>
        </p:txBody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E553B134-943E-F0C9-4FBE-349DC56C3E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53452" y="1065212"/>
            <a:ext cx="8229600" cy="3519489"/>
          </a:xfrm>
          <a:noFill/>
        </p:spPr>
        <p:txBody>
          <a:bodyPr lIns="92075" tIns="46038" rIns="92075" bIns="46038">
            <a:normAutofit fontScale="92500" lnSpcReduction="1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sz="2000" dirty="0"/>
              <a:t>Fuzzy logic uses truth values between 0.0 and 1.0 to represent the degree of membership (such as in a </a:t>
            </a:r>
            <a:r>
              <a:rPr lang="en-US" altLang="en-US" sz="2000" i="1" dirty="0"/>
              <a:t>fuzzy membership graph</a:t>
            </a:r>
            <a:r>
              <a:rPr lang="en-US" altLang="en-US" sz="2000" dirty="0"/>
              <a:t>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 dirty="0"/>
              <a:t>Attribute values are converted to fuzzy values.  Ex.: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dirty="0"/>
              <a:t>Income,</a:t>
            </a:r>
            <a:r>
              <a:rPr lang="en-US" altLang="en-US" sz="2000" i="1" dirty="0"/>
              <a:t> x</a:t>
            </a:r>
            <a:r>
              <a:rPr lang="en-US" altLang="en-US" sz="2000" dirty="0"/>
              <a:t>, is assigned a </a:t>
            </a:r>
            <a:r>
              <a:rPr lang="en-US" altLang="en-US" sz="2000" dirty="0">
                <a:solidFill>
                  <a:schemeClr val="hlink"/>
                </a:solidFill>
              </a:rPr>
              <a:t>fuzzy membership value</a:t>
            </a:r>
            <a:r>
              <a:rPr lang="en-US" altLang="en-US" sz="2000" dirty="0"/>
              <a:t> to each of the discrete categories {low, medium, high}, e.g. $49K belongs to “medium income” with fuzzy value 0.15 but belongs to “high income” with fuzzy value 0.96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dirty="0"/>
              <a:t>Fuzzy membership values do not have to sum to 1.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 dirty="0"/>
              <a:t>Each applicable rule contributes a vote for membership in the categories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 dirty="0"/>
              <a:t>Typically, the truth values for each predicted category are summed, and these sums are combined</a:t>
            </a:r>
          </a:p>
        </p:txBody>
      </p:sp>
      <p:pic>
        <p:nvPicPr>
          <p:cNvPr id="57349" name="Picture 4" descr="fuzzy">
            <a:extLst>
              <a:ext uri="{FF2B5EF4-FFF2-40B4-BE49-F238E27FC236}">
                <a16:creationId xmlns:a16="http://schemas.microsoft.com/office/drawing/2014/main" id="{79F9A693-04EF-2FF1-E0A7-A50EA18CF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653" y="4584701"/>
            <a:ext cx="5314950" cy="213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6">
            <a:extLst>
              <a:ext uri="{FF2B5EF4-FFF2-40B4-BE49-F238E27FC236}">
                <a16:creationId xmlns:a16="http://schemas.microsoft.com/office/drawing/2014/main" id="{8B878192-D528-CAA2-3E68-F32F2F294866}"/>
              </a:ext>
            </a:extLst>
          </p:cNvPr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A0F1C0F2-FCDE-47C3-9BEF-01169716DFC8}" type="slidenum">
              <a:rPr lang="en-US" altLang="en-US" sz="1200" b="1"/>
              <a:pPr algn="r" eaLnBrk="1" hangingPunct="1"/>
              <a:t>68</a:t>
            </a:fld>
            <a:endParaRPr lang="en-US" altLang="en-US" sz="1200" b="1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E69EDE54-76E1-39D4-AC4F-8EF94DAD9D8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304800"/>
            <a:ext cx="6861425" cy="6096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 dirty="0"/>
              <a:t>Outline</a:t>
            </a:r>
          </a:p>
        </p:txBody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3E62C699-3649-83C8-96D8-1961AEFB6AC4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04800" y="1295400"/>
            <a:ext cx="8458200" cy="5334000"/>
          </a:xfrm>
          <a:noFill/>
        </p:spPr>
        <p:txBody>
          <a:bodyPr lIns="92075" tIns="46038" rIns="92075" bIns="46038"/>
          <a:lstStyle/>
          <a:p>
            <a:pPr>
              <a:lnSpc>
                <a:spcPct val="13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Bayesian Belief Networks</a:t>
            </a:r>
          </a:p>
          <a:p>
            <a:pPr>
              <a:lnSpc>
                <a:spcPct val="13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by Backpropagation</a:t>
            </a:r>
          </a:p>
          <a:p>
            <a:pPr>
              <a:lnSpc>
                <a:spcPct val="13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Machines</a:t>
            </a:r>
          </a:p>
          <a:p>
            <a:pPr>
              <a:lnSpc>
                <a:spcPct val="13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by Using Frequent Patterns</a:t>
            </a:r>
          </a:p>
          <a:p>
            <a:pPr>
              <a:lnSpc>
                <a:spcPct val="13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Lazy Learners (or Learning from Your Neighbors)</a:t>
            </a:r>
          </a:p>
          <a:p>
            <a:pPr>
              <a:lnSpc>
                <a:spcPct val="13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Classification Methods</a:t>
            </a:r>
          </a:p>
          <a:p>
            <a:pPr>
              <a:lnSpc>
                <a:spcPct val="130000"/>
              </a:lnSpc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Topics Regarding Classification</a:t>
            </a:r>
          </a:p>
          <a:p>
            <a:pPr>
              <a:lnSpc>
                <a:spcPct val="13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44E7E-A7B9-3AA7-53DF-DEB15A16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6158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029FB-AEE7-0EE5-C928-CC252229E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636" y="1251285"/>
            <a:ext cx="8431730" cy="5370896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 is the binary classifier. How to build a classifier  if there are more than one classes?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 Multiclass classification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requires labelled data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But, labelled data is not available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very expensive to label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Speech recognition: 1 minute speech takes 10 minutes to label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Annotating phonemes (basic units of sound) can take 400 times as long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 Semi-supervised classification</a:t>
            </a:r>
          </a:p>
          <a:p>
            <a:pPr lvl="1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244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C43B3-CA6B-5B18-9E8F-50063D535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288" y="276447"/>
            <a:ext cx="3018317" cy="846986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 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C0B2D-D0E3-1B3B-9F39-B67928C04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204" y="1272290"/>
            <a:ext cx="2784401" cy="5528929"/>
          </a:xfrm>
        </p:spPr>
        <p:txBody>
          <a:bodyPr>
            <a:normAutofit fontScale="92500"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methods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 of classification model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Wrapper methods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Combines feature selection and classifier model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Embedded methods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Embeds the feature selection model during the classification step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77DD73-C227-545A-15EF-15B470DDB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177" y="276448"/>
            <a:ext cx="6081823" cy="630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17622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BE0B8F08-D6B4-E191-CA67-B61D9AEE55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625474"/>
          </a:xfrm>
        </p:spPr>
        <p:txBody>
          <a:bodyPr/>
          <a:lstStyle/>
          <a:p>
            <a:pPr algn="ctr"/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Multiclass Classification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CB5D2DF1-2956-98B1-1A05-006FC6F893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10600" cy="5257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involving more than two classes (i.e., &gt; 2 Classes) </a:t>
            </a:r>
          </a:p>
          <a:p>
            <a:pPr>
              <a:lnSpc>
                <a:spcPct val="11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1.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One-vs.-all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(OVA): Learn a classifier one at a time 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m classes, train m classifiers: one for each class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 j: treat tuples in class j as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all others as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classify a tuple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set of classifiers vote as an ensemble </a:t>
            </a:r>
          </a:p>
          <a:p>
            <a:pPr>
              <a:lnSpc>
                <a:spcPct val="11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2.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All-vs.-all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(AVA): Learn a classifier for each pair of classes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m classes, construct m(m-1)/2 binary classifiers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classifier is trained using tuples of the two classes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classify a tuple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each classifier votes.  X is assigned to the class with maximal vote</a:t>
            </a:r>
          </a:p>
          <a:p>
            <a:pPr>
              <a:lnSpc>
                <a:spcPct val="11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All-vs.-all tends to be superior to one-vs.-all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Problem: Binary classifier is sensitive to errors, and errors affect vote count</a:t>
            </a:r>
          </a:p>
        </p:txBody>
      </p:sp>
      <p:sp>
        <p:nvSpPr>
          <p:cNvPr id="59396" name="Slide Number Placeholder 6">
            <a:extLst>
              <a:ext uri="{FF2B5EF4-FFF2-40B4-BE49-F238E27FC236}">
                <a16:creationId xmlns:a16="http://schemas.microsoft.com/office/drawing/2014/main" id="{1FF757C4-E1C6-6C61-F617-EB16BADCB3ED}"/>
              </a:ext>
            </a:extLst>
          </p:cNvPr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C22C0814-277D-484E-8FA9-A7DD23157093}" type="slidenum">
              <a:rPr lang="en-US" altLang="en-US" sz="1200" b="1"/>
              <a:pPr algn="r" eaLnBrk="1" hangingPunct="1"/>
              <a:t>70</a:t>
            </a:fld>
            <a:endParaRPr lang="en-US" altLang="en-US" sz="1200" b="1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EB0246F6-1DD0-0E0D-0536-DF5AE99BD5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3028" y="228600"/>
            <a:ext cx="7582329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Error-Correcting Codes for Multiclass Classification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06264607-2E79-BD9F-D7A3-5B04CAC187D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036530"/>
            <a:ext cx="6090007" cy="1554270"/>
          </a:xfrm>
        </p:spPr>
        <p:txBody>
          <a:bodyPr>
            <a:normAutofit lnSpcReduction="10000"/>
          </a:bodyPr>
          <a:lstStyle/>
          <a:p>
            <a:r>
              <a:rPr lang="en-US" altLang="en-US" sz="2000" dirty="0"/>
              <a:t>Originally designed to correct errors during data transmission for communication tasks by exploring data redundancy</a:t>
            </a:r>
          </a:p>
          <a:p>
            <a:r>
              <a:rPr lang="en-US" altLang="en-US" sz="2000" dirty="0"/>
              <a:t>Example</a:t>
            </a:r>
          </a:p>
          <a:p>
            <a:pPr lvl="1"/>
            <a:r>
              <a:rPr lang="en-US" altLang="en-US" sz="2000" dirty="0"/>
              <a:t>A 7-bit codeword associated with classes 1-4</a:t>
            </a:r>
          </a:p>
          <a:p>
            <a:endParaRPr lang="en-US" altLang="en-US" sz="2000" dirty="0"/>
          </a:p>
        </p:txBody>
      </p:sp>
      <p:sp>
        <p:nvSpPr>
          <p:cNvPr id="60420" name="Slide Number Placeholder 6">
            <a:extLst>
              <a:ext uri="{FF2B5EF4-FFF2-40B4-BE49-F238E27FC236}">
                <a16:creationId xmlns:a16="http://schemas.microsoft.com/office/drawing/2014/main" id="{7F6A736C-4CA1-5590-5A13-6D4A39CDE99B}"/>
              </a:ext>
            </a:extLst>
          </p:cNvPr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5D785DB6-E3D4-402B-8026-41BCA44378BA}" type="slidenum">
              <a:rPr lang="en-US" altLang="en-US" sz="1200" b="1"/>
              <a:pPr algn="r" eaLnBrk="1" hangingPunct="1"/>
              <a:t>71</a:t>
            </a:fld>
            <a:endParaRPr lang="en-US" altLang="en-US" sz="1200" b="1"/>
          </a:p>
        </p:txBody>
      </p:sp>
      <p:graphicFrame>
        <p:nvGraphicFramePr>
          <p:cNvPr id="218296" name="Group 184">
            <a:extLst>
              <a:ext uri="{FF2B5EF4-FFF2-40B4-BE49-F238E27FC236}">
                <a16:creationId xmlns:a16="http://schemas.microsoft.com/office/drawing/2014/main" id="{175686E9-FA31-DAB8-9092-3E1C26089D2F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477000" y="1295400"/>
          <a:ext cx="2590800" cy="155427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4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3521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Class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Error-Corr. Codeword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7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7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0471" name="Rectangle 185">
            <a:extLst>
              <a:ext uri="{FF2B5EF4-FFF2-40B4-BE49-F238E27FC236}">
                <a16:creationId xmlns:a16="http://schemas.microsoft.com/office/drawing/2014/main" id="{4166378B-C818-35EB-C0FA-466B6E134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048000"/>
            <a:ext cx="86868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a unknown tuple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7-trained classifiers output: 0001010</a:t>
            </a:r>
          </a:p>
          <a:p>
            <a:pPr lv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Hamming distance: # of different bits between two codewords</a:t>
            </a:r>
          </a:p>
          <a:p>
            <a:pPr lv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</a:t>
            </a:r>
            <a:r>
              <a:rPr lang="en-US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5, by checking # of bits between [1111111] &amp; [0001010]</a:t>
            </a:r>
          </a:p>
          <a:p>
            <a:pPr lv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</a:t>
            </a:r>
            <a:r>
              <a:rPr lang="en-US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3, H(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</a:t>
            </a:r>
            <a:r>
              <a:rPr lang="en-US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3, H(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</a:t>
            </a:r>
            <a:r>
              <a:rPr lang="en-US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1, thus C</a:t>
            </a:r>
            <a:r>
              <a:rPr lang="en-US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the label for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Error-correcting codes can correct up to (h-1)/h 1-bit error, where h is the minimum Hamming distance between any two codewords 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use 1-bit per class, it is equiv. to one-vs.-all approach, the code are insufficient to self-correct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selecting error-correcting codes, there should be good row-wise and col.-wise separation between the codewords </a:t>
            </a:r>
          </a:p>
        </p:txBody>
      </p:sp>
    </p:spTree>
  </p:cSld>
  <p:clrMapOvr>
    <a:masterClrMapping/>
  </p:clrMapOvr>
  <p:transition>
    <p:zoom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5">
            <a:extLst>
              <a:ext uri="{FF2B5EF4-FFF2-40B4-BE49-F238E27FC236}">
                <a16:creationId xmlns:a16="http://schemas.microsoft.com/office/drawing/2014/main" id="{572EAD1B-E21B-F665-FA2F-838C12CFE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19E36B1-E499-41BD-A05E-C867B79C2480}" type="slidenum">
              <a:rPr lang="en-US" altLang="en-US"/>
              <a:pPr eaLnBrk="1" hangingPunct="1"/>
              <a:t>72</a:t>
            </a:fld>
            <a:endParaRPr lang="en-US" altLang="en-US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3A81499C-3ED7-610F-BFE9-2CF0E7076D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458200" cy="609600"/>
          </a:xfrm>
        </p:spPr>
        <p:txBody>
          <a:bodyPr/>
          <a:lstStyle/>
          <a:p>
            <a:pPr algn="ctr" eaLnBrk="1" hangingPunct="1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0F77161A-C3A4-F846-0643-4C074EF177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763000" cy="51816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and advanced classification methods 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Bayesian belief network (probabilistic networks)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Backpropagation (Neural networks)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 (SVM)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Pattern-based classification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classification methods: lazy learners (KNN, case-based reasoning), genetic algorithms, rough set and fuzzy set approaches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Topics on Classification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Multiclass classification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Semi-supervised classification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 learning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 learning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1B2CB-9DE4-41CF-FBA6-9B8889898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817" y="233917"/>
            <a:ext cx="7886700" cy="793823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C32D0-3519-0205-670C-FDC7EE50E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550" y="1158949"/>
            <a:ext cx="8399720" cy="5422604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Selects features based on certain goodness measure of the input features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a goodness score for each feature and select features with highest goodness score.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1: A feature is good if it highly correlated with the class label we want to predict. 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chi-square value indicates stronger corelation.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k features with highest chi-square values.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continuous attribute</a:t>
            </a:r>
          </a:p>
          <a:p>
            <a:pPr lvl="2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 1: discretize and compute chi-square</a:t>
            </a:r>
          </a:p>
          <a:p>
            <a:pPr lvl="2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 2: Compute Fisher score (computes correlation between continuous value and a categorical attribute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2: Information theoretic measures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gain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 of classification model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not consider the interaction between the attributes.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983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B73C9-246B-A1CE-B323-C9B8ECFBE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161" y="305390"/>
            <a:ext cx="7886700" cy="751293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Wrapper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EF146-6C56-6E8A-4A0D-5A96B6558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16419"/>
            <a:ext cx="7983722" cy="5060544"/>
          </a:xfrm>
        </p:spPr>
        <p:txBody>
          <a:bodyPr>
            <a:normAutofit lnSpcReduction="10000"/>
          </a:bodyPr>
          <a:lstStyle/>
          <a:p>
            <a:r>
              <a:rPr lang="en-IN" dirty="0"/>
              <a:t>It is an iterative  process</a:t>
            </a:r>
          </a:p>
          <a:p>
            <a:pPr lvl="1"/>
            <a:r>
              <a:rPr lang="en-IN" dirty="0"/>
              <a:t>In each iteration</a:t>
            </a:r>
          </a:p>
          <a:p>
            <a:pPr lvl="2"/>
            <a:r>
              <a:rPr lang="en-IN" dirty="0"/>
              <a:t>Build a classifier based on currently selected feature set and build a classifier</a:t>
            </a:r>
          </a:p>
          <a:p>
            <a:pPr lvl="2"/>
            <a:r>
              <a:rPr lang="en-IN" dirty="0"/>
              <a:t>Update the feature set (add, remove, swap)</a:t>
            </a:r>
          </a:p>
          <a:p>
            <a:r>
              <a:rPr lang="en-IN" dirty="0"/>
              <a:t>Straightforward method</a:t>
            </a:r>
          </a:p>
          <a:p>
            <a:pPr lvl="1"/>
            <a:r>
              <a:rPr lang="en-IN" dirty="0"/>
              <a:t>Try all subsets of p features = 2^p-1 </a:t>
            </a:r>
            <a:r>
              <a:rPr lang="en-IN" dirty="0">
                <a:sym typeface="Wingdings" panose="05000000000000000000" pitchFamily="2" charset="2"/>
              </a:rPr>
              <a:t> exponential!</a:t>
            </a:r>
          </a:p>
          <a:p>
            <a:r>
              <a:rPr lang="en-IN" dirty="0">
                <a:sym typeface="Wingdings" panose="05000000000000000000" pitchFamily="2" charset="2"/>
              </a:rPr>
              <a:t>Stepwise forward selection method</a:t>
            </a:r>
          </a:p>
          <a:p>
            <a:pPr lvl="1"/>
            <a:r>
              <a:rPr lang="en-IN" dirty="0">
                <a:sym typeface="Wingdings" panose="05000000000000000000" pitchFamily="2" charset="2"/>
              </a:rPr>
              <a:t>Start with empty set.</a:t>
            </a:r>
          </a:p>
          <a:p>
            <a:pPr lvl="1"/>
            <a:r>
              <a:rPr lang="en-IN" dirty="0">
                <a:sym typeface="Wingdings" panose="05000000000000000000" pitchFamily="2" charset="2"/>
              </a:rPr>
              <a:t>Iteratively, include additional feature if it improves accuracy.</a:t>
            </a:r>
          </a:p>
          <a:p>
            <a:r>
              <a:rPr lang="en-IN" dirty="0">
                <a:sym typeface="Wingdings" panose="05000000000000000000" pitchFamily="2" charset="2"/>
              </a:rPr>
              <a:t>Stepwise backward selection</a:t>
            </a:r>
          </a:p>
          <a:p>
            <a:pPr lvl="1"/>
            <a:r>
              <a:rPr lang="en-IN" dirty="0">
                <a:sym typeface="Wingdings" panose="05000000000000000000" pitchFamily="2" charset="2"/>
              </a:rPr>
              <a:t>Start with initial P features</a:t>
            </a:r>
          </a:p>
          <a:p>
            <a:pPr lvl="1"/>
            <a:r>
              <a:rPr lang="en-IN" dirty="0">
                <a:sym typeface="Wingdings" panose="05000000000000000000" pitchFamily="2" charset="2"/>
              </a:rPr>
              <a:t>Iteratively eliminate a feature, if it improves accuracy</a:t>
            </a:r>
          </a:p>
          <a:p>
            <a:r>
              <a:rPr lang="en-IN" dirty="0">
                <a:sym typeface="Wingdings" panose="05000000000000000000" pitchFamily="2" charset="2"/>
              </a:rPr>
              <a:t>We can combine both</a:t>
            </a:r>
          </a:p>
          <a:p>
            <a:r>
              <a:rPr lang="en-IN" dirty="0">
                <a:sym typeface="Wingdings" panose="05000000000000000000" pitchFamily="2" charset="2"/>
              </a:rPr>
              <a:t>Other techniques</a:t>
            </a:r>
          </a:p>
          <a:p>
            <a:pPr lvl="1"/>
            <a:r>
              <a:rPr lang="en-IN" dirty="0">
                <a:sym typeface="Wingdings" panose="05000000000000000000" pitchFamily="2" charset="2"/>
              </a:rPr>
              <a:t>Genetic algorithms</a:t>
            </a:r>
          </a:p>
          <a:p>
            <a:pPr lvl="1"/>
            <a:r>
              <a:rPr lang="en-IN" dirty="0">
                <a:sym typeface="Wingdings" panose="05000000000000000000" pitchFamily="2" charset="2"/>
              </a:rPr>
              <a:t>Simulated annealing: probabilistic algorithm designed for nonconvex optimization problem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7571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1042</TotalTime>
  <Words>6289</Words>
  <Application>Microsoft Office PowerPoint</Application>
  <PresentationFormat>On-screen Show (4:3)</PresentationFormat>
  <Paragraphs>771</Paragraphs>
  <Slides>72</Slides>
  <Notes>39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72</vt:i4>
      </vt:variant>
    </vt:vector>
  </HeadingPairs>
  <TitlesOfParts>
    <vt:vector size="89" baseType="lpstr">
      <vt:lpstr>Arial</vt:lpstr>
      <vt:lpstr>Arial Unicode MS</vt:lpstr>
      <vt:lpstr>Calibri</vt:lpstr>
      <vt:lpstr>Calibri Light</vt:lpstr>
      <vt:lpstr>Minion-Bold</vt:lpstr>
      <vt:lpstr>Minion-Italic</vt:lpstr>
      <vt:lpstr>Minion-Regular</vt:lpstr>
      <vt:lpstr>MTSY</vt:lpstr>
      <vt:lpstr>OpenSymbol</vt:lpstr>
      <vt:lpstr>RMTMI</vt:lpstr>
      <vt:lpstr>Symbol</vt:lpstr>
      <vt:lpstr>Tahoma</vt:lpstr>
      <vt:lpstr>Times New Roman</vt:lpstr>
      <vt:lpstr>Wingdings</vt:lpstr>
      <vt:lpstr>Office Theme</vt:lpstr>
      <vt:lpstr>Equation</vt:lpstr>
      <vt:lpstr>SmartDraw</vt:lpstr>
      <vt:lpstr>Classification: Overview of Advanced Methods</vt:lpstr>
      <vt:lpstr>Detailed Syllabus </vt:lpstr>
      <vt:lpstr>Outline</vt:lpstr>
      <vt:lpstr>Steps</vt:lpstr>
      <vt:lpstr>What is deep learning?</vt:lpstr>
      <vt:lpstr>About feature selection and Engineering</vt:lpstr>
      <vt:lpstr>Feature selection  methods</vt:lpstr>
      <vt:lpstr>Filter Method</vt:lpstr>
      <vt:lpstr>Wrapper method</vt:lpstr>
      <vt:lpstr>Embedded methods</vt:lpstr>
      <vt:lpstr>Outline</vt:lpstr>
      <vt:lpstr>Bayesian belief networks</vt:lpstr>
      <vt:lpstr>Bayesian Belief Networks</vt:lpstr>
      <vt:lpstr>Bayesian Belief Network: An Example</vt:lpstr>
      <vt:lpstr>About Example</vt:lpstr>
      <vt:lpstr>About Conditional Probability Table (CPT)</vt:lpstr>
      <vt:lpstr>Applications</vt:lpstr>
      <vt:lpstr>Training Bayesian Networks: Several Scenarios</vt:lpstr>
      <vt:lpstr>Markov Chains</vt:lpstr>
      <vt:lpstr>Outline</vt:lpstr>
      <vt:lpstr>SVM—Support Vector Machines</vt:lpstr>
      <vt:lpstr>SVM—History and Applications</vt:lpstr>
      <vt:lpstr>SVM—General Philosophy</vt:lpstr>
      <vt:lpstr>PowerPoint Presentation</vt:lpstr>
      <vt:lpstr>PowerPoint Presentation</vt:lpstr>
      <vt:lpstr>SVM—When Data Is Linearly Separable</vt:lpstr>
      <vt:lpstr>SVM—Margins and Support Vectors</vt:lpstr>
      <vt:lpstr>SVM—Linearly Separable</vt:lpstr>
      <vt:lpstr>Why Is SVM Effective on High Dimensional Data?</vt:lpstr>
      <vt:lpstr>SVM—Linearly Inseparable</vt:lpstr>
      <vt:lpstr>PowerPoint Presentation</vt:lpstr>
      <vt:lpstr>SVM vs. Neural Network</vt:lpstr>
      <vt:lpstr>SVM Related Links</vt:lpstr>
      <vt:lpstr>Outline</vt:lpstr>
      <vt:lpstr>Rule-based classification</vt:lpstr>
      <vt:lpstr>Using IF-THEN Rules for Classification</vt:lpstr>
      <vt:lpstr>Rule Extraction from a Decision Tree</vt:lpstr>
      <vt:lpstr>Rule Induction: Sequential Covering Method </vt:lpstr>
      <vt:lpstr>Sequential Covering Algorithm </vt:lpstr>
      <vt:lpstr>Rule Generation</vt:lpstr>
      <vt:lpstr>How to Learn-One-Rule?</vt:lpstr>
      <vt:lpstr>Associative Classification</vt:lpstr>
      <vt:lpstr>Typical Associative Classification Methods</vt:lpstr>
      <vt:lpstr>Discriminative Frequent Pattern Classification</vt:lpstr>
      <vt:lpstr>Outline</vt:lpstr>
      <vt:lpstr>Weak Supervision</vt:lpstr>
      <vt:lpstr>Semi-Supervised Classification</vt:lpstr>
      <vt:lpstr>PowerPoint Presentation</vt:lpstr>
      <vt:lpstr>Active Learning</vt:lpstr>
      <vt:lpstr>Transfer Learning: Conceptual Framework</vt:lpstr>
      <vt:lpstr>Transfer Learning: Methods and Applications</vt:lpstr>
      <vt:lpstr>Genetic Algorithms (GA)</vt:lpstr>
      <vt:lpstr>Rough Set Approach</vt:lpstr>
      <vt:lpstr>Fuzzy sets</vt:lpstr>
      <vt:lpstr>Fuzzy sets</vt:lpstr>
      <vt:lpstr>Introduction</vt:lpstr>
      <vt:lpstr>Introduction</vt:lpstr>
      <vt:lpstr>Introduction (Continue)</vt:lpstr>
      <vt:lpstr>Classical set theory</vt:lpstr>
      <vt:lpstr>Operations on classical set theory</vt:lpstr>
      <vt:lpstr>Fuzzy Sets</vt:lpstr>
      <vt:lpstr>Fuzzy Sets</vt:lpstr>
      <vt:lpstr>Fuzzy Sets</vt:lpstr>
      <vt:lpstr>Fuzzy Sets (Continue)</vt:lpstr>
      <vt:lpstr>Fuzzy Sets (Continue)</vt:lpstr>
      <vt:lpstr>Fuzzy Sets (Continue)</vt:lpstr>
      <vt:lpstr>Fuzzy Set Classification</vt:lpstr>
      <vt:lpstr>Outline</vt:lpstr>
      <vt:lpstr>Additional Topics</vt:lpstr>
      <vt:lpstr>Multiclass Classification</vt:lpstr>
      <vt:lpstr>Error-Correcting Codes for Multiclass Classification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Classification: Advanced Methods</dc:title>
  <dc:creator>Krishna Reddy P</dc:creator>
  <cp:lastModifiedBy>Krishna Reddy P</cp:lastModifiedBy>
  <cp:revision>47</cp:revision>
  <dcterms:created xsi:type="dcterms:W3CDTF">2022-10-06T13:43:02Z</dcterms:created>
  <dcterms:modified xsi:type="dcterms:W3CDTF">2023-10-17T02:54:37Z</dcterms:modified>
</cp:coreProperties>
</file>