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3"/>
  </p:notesMasterIdLst>
  <p:sldIdLst>
    <p:sldId id="256" r:id="rId2"/>
    <p:sldId id="822" r:id="rId3"/>
    <p:sldId id="1484" r:id="rId4"/>
    <p:sldId id="795" r:id="rId5"/>
    <p:sldId id="797" r:id="rId6"/>
    <p:sldId id="740" r:id="rId7"/>
    <p:sldId id="743" r:id="rId8"/>
    <p:sldId id="744" r:id="rId9"/>
    <p:sldId id="745" r:id="rId10"/>
    <p:sldId id="754" r:id="rId11"/>
    <p:sldId id="1485" r:id="rId12"/>
    <p:sldId id="719" r:id="rId13"/>
    <p:sldId id="720" r:id="rId14"/>
    <p:sldId id="697" r:id="rId15"/>
    <p:sldId id="698" r:id="rId16"/>
    <p:sldId id="699" r:id="rId17"/>
    <p:sldId id="700" r:id="rId18"/>
    <p:sldId id="701" r:id="rId19"/>
    <p:sldId id="703" r:id="rId20"/>
    <p:sldId id="704" r:id="rId21"/>
    <p:sldId id="823" r:id="rId22"/>
    <p:sldId id="1458" r:id="rId23"/>
    <p:sldId id="918" r:id="rId24"/>
    <p:sldId id="1459" r:id="rId25"/>
    <p:sldId id="1460" r:id="rId26"/>
    <p:sldId id="1048" r:id="rId27"/>
    <p:sldId id="1461" r:id="rId28"/>
    <p:sldId id="1462" r:id="rId29"/>
    <p:sldId id="1456" r:id="rId30"/>
    <p:sldId id="1465" r:id="rId31"/>
    <p:sldId id="1125" r:id="rId32"/>
    <p:sldId id="1014" r:id="rId33"/>
    <p:sldId id="1049" r:id="rId34"/>
    <p:sldId id="1223" r:id="rId35"/>
    <p:sldId id="1463" r:id="rId36"/>
    <p:sldId id="1040" r:id="rId37"/>
    <p:sldId id="1457" r:id="rId38"/>
    <p:sldId id="932" r:id="rId39"/>
    <p:sldId id="1346" r:id="rId40"/>
    <p:sldId id="1018" r:id="rId41"/>
    <p:sldId id="826" r:id="rId42"/>
    <p:sldId id="847" r:id="rId43"/>
    <p:sldId id="846" r:id="rId44"/>
    <p:sldId id="827" r:id="rId45"/>
    <p:sldId id="849" r:id="rId46"/>
    <p:sldId id="828" r:id="rId47"/>
    <p:sldId id="829" r:id="rId48"/>
    <p:sldId id="830" r:id="rId49"/>
    <p:sldId id="1345" r:id="rId50"/>
    <p:sldId id="939" r:id="rId51"/>
    <p:sldId id="1220" r:id="rId52"/>
    <p:sldId id="1222" r:id="rId53"/>
    <p:sldId id="1451" r:id="rId54"/>
    <p:sldId id="1486" r:id="rId55"/>
    <p:sldId id="869" r:id="rId56"/>
    <p:sldId id="855" r:id="rId57"/>
    <p:sldId id="1471" r:id="rId58"/>
    <p:sldId id="856" r:id="rId59"/>
    <p:sldId id="857" r:id="rId60"/>
    <p:sldId id="858" r:id="rId61"/>
    <p:sldId id="859" r:id="rId62"/>
    <p:sldId id="860" r:id="rId63"/>
    <p:sldId id="870" r:id="rId64"/>
    <p:sldId id="871" r:id="rId65"/>
    <p:sldId id="872" r:id="rId66"/>
    <p:sldId id="873" r:id="rId67"/>
    <p:sldId id="874" r:id="rId68"/>
    <p:sldId id="875" r:id="rId69"/>
    <p:sldId id="876" r:id="rId70"/>
    <p:sldId id="877" r:id="rId71"/>
    <p:sldId id="878" r:id="rId72"/>
    <p:sldId id="879" r:id="rId73"/>
    <p:sldId id="880" r:id="rId74"/>
    <p:sldId id="866" r:id="rId75"/>
    <p:sldId id="867" r:id="rId76"/>
    <p:sldId id="882" r:id="rId77"/>
    <p:sldId id="1467" r:id="rId78"/>
    <p:sldId id="1384" r:id="rId79"/>
    <p:sldId id="1385" r:id="rId80"/>
    <p:sldId id="1020" r:id="rId81"/>
    <p:sldId id="1021" r:id="rId82"/>
    <p:sldId id="1022" r:id="rId83"/>
    <p:sldId id="1024" r:id="rId84"/>
    <p:sldId id="1025" r:id="rId85"/>
    <p:sldId id="1026" r:id="rId86"/>
    <p:sldId id="1027" r:id="rId87"/>
    <p:sldId id="1028" r:id="rId88"/>
    <p:sldId id="1388" r:id="rId89"/>
    <p:sldId id="1472" r:id="rId90"/>
    <p:sldId id="1475" r:id="rId91"/>
    <p:sldId id="1474" r:id="rId92"/>
    <p:sldId id="1476" r:id="rId93"/>
    <p:sldId id="1477" r:id="rId94"/>
    <p:sldId id="1473" r:id="rId95"/>
    <p:sldId id="1423" r:id="rId96"/>
    <p:sldId id="1478" r:id="rId97"/>
    <p:sldId id="1415" r:id="rId98"/>
    <p:sldId id="1418" r:id="rId99"/>
    <p:sldId id="1419" r:id="rId100"/>
    <p:sldId id="1422" r:id="rId101"/>
    <p:sldId id="1365" r:id="rId102"/>
    <p:sldId id="1366" r:id="rId103"/>
    <p:sldId id="1433" r:id="rId104"/>
    <p:sldId id="1434" r:id="rId105"/>
    <p:sldId id="1412" r:id="rId106"/>
    <p:sldId id="1479" r:id="rId107"/>
    <p:sldId id="1430" r:id="rId108"/>
    <p:sldId id="1468" r:id="rId109"/>
    <p:sldId id="1368" r:id="rId110"/>
    <p:sldId id="1480" r:id="rId111"/>
    <p:sldId id="1188" r:id="rId112"/>
    <p:sldId id="1481" r:id="rId113"/>
    <p:sldId id="1189" r:id="rId114"/>
    <p:sldId id="1370" r:id="rId115"/>
    <p:sldId id="1482" r:id="rId116"/>
    <p:sldId id="1483" r:id="rId117"/>
    <p:sldId id="1452" r:id="rId118"/>
    <p:sldId id="1453" r:id="rId119"/>
    <p:sldId id="1469" r:id="rId120"/>
    <p:sldId id="993" r:id="rId121"/>
    <p:sldId id="1372" r:id="rId1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1508" y="40"/>
      </p:cViewPr>
      <p:guideLst/>
    </p:cSldViewPr>
  </p:slideViewPr>
  <p:notesTextViewPr>
    <p:cViewPr>
      <p:scale>
        <a:sx n="1" d="1"/>
        <a:sy n="1" d="1"/>
      </p:scale>
      <p:origin x="0" y="0"/>
    </p:cViewPr>
  </p:notesTextViewPr>
  <p:sorterViewPr>
    <p:cViewPr>
      <p:scale>
        <a:sx n="100" d="100"/>
        <a:sy n="100" d="100"/>
      </p:scale>
      <p:origin x="0" y="-3064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BD4406-0299-4CA7-8CA8-2A35D4064F31}" type="datetimeFigureOut">
              <a:rPr lang="en-IN" smtClean="0"/>
              <a:t>13-10-2023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288409-1CAC-4D4C-A9CD-58B9CBD943C0}" type="slidenum">
              <a:rPr lang="en-IN" smtClean="0"/>
              <a:t>‹#›</a:t>
            </a:fld>
            <a:endParaRPr lang="en-IN"/>
          </a:p>
        </p:txBody>
      </p:sp>
    </p:spTree>
    <p:extLst>
      <p:ext uri="{BB962C8B-B14F-4D97-AF65-F5344CB8AC3E}">
        <p14:creationId xmlns:p14="http://schemas.microsoft.com/office/powerpoint/2010/main" val="1018559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BF3B78DB-AFE3-B940-9EFB-E475734548EC}" type="slidenum">
              <a:rPr lang="en-US">
                <a:solidFill>
                  <a:srgbClr val="000000"/>
                </a:solidFill>
                <a:latin typeface="Calibri" charset="0"/>
              </a:rPr>
              <a:pPr eaLnBrk="1" hangingPunct="1"/>
              <a:t>7</a:t>
            </a:fld>
            <a:endParaRPr lang="en-US">
              <a:solidFill>
                <a:srgbClr val="000000"/>
              </a:solidFill>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783C336-25E2-406D-DE96-F119F3667F03}"/>
              </a:ext>
            </a:extLst>
          </p:cNvPr>
          <p:cNvSpPr>
            <a:spLocks noGrp="1" noChangeArrowheads="1"/>
          </p:cNvSpPr>
          <p:nvPr>
            <p:ph type="sldNum" sz="quarter" idx="5"/>
          </p:nvPr>
        </p:nvSpPr>
        <p:spPr>
          <a:ln/>
        </p:spPr>
        <p:txBody>
          <a:bodyPr/>
          <a:lstStyle/>
          <a:p>
            <a:fld id="{637CE8EE-254E-44C3-898D-B44715049718}" type="slidenum">
              <a:rPr lang="en-US" altLang="en-US"/>
              <a:pPr/>
              <a:t>19</a:t>
            </a:fld>
            <a:endParaRPr lang="en-US" altLang="en-US"/>
          </a:p>
        </p:txBody>
      </p:sp>
      <p:sp>
        <p:nvSpPr>
          <p:cNvPr id="653314" name="Rectangle 2">
            <a:extLst>
              <a:ext uri="{FF2B5EF4-FFF2-40B4-BE49-F238E27FC236}">
                <a16:creationId xmlns:a16="http://schemas.microsoft.com/office/drawing/2014/main" id="{01C71A98-E5C6-583C-D306-665E6E275C32}"/>
              </a:ext>
            </a:extLst>
          </p:cNvPr>
          <p:cNvSpPr>
            <a:spLocks noGrp="1" noRot="1" noChangeAspect="1" noChangeArrowheads="1" noTextEdit="1"/>
          </p:cNvSpPr>
          <p:nvPr>
            <p:ph type="sldImg"/>
          </p:nvPr>
        </p:nvSpPr>
        <p:spPr>
          <a:xfrm>
            <a:off x="1114425" y="703263"/>
            <a:ext cx="4632325" cy="3473450"/>
          </a:xfrm>
          <a:ln w="12700" cap="flat">
            <a:solidFill>
              <a:schemeClr val="tx1"/>
            </a:solidFill>
          </a:ln>
          <a:extLst>
            <a:ext uri="{909E8E84-426E-40DD-AFC4-6F175D3DCCD1}">
              <a14:hiddenFill xmlns:a14="http://schemas.microsoft.com/office/drawing/2010/main">
                <a:noFill/>
              </a14:hiddenFill>
            </a:ext>
          </a:extLst>
        </p:spPr>
      </p:sp>
      <p:sp>
        <p:nvSpPr>
          <p:cNvPr id="653315" name="Rectangle 3">
            <a:extLst>
              <a:ext uri="{FF2B5EF4-FFF2-40B4-BE49-F238E27FC236}">
                <a16:creationId xmlns:a16="http://schemas.microsoft.com/office/drawing/2014/main" id="{5DB2059C-4C1F-DFA3-7131-AFD2F8D6AB61}"/>
              </a:ext>
            </a:extLst>
          </p:cNvPr>
          <p:cNvSpPr>
            <a:spLocks noGrp="1" noChangeArrowheads="1"/>
          </p:cNvSpPr>
          <p:nvPr>
            <p:ph type="body" idx="1"/>
          </p:nvPr>
        </p:nvSpPr>
        <p:spPr>
          <a:xfrm>
            <a:off x="914400" y="4416425"/>
            <a:ext cx="5029200" cy="4184650"/>
          </a:xfrm>
          <a:ln/>
        </p:spPr>
        <p:txBody>
          <a:bodyPr lIns="87348" tIns="43673" rIns="87348" bIns="43673"/>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48E7C56-7FA8-FE52-B780-F9DF83A49465}"/>
              </a:ext>
            </a:extLst>
          </p:cNvPr>
          <p:cNvSpPr>
            <a:spLocks noGrp="1" noChangeArrowheads="1"/>
          </p:cNvSpPr>
          <p:nvPr>
            <p:ph type="sldNum" sz="quarter" idx="5"/>
          </p:nvPr>
        </p:nvSpPr>
        <p:spPr>
          <a:ln/>
        </p:spPr>
        <p:txBody>
          <a:bodyPr/>
          <a:lstStyle/>
          <a:p>
            <a:fld id="{9EAC0366-8C1C-4B19-B2EE-9BEC0804E809}" type="slidenum">
              <a:rPr lang="en-US" altLang="en-US"/>
              <a:pPr/>
              <a:t>20</a:t>
            </a:fld>
            <a:endParaRPr lang="en-US" altLang="en-US"/>
          </a:p>
        </p:txBody>
      </p:sp>
      <p:sp>
        <p:nvSpPr>
          <p:cNvPr id="655362" name="Rectangle 2">
            <a:extLst>
              <a:ext uri="{FF2B5EF4-FFF2-40B4-BE49-F238E27FC236}">
                <a16:creationId xmlns:a16="http://schemas.microsoft.com/office/drawing/2014/main" id="{F717B5B6-E815-04A3-215A-55368D9C91A3}"/>
              </a:ext>
            </a:extLst>
          </p:cNvPr>
          <p:cNvSpPr>
            <a:spLocks noGrp="1" noRot="1" noChangeAspect="1" noChangeArrowheads="1" noTextEdit="1"/>
          </p:cNvSpPr>
          <p:nvPr>
            <p:ph type="sldImg"/>
          </p:nvPr>
        </p:nvSpPr>
        <p:spPr>
          <a:xfrm>
            <a:off x="1114425" y="703263"/>
            <a:ext cx="4632325" cy="3473450"/>
          </a:xfrm>
          <a:ln w="12700" cap="flat">
            <a:solidFill>
              <a:schemeClr val="tx1"/>
            </a:solidFill>
          </a:ln>
          <a:extLst>
            <a:ext uri="{909E8E84-426E-40DD-AFC4-6F175D3DCCD1}">
              <a14:hiddenFill xmlns:a14="http://schemas.microsoft.com/office/drawing/2010/main">
                <a:noFill/>
              </a14:hiddenFill>
            </a:ext>
          </a:extLst>
        </p:spPr>
      </p:sp>
      <p:sp>
        <p:nvSpPr>
          <p:cNvPr id="655363" name="Rectangle 3">
            <a:extLst>
              <a:ext uri="{FF2B5EF4-FFF2-40B4-BE49-F238E27FC236}">
                <a16:creationId xmlns:a16="http://schemas.microsoft.com/office/drawing/2014/main" id="{6E4C37DF-FA4F-9804-29F3-229E929BAA7F}"/>
              </a:ext>
            </a:extLst>
          </p:cNvPr>
          <p:cNvSpPr>
            <a:spLocks noGrp="1" noChangeArrowheads="1"/>
          </p:cNvSpPr>
          <p:nvPr>
            <p:ph type="body" idx="1"/>
          </p:nvPr>
        </p:nvSpPr>
        <p:spPr>
          <a:xfrm>
            <a:off x="914400" y="4416425"/>
            <a:ext cx="5029200" cy="4184650"/>
          </a:xfrm>
          <a:ln/>
        </p:spPr>
        <p:txBody>
          <a:bodyPr lIns="87348" tIns="43673" rIns="87348" bIns="43673"/>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1C3601E4-C8D1-48A7-FE0C-4C1BE0054E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4FF3FB84-46F1-42DE-A1B4-1B3F7ED30043}" type="slidenum">
              <a:rPr lang="en-US" altLang="en-US">
                <a:latin typeface="Times New Roman" panose="02020603050405020304" pitchFamily="18" charset="0"/>
              </a:rPr>
              <a:pPr/>
              <a:t>23</a:t>
            </a:fld>
            <a:endParaRPr lang="en-US" altLang="en-US">
              <a:latin typeface="Times New Roman" panose="02020603050405020304" pitchFamily="18" charset="0"/>
            </a:endParaRPr>
          </a:p>
        </p:txBody>
      </p:sp>
      <p:sp>
        <p:nvSpPr>
          <p:cNvPr id="95235" name="Rectangle 2">
            <a:extLst>
              <a:ext uri="{FF2B5EF4-FFF2-40B4-BE49-F238E27FC236}">
                <a16:creationId xmlns:a16="http://schemas.microsoft.com/office/drawing/2014/main" id="{82E225F0-CA31-A8FE-A012-DB631D9BC86A}"/>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8DCD1DFA-4C65-65EA-0BBD-D313D49330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8BB65B52-FFD5-4E4E-2C88-5DB64A429A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B826EFAC-AE48-46E4-8548-1F874FFA704A}" type="slidenum">
              <a:rPr lang="en-US" altLang="en-US">
                <a:latin typeface="Times New Roman" panose="02020603050405020304" pitchFamily="18" charset="0"/>
              </a:rPr>
              <a:pPr/>
              <a:t>26</a:t>
            </a:fld>
            <a:endParaRPr lang="en-US" altLang="en-US">
              <a:latin typeface="Times New Roman" panose="02020603050405020304" pitchFamily="18" charset="0"/>
            </a:endParaRPr>
          </a:p>
        </p:txBody>
      </p:sp>
      <p:sp>
        <p:nvSpPr>
          <p:cNvPr id="96259" name="Rectangle 2">
            <a:extLst>
              <a:ext uri="{FF2B5EF4-FFF2-40B4-BE49-F238E27FC236}">
                <a16:creationId xmlns:a16="http://schemas.microsoft.com/office/drawing/2014/main" id="{CC7D21C8-1F60-C325-B055-06C81A260D67}"/>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26DAB7B7-9045-8F15-E822-F2B798C678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A9ADD302-4407-925D-5585-1756DAF37587}"/>
              </a:ext>
            </a:extLst>
          </p:cNvPr>
          <p:cNvSpPr>
            <a:spLocks noGrp="1" noRot="1" noChangeAspect="1" noTextEdit="1"/>
          </p:cNvSpPr>
          <p:nvPr>
            <p:ph type="sldImg"/>
          </p:nvPr>
        </p:nvSpPr>
        <p:spPr>
          <a:ln/>
        </p:spPr>
      </p:sp>
      <p:sp>
        <p:nvSpPr>
          <p:cNvPr id="97283" name="Notes Placeholder 2">
            <a:extLst>
              <a:ext uri="{FF2B5EF4-FFF2-40B4-BE49-F238E27FC236}">
                <a16:creationId xmlns:a16="http://schemas.microsoft.com/office/drawing/2014/main" id="{36780F7D-F2F9-3D12-272A-D08E704D98A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7284" name="Slide Number Placeholder 3">
            <a:extLst>
              <a:ext uri="{FF2B5EF4-FFF2-40B4-BE49-F238E27FC236}">
                <a16:creationId xmlns:a16="http://schemas.microsoft.com/office/drawing/2014/main" id="{D00C4B8C-6D52-2E10-6B46-1AFC83FC2C1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B8B3D27F-521C-470B-80B1-A83D3D52778D}" type="slidenum">
              <a:rPr lang="en-US" altLang="en-US">
                <a:latin typeface="Times New Roman" panose="02020603050405020304" pitchFamily="18" charset="0"/>
              </a:rPr>
              <a:pPr/>
              <a:t>29</a:t>
            </a:fld>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16A5C2FB-B3AF-3F07-0EF9-8337497A83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C24864A7-2DBF-44C2-B1A6-3925FFB96465}" type="slidenum">
              <a:rPr lang="en-US" altLang="en-US">
                <a:latin typeface="Times New Roman" panose="02020603050405020304" pitchFamily="18" charset="0"/>
              </a:rPr>
              <a:pPr/>
              <a:t>31</a:t>
            </a:fld>
            <a:endParaRPr lang="en-US" altLang="en-US">
              <a:latin typeface="Times New Roman" panose="02020603050405020304" pitchFamily="18" charset="0"/>
            </a:endParaRPr>
          </a:p>
        </p:txBody>
      </p:sp>
      <p:sp>
        <p:nvSpPr>
          <p:cNvPr id="98307" name="Rectangle 2">
            <a:extLst>
              <a:ext uri="{FF2B5EF4-FFF2-40B4-BE49-F238E27FC236}">
                <a16:creationId xmlns:a16="http://schemas.microsoft.com/office/drawing/2014/main" id="{DD149F38-DA9C-53CB-92E9-09CFFACB852D}"/>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389647EC-B0B2-CC03-85AF-7CE2BC7C5A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 : the expected information needed to classify a given sample</a:t>
            </a:r>
          </a:p>
          <a:p>
            <a:r>
              <a:rPr lang="en-US" altLang="en-US"/>
              <a:t>E (entropy) : expected information based on the partitioning into subsets by A</a:t>
            </a:r>
          </a:p>
          <a:p>
            <a:r>
              <a:rPr lang="en-US" altLang="en-US"/>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71D9B106-46B0-F7C3-4A29-DC8D82C0AA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E70FDE0F-3D6C-49F2-A70E-02D48A248FEB}" type="slidenum">
              <a:rPr lang="en-US" altLang="en-US">
                <a:latin typeface="Times New Roman" panose="02020603050405020304" pitchFamily="18" charset="0"/>
              </a:rPr>
              <a:pPr/>
              <a:t>32</a:t>
            </a:fld>
            <a:endParaRPr lang="en-US" altLang="en-US">
              <a:latin typeface="Times New Roman" panose="02020603050405020304" pitchFamily="18" charset="0"/>
            </a:endParaRPr>
          </a:p>
        </p:txBody>
      </p:sp>
      <p:sp>
        <p:nvSpPr>
          <p:cNvPr id="99331" name="Rectangle 2">
            <a:extLst>
              <a:ext uri="{FF2B5EF4-FFF2-40B4-BE49-F238E27FC236}">
                <a16:creationId xmlns:a16="http://schemas.microsoft.com/office/drawing/2014/main" id="{3AB9059F-72F3-78D0-1DA6-D25CF7ED671C}"/>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7FB3941E-32BD-2FA4-ABC9-87C16E1D3E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52956A61-A2C3-6446-E878-C4DE646A82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CBD9AF7C-7D99-4CC9-A765-ECFE196F9285}" type="slidenum">
              <a:rPr lang="en-US" altLang="en-US">
                <a:latin typeface="Times New Roman" panose="02020603050405020304" pitchFamily="18" charset="0"/>
              </a:rPr>
              <a:pPr/>
              <a:t>33</a:t>
            </a:fld>
            <a:endParaRPr lang="en-US" altLang="en-US">
              <a:latin typeface="Times New Roman" panose="02020603050405020304" pitchFamily="18" charset="0"/>
            </a:endParaRPr>
          </a:p>
        </p:txBody>
      </p:sp>
      <p:sp>
        <p:nvSpPr>
          <p:cNvPr id="100355" name="Rectangle 2">
            <a:extLst>
              <a:ext uri="{FF2B5EF4-FFF2-40B4-BE49-F238E27FC236}">
                <a16:creationId xmlns:a16="http://schemas.microsoft.com/office/drawing/2014/main" id="{4ADFEBB7-5D96-0AF4-10A3-755E7A665D03}"/>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545A0AE1-8281-E1C4-5FF3-CD0DA11785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08226347-426A-126C-A9E2-E08168ACAB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A23271F5-1207-4B17-AF30-1C0DFFDA17AE}" type="slidenum">
              <a:rPr lang="en-US" altLang="en-US">
                <a:latin typeface="Times New Roman" panose="02020603050405020304" pitchFamily="18" charset="0"/>
              </a:rPr>
              <a:pPr/>
              <a:t>34</a:t>
            </a:fld>
            <a:endParaRPr lang="en-US" altLang="en-US">
              <a:latin typeface="Times New Roman" panose="02020603050405020304" pitchFamily="18" charset="0"/>
            </a:endParaRPr>
          </a:p>
        </p:txBody>
      </p:sp>
      <p:sp>
        <p:nvSpPr>
          <p:cNvPr id="101379" name="Rectangle 2">
            <a:extLst>
              <a:ext uri="{FF2B5EF4-FFF2-40B4-BE49-F238E27FC236}">
                <a16:creationId xmlns:a16="http://schemas.microsoft.com/office/drawing/2014/main" id="{9A4993B2-525C-7E9B-7111-FEA26DBBFBC8}"/>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3D50F76E-13FE-0046-4E98-6452ED95C8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77116D9E-BA46-968E-6CCA-45008060D0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45C7AF0F-DBD0-4757-9858-C0DB4EAADA88}" type="slidenum">
              <a:rPr lang="en-US" altLang="en-US">
                <a:latin typeface="Times New Roman" panose="02020603050405020304" pitchFamily="18" charset="0"/>
              </a:rPr>
              <a:pPr/>
              <a:t>36</a:t>
            </a:fld>
            <a:endParaRPr lang="en-US" altLang="en-US">
              <a:latin typeface="Times New Roman" panose="02020603050405020304" pitchFamily="18" charset="0"/>
            </a:endParaRPr>
          </a:p>
        </p:txBody>
      </p:sp>
      <p:sp>
        <p:nvSpPr>
          <p:cNvPr id="102403" name="Rectangle 2">
            <a:extLst>
              <a:ext uri="{FF2B5EF4-FFF2-40B4-BE49-F238E27FC236}">
                <a16:creationId xmlns:a16="http://schemas.microsoft.com/office/drawing/2014/main" id="{23550D0C-EA6A-86AD-AF85-2B8E87A432F7}"/>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65A6F516-D55B-4944-CE6A-5E13D449C8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68A1F2A-660D-784F-8341-1205BC235A06}" type="slidenum">
              <a:rPr lang="en-US">
                <a:solidFill>
                  <a:srgbClr val="000000"/>
                </a:solidFill>
                <a:latin typeface="Calibri" charset="0"/>
              </a:rPr>
              <a:pPr eaLnBrk="1" hangingPunct="1"/>
              <a:t>8</a:t>
            </a:fld>
            <a:endParaRPr lang="en-US">
              <a:solidFill>
                <a:srgbClr val="000000"/>
              </a:solidFill>
              <a:latin typeface="Calibri"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6C67AAE3-F691-7C3F-1DA8-A3313CDC4E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805B9676-E04C-4C31-8229-C7E213DAFDE8}" type="slidenum">
              <a:rPr lang="en-US" altLang="en-US">
                <a:latin typeface="Times New Roman" panose="02020603050405020304" pitchFamily="18" charset="0"/>
              </a:rPr>
              <a:pPr/>
              <a:t>37</a:t>
            </a:fld>
            <a:endParaRPr lang="en-US" altLang="en-US">
              <a:latin typeface="Times New Roman" panose="02020603050405020304" pitchFamily="18" charset="0"/>
            </a:endParaRPr>
          </a:p>
        </p:txBody>
      </p:sp>
      <p:sp>
        <p:nvSpPr>
          <p:cNvPr id="103427" name="Rectangle 2">
            <a:extLst>
              <a:ext uri="{FF2B5EF4-FFF2-40B4-BE49-F238E27FC236}">
                <a16:creationId xmlns:a16="http://schemas.microsoft.com/office/drawing/2014/main" id="{542A94F3-D9E3-7529-A840-C2698E3CEBA4}"/>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7509988D-A12F-1C5D-B65A-1FC35C4180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4308935F-0034-498C-29F6-D7A88E6304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48236DEB-6859-4217-8DB8-32110A44514B}" type="slidenum">
              <a:rPr lang="en-US" altLang="en-US">
                <a:latin typeface="Times New Roman" panose="02020603050405020304" pitchFamily="18" charset="0"/>
              </a:rPr>
              <a:pPr/>
              <a:t>38</a:t>
            </a:fld>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F864E185-5333-8D34-1F5B-F4AED2B135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531178CF-DA3A-4CF4-9820-B6FA46929C85}" type="slidenum">
              <a:rPr lang="en-US" altLang="en-US">
                <a:latin typeface="Times New Roman" panose="02020603050405020304" pitchFamily="18" charset="0"/>
              </a:rPr>
              <a:pPr/>
              <a:t>39</a:t>
            </a:fld>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3D17E0CB-041F-989F-6ABA-2D5354E731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3028DF60-87C7-43B7-B799-BAE4610D2F14}" type="slidenum">
              <a:rPr lang="en-US" altLang="en-US">
                <a:latin typeface="Times New Roman" panose="02020603050405020304" pitchFamily="18" charset="0"/>
              </a:rPr>
              <a:pPr/>
              <a:t>40</a:t>
            </a:fld>
            <a:endParaRPr lang="en-US" altLang="en-US">
              <a:latin typeface="Times New Roman" panose="02020603050405020304" pitchFamily="18" charset="0"/>
            </a:endParaRPr>
          </a:p>
        </p:txBody>
      </p:sp>
      <p:sp>
        <p:nvSpPr>
          <p:cNvPr id="107523" name="Rectangle 2">
            <a:extLst>
              <a:ext uri="{FF2B5EF4-FFF2-40B4-BE49-F238E27FC236}">
                <a16:creationId xmlns:a16="http://schemas.microsoft.com/office/drawing/2014/main" id="{D6CDD72F-4D6B-CCB9-1602-0952B0A3EADE}"/>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E3004E05-2838-B05B-802C-ACC8E1E979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163470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0D5C52B-0C68-9877-053D-5D6489DD66E8}"/>
              </a:ext>
            </a:extLst>
          </p:cNvPr>
          <p:cNvSpPr>
            <a:spLocks noGrp="1" noChangeArrowheads="1"/>
          </p:cNvSpPr>
          <p:nvPr>
            <p:ph type="sldNum" sz="quarter" idx="5"/>
          </p:nvPr>
        </p:nvSpPr>
        <p:spPr>
          <a:ln/>
        </p:spPr>
        <p:txBody>
          <a:bodyPr/>
          <a:lstStyle/>
          <a:p>
            <a:fld id="{E7123975-9839-469F-B25C-FD288CE50CFF}" type="slidenum">
              <a:rPr lang="en-US" altLang="en-US"/>
              <a:pPr/>
              <a:t>41</a:t>
            </a:fld>
            <a:endParaRPr lang="en-US" altLang="en-US"/>
          </a:p>
        </p:txBody>
      </p:sp>
      <p:sp>
        <p:nvSpPr>
          <p:cNvPr id="806914" name="Rectangle 2">
            <a:extLst>
              <a:ext uri="{FF2B5EF4-FFF2-40B4-BE49-F238E27FC236}">
                <a16:creationId xmlns:a16="http://schemas.microsoft.com/office/drawing/2014/main" id="{DAFF0924-C64F-CE86-9F8E-ADE5F9800A40}"/>
              </a:ext>
            </a:extLst>
          </p:cNvPr>
          <p:cNvSpPr>
            <a:spLocks noGrp="1" noRot="1" noChangeAspect="1" noChangeArrowheads="1" noTextEdit="1"/>
          </p:cNvSpPr>
          <p:nvPr>
            <p:ph type="sldImg"/>
          </p:nvPr>
        </p:nvSpPr>
        <p:spPr>
          <a:xfrm>
            <a:off x="1116013" y="703263"/>
            <a:ext cx="4630737" cy="3473450"/>
          </a:xfrm>
          <a:ln w="12700" cap="flat">
            <a:solidFill>
              <a:schemeClr val="tx1"/>
            </a:solidFill>
          </a:ln>
          <a:extLst>
            <a:ext uri="{909E8E84-426E-40DD-AFC4-6F175D3DCCD1}">
              <a14:hiddenFill xmlns:a14="http://schemas.microsoft.com/office/drawing/2010/main">
                <a:noFill/>
              </a14:hiddenFill>
            </a:ext>
          </a:extLst>
        </p:spPr>
      </p:sp>
      <p:sp>
        <p:nvSpPr>
          <p:cNvPr id="806915" name="Rectangle 3">
            <a:extLst>
              <a:ext uri="{FF2B5EF4-FFF2-40B4-BE49-F238E27FC236}">
                <a16:creationId xmlns:a16="http://schemas.microsoft.com/office/drawing/2014/main" id="{9B1B349D-9644-EDC4-0CC4-B918E292360D}"/>
              </a:ext>
            </a:extLst>
          </p:cNvPr>
          <p:cNvSpPr>
            <a:spLocks noGrp="1" noChangeArrowheads="1"/>
          </p:cNvSpPr>
          <p:nvPr>
            <p:ph type="body" idx="1"/>
          </p:nvPr>
        </p:nvSpPr>
        <p:spPr>
          <a:xfrm>
            <a:off x="914400" y="4416425"/>
            <a:ext cx="5029200" cy="4184650"/>
          </a:xfrm>
          <a:ln/>
        </p:spPr>
        <p:txBody>
          <a:bodyPr lIns="86536" tIns="43267" rIns="86536" bIns="43267"/>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CAEC5AC-B083-07DA-7E89-4744A85D9926}"/>
              </a:ext>
            </a:extLst>
          </p:cNvPr>
          <p:cNvSpPr>
            <a:spLocks noGrp="1" noChangeArrowheads="1"/>
          </p:cNvSpPr>
          <p:nvPr>
            <p:ph type="sldNum" sz="quarter" idx="5"/>
          </p:nvPr>
        </p:nvSpPr>
        <p:spPr>
          <a:ln/>
        </p:spPr>
        <p:txBody>
          <a:bodyPr/>
          <a:lstStyle/>
          <a:p>
            <a:fld id="{D8940692-F17E-4D15-AD1D-1C357327B268}" type="slidenum">
              <a:rPr lang="en-US" altLang="en-US"/>
              <a:pPr/>
              <a:t>43</a:t>
            </a:fld>
            <a:endParaRPr lang="en-US" altLang="en-US"/>
          </a:p>
        </p:txBody>
      </p:sp>
      <p:sp>
        <p:nvSpPr>
          <p:cNvPr id="835586" name="Rectangle 2">
            <a:extLst>
              <a:ext uri="{FF2B5EF4-FFF2-40B4-BE49-F238E27FC236}">
                <a16:creationId xmlns:a16="http://schemas.microsoft.com/office/drawing/2014/main" id="{FAAE9666-6660-74F3-6E42-150F61007048}"/>
              </a:ext>
            </a:extLst>
          </p:cNvPr>
          <p:cNvSpPr>
            <a:spLocks noGrp="1" noRot="1" noChangeAspect="1" noChangeArrowheads="1" noTextEdit="1"/>
          </p:cNvSpPr>
          <p:nvPr>
            <p:ph type="sldImg"/>
          </p:nvPr>
        </p:nvSpPr>
        <p:spPr>
          <a:xfrm>
            <a:off x="1116013" y="703263"/>
            <a:ext cx="4630737" cy="3473450"/>
          </a:xfrm>
          <a:ln w="12700" cap="flat">
            <a:solidFill>
              <a:schemeClr val="tx1"/>
            </a:solidFill>
          </a:ln>
          <a:extLst>
            <a:ext uri="{909E8E84-426E-40DD-AFC4-6F175D3DCCD1}">
              <a14:hiddenFill xmlns:a14="http://schemas.microsoft.com/office/drawing/2010/main">
                <a:noFill/>
              </a14:hiddenFill>
            </a:ext>
          </a:extLst>
        </p:spPr>
      </p:sp>
      <p:sp>
        <p:nvSpPr>
          <p:cNvPr id="835587" name="Rectangle 3">
            <a:extLst>
              <a:ext uri="{FF2B5EF4-FFF2-40B4-BE49-F238E27FC236}">
                <a16:creationId xmlns:a16="http://schemas.microsoft.com/office/drawing/2014/main" id="{98493DEE-48AE-17B9-7BA6-8359F65FD3A4}"/>
              </a:ext>
            </a:extLst>
          </p:cNvPr>
          <p:cNvSpPr>
            <a:spLocks noGrp="1" noChangeArrowheads="1"/>
          </p:cNvSpPr>
          <p:nvPr>
            <p:ph type="body" idx="1"/>
          </p:nvPr>
        </p:nvSpPr>
        <p:spPr>
          <a:xfrm>
            <a:off x="914400" y="4416425"/>
            <a:ext cx="5029200" cy="4184650"/>
          </a:xfrm>
          <a:ln/>
        </p:spPr>
        <p:txBody>
          <a:bodyPr lIns="86536" tIns="43267" rIns="86536" bIns="43267"/>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B3273ED-009D-BFE6-F150-1C8F69BE4B9D}"/>
              </a:ext>
            </a:extLst>
          </p:cNvPr>
          <p:cNvSpPr>
            <a:spLocks noGrp="1" noChangeArrowheads="1"/>
          </p:cNvSpPr>
          <p:nvPr>
            <p:ph type="sldNum" sz="quarter" idx="5"/>
          </p:nvPr>
        </p:nvSpPr>
        <p:spPr>
          <a:ln/>
        </p:spPr>
        <p:txBody>
          <a:bodyPr/>
          <a:lstStyle/>
          <a:p>
            <a:fld id="{A9ECB0DE-3896-4B08-ACB7-039185DBAED5}" type="slidenum">
              <a:rPr lang="en-US" altLang="en-US"/>
              <a:pPr/>
              <a:t>44</a:t>
            </a:fld>
            <a:endParaRPr lang="en-US" altLang="en-US"/>
          </a:p>
        </p:txBody>
      </p:sp>
      <p:sp>
        <p:nvSpPr>
          <p:cNvPr id="808962" name="Rectangle 2">
            <a:extLst>
              <a:ext uri="{FF2B5EF4-FFF2-40B4-BE49-F238E27FC236}">
                <a16:creationId xmlns:a16="http://schemas.microsoft.com/office/drawing/2014/main" id="{EFB13218-6F42-D468-2C81-62B3504FFC37}"/>
              </a:ext>
            </a:extLst>
          </p:cNvPr>
          <p:cNvSpPr>
            <a:spLocks noGrp="1" noRot="1" noChangeAspect="1" noChangeArrowheads="1" noTextEdit="1"/>
          </p:cNvSpPr>
          <p:nvPr>
            <p:ph type="sldImg"/>
          </p:nvPr>
        </p:nvSpPr>
        <p:spPr>
          <a:xfrm>
            <a:off x="1116013" y="703263"/>
            <a:ext cx="4630737" cy="3473450"/>
          </a:xfrm>
          <a:ln w="12700" cap="flat">
            <a:solidFill>
              <a:schemeClr val="tx1"/>
            </a:solidFill>
          </a:ln>
          <a:extLst>
            <a:ext uri="{909E8E84-426E-40DD-AFC4-6F175D3DCCD1}">
              <a14:hiddenFill xmlns:a14="http://schemas.microsoft.com/office/drawing/2010/main">
                <a:noFill/>
              </a14:hiddenFill>
            </a:ext>
          </a:extLst>
        </p:spPr>
      </p:sp>
      <p:sp>
        <p:nvSpPr>
          <p:cNvPr id="808963" name="Rectangle 3">
            <a:extLst>
              <a:ext uri="{FF2B5EF4-FFF2-40B4-BE49-F238E27FC236}">
                <a16:creationId xmlns:a16="http://schemas.microsoft.com/office/drawing/2014/main" id="{0DB23FF4-16A9-371B-2EB6-A2ACA1BA302F}"/>
              </a:ext>
            </a:extLst>
          </p:cNvPr>
          <p:cNvSpPr>
            <a:spLocks noGrp="1" noChangeArrowheads="1"/>
          </p:cNvSpPr>
          <p:nvPr>
            <p:ph type="body" idx="1"/>
          </p:nvPr>
        </p:nvSpPr>
        <p:spPr>
          <a:xfrm>
            <a:off x="914400" y="4416425"/>
            <a:ext cx="5029200" cy="4184650"/>
          </a:xfrm>
          <a:ln/>
        </p:spPr>
        <p:txBody>
          <a:bodyPr lIns="86536" tIns="43267" rIns="86536" bIns="43267"/>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26332D0-55CA-0107-4C36-5F400E92975E}"/>
              </a:ext>
            </a:extLst>
          </p:cNvPr>
          <p:cNvSpPr>
            <a:spLocks noGrp="1" noChangeArrowheads="1"/>
          </p:cNvSpPr>
          <p:nvPr>
            <p:ph type="sldNum" sz="quarter" idx="5"/>
          </p:nvPr>
        </p:nvSpPr>
        <p:spPr>
          <a:ln/>
        </p:spPr>
        <p:txBody>
          <a:bodyPr/>
          <a:lstStyle/>
          <a:p>
            <a:fld id="{CF796EA4-EAF8-45B7-895C-F008BDE34D04}" type="slidenum">
              <a:rPr lang="en-US" altLang="en-US"/>
              <a:pPr/>
              <a:t>46</a:t>
            </a:fld>
            <a:endParaRPr lang="en-US" altLang="en-US"/>
          </a:p>
        </p:txBody>
      </p:sp>
      <p:sp>
        <p:nvSpPr>
          <p:cNvPr id="811010" name="Rectangle 2">
            <a:extLst>
              <a:ext uri="{FF2B5EF4-FFF2-40B4-BE49-F238E27FC236}">
                <a16:creationId xmlns:a16="http://schemas.microsoft.com/office/drawing/2014/main" id="{8988B10E-DBD8-986C-0B18-262AE72B9DA9}"/>
              </a:ext>
            </a:extLst>
          </p:cNvPr>
          <p:cNvSpPr>
            <a:spLocks noGrp="1" noRot="1" noChangeAspect="1" noChangeArrowheads="1" noTextEdit="1"/>
          </p:cNvSpPr>
          <p:nvPr>
            <p:ph type="sldImg"/>
          </p:nvPr>
        </p:nvSpPr>
        <p:spPr>
          <a:xfrm>
            <a:off x="1116013" y="703263"/>
            <a:ext cx="4630737" cy="3473450"/>
          </a:xfrm>
          <a:ln w="12700" cap="flat">
            <a:solidFill>
              <a:schemeClr val="tx1"/>
            </a:solidFill>
          </a:ln>
          <a:extLst>
            <a:ext uri="{909E8E84-426E-40DD-AFC4-6F175D3DCCD1}">
              <a14:hiddenFill xmlns:a14="http://schemas.microsoft.com/office/drawing/2010/main">
                <a:noFill/>
              </a14:hiddenFill>
            </a:ext>
          </a:extLst>
        </p:spPr>
      </p:sp>
      <p:sp>
        <p:nvSpPr>
          <p:cNvPr id="811011" name="Rectangle 3">
            <a:extLst>
              <a:ext uri="{FF2B5EF4-FFF2-40B4-BE49-F238E27FC236}">
                <a16:creationId xmlns:a16="http://schemas.microsoft.com/office/drawing/2014/main" id="{1E8458FF-3ADC-C2AA-FD6C-3AC8F65022F5}"/>
              </a:ext>
            </a:extLst>
          </p:cNvPr>
          <p:cNvSpPr>
            <a:spLocks noGrp="1" noChangeArrowheads="1"/>
          </p:cNvSpPr>
          <p:nvPr>
            <p:ph type="body" idx="1"/>
          </p:nvPr>
        </p:nvSpPr>
        <p:spPr>
          <a:xfrm>
            <a:off x="914400" y="4416425"/>
            <a:ext cx="5029200" cy="4184650"/>
          </a:xfrm>
          <a:ln/>
        </p:spPr>
        <p:txBody>
          <a:bodyPr lIns="86536" tIns="43267" rIns="86536" bIns="43267"/>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5449D1-66A2-B1DD-164E-2187C08B0DA6}"/>
              </a:ext>
            </a:extLst>
          </p:cNvPr>
          <p:cNvSpPr>
            <a:spLocks noGrp="1" noChangeArrowheads="1"/>
          </p:cNvSpPr>
          <p:nvPr>
            <p:ph type="sldNum" sz="quarter" idx="5"/>
          </p:nvPr>
        </p:nvSpPr>
        <p:spPr>
          <a:ln/>
        </p:spPr>
        <p:txBody>
          <a:bodyPr/>
          <a:lstStyle/>
          <a:p>
            <a:fld id="{2A469BA4-E84A-45E0-85BD-E9B81D9CDE28}" type="slidenum">
              <a:rPr lang="en-US" altLang="en-US"/>
              <a:pPr/>
              <a:t>47</a:t>
            </a:fld>
            <a:endParaRPr lang="en-US" altLang="en-US"/>
          </a:p>
        </p:txBody>
      </p:sp>
      <p:sp>
        <p:nvSpPr>
          <p:cNvPr id="813058" name="Rectangle 2">
            <a:extLst>
              <a:ext uri="{FF2B5EF4-FFF2-40B4-BE49-F238E27FC236}">
                <a16:creationId xmlns:a16="http://schemas.microsoft.com/office/drawing/2014/main" id="{2B6E301C-2690-612F-7753-2E518C039E11}"/>
              </a:ext>
            </a:extLst>
          </p:cNvPr>
          <p:cNvSpPr>
            <a:spLocks noGrp="1" noRot="1" noChangeAspect="1" noChangeArrowheads="1" noTextEdit="1"/>
          </p:cNvSpPr>
          <p:nvPr>
            <p:ph type="sldImg"/>
          </p:nvPr>
        </p:nvSpPr>
        <p:spPr>
          <a:xfrm>
            <a:off x="1116013" y="703263"/>
            <a:ext cx="4630737" cy="3473450"/>
          </a:xfrm>
          <a:ln w="12700" cap="flat">
            <a:solidFill>
              <a:schemeClr val="tx1"/>
            </a:solidFill>
          </a:ln>
          <a:extLst>
            <a:ext uri="{909E8E84-426E-40DD-AFC4-6F175D3DCCD1}">
              <a14:hiddenFill xmlns:a14="http://schemas.microsoft.com/office/drawing/2010/main">
                <a:noFill/>
              </a14:hiddenFill>
            </a:ext>
          </a:extLst>
        </p:spPr>
      </p:sp>
      <p:sp>
        <p:nvSpPr>
          <p:cNvPr id="813059" name="Rectangle 3">
            <a:extLst>
              <a:ext uri="{FF2B5EF4-FFF2-40B4-BE49-F238E27FC236}">
                <a16:creationId xmlns:a16="http://schemas.microsoft.com/office/drawing/2014/main" id="{62FEB815-77BC-E5D5-9DF7-D2233A3ECB39}"/>
              </a:ext>
            </a:extLst>
          </p:cNvPr>
          <p:cNvSpPr>
            <a:spLocks noGrp="1" noChangeArrowheads="1"/>
          </p:cNvSpPr>
          <p:nvPr>
            <p:ph type="body" idx="1"/>
          </p:nvPr>
        </p:nvSpPr>
        <p:spPr>
          <a:xfrm>
            <a:off x="914400" y="4416425"/>
            <a:ext cx="5029200" cy="4184650"/>
          </a:xfrm>
          <a:ln/>
        </p:spPr>
        <p:txBody>
          <a:bodyPr lIns="86536" tIns="43267" rIns="86536" bIns="43267"/>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20278DB-CCB5-59DA-998B-571CFE78E650}"/>
              </a:ext>
            </a:extLst>
          </p:cNvPr>
          <p:cNvSpPr>
            <a:spLocks noGrp="1" noChangeArrowheads="1"/>
          </p:cNvSpPr>
          <p:nvPr>
            <p:ph type="sldNum" sz="quarter" idx="5"/>
          </p:nvPr>
        </p:nvSpPr>
        <p:spPr>
          <a:ln/>
        </p:spPr>
        <p:txBody>
          <a:bodyPr/>
          <a:lstStyle/>
          <a:p>
            <a:fld id="{90993506-BD30-4499-8609-EDD9B4214CE0}" type="slidenum">
              <a:rPr lang="en-US" altLang="en-US"/>
              <a:pPr/>
              <a:t>48</a:t>
            </a:fld>
            <a:endParaRPr lang="en-US" altLang="en-US"/>
          </a:p>
        </p:txBody>
      </p:sp>
      <p:sp>
        <p:nvSpPr>
          <p:cNvPr id="815106" name="Rectangle 2">
            <a:extLst>
              <a:ext uri="{FF2B5EF4-FFF2-40B4-BE49-F238E27FC236}">
                <a16:creationId xmlns:a16="http://schemas.microsoft.com/office/drawing/2014/main" id="{2601225B-2282-0BAF-4D03-8801C8D2E548}"/>
              </a:ext>
            </a:extLst>
          </p:cNvPr>
          <p:cNvSpPr>
            <a:spLocks noGrp="1" noRot="1" noChangeAspect="1" noChangeArrowheads="1" noTextEdit="1"/>
          </p:cNvSpPr>
          <p:nvPr>
            <p:ph type="sldImg"/>
          </p:nvPr>
        </p:nvSpPr>
        <p:spPr>
          <a:xfrm>
            <a:off x="1116013" y="703263"/>
            <a:ext cx="4630737" cy="3473450"/>
          </a:xfrm>
          <a:ln w="12700" cap="flat">
            <a:solidFill>
              <a:schemeClr val="tx1"/>
            </a:solidFill>
          </a:ln>
          <a:extLst>
            <a:ext uri="{909E8E84-426E-40DD-AFC4-6F175D3DCCD1}">
              <a14:hiddenFill xmlns:a14="http://schemas.microsoft.com/office/drawing/2010/main">
                <a:noFill/>
              </a14:hiddenFill>
            </a:ext>
          </a:extLst>
        </p:spPr>
      </p:sp>
      <p:sp>
        <p:nvSpPr>
          <p:cNvPr id="815107" name="Rectangle 3">
            <a:extLst>
              <a:ext uri="{FF2B5EF4-FFF2-40B4-BE49-F238E27FC236}">
                <a16:creationId xmlns:a16="http://schemas.microsoft.com/office/drawing/2014/main" id="{C0C30C82-6C21-F78E-D3C2-597737A70437}"/>
              </a:ext>
            </a:extLst>
          </p:cNvPr>
          <p:cNvSpPr>
            <a:spLocks noGrp="1" noChangeArrowheads="1"/>
          </p:cNvSpPr>
          <p:nvPr>
            <p:ph type="body" idx="1"/>
          </p:nvPr>
        </p:nvSpPr>
        <p:spPr>
          <a:xfrm>
            <a:off x="914400" y="4416425"/>
            <a:ext cx="5029200" cy="4184650"/>
          </a:xfrm>
          <a:ln/>
        </p:spPr>
        <p:txBody>
          <a:bodyPr lIns="86536" tIns="43267" rIns="86536" bIns="43267"/>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67FE5D5D-3092-D345-B732-F6A001135860}" type="slidenum">
              <a:rPr lang="en-US">
                <a:solidFill>
                  <a:srgbClr val="000000"/>
                </a:solidFill>
                <a:latin typeface="Calibri" charset="0"/>
              </a:rPr>
              <a:pPr eaLnBrk="1" hangingPunct="1"/>
              <a:t>9</a:t>
            </a:fld>
            <a:endParaRPr lang="en-US">
              <a:solidFill>
                <a:srgbClr val="000000"/>
              </a:solidFill>
              <a:latin typeface="Calibri"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3C3653FD-CFDB-1C11-48D9-B7ADAECD75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1A72302F-2492-42EA-B398-92A6BE0139F7}" type="slidenum">
              <a:rPr lang="en-US" altLang="en-US">
                <a:latin typeface="Times New Roman" panose="02020603050405020304" pitchFamily="18" charset="0"/>
              </a:rPr>
              <a:pPr/>
              <a:t>49</a:t>
            </a:fld>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8EFAC5EC-67AA-1D77-A877-7028B744C5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0B9212CD-EAB4-4FAE-A73C-8208B7EFF139}" type="slidenum">
              <a:rPr lang="en-US" altLang="en-US">
                <a:latin typeface="Times New Roman" panose="02020603050405020304" pitchFamily="18" charset="0"/>
              </a:rPr>
              <a:pPr/>
              <a:t>50</a:t>
            </a:fld>
            <a:endParaRPr lang="en-US" altLang="en-US">
              <a:latin typeface="Times New Roman" panose="02020603050405020304" pitchFamily="18" charset="0"/>
            </a:endParaRPr>
          </a:p>
        </p:txBody>
      </p:sp>
      <p:sp>
        <p:nvSpPr>
          <p:cNvPr id="108547" name="Rectangle 2">
            <a:extLst>
              <a:ext uri="{FF2B5EF4-FFF2-40B4-BE49-F238E27FC236}">
                <a16:creationId xmlns:a16="http://schemas.microsoft.com/office/drawing/2014/main" id="{A95EE524-3079-182C-CA75-E23FB7609450}"/>
              </a:ext>
            </a:extLst>
          </p:cNvPr>
          <p:cNvSpPr>
            <a:spLocks noGrp="1" noRot="1" noChangeAspect="1" noChangeArrowheads="1" noTextEdit="1"/>
          </p:cNvSpPr>
          <p:nvPr>
            <p:ph type="sldImg"/>
          </p:nvPr>
        </p:nvSpPr>
        <p:spPr>
          <a:xfrm>
            <a:off x="1206500" y="698500"/>
            <a:ext cx="4602163" cy="3451225"/>
          </a:xfrm>
          <a:ln w="12700" cap="flat">
            <a:solidFill>
              <a:schemeClr val="tx1"/>
            </a:solidFill>
          </a:ln>
        </p:spPr>
      </p:sp>
      <p:sp>
        <p:nvSpPr>
          <p:cNvPr id="108548" name="Rectangle 3">
            <a:extLst>
              <a:ext uri="{FF2B5EF4-FFF2-40B4-BE49-F238E27FC236}">
                <a16:creationId xmlns:a16="http://schemas.microsoft.com/office/drawing/2014/main" id="{0031A47D-99CC-1DB9-116B-0D6B9A28CECF}"/>
              </a:ext>
            </a:extLst>
          </p:cNvPr>
          <p:cNvSpPr>
            <a:spLocks noGrp="1" noChangeArrowheads="1"/>
          </p:cNvSpPr>
          <p:nvPr>
            <p:ph type="body" idx="1"/>
          </p:nvPr>
        </p:nvSpPr>
        <p:spPr>
          <a:xfrm>
            <a:off x="935038" y="4387850"/>
            <a:ext cx="5140325"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348" tIns="43673" rIns="87348" bIns="43673"/>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C67B9FCD-E6EC-4940-402D-5DCCA762B5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D6A49B85-0784-4F63-9ADD-28E8C76B1ABC}" type="slidenum">
              <a:rPr lang="en-US" altLang="en-US">
                <a:latin typeface="Times New Roman" panose="02020603050405020304" pitchFamily="18" charset="0"/>
              </a:rPr>
              <a:pPr/>
              <a:t>51</a:t>
            </a:fld>
            <a:endParaRPr lang="en-US" altLang="en-US">
              <a:latin typeface="Times New Roman" panose="02020603050405020304" pitchFamily="18" charset="0"/>
            </a:endParaRPr>
          </a:p>
        </p:txBody>
      </p:sp>
      <p:sp>
        <p:nvSpPr>
          <p:cNvPr id="109571" name="Rectangle 2">
            <a:extLst>
              <a:ext uri="{FF2B5EF4-FFF2-40B4-BE49-F238E27FC236}">
                <a16:creationId xmlns:a16="http://schemas.microsoft.com/office/drawing/2014/main" id="{E120C5A4-FB8C-C04D-9B15-08F141C0FD8E}"/>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713BB8B6-1382-9EC4-8DD9-C638B0E844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F40351DF-8638-D609-F8E8-21F8277BC2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E9D04762-64B1-46E9-B570-8C14BC7108F2}" type="slidenum">
              <a:rPr lang="en-US" altLang="en-US">
                <a:latin typeface="Times New Roman" panose="02020603050405020304" pitchFamily="18" charset="0"/>
              </a:rPr>
              <a:pPr/>
              <a:t>52</a:t>
            </a:fld>
            <a:endParaRPr lang="en-US" altLang="en-US">
              <a:latin typeface="Times New Roman" panose="02020603050405020304" pitchFamily="18" charset="0"/>
            </a:endParaRPr>
          </a:p>
        </p:txBody>
      </p:sp>
      <p:sp>
        <p:nvSpPr>
          <p:cNvPr id="110595" name="Rectangle 2">
            <a:extLst>
              <a:ext uri="{FF2B5EF4-FFF2-40B4-BE49-F238E27FC236}">
                <a16:creationId xmlns:a16="http://schemas.microsoft.com/office/drawing/2014/main" id="{FEB7BE24-10AA-20E6-BCE9-6588FA38370E}"/>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74DDA66D-A422-86E5-C364-94FE0412AA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DF47D5FA-9E3F-EC7B-1DBC-A8A2B54A8F7C}"/>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pPr algn="r"/>
            <a:fld id="{350028FB-2BE0-4554-97E7-4E1E4FC0C0EC}" type="slidenum">
              <a:rPr lang="en-US" altLang="en-US" sz="1200">
                <a:latin typeface="Times New Roman" panose="02020603050405020304" pitchFamily="18" charset="0"/>
              </a:rPr>
              <a:pPr algn="r"/>
              <a:t>53</a:t>
            </a:fld>
            <a:endParaRPr lang="en-US" altLang="en-US" sz="1200">
              <a:latin typeface="Times New Roman" panose="02020603050405020304" pitchFamily="18" charset="0"/>
            </a:endParaRPr>
          </a:p>
        </p:txBody>
      </p:sp>
      <p:sp>
        <p:nvSpPr>
          <p:cNvPr id="111619" name="Rectangle 2">
            <a:extLst>
              <a:ext uri="{FF2B5EF4-FFF2-40B4-BE49-F238E27FC236}">
                <a16:creationId xmlns:a16="http://schemas.microsoft.com/office/drawing/2014/main" id="{33EF35B1-B0FE-CCAE-3F2D-53BD69708A56}"/>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3B954C46-360E-4506-337C-2E0A135983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00ECCF1-46E0-D6C4-2C4B-9A98223AF5F5}"/>
              </a:ext>
            </a:extLst>
          </p:cNvPr>
          <p:cNvSpPr>
            <a:spLocks noGrp="1" noChangeArrowheads="1"/>
          </p:cNvSpPr>
          <p:nvPr>
            <p:ph type="sldNum" sz="quarter" idx="5"/>
          </p:nvPr>
        </p:nvSpPr>
        <p:spPr>
          <a:ln/>
        </p:spPr>
        <p:txBody>
          <a:bodyPr/>
          <a:lstStyle/>
          <a:p>
            <a:fld id="{9634D686-440E-4C5A-A5AA-71ADD972B2CD}" type="slidenum">
              <a:rPr lang="en-US" altLang="en-US"/>
              <a:pPr/>
              <a:t>55</a:t>
            </a:fld>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1BE08FD-8E2D-C7F5-CE1B-CE72AB13DD4E}"/>
              </a:ext>
            </a:extLst>
          </p:cNvPr>
          <p:cNvSpPr>
            <a:spLocks noGrp="1" noChangeArrowheads="1"/>
          </p:cNvSpPr>
          <p:nvPr>
            <p:ph type="sldNum" sz="quarter" idx="5"/>
          </p:nvPr>
        </p:nvSpPr>
        <p:spPr>
          <a:ln/>
        </p:spPr>
        <p:txBody>
          <a:bodyPr/>
          <a:lstStyle/>
          <a:p>
            <a:fld id="{FAFC9AC2-D5B0-41EB-BCC3-0FF4691B68C2}" type="slidenum">
              <a:rPr lang="en-US" altLang="en-US"/>
              <a:pPr/>
              <a:t>58</a:t>
            </a:fld>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E9CD76D-6586-DB3D-031B-D253FBAE3B24}"/>
              </a:ext>
            </a:extLst>
          </p:cNvPr>
          <p:cNvSpPr>
            <a:spLocks noGrp="1" noChangeArrowheads="1"/>
          </p:cNvSpPr>
          <p:nvPr>
            <p:ph type="sldNum" sz="quarter" idx="5"/>
          </p:nvPr>
        </p:nvSpPr>
        <p:spPr>
          <a:ln/>
        </p:spPr>
        <p:txBody>
          <a:bodyPr/>
          <a:lstStyle/>
          <a:p>
            <a:fld id="{E6C77B40-BD95-4324-9320-A2BF0881E4B6}" type="slidenum">
              <a:rPr lang="en-US" altLang="en-US"/>
              <a:pPr/>
              <a:t>59</a:t>
            </a:fld>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4749CB-0766-5133-9F26-CF782B070D79}"/>
              </a:ext>
            </a:extLst>
          </p:cNvPr>
          <p:cNvSpPr>
            <a:spLocks noGrp="1" noChangeArrowheads="1"/>
          </p:cNvSpPr>
          <p:nvPr>
            <p:ph type="sldNum" sz="quarter" idx="5"/>
          </p:nvPr>
        </p:nvSpPr>
        <p:spPr>
          <a:ln/>
        </p:spPr>
        <p:txBody>
          <a:bodyPr/>
          <a:lstStyle/>
          <a:p>
            <a:fld id="{8CAC46B0-1ACE-4A89-8FDA-7DB1C128C31B}" type="slidenum">
              <a:rPr lang="en-US" altLang="en-US"/>
              <a:pPr/>
              <a:t>60</a:t>
            </a:fld>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2A6B5C2-0185-AE68-B809-ED5B4768BC66}"/>
              </a:ext>
            </a:extLst>
          </p:cNvPr>
          <p:cNvSpPr>
            <a:spLocks noGrp="1" noChangeArrowheads="1"/>
          </p:cNvSpPr>
          <p:nvPr>
            <p:ph type="sldNum" sz="quarter" idx="5"/>
          </p:nvPr>
        </p:nvSpPr>
        <p:spPr>
          <a:ln/>
        </p:spPr>
        <p:txBody>
          <a:bodyPr/>
          <a:lstStyle/>
          <a:p>
            <a:fld id="{6F873453-FDC1-4404-8396-5275ED43FBAA}" type="slidenum">
              <a:rPr lang="en-US" altLang="en-US"/>
              <a:pPr/>
              <a:t>61</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458F526-98D3-C00E-BC6F-8C32B446B068}"/>
              </a:ext>
            </a:extLst>
          </p:cNvPr>
          <p:cNvSpPr>
            <a:spLocks noGrp="1" noChangeArrowheads="1"/>
          </p:cNvSpPr>
          <p:nvPr>
            <p:ph type="sldNum" sz="quarter" idx="5"/>
          </p:nvPr>
        </p:nvSpPr>
        <p:spPr>
          <a:ln/>
        </p:spPr>
        <p:txBody>
          <a:bodyPr/>
          <a:lstStyle/>
          <a:p>
            <a:fld id="{2978F7C8-2BCB-4AB9-AAD5-2809CA106446}" type="slidenum">
              <a:rPr lang="en-US" altLang="en-US"/>
              <a:pPr/>
              <a:t>12</a:t>
            </a:fld>
            <a:endParaRPr lang="en-US" altLang="en-US"/>
          </a:p>
        </p:txBody>
      </p:sp>
      <p:sp>
        <p:nvSpPr>
          <p:cNvPr id="685058" name="Rectangle 2">
            <a:extLst>
              <a:ext uri="{FF2B5EF4-FFF2-40B4-BE49-F238E27FC236}">
                <a16:creationId xmlns:a16="http://schemas.microsoft.com/office/drawing/2014/main" id="{BEFDE487-4EE4-F966-B7B0-F3E1C8BC1144}"/>
              </a:ext>
            </a:extLst>
          </p:cNvPr>
          <p:cNvSpPr>
            <a:spLocks noGrp="1" noRot="1" noChangeAspect="1" noChangeArrowheads="1" noTextEdit="1"/>
          </p:cNvSpPr>
          <p:nvPr>
            <p:ph type="sldImg"/>
          </p:nvPr>
        </p:nvSpPr>
        <p:spPr>
          <a:xfrm>
            <a:off x="1109663" y="698500"/>
            <a:ext cx="4646612" cy="3484563"/>
          </a:xfrm>
          <a:ln/>
        </p:spPr>
      </p:sp>
      <p:sp>
        <p:nvSpPr>
          <p:cNvPr id="685059" name="Rectangle 3">
            <a:extLst>
              <a:ext uri="{FF2B5EF4-FFF2-40B4-BE49-F238E27FC236}">
                <a16:creationId xmlns:a16="http://schemas.microsoft.com/office/drawing/2014/main" id="{192388BE-1203-37E2-B498-97A344A065E0}"/>
              </a:ext>
            </a:extLst>
          </p:cNvPr>
          <p:cNvSpPr>
            <a:spLocks noGrp="1" noChangeArrowheads="1"/>
          </p:cNvSpPr>
          <p:nvPr>
            <p:ph type="body" idx="1"/>
          </p:nvPr>
        </p:nvSpPr>
        <p:spPr>
          <a:xfrm>
            <a:off x="914400" y="4414838"/>
            <a:ext cx="5029200" cy="4183062"/>
          </a:xfrm>
        </p:spPr>
        <p:txBody>
          <a:bodyPr lIns="90739" tIns="45370" rIns="90739" bIns="45370"/>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A67840E-1BCC-5960-4E2E-727A297B6EF4}"/>
              </a:ext>
            </a:extLst>
          </p:cNvPr>
          <p:cNvSpPr>
            <a:spLocks noGrp="1" noChangeArrowheads="1"/>
          </p:cNvSpPr>
          <p:nvPr>
            <p:ph type="sldNum" sz="quarter" idx="5"/>
          </p:nvPr>
        </p:nvSpPr>
        <p:spPr>
          <a:ln/>
        </p:spPr>
        <p:txBody>
          <a:bodyPr/>
          <a:lstStyle/>
          <a:p>
            <a:fld id="{C6FCEA66-7F6E-4BED-B1FD-984B2FCA2D07}" type="slidenum">
              <a:rPr lang="en-US" altLang="en-US"/>
              <a:pPr/>
              <a:t>62</a:t>
            </a:fld>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F549E6CB-F49E-B258-1B57-39F22D6879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1076C494-D521-449E-9003-16843C779BD1}" type="slidenum">
              <a:rPr lang="en-US" altLang="en-US">
                <a:latin typeface="Times New Roman" panose="02020603050405020304" pitchFamily="18" charset="0"/>
              </a:rPr>
              <a:pPr/>
              <a:t>78</a:t>
            </a:fld>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639C61D3-050B-51DB-FC7D-C316DFE6AD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D924DB35-EFDA-47B8-BDEE-EEC0172D1EFE}" type="slidenum">
              <a:rPr lang="en-US" altLang="en-US">
                <a:latin typeface="Times New Roman" panose="02020603050405020304" pitchFamily="18" charset="0"/>
              </a:rPr>
              <a:pPr/>
              <a:t>79</a:t>
            </a:fld>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ADA70195-1524-4C9D-9F3A-425205A4BF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18707E11-10AE-405A-8A4F-AEBBC406945D}" type="slidenum">
              <a:rPr lang="en-US" altLang="en-US">
                <a:latin typeface="Times New Roman" panose="02020603050405020304" pitchFamily="18" charset="0"/>
              </a:rPr>
              <a:pPr/>
              <a:t>88</a:t>
            </a:fld>
            <a:endParaRPr lang="en-US"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8103F65B-A098-9115-59A4-BE293ABA738C}"/>
              </a:ext>
            </a:extLst>
          </p:cNvPr>
          <p:cNvSpPr>
            <a:spLocks noGrp="1" noRot="1" noChangeAspect="1" noChangeArrowheads="1" noTextEdit="1"/>
          </p:cNvSpPr>
          <p:nvPr>
            <p:ph type="sldImg"/>
          </p:nvPr>
        </p:nvSpPr>
        <p:spPr>
          <a:ln/>
        </p:spPr>
      </p:sp>
      <p:sp>
        <p:nvSpPr>
          <p:cNvPr id="134147" name="Rectangle 3">
            <a:extLst>
              <a:ext uri="{FF2B5EF4-FFF2-40B4-BE49-F238E27FC236}">
                <a16:creationId xmlns:a16="http://schemas.microsoft.com/office/drawing/2014/main" id="{63AE98EC-6E7A-B3EE-695A-4D286E60FA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C162B153-6FD2-2062-3F2D-0EFE78B67312}"/>
              </a:ext>
            </a:extLst>
          </p:cNvPr>
          <p:cNvSpPr>
            <a:spLocks noGrp="1" noRot="1" noChangeAspect="1" noChangeArrowheads="1" noTextEdit="1"/>
          </p:cNvSpPr>
          <p:nvPr>
            <p:ph type="sldImg"/>
          </p:nvPr>
        </p:nvSpPr>
        <p:spPr>
          <a:ln/>
        </p:spPr>
      </p:sp>
      <p:sp>
        <p:nvSpPr>
          <p:cNvPr id="135171" name="Rectangle 3">
            <a:extLst>
              <a:ext uri="{FF2B5EF4-FFF2-40B4-BE49-F238E27FC236}">
                <a16:creationId xmlns:a16="http://schemas.microsoft.com/office/drawing/2014/main" id="{A9E84E76-C7FB-542F-72EF-45BC3E700E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828825B8-1FBA-05D6-399A-D63D36F66CA6}"/>
              </a:ext>
            </a:extLst>
          </p:cNvPr>
          <p:cNvSpPr>
            <a:spLocks noGrp="1" noRot="1" noChangeAspect="1" noChangeArrowheads="1" noTextEdit="1"/>
          </p:cNvSpPr>
          <p:nvPr>
            <p:ph type="sldImg"/>
          </p:nvPr>
        </p:nvSpPr>
        <p:spPr>
          <a:ln/>
        </p:spPr>
      </p:sp>
      <p:sp>
        <p:nvSpPr>
          <p:cNvPr id="136195" name="Rectangle 3">
            <a:extLst>
              <a:ext uri="{FF2B5EF4-FFF2-40B4-BE49-F238E27FC236}">
                <a16:creationId xmlns:a16="http://schemas.microsoft.com/office/drawing/2014/main" id="{D6DC6359-496E-DC00-DE8E-D4A7086F8C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F0FF2E8B-75C9-AA3F-C9DC-AD538A64A957}"/>
              </a:ext>
            </a:extLst>
          </p:cNvPr>
          <p:cNvSpPr>
            <a:spLocks noGrp="1" noRot="1" noChangeAspect="1" noChangeArrowheads="1" noTextEdit="1"/>
          </p:cNvSpPr>
          <p:nvPr>
            <p:ph type="sldImg"/>
          </p:nvPr>
        </p:nvSpPr>
        <p:spPr>
          <a:ln/>
        </p:spPr>
      </p:sp>
      <p:sp>
        <p:nvSpPr>
          <p:cNvPr id="137219" name="Rectangle 3">
            <a:extLst>
              <a:ext uri="{FF2B5EF4-FFF2-40B4-BE49-F238E27FC236}">
                <a16:creationId xmlns:a16="http://schemas.microsoft.com/office/drawing/2014/main" id="{5B0AA01E-80C5-E016-B46F-C602C1E5BD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D41D1443-AC9D-D6DE-0FCA-5C2BEA652467}"/>
              </a:ext>
            </a:extLst>
          </p:cNvPr>
          <p:cNvSpPr>
            <a:spLocks noGrp="1" noRot="1" noChangeAspect="1" noChangeArrowheads="1" noTextEdit="1"/>
          </p:cNvSpPr>
          <p:nvPr>
            <p:ph type="sldImg"/>
          </p:nvPr>
        </p:nvSpPr>
        <p:spPr>
          <a:ln/>
        </p:spPr>
      </p:sp>
      <p:sp>
        <p:nvSpPr>
          <p:cNvPr id="138243" name="Rectangle 3">
            <a:extLst>
              <a:ext uri="{FF2B5EF4-FFF2-40B4-BE49-F238E27FC236}">
                <a16:creationId xmlns:a16="http://schemas.microsoft.com/office/drawing/2014/main" id="{6169D752-931A-183F-B5F3-08D4F62BE8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EAB4636D-279A-4B9B-4ECF-5AC8C81FC2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7341778E-C392-44A7-8DA7-F03E9EEC5B40}" type="slidenum">
              <a:rPr lang="en-US" altLang="en-US">
                <a:latin typeface="Times New Roman" panose="02020603050405020304" pitchFamily="18" charset="0"/>
              </a:rPr>
              <a:pPr/>
              <a:t>101</a:t>
            </a:fld>
            <a:endParaRPr lang="en-US" altLang="en-US">
              <a:latin typeface="Times New Roman" panose="02020603050405020304" pitchFamily="18" charset="0"/>
            </a:endParaRPr>
          </a:p>
        </p:txBody>
      </p:sp>
      <p:sp>
        <p:nvSpPr>
          <p:cNvPr id="139267" name="Rectangle 2">
            <a:extLst>
              <a:ext uri="{FF2B5EF4-FFF2-40B4-BE49-F238E27FC236}">
                <a16:creationId xmlns:a16="http://schemas.microsoft.com/office/drawing/2014/main" id="{E209C7C2-6A34-EBD3-C608-BE86D7ADCF6D}"/>
              </a:ext>
            </a:extLst>
          </p:cNvPr>
          <p:cNvSpPr>
            <a:spLocks noGrp="1" noRot="1" noChangeAspect="1" noChangeArrowheads="1" noTextEdit="1"/>
          </p:cNvSpPr>
          <p:nvPr>
            <p:ph type="sldImg"/>
          </p:nvPr>
        </p:nvSpPr>
        <p:spPr>
          <a:xfrm>
            <a:off x="1206500" y="698500"/>
            <a:ext cx="4602163" cy="3451225"/>
          </a:xfrm>
          <a:ln w="12700" cap="flat">
            <a:solidFill>
              <a:schemeClr val="tx1"/>
            </a:solidFill>
          </a:ln>
        </p:spPr>
      </p:sp>
      <p:sp>
        <p:nvSpPr>
          <p:cNvPr id="139268" name="Rectangle 3">
            <a:extLst>
              <a:ext uri="{FF2B5EF4-FFF2-40B4-BE49-F238E27FC236}">
                <a16:creationId xmlns:a16="http://schemas.microsoft.com/office/drawing/2014/main" id="{B3381C8A-B47E-84F5-8E7A-1CFD644E97AA}"/>
              </a:ext>
            </a:extLst>
          </p:cNvPr>
          <p:cNvSpPr>
            <a:spLocks noGrp="1" noChangeArrowheads="1"/>
          </p:cNvSpPr>
          <p:nvPr>
            <p:ph type="body" idx="1"/>
          </p:nvPr>
        </p:nvSpPr>
        <p:spPr>
          <a:xfrm>
            <a:off x="935038" y="4387850"/>
            <a:ext cx="5140325"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348" tIns="43673" rIns="87348" bIns="43673"/>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012E4F6-6853-5932-2FA2-D78DCA53E4DE}"/>
              </a:ext>
            </a:extLst>
          </p:cNvPr>
          <p:cNvSpPr>
            <a:spLocks noGrp="1" noChangeArrowheads="1"/>
          </p:cNvSpPr>
          <p:nvPr>
            <p:ph type="sldNum" sz="quarter" idx="5"/>
          </p:nvPr>
        </p:nvSpPr>
        <p:spPr>
          <a:ln/>
        </p:spPr>
        <p:txBody>
          <a:bodyPr/>
          <a:lstStyle/>
          <a:p>
            <a:fld id="{2627BF31-5ED6-4BCB-B8AE-303AB6B9D1C0}" type="slidenum">
              <a:rPr lang="en-US" altLang="en-US"/>
              <a:pPr/>
              <a:t>14</a:t>
            </a:fld>
            <a:endParaRPr lang="en-US" altLang="en-US"/>
          </a:p>
        </p:txBody>
      </p:sp>
      <p:sp>
        <p:nvSpPr>
          <p:cNvPr id="641026" name="Rectangle 2">
            <a:extLst>
              <a:ext uri="{FF2B5EF4-FFF2-40B4-BE49-F238E27FC236}">
                <a16:creationId xmlns:a16="http://schemas.microsoft.com/office/drawing/2014/main" id="{3F898EEF-3AF6-8D2B-70A7-2BB923F55F62}"/>
              </a:ext>
            </a:extLst>
          </p:cNvPr>
          <p:cNvSpPr>
            <a:spLocks noGrp="1" noRot="1" noChangeAspect="1" noChangeArrowheads="1" noTextEdit="1"/>
          </p:cNvSpPr>
          <p:nvPr>
            <p:ph type="sldImg"/>
          </p:nvPr>
        </p:nvSpPr>
        <p:spPr>
          <a:xfrm>
            <a:off x="1114425" y="703263"/>
            <a:ext cx="4632325" cy="3473450"/>
          </a:xfrm>
          <a:ln w="12700" cap="flat">
            <a:solidFill>
              <a:schemeClr val="tx1"/>
            </a:solidFill>
          </a:ln>
          <a:extLst>
            <a:ext uri="{909E8E84-426E-40DD-AFC4-6F175D3DCCD1}">
              <a14:hiddenFill xmlns:a14="http://schemas.microsoft.com/office/drawing/2010/main">
                <a:noFill/>
              </a14:hiddenFill>
            </a:ext>
          </a:extLst>
        </p:spPr>
      </p:sp>
      <p:sp>
        <p:nvSpPr>
          <p:cNvPr id="641027" name="Rectangle 3">
            <a:extLst>
              <a:ext uri="{FF2B5EF4-FFF2-40B4-BE49-F238E27FC236}">
                <a16:creationId xmlns:a16="http://schemas.microsoft.com/office/drawing/2014/main" id="{D748ED9E-11D4-A6CA-B4DC-3071F260BC77}"/>
              </a:ext>
            </a:extLst>
          </p:cNvPr>
          <p:cNvSpPr>
            <a:spLocks noGrp="1" noChangeArrowheads="1"/>
          </p:cNvSpPr>
          <p:nvPr>
            <p:ph type="body" idx="1"/>
          </p:nvPr>
        </p:nvSpPr>
        <p:spPr>
          <a:xfrm>
            <a:off x="914400" y="4416425"/>
            <a:ext cx="5029200" cy="4184650"/>
          </a:xfrm>
          <a:ln/>
        </p:spPr>
        <p:txBody>
          <a:bodyPr lIns="87348" tIns="43673" rIns="87348" bIns="43673"/>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E2A291E5-B744-5144-26BF-CC93144941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BE360A15-1839-4038-A54A-B36C5905E413}" type="slidenum">
              <a:rPr lang="en-US" altLang="en-US">
                <a:latin typeface="Times New Roman" panose="02020603050405020304" pitchFamily="18" charset="0"/>
              </a:rPr>
              <a:pPr/>
              <a:t>102</a:t>
            </a:fld>
            <a:endParaRPr lang="en-US" altLang="en-US">
              <a:latin typeface="Times New Roman" panose="02020603050405020304" pitchFamily="18" charset="0"/>
            </a:endParaRPr>
          </a:p>
        </p:txBody>
      </p:sp>
      <p:sp>
        <p:nvSpPr>
          <p:cNvPr id="140291" name="Rectangle 2">
            <a:extLst>
              <a:ext uri="{FF2B5EF4-FFF2-40B4-BE49-F238E27FC236}">
                <a16:creationId xmlns:a16="http://schemas.microsoft.com/office/drawing/2014/main" id="{A3EB0A0C-FF06-B23B-D58D-D5452EC8703E}"/>
              </a:ext>
            </a:extLst>
          </p:cNvPr>
          <p:cNvSpPr>
            <a:spLocks noGrp="1" noRot="1" noChangeAspect="1" noChangeArrowheads="1" noTextEdit="1"/>
          </p:cNvSpPr>
          <p:nvPr>
            <p:ph type="sldImg"/>
          </p:nvPr>
        </p:nvSpPr>
        <p:spPr>
          <a:xfrm>
            <a:off x="1206500" y="698500"/>
            <a:ext cx="4602163" cy="3451225"/>
          </a:xfrm>
          <a:ln w="12700" cap="flat">
            <a:solidFill>
              <a:schemeClr val="tx1"/>
            </a:solidFill>
          </a:ln>
        </p:spPr>
      </p:sp>
      <p:sp>
        <p:nvSpPr>
          <p:cNvPr id="140292" name="Rectangle 3">
            <a:extLst>
              <a:ext uri="{FF2B5EF4-FFF2-40B4-BE49-F238E27FC236}">
                <a16:creationId xmlns:a16="http://schemas.microsoft.com/office/drawing/2014/main" id="{E325D185-DED1-FF7F-F1B2-225F5F3D67E1}"/>
              </a:ext>
            </a:extLst>
          </p:cNvPr>
          <p:cNvSpPr>
            <a:spLocks noGrp="1" noChangeArrowheads="1"/>
          </p:cNvSpPr>
          <p:nvPr>
            <p:ph type="body" idx="1"/>
          </p:nvPr>
        </p:nvSpPr>
        <p:spPr>
          <a:xfrm>
            <a:off x="935038" y="4387850"/>
            <a:ext cx="5140325"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348" tIns="43673" rIns="87348" bIns="43673"/>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36D11A9D-08D3-E161-65F1-89D9C9873AC0}"/>
              </a:ext>
            </a:extLst>
          </p:cNvPr>
          <p:cNvSpPr>
            <a:spLocks noGrp="1" noRot="1" noChangeAspect="1" noChangeArrowheads="1" noTextEdit="1"/>
          </p:cNvSpPr>
          <p:nvPr>
            <p:ph type="sldImg"/>
          </p:nvPr>
        </p:nvSpPr>
        <p:spPr>
          <a:ln/>
        </p:spPr>
      </p:sp>
      <p:sp>
        <p:nvSpPr>
          <p:cNvPr id="141315" name="Rectangle 3">
            <a:extLst>
              <a:ext uri="{FF2B5EF4-FFF2-40B4-BE49-F238E27FC236}">
                <a16:creationId xmlns:a16="http://schemas.microsoft.com/office/drawing/2014/main" id="{93BBD5FA-7661-6FEB-D973-49886F0564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432734C0-300E-B891-B393-4E1A5A083477}"/>
              </a:ext>
            </a:extLst>
          </p:cNvPr>
          <p:cNvSpPr>
            <a:spLocks noGrp="1" noRot="1" noChangeAspect="1" noChangeArrowheads="1" noTextEdit="1"/>
          </p:cNvSpPr>
          <p:nvPr>
            <p:ph type="sldImg"/>
          </p:nvPr>
        </p:nvSpPr>
        <p:spPr>
          <a:ln/>
        </p:spPr>
      </p:sp>
      <p:sp>
        <p:nvSpPr>
          <p:cNvPr id="142339" name="Rectangle 3">
            <a:extLst>
              <a:ext uri="{FF2B5EF4-FFF2-40B4-BE49-F238E27FC236}">
                <a16:creationId xmlns:a16="http://schemas.microsoft.com/office/drawing/2014/main" id="{78E14A13-A7A3-E568-3449-3A79C4BF2B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AC99F049-024E-2E01-CD6D-C1C4042D9372}"/>
              </a:ext>
            </a:extLst>
          </p:cNvPr>
          <p:cNvSpPr>
            <a:spLocks noGrp="1" noRot="1" noChangeAspect="1" noChangeArrowheads="1" noTextEdit="1"/>
          </p:cNvSpPr>
          <p:nvPr>
            <p:ph type="sldImg"/>
          </p:nvPr>
        </p:nvSpPr>
        <p:spPr>
          <a:ln/>
        </p:spPr>
      </p:sp>
      <p:sp>
        <p:nvSpPr>
          <p:cNvPr id="146435" name="Rectangle 3">
            <a:extLst>
              <a:ext uri="{FF2B5EF4-FFF2-40B4-BE49-F238E27FC236}">
                <a16:creationId xmlns:a16="http://schemas.microsoft.com/office/drawing/2014/main" id="{CFAFAB96-DB20-4A85-2B55-B314FDBA73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6D832F59-5D2F-75D6-A840-214C8D6EE496}"/>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pPr algn="r"/>
            <a:fld id="{2C4A963F-5E71-4404-8863-2A886ACDD82B}" type="slidenum">
              <a:rPr lang="en-US" altLang="en-US" sz="1200">
                <a:latin typeface="Times New Roman" panose="02020603050405020304" pitchFamily="18" charset="0"/>
              </a:rPr>
              <a:pPr algn="r"/>
              <a:t>107</a:t>
            </a:fld>
            <a:endParaRPr lang="en-US" altLang="en-US" sz="1200">
              <a:latin typeface="Times New Roman" panose="02020603050405020304" pitchFamily="18" charset="0"/>
            </a:endParaRPr>
          </a:p>
        </p:txBody>
      </p:sp>
      <p:sp>
        <p:nvSpPr>
          <p:cNvPr id="147459" name="Rectangle 2">
            <a:extLst>
              <a:ext uri="{FF2B5EF4-FFF2-40B4-BE49-F238E27FC236}">
                <a16:creationId xmlns:a16="http://schemas.microsoft.com/office/drawing/2014/main" id="{54883F79-1CEA-343D-311C-4B25725DEC09}"/>
              </a:ext>
            </a:extLst>
          </p:cNvPr>
          <p:cNvSpPr>
            <a:spLocks noGrp="1" noRot="1" noChangeAspect="1" noChangeArrowheads="1" noTextEdit="1"/>
          </p:cNvSpPr>
          <p:nvPr>
            <p:ph type="sldImg"/>
          </p:nvPr>
        </p:nvSpPr>
        <p:spPr>
          <a:xfrm>
            <a:off x="1206500" y="698500"/>
            <a:ext cx="4602163" cy="3451225"/>
          </a:xfrm>
          <a:ln w="12700" cap="flat">
            <a:solidFill>
              <a:schemeClr val="tx1"/>
            </a:solidFill>
          </a:ln>
        </p:spPr>
      </p:sp>
      <p:sp>
        <p:nvSpPr>
          <p:cNvPr id="147460" name="Rectangle 3">
            <a:extLst>
              <a:ext uri="{FF2B5EF4-FFF2-40B4-BE49-F238E27FC236}">
                <a16:creationId xmlns:a16="http://schemas.microsoft.com/office/drawing/2014/main" id="{C31BA76C-CDBB-50B3-552C-84C9858FBA4A}"/>
              </a:ext>
            </a:extLst>
          </p:cNvPr>
          <p:cNvSpPr>
            <a:spLocks noGrp="1" noChangeArrowheads="1"/>
          </p:cNvSpPr>
          <p:nvPr>
            <p:ph type="body" idx="1"/>
          </p:nvPr>
        </p:nvSpPr>
        <p:spPr>
          <a:xfrm>
            <a:off x="935038" y="4387850"/>
            <a:ext cx="5140325"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348" tIns="43673" rIns="87348" bIns="43673"/>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EE2C926A-A7A1-5A47-2C2A-7431CFA44E66}"/>
              </a:ext>
            </a:extLst>
          </p:cNvPr>
          <p:cNvSpPr>
            <a:spLocks noGrp="1" noRot="1" noChangeAspect="1" noChangeArrowheads="1" noTextEdit="1"/>
          </p:cNvSpPr>
          <p:nvPr>
            <p:ph type="sldImg"/>
          </p:nvPr>
        </p:nvSpPr>
        <p:spPr>
          <a:ln/>
        </p:spPr>
      </p:sp>
      <p:sp>
        <p:nvSpPr>
          <p:cNvPr id="149507" name="Rectangle 3">
            <a:extLst>
              <a:ext uri="{FF2B5EF4-FFF2-40B4-BE49-F238E27FC236}">
                <a16:creationId xmlns:a16="http://schemas.microsoft.com/office/drawing/2014/main" id="{892ED522-F68F-7533-8BE9-18426F7B9B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23514994-F543-CECE-7FD0-8B05722FE123}"/>
              </a:ext>
            </a:extLst>
          </p:cNvPr>
          <p:cNvSpPr>
            <a:spLocks noGrp="1" noRot="1" noChangeAspect="1" noChangeArrowheads="1" noTextEdit="1"/>
          </p:cNvSpPr>
          <p:nvPr>
            <p:ph type="sldImg"/>
          </p:nvPr>
        </p:nvSpPr>
        <p:spPr>
          <a:ln/>
        </p:spPr>
      </p:sp>
      <p:sp>
        <p:nvSpPr>
          <p:cNvPr id="150531" name="Rectangle 3">
            <a:extLst>
              <a:ext uri="{FF2B5EF4-FFF2-40B4-BE49-F238E27FC236}">
                <a16:creationId xmlns:a16="http://schemas.microsoft.com/office/drawing/2014/main" id="{74F294F4-370C-24CA-3403-907F1E8BC4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FCFFD38F-094F-75F1-33DF-EF8BE18BB7BB}"/>
              </a:ext>
            </a:extLst>
          </p:cNvPr>
          <p:cNvSpPr>
            <a:spLocks noGrp="1" noRot="1" noChangeAspect="1" noChangeArrowheads="1" noTextEdit="1"/>
          </p:cNvSpPr>
          <p:nvPr>
            <p:ph type="sldImg"/>
          </p:nvPr>
        </p:nvSpPr>
        <p:spPr>
          <a:ln/>
        </p:spPr>
      </p:sp>
      <p:sp>
        <p:nvSpPr>
          <p:cNvPr id="151555" name="Rectangle 3">
            <a:extLst>
              <a:ext uri="{FF2B5EF4-FFF2-40B4-BE49-F238E27FC236}">
                <a16:creationId xmlns:a16="http://schemas.microsoft.com/office/drawing/2014/main" id="{3EA1EF88-BE84-503A-8E72-FAAF632EF6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6055F661-9788-8370-4ACD-A2E915540A88}"/>
              </a:ext>
            </a:extLst>
          </p:cNvPr>
          <p:cNvSpPr>
            <a:spLocks noGrp="1" noRot="1" noChangeAspect="1" noChangeArrowheads="1" noTextEdit="1"/>
          </p:cNvSpPr>
          <p:nvPr>
            <p:ph type="sldImg"/>
          </p:nvPr>
        </p:nvSpPr>
        <p:spPr>
          <a:ln/>
        </p:spPr>
      </p:sp>
      <p:sp>
        <p:nvSpPr>
          <p:cNvPr id="152579" name="Rectangle 3">
            <a:extLst>
              <a:ext uri="{FF2B5EF4-FFF2-40B4-BE49-F238E27FC236}">
                <a16:creationId xmlns:a16="http://schemas.microsoft.com/office/drawing/2014/main" id="{E24D7C5C-0F89-B540-5B99-777306A40A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5DAB79BD-0D30-4819-DD98-8106D42B1A0E}"/>
              </a:ext>
            </a:extLst>
          </p:cNvPr>
          <p:cNvSpPr>
            <a:spLocks noGrp="1" noRot="1" noChangeAspect="1" noChangeArrowheads="1" noTextEdit="1"/>
          </p:cNvSpPr>
          <p:nvPr>
            <p:ph type="sldImg"/>
          </p:nvPr>
        </p:nvSpPr>
        <p:spPr>
          <a:ln/>
        </p:spPr>
      </p:sp>
      <p:sp>
        <p:nvSpPr>
          <p:cNvPr id="153603" name="Rectangle 3">
            <a:extLst>
              <a:ext uri="{FF2B5EF4-FFF2-40B4-BE49-F238E27FC236}">
                <a16:creationId xmlns:a16="http://schemas.microsoft.com/office/drawing/2014/main" id="{C5656659-AF8E-FC4F-7CF4-D5A7A25C61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4868D13-D76E-7B5E-8555-88C015E3B718}"/>
              </a:ext>
            </a:extLst>
          </p:cNvPr>
          <p:cNvSpPr>
            <a:spLocks noGrp="1" noChangeArrowheads="1"/>
          </p:cNvSpPr>
          <p:nvPr>
            <p:ph type="sldNum" sz="quarter" idx="5"/>
          </p:nvPr>
        </p:nvSpPr>
        <p:spPr>
          <a:ln/>
        </p:spPr>
        <p:txBody>
          <a:bodyPr/>
          <a:lstStyle/>
          <a:p>
            <a:fld id="{4243A1D8-E03D-4872-ACE2-CBC7D2AE713C}" type="slidenum">
              <a:rPr lang="en-US" altLang="en-US"/>
              <a:pPr/>
              <a:t>15</a:t>
            </a:fld>
            <a:endParaRPr lang="en-US" altLang="en-US"/>
          </a:p>
        </p:txBody>
      </p:sp>
      <p:sp>
        <p:nvSpPr>
          <p:cNvPr id="643074" name="Rectangle 2">
            <a:extLst>
              <a:ext uri="{FF2B5EF4-FFF2-40B4-BE49-F238E27FC236}">
                <a16:creationId xmlns:a16="http://schemas.microsoft.com/office/drawing/2014/main" id="{AD630ACC-2391-CD03-DE8A-229B25A48832}"/>
              </a:ext>
            </a:extLst>
          </p:cNvPr>
          <p:cNvSpPr>
            <a:spLocks noGrp="1" noRot="1" noChangeAspect="1" noChangeArrowheads="1" noTextEdit="1"/>
          </p:cNvSpPr>
          <p:nvPr>
            <p:ph type="sldImg"/>
          </p:nvPr>
        </p:nvSpPr>
        <p:spPr>
          <a:xfrm>
            <a:off x="1114425" y="703263"/>
            <a:ext cx="4632325" cy="3473450"/>
          </a:xfrm>
          <a:ln w="12700" cap="flat">
            <a:solidFill>
              <a:schemeClr val="tx1"/>
            </a:solidFill>
          </a:ln>
          <a:extLst>
            <a:ext uri="{909E8E84-426E-40DD-AFC4-6F175D3DCCD1}">
              <a14:hiddenFill xmlns:a14="http://schemas.microsoft.com/office/drawing/2010/main">
                <a:noFill/>
              </a14:hiddenFill>
            </a:ext>
          </a:extLst>
        </p:spPr>
      </p:sp>
      <p:sp>
        <p:nvSpPr>
          <p:cNvPr id="643075" name="Rectangle 3">
            <a:extLst>
              <a:ext uri="{FF2B5EF4-FFF2-40B4-BE49-F238E27FC236}">
                <a16:creationId xmlns:a16="http://schemas.microsoft.com/office/drawing/2014/main" id="{796CEFEF-FCD9-137A-DEC5-83AB6C2E519A}"/>
              </a:ext>
            </a:extLst>
          </p:cNvPr>
          <p:cNvSpPr>
            <a:spLocks noGrp="1" noChangeArrowheads="1"/>
          </p:cNvSpPr>
          <p:nvPr>
            <p:ph type="body" idx="1"/>
          </p:nvPr>
        </p:nvSpPr>
        <p:spPr>
          <a:xfrm>
            <a:off x="914400" y="4416425"/>
            <a:ext cx="5029200" cy="4184650"/>
          </a:xfrm>
          <a:ln/>
        </p:spPr>
        <p:txBody>
          <a:bodyPr lIns="87348" tIns="43673" rIns="87348" bIns="43673"/>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2F497BE7-48EC-FB5E-8E6A-50F53407E0D0}"/>
              </a:ext>
            </a:extLst>
          </p:cNvPr>
          <p:cNvSpPr>
            <a:spLocks noGrp="1" noRot="1" noChangeAspect="1" noChangeArrowheads="1" noTextEdit="1"/>
          </p:cNvSpPr>
          <p:nvPr>
            <p:ph type="sldImg"/>
          </p:nvPr>
        </p:nvSpPr>
        <p:spPr>
          <a:ln/>
        </p:spPr>
      </p:sp>
      <p:sp>
        <p:nvSpPr>
          <p:cNvPr id="154627" name="Rectangle 3">
            <a:extLst>
              <a:ext uri="{FF2B5EF4-FFF2-40B4-BE49-F238E27FC236}">
                <a16:creationId xmlns:a16="http://schemas.microsoft.com/office/drawing/2014/main" id="{365DBA31-44C9-E820-B6F7-4472A79942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D125474A-9135-65B1-15D5-F2D6FCE78971}"/>
              </a:ext>
            </a:extLst>
          </p:cNvPr>
          <p:cNvSpPr>
            <a:spLocks noGrp="1" noRot="1" noChangeAspect="1" noChangeArrowheads="1" noTextEdit="1"/>
          </p:cNvSpPr>
          <p:nvPr>
            <p:ph type="sldImg"/>
          </p:nvPr>
        </p:nvSpPr>
        <p:spPr>
          <a:ln/>
        </p:spPr>
      </p:sp>
      <p:sp>
        <p:nvSpPr>
          <p:cNvPr id="156675" name="Rectangle 3">
            <a:extLst>
              <a:ext uri="{FF2B5EF4-FFF2-40B4-BE49-F238E27FC236}">
                <a16:creationId xmlns:a16="http://schemas.microsoft.com/office/drawing/2014/main" id="{FC77A6A7-C3B4-108F-184F-B7A9F5BB35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DFBDF70A-B370-1536-267B-2A5912C02563}"/>
              </a:ext>
            </a:extLst>
          </p:cNvPr>
          <p:cNvSpPr>
            <a:spLocks noGrp="1" noRot="1" noChangeAspect="1" noChangeArrowheads="1" noTextEdit="1"/>
          </p:cNvSpPr>
          <p:nvPr>
            <p:ph type="sldImg"/>
          </p:nvPr>
        </p:nvSpPr>
        <p:spPr>
          <a:ln/>
        </p:spPr>
      </p:sp>
      <p:sp>
        <p:nvSpPr>
          <p:cNvPr id="157699" name="Rectangle 3">
            <a:extLst>
              <a:ext uri="{FF2B5EF4-FFF2-40B4-BE49-F238E27FC236}">
                <a16:creationId xmlns:a16="http://schemas.microsoft.com/office/drawing/2014/main" id="{7730CB9E-4596-FC09-ECE7-EA2E188C03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BB8A9C6-A897-51CB-4FF2-8007702E7C9A}"/>
              </a:ext>
            </a:extLst>
          </p:cNvPr>
          <p:cNvSpPr>
            <a:spLocks noGrp="1" noChangeArrowheads="1"/>
          </p:cNvSpPr>
          <p:nvPr>
            <p:ph type="sldNum" sz="quarter" idx="5"/>
          </p:nvPr>
        </p:nvSpPr>
        <p:spPr>
          <a:ln/>
        </p:spPr>
        <p:txBody>
          <a:bodyPr/>
          <a:lstStyle/>
          <a:p>
            <a:fld id="{50F0638C-A23D-4335-B2D4-014C42904C38}" type="slidenum">
              <a:rPr lang="en-US" altLang="en-US"/>
              <a:pPr/>
              <a:t>16</a:t>
            </a:fld>
            <a:endParaRPr lang="en-US" altLang="en-US"/>
          </a:p>
        </p:txBody>
      </p:sp>
      <p:sp>
        <p:nvSpPr>
          <p:cNvPr id="645122" name="Rectangle 2">
            <a:extLst>
              <a:ext uri="{FF2B5EF4-FFF2-40B4-BE49-F238E27FC236}">
                <a16:creationId xmlns:a16="http://schemas.microsoft.com/office/drawing/2014/main" id="{962DCD61-F251-824C-F658-523DD6D70D04}"/>
              </a:ext>
            </a:extLst>
          </p:cNvPr>
          <p:cNvSpPr>
            <a:spLocks noGrp="1" noRot="1" noChangeAspect="1" noChangeArrowheads="1" noTextEdit="1"/>
          </p:cNvSpPr>
          <p:nvPr>
            <p:ph type="sldImg"/>
          </p:nvPr>
        </p:nvSpPr>
        <p:spPr>
          <a:ln/>
        </p:spPr>
      </p:sp>
      <p:sp>
        <p:nvSpPr>
          <p:cNvPr id="645123" name="Rectangle 3">
            <a:extLst>
              <a:ext uri="{FF2B5EF4-FFF2-40B4-BE49-F238E27FC236}">
                <a16:creationId xmlns:a16="http://schemas.microsoft.com/office/drawing/2014/main" id="{4C7665EF-6BF7-5596-ACED-E485203827E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B495390-772D-EEEA-6CBF-7B218A9BF094}"/>
              </a:ext>
            </a:extLst>
          </p:cNvPr>
          <p:cNvSpPr>
            <a:spLocks noGrp="1" noChangeArrowheads="1"/>
          </p:cNvSpPr>
          <p:nvPr>
            <p:ph type="sldNum" sz="quarter" idx="5"/>
          </p:nvPr>
        </p:nvSpPr>
        <p:spPr>
          <a:ln/>
        </p:spPr>
        <p:txBody>
          <a:bodyPr/>
          <a:lstStyle/>
          <a:p>
            <a:fld id="{A30A0F46-3E8A-4ECA-8E9D-D30D464F5D0A}" type="slidenum">
              <a:rPr lang="en-US" altLang="en-US"/>
              <a:pPr/>
              <a:t>17</a:t>
            </a:fld>
            <a:endParaRPr lang="en-US" altLang="en-US"/>
          </a:p>
        </p:txBody>
      </p:sp>
      <p:sp>
        <p:nvSpPr>
          <p:cNvPr id="647170" name="Rectangle 2">
            <a:extLst>
              <a:ext uri="{FF2B5EF4-FFF2-40B4-BE49-F238E27FC236}">
                <a16:creationId xmlns:a16="http://schemas.microsoft.com/office/drawing/2014/main" id="{599E2857-D8F4-8F01-2525-806CC8066A3F}"/>
              </a:ext>
            </a:extLst>
          </p:cNvPr>
          <p:cNvSpPr>
            <a:spLocks noGrp="1" noRot="1" noChangeAspect="1" noChangeArrowheads="1" noTextEdit="1"/>
          </p:cNvSpPr>
          <p:nvPr>
            <p:ph type="sldImg"/>
          </p:nvPr>
        </p:nvSpPr>
        <p:spPr>
          <a:ln/>
        </p:spPr>
      </p:sp>
      <p:sp>
        <p:nvSpPr>
          <p:cNvPr id="647171" name="Rectangle 3">
            <a:extLst>
              <a:ext uri="{FF2B5EF4-FFF2-40B4-BE49-F238E27FC236}">
                <a16:creationId xmlns:a16="http://schemas.microsoft.com/office/drawing/2014/main" id="{6DABE125-AAE1-4576-9153-C7DCCA1C14F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09DAFE5-7B89-DFFA-DEB1-8DD7A848CB56}"/>
              </a:ext>
            </a:extLst>
          </p:cNvPr>
          <p:cNvSpPr>
            <a:spLocks noGrp="1" noChangeArrowheads="1"/>
          </p:cNvSpPr>
          <p:nvPr>
            <p:ph type="sldNum" sz="quarter" idx="5"/>
          </p:nvPr>
        </p:nvSpPr>
        <p:spPr>
          <a:ln/>
        </p:spPr>
        <p:txBody>
          <a:bodyPr/>
          <a:lstStyle/>
          <a:p>
            <a:fld id="{42DE2F05-C146-4472-8250-1B95D4039762}" type="slidenum">
              <a:rPr lang="en-US" altLang="en-US"/>
              <a:pPr/>
              <a:t>18</a:t>
            </a:fld>
            <a:endParaRPr lang="en-US" altLang="en-US"/>
          </a:p>
        </p:txBody>
      </p:sp>
      <p:sp>
        <p:nvSpPr>
          <p:cNvPr id="649218" name="Rectangle 2">
            <a:extLst>
              <a:ext uri="{FF2B5EF4-FFF2-40B4-BE49-F238E27FC236}">
                <a16:creationId xmlns:a16="http://schemas.microsoft.com/office/drawing/2014/main" id="{4CC7E90F-6E1B-BA1A-A655-48C5354B255A}"/>
              </a:ext>
            </a:extLst>
          </p:cNvPr>
          <p:cNvSpPr>
            <a:spLocks noGrp="1" noRot="1" noChangeAspect="1" noChangeArrowheads="1" noTextEdit="1"/>
          </p:cNvSpPr>
          <p:nvPr>
            <p:ph type="sldImg"/>
          </p:nvPr>
        </p:nvSpPr>
        <p:spPr>
          <a:ln/>
        </p:spPr>
      </p:sp>
      <p:sp>
        <p:nvSpPr>
          <p:cNvPr id="649219" name="Rectangle 3">
            <a:extLst>
              <a:ext uri="{FF2B5EF4-FFF2-40B4-BE49-F238E27FC236}">
                <a16:creationId xmlns:a16="http://schemas.microsoft.com/office/drawing/2014/main" id="{0C73A172-7FCF-FE2B-E84D-D01505569867}"/>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FDC6DC-6089-455E-A24E-5DA598F6BB8B}"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FC0CF8-9EEF-43EA-A1EF-260A3B2F7198}" type="slidenum">
              <a:rPr lang="en-IN" smtClean="0"/>
              <a:t>‹#›</a:t>
            </a:fld>
            <a:endParaRPr lang="en-IN"/>
          </a:p>
        </p:txBody>
      </p:sp>
    </p:spTree>
    <p:extLst>
      <p:ext uri="{BB962C8B-B14F-4D97-AF65-F5344CB8AC3E}">
        <p14:creationId xmlns:p14="http://schemas.microsoft.com/office/powerpoint/2010/main" val="899056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FDC6DC-6089-455E-A24E-5DA598F6BB8B}"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FC0CF8-9EEF-43EA-A1EF-260A3B2F7198}" type="slidenum">
              <a:rPr lang="en-IN" smtClean="0"/>
              <a:t>‹#›</a:t>
            </a:fld>
            <a:endParaRPr lang="en-IN"/>
          </a:p>
        </p:txBody>
      </p:sp>
    </p:spTree>
    <p:extLst>
      <p:ext uri="{BB962C8B-B14F-4D97-AF65-F5344CB8AC3E}">
        <p14:creationId xmlns:p14="http://schemas.microsoft.com/office/powerpoint/2010/main" val="2455034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FDC6DC-6089-455E-A24E-5DA598F6BB8B}"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FC0CF8-9EEF-43EA-A1EF-260A3B2F7198}" type="slidenum">
              <a:rPr lang="en-IN" smtClean="0"/>
              <a:t>‹#›</a:t>
            </a:fld>
            <a:endParaRPr lang="en-IN"/>
          </a:p>
        </p:txBody>
      </p:sp>
    </p:spTree>
    <p:extLst>
      <p:ext uri="{BB962C8B-B14F-4D97-AF65-F5344CB8AC3E}">
        <p14:creationId xmlns:p14="http://schemas.microsoft.com/office/powerpoint/2010/main" val="1035216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a:t>Click to edit Master title style</a:t>
            </a:r>
          </a:p>
        </p:txBody>
      </p:sp>
      <p:sp>
        <p:nvSpPr>
          <p:cNvPr id="3" name="Text Placeholder 2"/>
          <p:cNvSpPr>
            <a:spLocks noGrp="1"/>
          </p:cNvSpPr>
          <p:nvPr>
            <p:ph type="body" sz="half" idx="1"/>
          </p:nvPr>
        </p:nvSpPr>
        <p:spPr>
          <a:xfrm>
            <a:off x="304800" y="1371600"/>
            <a:ext cx="41529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10100" y="1371600"/>
            <a:ext cx="41529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10100" y="4000500"/>
            <a:ext cx="41529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61">
            <a:extLst>
              <a:ext uri="{FF2B5EF4-FFF2-40B4-BE49-F238E27FC236}">
                <a16:creationId xmlns:a16="http://schemas.microsoft.com/office/drawing/2014/main" id="{E9E17D8B-9637-91B8-4DB1-315590792783}"/>
              </a:ext>
            </a:extLst>
          </p:cNvPr>
          <p:cNvSpPr>
            <a:spLocks noGrp="1" noChangeArrowheads="1"/>
          </p:cNvSpPr>
          <p:nvPr>
            <p:ph type="sldNum" sz="quarter" idx="10"/>
          </p:nvPr>
        </p:nvSpPr>
        <p:spPr>
          <a:ln/>
        </p:spPr>
        <p:txBody>
          <a:bodyPr/>
          <a:lstStyle>
            <a:lvl1pPr>
              <a:defRPr/>
            </a:lvl1pPr>
          </a:lstStyle>
          <a:p>
            <a:fld id="{A7A85B47-8A10-413F-9E00-60295F9E979B}" type="slidenum">
              <a:rPr lang="en-US" altLang="en-US"/>
              <a:pPr/>
              <a:t>‹#›</a:t>
            </a:fld>
            <a:endParaRPr lang="en-US" altLang="en-US"/>
          </a:p>
        </p:txBody>
      </p:sp>
    </p:spTree>
    <p:extLst>
      <p:ext uri="{BB962C8B-B14F-4D97-AF65-F5344CB8AC3E}">
        <p14:creationId xmlns:p14="http://schemas.microsoft.com/office/powerpoint/2010/main" val="629158755"/>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a:t>Click to edit Master title style</a:t>
            </a:r>
          </a:p>
        </p:txBody>
      </p:sp>
      <p:sp>
        <p:nvSpPr>
          <p:cNvPr id="3" name="Text Placeholder 2"/>
          <p:cNvSpPr>
            <a:spLocks noGrp="1"/>
          </p:cNvSpPr>
          <p:nvPr>
            <p:ph type="body" sz="half" idx="1"/>
          </p:nvPr>
        </p:nvSpPr>
        <p:spPr>
          <a:xfrm>
            <a:off x="304800" y="1371600"/>
            <a:ext cx="41529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1529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61">
            <a:extLst>
              <a:ext uri="{FF2B5EF4-FFF2-40B4-BE49-F238E27FC236}">
                <a16:creationId xmlns:a16="http://schemas.microsoft.com/office/drawing/2014/main" id="{3F740B7A-6CFA-BEAC-11BA-B3223B303344}"/>
              </a:ext>
            </a:extLst>
          </p:cNvPr>
          <p:cNvSpPr>
            <a:spLocks noGrp="1" noChangeArrowheads="1"/>
          </p:cNvSpPr>
          <p:nvPr>
            <p:ph type="sldNum" sz="quarter" idx="10"/>
          </p:nvPr>
        </p:nvSpPr>
        <p:spPr>
          <a:ln/>
        </p:spPr>
        <p:txBody>
          <a:bodyPr/>
          <a:lstStyle>
            <a:lvl1pPr>
              <a:defRPr/>
            </a:lvl1pPr>
          </a:lstStyle>
          <a:p>
            <a:fld id="{C39FA992-C215-4CFD-9C0F-3255F6DD46D0}" type="slidenum">
              <a:rPr lang="en-US" altLang="en-US"/>
              <a:pPr/>
              <a:t>‹#›</a:t>
            </a:fld>
            <a:endParaRPr lang="en-US" altLang="en-US"/>
          </a:p>
        </p:txBody>
      </p:sp>
    </p:spTree>
    <p:extLst>
      <p:ext uri="{BB962C8B-B14F-4D97-AF65-F5344CB8AC3E}">
        <p14:creationId xmlns:p14="http://schemas.microsoft.com/office/powerpoint/2010/main" val="2905892306"/>
      </p:ext>
    </p:extLst>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a:t>Click to edit Master title style</a:t>
            </a:r>
          </a:p>
        </p:txBody>
      </p:sp>
      <p:sp>
        <p:nvSpPr>
          <p:cNvPr id="3" name="Content Placeholder 2"/>
          <p:cNvSpPr>
            <a:spLocks noGrp="1"/>
          </p:cNvSpPr>
          <p:nvPr>
            <p:ph sz="half" idx="1"/>
          </p:nvPr>
        </p:nvSpPr>
        <p:spPr>
          <a:xfrm>
            <a:off x="304800" y="1371600"/>
            <a:ext cx="84582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4000500"/>
            <a:ext cx="84582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61">
            <a:extLst>
              <a:ext uri="{FF2B5EF4-FFF2-40B4-BE49-F238E27FC236}">
                <a16:creationId xmlns:a16="http://schemas.microsoft.com/office/drawing/2014/main" id="{C396A19E-398E-3893-0097-701D7D50921C}"/>
              </a:ext>
            </a:extLst>
          </p:cNvPr>
          <p:cNvSpPr>
            <a:spLocks noGrp="1" noChangeArrowheads="1"/>
          </p:cNvSpPr>
          <p:nvPr>
            <p:ph type="sldNum" sz="quarter" idx="10"/>
          </p:nvPr>
        </p:nvSpPr>
        <p:spPr>
          <a:ln/>
        </p:spPr>
        <p:txBody>
          <a:bodyPr/>
          <a:lstStyle>
            <a:lvl1pPr>
              <a:defRPr/>
            </a:lvl1pPr>
          </a:lstStyle>
          <a:p>
            <a:fld id="{0BE86920-2F2F-4A49-9734-371E75F9A758}" type="slidenum">
              <a:rPr lang="en-US" altLang="en-US"/>
              <a:pPr/>
              <a:t>‹#›</a:t>
            </a:fld>
            <a:endParaRPr lang="en-US" altLang="en-US"/>
          </a:p>
        </p:txBody>
      </p:sp>
    </p:spTree>
    <p:extLst>
      <p:ext uri="{BB962C8B-B14F-4D97-AF65-F5344CB8AC3E}">
        <p14:creationId xmlns:p14="http://schemas.microsoft.com/office/powerpoint/2010/main" val="1484678790"/>
      </p:ext>
    </p:extLst>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304800" y="381000"/>
            <a:ext cx="8402638" cy="609600"/>
          </a:xfrm>
        </p:spPr>
        <p:txBody>
          <a:bodyPr/>
          <a:lstStyle/>
          <a:p>
            <a:r>
              <a:rPr lang="en-US"/>
              <a:t>Click to edit Master title style</a:t>
            </a:r>
          </a:p>
        </p:txBody>
      </p:sp>
      <p:sp>
        <p:nvSpPr>
          <p:cNvPr id="3" name="Content Placeholder 2"/>
          <p:cNvSpPr>
            <a:spLocks noGrp="1"/>
          </p:cNvSpPr>
          <p:nvPr>
            <p:ph sz="quarter" idx="1"/>
          </p:nvPr>
        </p:nvSpPr>
        <p:spPr>
          <a:xfrm>
            <a:off x="304800" y="1371600"/>
            <a:ext cx="41529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10100" y="1371600"/>
            <a:ext cx="41529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04800" y="4000500"/>
            <a:ext cx="41529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10100" y="4000500"/>
            <a:ext cx="41529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061">
            <a:extLst>
              <a:ext uri="{FF2B5EF4-FFF2-40B4-BE49-F238E27FC236}">
                <a16:creationId xmlns:a16="http://schemas.microsoft.com/office/drawing/2014/main" id="{A528D5D7-519C-4C69-3AD3-A8CB9FA33159}"/>
              </a:ext>
            </a:extLst>
          </p:cNvPr>
          <p:cNvSpPr>
            <a:spLocks noGrp="1" noChangeArrowheads="1"/>
          </p:cNvSpPr>
          <p:nvPr>
            <p:ph type="sldNum" sz="quarter" idx="10"/>
          </p:nvPr>
        </p:nvSpPr>
        <p:spPr>
          <a:ln/>
        </p:spPr>
        <p:txBody>
          <a:bodyPr/>
          <a:lstStyle>
            <a:lvl1pPr>
              <a:defRPr/>
            </a:lvl1pPr>
          </a:lstStyle>
          <a:p>
            <a:fld id="{90FCC31E-8BB3-442E-B08D-A63AC7223340}" type="slidenum">
              <a:rPr lang="en-US" altLang="en-US"/>
              <a:pPr/>
              <a:t>‹#›</a:t>
            </a:fld>
            <a:endParaRPr lang="en-US" altLang="en-US"/>
          </a:p>
        </p:txBody>
      </p:sp>
    </p:spTree>
    <p:extLst>
      <p:ext uri="{BB962C8B-B14F-4D97-AF65-F5344CB8AC3E}">
        <p14:creationId xmlns:p14="http://schemas.microsoft.com/office/powerpoint/2010/main" val="425156847"/>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FDC6DC-6089-455E-A24E-5DA598F6BB8B}"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FC0CF8-9EEF-43EA-A1EF-260A3B2F7198}" type="slidenum">
              <a:rPr lang="en-IN" smtClean="0"/>
              <a:t>‹#›</a:t>
            </a:fld>
            <a:endParaRPr lang="en-IN"/>
          </a:p>
        </p:txBody>
      </p:sp>
    </p:spTree>
    <p:extLst>
      <p:ext uri="{BB962C8B-B14F-4D97-AF65-F5344CB8AC3E}">
        <p14:creationId xmlns:p14="http://schemas.microsoft.com/office/powerpoint/2010/main" val="3699386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FDC6DC-6089-455E-A24E-5DA598F6BB8B}"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FC0CF8-9EEF-43EA-A1EF-260A3B2F7198}" type="slidenum">
              <a:rPr lang="en-IN" smtClean="0"/>
              <a:t>‹#›</a:t>
            </a:fld>
            <a:endParaRPr lang="en-IN"/>
          </a:p>
        </p:txBody>
      </p:sp>
    </p:spTree>
    <p:extLst>
      <p:ext uri="{BB962C8B-B14F-4D97-AF65-F5344CB8AC3E}">
        <p14:creationId xmlns:p14="http://schemas.microsoft.com/office/powerpoint/2010/main" val="340500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FDC6DC-6089-455E-A24E-5DA598F6BB8B}"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FC0CF8-9EEF-43EA-A1EF-260A3B2F7198}" type="slidenum">
              <a:rPr lang="en-IN" smtClean="0"/>
              <a:t>‹#›</a:t>
            </a:fld>
            <a:endParaRPr lang="en-IN"/>
          </a:p>
        </p:txBody>
      </p:sp>
    </p:spTree>
    <p:extLst>
      <p:ext uri="{BB962C8B-B14F-4D97-AF65-F5344CB8AC3E}">
        <p14:creationId xmlns:p14="http://schemas.microsoft.com/office/powerpoint/2010/main" val="94856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FDC6DC-6089-455E-A24E-5DA598F6BB8B}" type="datetimeFigureOut">
              <a:rPr lang="en-IN" smtClean="0"/>
              <a:t>13-10-2023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FC0CF8-9EEF-43EA-A1EF-260A3B2F7198}" type="slidenum">
              <a:rPr lang="en-IN" smtClean="0"/>
              <a:t>‹#›</a:t>
            </a:fld>
            <a:endParaRPr lang="en-IN"/>
          </a:p>
        </p:txBody>
      </p:sp>
    </p:spTree>
    <p:extLst>
      <p:ext uri="{BB962C8B-B14F-4D97-AF65-F5344CB8AC3E}">
        <p14:creationId xmlns:p14="http://schemas.microsoft.com/office/powerpoint/2010/main" val="490618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FDC6DC-6089-455E-A24E-5DA598F6BB8B}" type="datetimeFigureOut">
              <a:rPr lang="en-IN" smtClean="0"/>
              <a:t>13-10-2023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FC0CF8-9EEF-43EA-A1EF-260A3B2F7198}" type="slidenum">
              <a:rPr lang="en-IN" smtClean="0"/>
              <a:t>‹#›</a:t>
            </a:fld>
            <a:endParaRPr lang="en-IN"/>
          </a:p>
        </p:txBody>
      </p:sp>
    </p:spTree>
    <p:extLst>
      <p:ext uri="{BB962C8B-B14F-4D97-AF65-F5344CB8AC3E}">
        <p14:creationId xmlns:p14="http://schemas.microsoft.com/office/powerpoint/2010/main" val="1216284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FDC6DC-6089-455E-A24E-5DA598F6BB8B}" type="datetimeFigureOut">
              <a:rPr lang="en-IN" smtClean="0"/>
              <a:t>13-10-2023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FC0CF8-9EEF-43EA-A1EF-260A3B2F7198}" type="slidenum">
              <a:rPr lang="en-IN" smtClean="0"/>
              <a:t>‹#›</a:t>
            </a:fld>
            <a:endParaRPr lang="en-IN"/>
          </a:p>
        </p:txBody>
      </p:sp>
    </p:spTree>
    <p:extLst>
      <p:ext uri="{BB962C8B-B14F-4D97-AF65-F5344CB8AC3E}">
        <p14:creationId xmlns:p14="http://schemas.microsoft.com/office/powerpoint/2010/main" val="1862951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DC6DC-6089-455E-A24E-5DA598F6BB8B}"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FC0CF8-9EEF-43EA-A1EF-260A3B2F7198}" type="slidenum">
              <a:rPr lang="en-IN" smtClean="0"/>
              <a:t>‹#›</a:t>
            </a:fld>
            <a:endParaRPr lang="en-IN"/>
          </a:p>
        </p:txBody>
      </p:sp>
    </p:spTree>
    <p:extLst>
      <p:ext uri="{BB962C8B-B14F-4D97-AF65-F5344CB8AC3E}">
        <p14:creationId xmlns:p14="http://schemas.microsoft.com/office/powerpoint/2010/main" val="3583998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DC6DC-6089-455E-A24E-5DA598F6BB8B}"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FC0CF8-9EEF-43EA-A1EF-260A3B2F7198}" type="slidenum">
              <a:rPr lang="en-IN" smtClean="0"/>
              <a:t>‹#›</a:t>
            </a:fld>
            <a:endParaRPr lang="en-IN"/>
          </a:p>
        </p:txBody>
      </p:sp>
    </p:spTree>
    <p:extLst>
      <p:ext uri="{BB962C8B-B14F-4D97-AF65-F5344CB8AC3E}">
        <p14:creationId xmlns:p14="http://schemas.microsoft.com/office/powerpoint/2010/main" val="955060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FDC6DC-6089-455E-A24E-5DA598F6BB8B}" type="datetimeFigureOut">
              <a:rPr lang="en-IN" smtClean="0"/>
              <a:t>13-10-2023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FC0CF8-9EEF-43EA-A1EF-260A3B2F7198}" type="slidenum">
              <a:rPr lang="en-IN" smtClean="0"/>
              <a:t>‹#›</a:t>
            </a:fld>
            <a:endParaRPr lang="en-IN"/>
          </a:p>
        </p:txBody>
      </p:sp>
    </p:spTree>
    <p:extLst>
      <p:ext uri="{BB962C8B-B14F-4D97-AF65-F5344CB8AC3E}">
        <p14:creationId xmlns:p14="http://schemas.microsoft.com/office/powerpoint/2010/main" val="21108501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3" Type="http://schemas.openxmlformats.org/officeDocument/2006/relationships/image" Target="../media/image81.jpe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82.jpeg"/></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notesSlide" Target="../notesSlides/notesSlide58.xml"/><Relationship Id="rId1" Type="http://schemas.openxmlformats.org/officeDocument/2006/relationships/slideLayout" Target="../slideLayouts/slideLayout12.xml"/><Relationship Id="rId6" Type="http://schemas.openxmlformats.org/officeDocument/2006/relationships/image" Target="../media/image90.wmf"/><Relationship Id="rId5" Type="http://schemas.openxmlformats.org/officeDocument/2006/relationships/oleObject" Target="../embeddings/oleObject42.bin"/><Relationship Id="rId4" Type="http://schemas.openxmlformats.org/officeDocument/2006/relationships/image" Target="../media/image89.wmf"/></Relationships>
</file>

<file path=ppt/slides/_rels/slide115.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1.wmf"/><Relationship Id="rId7" Type="http://schemas.openxmlformats.org/officeDocument/2006/relationships/image" Target="../media/image14.w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3.bin"/><Relationship Id="rId4" Type="http://schemas.openxmlformats.org/officeDocument/2006/relationships/image" Target="../media/image12.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6.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3.wmf"/><Relationship Id="rId5" Type="http://schemas.openxmlformats.org/officeDocument/2006/relationships/oleObject" Target="../embeddings/oleObject6.bin"/><Relationship Id="rId4" Type="http://schemas.openxmlformats.org/officeDocument/2006/relationships/image" Target="../media/image22.wmf"/></Relationships>
</file>

<file path=ppt/slides/_rels/slide32.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29.emf"/><Relationship Id="rId2" Type="http://schemas.openxmlformats.org/officeDocument/2006/relationships/notesSlide" Target="../notesSlides/notesSlide16.xml"/><Relationship Id="rId16" Type="http://schemas.openxmlformats.org/officeDocument/2006/relationships/image" Target="../media/image31.wmf"/><Relationship Id="rId1" Type="http://schemas.openxmlformats.org/officeDocument/2006/relationships/slideLayout" Target="../slideLayouts/slideLayout4.xml"/><Relationship Id="rId6" Type="http://schemas.openxmlformats.org/officeDocument/2006/relationships/image" Target="../media/image26.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oleObject" Target="../embeddings/oleObject14.bin"/><Relationship Id="rId10" Type="http://schemas.openxmlformats.org/officeDocument/2006/relationships/image" Target="../media/image28.wmf"/><Relationship Id="rId4" Type="http://schemas.openxmlformats.org/officeDocument/2006/relationships/image" Target="../media/image25.emf"/><Relationship Id="rId9" Type="http://schemas.openxmlformats.org/officeDocument/2006/relationships/oleObject" Target="../embeddings/oleObject11.bin"/><Relationship Id="rId14" Type="http://schemas.openxmlformats.org/officeDocument/2006/relationships/image" Target="../media/image30.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33.jpeg"/><Relationship Id="rId4" Type="http://schemas.openxmlformats.org/officeDocument/2006/relationships/image" Target="../media/image32.wmf"/></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37.wmf"/><Relationship Id="rId5" Type="http://schemas.openxmlformats.org/officeDocument/2006/relationships/oleObject" Target="../embeddings/oleObject17.bin"/><Relationship Id="rId4" Type="http://schemas.openxmlformats.org/officeDocument/2006/relationships/image" Target="../media/image36.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9.bin"/><Relationship Id="rId7" Type="http://schemas.openxmlformats.org/officeDocument/2006/relationships/image" Target="../media/image41.jpe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40.wmf"/><Relationship Id="rId5" Type="http://schemas.openxmlformats.org/officeDocument/2006/relationships/oleObject" Target="../embeddings/oleObject20.bin"/><Relationship Id="rId4" Type="http://schemas.openxmlformats.org/officeDocument/2006/relationships/image" Target="../media/image39.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notesSlide" Target="../notesSlides/notesSlide33.xml"/><Relationship Id="rId1" Type="http://schemas.openxmlformats.org/officeDocument/2006/relationships/slideLayout" Target="../slideLayouts/slideLayout15.xml"/><Relationship Id="rId4" Type="http://schemas.openxmlformats.org/officeDocument/2006/relationships/image" Target="../media/image43.e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www.investopedia.com/understanding-scholarships-need-and-merit-4783132"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oleObject" Target="../embeddings/oleObject22.bin"/><Relationship Id="rId1" Type="http://schemas.openxmlformats.org/officeDocument/2006/relationships/slideLayout" Target="../slideLayouts/slideLayout2.xml"/><Relationship Id="rId5" Type="http://schemas.openxmlformats.org/officeDocument/2006/relationships/image" Target="../media/image45.wmf"/><Relationship Id="rId4" Type="http://schemas.openxmlformats.org/officeDocument/2006/relationships/oleObject" Target="../embeddings/oleObject23.bin"/></Relationships>
</file>

<file path=ppt/slides/_rels/slide64.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oleObject" Target="../embeddings/oleObject24.bin"/><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oleObject" Target="../embeddings/oleObject25.bin"/><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oleObject" Target="../embeddings/oleObject26.bin"/><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image" Target="../media/image48.wmf"/><Relationship Id="rId7" Type="http://schemas.openxmlformats.org/officeDocument/2006/relationships/image" Target="../media/image50.wmf"/><Relationship Id="rId2" Type="http://schemas.openxmlformats.org/officeDocument/2006/relationships/oleObject" Target="../embeddings/oleObject27.bin"/><Relationship Id="rId1" Type="http://schemas.openxmlformats.org/officeDocument/2006/relationships/slideLayout" Target="../slideLayouts/slideLayout2.xml"/><Relationship Id="rId6" Type="http://schemas.openxmlformats.org/officeDocument/2006/relationships/oleObject" Target="../embeddings/oleObject29.bin"/><Relationship Id="rId5" Type="http://schemas.openxmlformats.org/officeDocument/2006/relationships/image" Target="../media/image49.wmf"/><Relationship Id="rId4" Type="http://schemas.openxmlformats.org/officeDocument/2006/relationships/oleObject" Target="../embeddings/oleObject28.bin"/></Relationships>
</file>

<file path=ppt/slides/_rels/slide71.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oleObject" Target="../embeddings/oleObject30.bin"/><Relationship Id="rId1" Type="http://schemas.openxmlformats.org/officeDocument/2006/relationships/slideLayout" Target="../slideLayouts/slideLayout6.xml"/><Relationship Id="rId5" Type="http://schemas.openxmlformats.org/officeDocument/2006/relationships/image" Target="../media/image52.wmf"/><Relationship Id="rId4" Type="http://schemas.openxmlformats.org/officeDocument/2006/relationships/oleObject" Target="../embeddings/oleObject31.bin"/></Relationships>
</file>

<file path=ppt/slides/_rels/slide72.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oleObject" Target="../embeddings/oleObject32.bin"/><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4.emf"/><Relationship Id="rId7" Type="http://schemas.openxmlformats.org/officeDocument/2006/relationships/image" Target="../media/image56.wmf"/><Relationship Id="rId2" Type="http://schemas.openxmlformats.org/officeDocument/2006/relationships/oleObject" Target="../embeddings/oleObject33.bin"/><Relationship Id="rId1" Type="http://schemas.openxmlformats.org/officeDocument/2006/relationships/slideLayout" Target="../slideLayouts/slideLayout6.xml"/><Relationship Id="rId6" Type="http://schemas.openxmlformats.org/officeDocument/2006/relationships/oleObject" Target="../embeddings/oleObject35.bin"/><Relationship Id="rId5" Type="http://schemas.openxmlformats.org/officeDocument/2006/relationships/image" Target="../media/image55.emf"/><Relationship Id="rId4" Type="http://schemas.openxmlformats.org/officeDocument/2006/relationships/oleObject" Target="../embeddings/oleObject34.bin"/></Relationships>
</file>

<file path=ppt/slides/_rels/slide74.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oleObject" Target="../embeddings/oleObject36.bin"/><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9.wmf"/><Relationship Id="rId7" Type="http://schemas.openxmlformats.org/officeDocument/2006/relationships/image" Target="../media/image63.wmf"/><Relationship Id="rId2" Type="http://schemas.openxmlformats.org/officeDocument/2006/relationships/image" Target="../media/image58.wmf"/><Relationship Id="rId1" Type="http://schemas.openxmlformats.org/officeDocument/2006/relationships/slideLayout" Target="../slideLayouts/slideLayout2.xml"/><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s>
</file>

<file path=ppt/slides/_rels/slide81.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oleObject" Target="../embeddings/oleObject37.bin"/><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oleObject" Target="../embeddings/oleObject38.bin"/><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oleObject" Target="../embeddings/oleObject39.bin"/><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oleObject" Target="../embeddings/oleObject40.bin"/><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9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74.sv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79.jpeg"/><Relationship Id="rId5" Type="http://schemas.openxmlformats.org/officeDocument/2006/relationships/image" Target="../media/image78.jpeg"/><Relationship Id="rId4" Type="http://schemas.openxmlformats.org/officeDocument/2006/relationships/image" Target="../media/image7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6A1AA-20F4-4398-1231-AC175BE93FDA}"/>
              </a:ext>
            </a:extLst>
          </p:cNvPr>
          <p:cNvSpPr>
            <a:spLocks noGrp="1"/>
          </p:cNvSpPr>
          <p:nvPr>
            <p:ph type="ctrTitle"/>
          </p:nvPr>
        </p:nvSpPr>
        <p:spPr>
          <a:xfrm>
            <a:off x="685800" y="1122363"/>
            <a:ext cx="7772400" cy="1096855"/>
          </a:xfrm>
        </p:spPr>
        <p:txBody>
          <a:bodyPr>
            <a:normAutofit/>
          </a:bodyPr>
          <a:lstStyle/>
          <a:p>
            <a:r>
              <a:rPr lang="en-IN" sz="4800" dirty="0"/>
              <a:t>Classification: Basic Concepts</a:t>
            </a:r>
          </a:p>
        </p:txBody>
      </p:sp>
      <p:sp>
        <p:nvSpPr>
          <p:cNvPr id="3" name="Subtitle 2">
            <a:extLst>
              <a:ext uri="{FF2B5EF4-FFF2-40B4-BE49-F238E27FC236}">
                <a16:creationId xmlns:a16="http://schemas.microsoft.com/office/drawing/2014/main" id="{006CC2BD-B023-A74C-2433-C0D5BFA97DDD}"/>
              </a:ext>
            </a:extLst>
          </p:cNvPr>
          <p:cNvSpPr>
            <a:spLocks noGrp="1"/>
          </p:cNvSpPr>
          <p:nvPr>
            <p:ph type="subTitle" idx="1"/>
          </p:nvPr>
        </p:nvSpPr>
        <p:spPr/>
        <p:txBody>
          <a:bodyPr/>
          <a:lstStyle/>
          <a:p>
            <a:r>
              <a:rPr lang="en-IN" dirty="0"/>
              <a:t>P. Krishna Reddy, IIIT Hyderabad</a:t>
            </a:r>
          </a:p>
        </p:txBody>
      </p:sp>
    </p:spTree>
    <p:extLst>
      <p:ext uri="{BB962C8B-B14F-4D97-AF65-F5344CB8AC3E}">
        <p14:creationId xmlns:p14="http://schemas.microsoft.com/office/powerpoint/2010/main" val="1972517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What is deep learning?</a:t>
            </a:r>
          </a:p>
        </p:txBody>
      </p:sp>
      <p:pic>
        <p:nvPicPr>
          <p:cNvPr id="5" name="Picture 4" descr="DL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9050" y="1417638"/>
            <a:ext cx="4200144" cy="5094414"/>
          </a:xfrm>
          <a:prstGeom prst="rect">
            <a:avLst/>
          </a:prstGeom>
        </p:spPr>
      </p:pic>
      <p:sp>
        <p:nvSpPr>
          <p:cNvPr id="6" name="TextBox 5"/>
          <p:cNvSpPr txBox="1"/>
          <p:nvPr/>
        </p:nvSpPr>
        <p:spPr>
          <a:xfrm>
            <a:off x="6548443" y="5013510"/>
            <a:ext cx="2807316" cy="646331"/>
          </a:xfrm>
          <a:prstGeom prst="rect">
            <a:avLst/>
          </a:prstGeom>
          <a:noFill/>
        </p:spPr>
        <p:txBody>
          <a:bodyPr wrap="square" rtlCol="0">
            <a:spAutoFit/>
          </a:bodyPr>
          <a:lstStyle/>
          <a:p>
            <a:r>
              <a:rPr lang="en-US" dirty="0"/>
              <a:t>Y. </a:t>
            </a:r>
            <a:r>
              <a:rPr lang="en-US" dirty="0" err="1"/>
              <a:t>Bengio</a:t>
            </a:r>
            <a:r>
              <a:rPr lang="en-US" dirty="0"/>
              <a:t> et al, ``Deep Learning”, MIT Press, 2015</a:t>
            </a:r>
          </a:p>
        </p:txBody>
      </p:sp>
    </p:spTree>
    <p:extLst>
      <p:ext uri="{BB962C8B-B14F-4D97-AF65-F5344CB8AC3E}">
        <p14:creationId xmlns:p14="http://schemas.microsoft.com/office/powerpoint/2010/main" val="36689359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C77D6B65-8266-356C-B8AD-D6278872363F}"/>
              </a:ext>
            </a:extLst>
          </p:cNvPr>
          <p:cNvSpPr>
            <a:spLocks noGrp="1" noChangeArrowheads="1"/>
          </p:cNvSpPr>
          <p:nvPr>
            <p:ph type="title"/>
          </p:nvPr>
        </p:nvSpPr>
        <p:spPr>
          <a:xfrm>
            <a:off x="0" y="228600"/>
            <a:ext cx="9144000" cy="762000"/>
          </a:xfrm>
        </p:spPr>
        <p:txBody>
          <a:bodyPr/>
          <a:lstStyle/>
          <a:p>
            <a:r>
              <a:rPr lang="en-US" altLang="en-US"/>
              <a:t>Classifier Evaluation Metrics: Example</a:t>
            </a:r>
          </a:p>
        </p:txBody>
      </p:sp>
      <p:sp>
        <p:nvSpPr>
          <p:cNvPr id="55299" name="Rectangle 35">
            <a:extLst>
              <a:ext uri="{FF2B5EF4-FFF2-40B4-BE49-F238E27FC236}">
                <a16:creationId xmlns:a16="http://schemas.microsoft.com/office/drawing/2014/main" id="{2264D7C6-FC90-A798-D52E-21177AB9E5EF}"/>
              </a:ext>
            </a:extLst>
          </p:cNvPr>
          <p:cNvSpPr>
            <a:spLocks noChangeArrowheads="1"/>
          </p:cNvSpPr>
          <p:nvPr/>
        </p:nvSpPr>
        <p:spPr bwMode="auto">
          <a:xfrm>
            <a:off x="228600" y="4572000"/>
            <a:ext cx="8610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nSpc>
                <a:spcPct val="90000"/>
              </a:lnSpc>
              <a:spcBef>
                <a:spcPct val="20000"/>
              </a:spcBef>
              <a:buClr>
                <a:schemeClr val="folHlink"/>
              </a:buClr>
              <a:buSzPct val="60000"/>
              <a:buFont typeface="Wingdings" panose="05000000000000000000" pitchFamily="2" charset="2"/>
              <a:buNone/>
            </a:pPr>
            <a:endParaRPr lang="en-US" altLang="en-US" sz="2400"/>
          </a:p>
        </p:txBody>
      </p:sp>
      <p:sp>
        <p:nvSpPr>
          <p:cNvPr id="55300" name="Slide Number Placeholder 7">
            <a:extLst>
              <a:ext uri="{FF2B5EF4-FFF2-40B4-BE49-F238E27FC236}">
                <a16:creationId xmlns:a16="http://schemas.microsoft.com/office/drawing/2014/main" id="{94405CEA-9DB7-4210-6629-83AE928600B2}"/>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E715129A-0619-4986-B8C4-C9CF471BB816}" type="slidenum">
              <a:rPr lang="en-US" altLang="en-US" sz="1200" b="1">
                <a:latin typeface="Calibri" panose="020F0502020204030204" pitchFamily="34" charset="0"/>
              </a:rPr>
              <a:pPr algn="r" eaLnBrk="1" hangingPunct="1"/>
              <a:t>100</a:t>
            </a:fld>
            <a:endParaRPr lang="en-US" altLang="en-US" sz="1200" b="1">
              <a:latin typeface="Calibri" panose="020F0502020204030204" pitchFamily="34" charset="0"/>
            </a:endParaRPr>
          </a:p>
        </p:txBody>
      </p:sp>
      <p:sp>
        <p:nvSpPr>
          <p:cNvPr id="55301" name="Content Placeholder 1">
            <a:extLst>
              <a:ext uri="{FF2B5EF4-FFF2-40B4-BE49-F238E27FC236}">
                <a16:creationId xmlns:a16="http://schemas.microsoft.com/office/drawing/2014/main" id="{05F1A955-43F6-93C1-A2BC-05BFCE31A879}"/>
              </a:ext>
            </a:extLst>
          </p:cNvPr>
          <p:cNvSpPr>
            <a:spLocks noGrp="1"/>
          </p:cNvSpPr>
          <p:nvPr>
            <p:ph sz="half" idx="1"/>
          </p:nvPr>
        </p:nvSpPr>
        <p:spPr>
          <a:xfrm>
            <a:off x="228600" y="3429000"/>
            <a:ext cx="8458200" cy="609600"/>
          </a:xfrm>
        </p:spPr>
        <p:txBody>
          <a:bodyPr/>
          <a:lstStyle/>
          <a:p>
            <a:pPr marL="342900" lvl="1" indent="-342900">
              <a:buClr>
                <a:schemeClr val="folHlink"/>
              </a:buClr>
              <a:buSzPct val="60000"/>
            </a:pPr>
            <a:r>
              <a:rPr lang="en-US" altLang="en-US" sz="2400" i="1"/>
              <a:t>Precision</a:t>
            </a:r>
            <a:r>
              <a:rPr lang="en-US" altLang="en-US" sz="2400"/>
              <a:t> = 90/230 = 39.13%             </a:t>
            </a:r>
            <a:r>
              <a:rPr lang="en-US" altLang="en-US" sz="2400" i="1"/>
              <a:t>Recall</a:t>
            </a:r>
            <a:r>
              <a:rPr lang="en-US" altLang="en-US" sz="2400"/>
              <a:t> = 90/300 = 30.00%</a:t>
            </a:r>
          </a:p>
          <a:p>
            <a:endParaRPr lang="en-US" altLang="en-US"/>
          </a:p>
        </p:txBody>
      </p:sp>
      <p:graphicFrame>
        <p:nvGraphicFramePr>
          <p:cNvPr id="7" name="Group 54">
            <a:extLst>
              <a:ext uri="{FF2B5EF4-FFF2-40B4-BE49-F238E27FC236}">
                <a16:creationId xmlns:a16="http://schemas.microsoft.com/office/drawing/2014/main" id="{BA8F1294-0D9D-0C26-52B6-F9F6A9C6BD6C}"/>
              </a:ext>
            </a:extLst>
          </p:cNvPr>
          <p:cNvGraphicFramePr>
            <a:graphicFrameLocks noGrp="1"/>
          </p:cNvGraphicFramePr>
          <p:nvPr/>
        </p:nvGraphicFramePr>
        <p:xfrm>
          <a:off x="228600" y="1889125"/>
          <a:ext cx="8839200" cy="1466852"/>
        </p:xfrm>
        <a:graphic>
          <a:graphicData uri="http://schemas.openxmlformats.org/drawingml/2006/table">
            <a:tbl>
              <a:tblPr/>
              <a:tblGrid>
                <a:gridCol w="32004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981075">
                  <a:extLst>
                    <a:ext uri="{9D8B030D-6E8A-4147-A177-3AD203B41FA5}">
                      <a16:colId xmlns:a16="http://schemas.microsoft.com/office/drawing/2014/main" val="20003"/>
                    </a:ext>
                  </a:extLst>
                </a:gridCol>
                <a:gridCol w="1838325">
                  <a:extLst>
                    <a:ext uri="{9D8B030D-6E8A-4147-A177-3AD203B41FA5}">
                      <a16:colId xmlns:a16="http://schemas.microsoft.com/office/drawing/2014/main" val="20004"/>
                    </a:ext>
                  </a:extLst>
                </a:gridCol>
              </a:tblGrid>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Actual Class\Predicted class</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cancer = yes</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cancer = no</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Total</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Recognition(%)</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cancer = yes</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90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210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300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30.00 (</a:t>
                      </a:r>
                      <a:r>
                        <a:rPr kumimoji="0" lang="en-US" sz="1800" b="0" i="1" u="none" strike="noStrike" cap="none" normalizeH="0" baseline="0">
                          <a:ln>
                            <a:noFill/>
                          </a:ln>
                          <a:solidFill>
                            <a:schemeClr val="tx1"/>
                          </a:solidFill>
                          <a:effectLst/>
                          <a:latin typeface="Calibri" pitchFamily="34" charset="0"/>
                        </a:rPr>
                        <a:t>sensitivity</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cancer = no</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140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9560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9700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98.56 (</a:t>
                      </a:r>
                      <a:r>
                        <a:rPr kumimoji="0" lang="en-US" sz="1800" b="0" i="1" u="none" strike="noStrike" cap="none" normalizeH="0" baseline="0">
                          <a:ln>
                            <a:noFill/>
                          </a:ln>
                          <a:solidFill>
                            <a:schemeClr val="tx1"/>
                          </a:solidFill>
                          <a:effectLst/>
                          <a:latin typeface="Calibri" pitchFamily="34" charset="0"/>
                        </a:rPr>
                        <a:t>specificity)</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Total</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230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9770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10000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96.40 (</a:t>
                      </a:r>
                      <a:r>
                        <a:rPr kumimoji="0" lang="en-US" sz="1800" b="0" i="1" u="none" strike="noStrike" cap="none" normalizeH="0" baseline="0">
                          <a:ln>
                            <a:noFill/>
                          </a:ln>
                          <a:solidFill>
                            <a:schemeClr val="tx1"/>
                          </a:solidFill>
                          <a:effectLst/>
                          <a:latin typeface="Calibri" pitchFamily="34" charset="0"/>
                        </a:rPr>
                        <a:t>accuracy</a:t>
                      </a:r>
                      <a:r>
                        <a:rPr kumimoji="0" lang="en-US" sz="1800" b="0" i="0" u="none" strike="noStrike" cap="none" normalizeH="0" baseline="0">
                          <a:ln>
                            <a:noFill/>
                          </a:ln>
                          <a:solidFill>
                            <a:schemeClr val="tx1"/>
                          </a:solidFill>
                          <a:effectLst/>
                          <a:latin typeface="Calibri" pitchFamily="34" charset="0"/>
                        </a:rPr>
                        <a:t>)</a:t>
                      </a:r>
                      <a:endParaRPr kumimoji="0" lang="en-US" sz="1800" b="0" i="1" u="none" strike="noStrike" cap="none" normalizeH="0" baseline="0">
                        <a:ln>
                          <a:noFill/>
                        </a:ln>
                        <a:solidFill>
                          <a:schemeClr val="tx1"/>
                        </a:solidFill>
                        <a:effectLst/>
                        <a:latin typeface="Calibri" pitchFamily="34" charset="0"/>
                      </a:endParaRP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zoom/>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FEF2FF92-CD79-C96F-197E-AC2224A96F7E}"/>
              </a:ext>
            </a:extLst>
          </p:cNvPr>
          <p:cNvSpPr>
            <a:spLocks noGrp="1" noChangeArrowheads="1"/>
          </p:cNvSpPr>
          <p:nvPr>
            <p:ph type="title"/>
          </p:nvPr>
        </p:nvSpPr>
        <p:spPr>
          <a:xfrm>
            <a:off x="533400" y="76200"/>
            <a:ext cx="8091488" cy="1066800"/>
          </a:xfrm>
          <a:noFill/>
        </p:spPr>
        <p:txBody>
          <a:bodyPr lIns="92075" tIns="46038" rIns="92075" bIns="46038">
            <a:noAutofit/>
          </a:bodyPr>
          <a:lstStyle/>
          <a:p>
            <a:pPr algn="ctr" eaLnBrk="1" hangingPunct="1"/>
            <a:r>
              <a:rPr lang="en-US" altLang="en-US" sz="3200" dirty="0">
                <a:latin typeface="Times New Roman" panose="02020603050405020304" pitchFamily="18" charset="0"/>
                <a:cs typeface="Times New Roman" panose="02020603050405020304" pitchFamily="18" charset="0"/>
              </a:rPr>
              <a:t>Evaluating Classifier Accuracy:</a:t>
            </a:r>
            <a:br>
              <a:rPr lang="en-US" altLang="en-US" sz="3200"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Holdout &amp; Cross-Validation Methods</a:t>
            </a:r>
            <a:endParaRPr lang="en-US" altLang="en-US" sz="2800" dirty="0">
              <a:latin typeface="Times New Roman" panose="02020603050405020304" pitchFamily="18" charset="0"/>
              <a:cs typeface="Times New Roman" panose="02020603050405020304" pitchFamily="18" charset="0"/>
            </a:endParaRPr>
          </a:p>
        </p:txBody>
      </p:sp>
      <p:sp>
        <p:nvSpPr>
          <p:cNvPr id="56323" name="Rectangle 3">
            <a:extLst>
              <a:ext uri="{FF2B5EF4-FFF2-40B4-BE49-F238E27FC236}">
                <a16:creationId xmlns:a16="http://schemas.microsoft.com/office/drawing/2014/main" id="{20FC230A-1EEF-9422-6D6B-DF21ADE004B8}"/>
              </a:ext>
            </a:extLst>
          </p:cNvPr>
          <p:cNvSpPr>
            <a:spLocks noGrp="1" noChangeArrowheads="1"/>
          </p:cNvSpPr>
          <p:nvPr>
            <p:ph type="body" idx="1"/>
          </p:nvPr>
        </p:nvSpPr>
        <p:spPr>
          <a:xfrm>
            <a:off x="152400" y="1360170"/>
            <a:ext cx="8763000" cy="5285105"/>
          </a:xfrm>
          <a:noFill/>
        </p:spPr>
        <p:txBody>
          <a:bodyPr lIns="92075" tIns="46038" rIns="92075" bIns="46038"/>
          <a:lstStyle/>
          <a:p>
            <a:pPr eaLnBrk="1" hangingPunct="1">
              <a:lnSpc>
                <a:spcPct val="80000"/>
              </a:lnSpc>
            </a:pPr>
            <a:r>
              <a:rPr lang="en-US" altLang="en-US" sz="2400" b="1" dirty="0">
                <a:latin typeface="Times New Roman" panose="02020603050405020304" pitchFamily="18" charset="0"/>
                <a:cs typeface="Times New Roman" panose="02020603050405020304" pitchFamily="18" charset="0"/>
              </a:rPr>
              <a:t>Holdout method</a:t>
            </a:r>
          </a:p>
          <a:p>
            <a:pPr lvl="1" eaLnBrk="1" hangingPunct="1">
              <a:lnSpc>
                <a:spcPct val="80000"/>
              </a:lnSpc>
            </a:pPr>
            <a:r>
              <a:rPr lang="en-US" altLang="en-US" sz="2400" dirty="0">
                <a:latin typeface="Times New Roman" panose="02020603050405020304" pitchFamily="18" charset="0"/>
                <a:cs typeface="Times New Roman" panose="02020603050405020304" pitchFamily="18" charset="0"/>
              </a:rPr>
              <a:t>Given data is randomly partitioned into two independent sets</a:t>
            </a:r>
          </a:p>
          <a:p>
            <a:pPr lvl="2" eaLnBrk="1" hangingPunct="1">
              <a:lnSpc>
                <a:spcPct val="80000"/>
              </a:lnSpc>
            </a:pPr>
            <a:r>
              <a:rPr lang="en-US" altLang="en-US" dirty="0">
                <a:latin typeface="Times New Roman" panose="02020603050405020304" pitchFamily="18" charset="0"/>
                <a:cs typeface="Times New Roman" panose="02020603050405020304" pitchFamily="18" charset="0"/>
              </a:rPr>
              <a:t>Training set (e.g., 2/3) for model construction</a:t>
            </a:r>
          </a:p>
          <a:p>
            <a:pPr lvl="2" eaLnBrk="1" hangingPunct="1">
              <a:lnSpc>
                <a:spcPct val="80000"/>
              </a:lnSpc>
            </a:pPr>
            <a:r>
              <a:rPr lang="en-US" altLang="en-US" dirty="0">
                <a:latin typeface="Times New Roman" panose="02020603050405020304" pitchFamily="18" charset="0"/>
                <a:cs typeface="Times New Roman" panose="02020603050405020304" pitchFamily="18" charset="0"/>
              </a:rPr>
              <a:t>Test set (e.g., 1/3) for accuracy estimation</a:t>
            </a:r>
          </a:p>
          <a:p>
            <a:pPr lvl="1" eaLnBrk="1" hangingPunct="1">
              <a:lnSpc>
                <a:spcPct val="80000"/>
              </a:lnSpc>
            </a:pPr>
            <a:r>
              <a:rPr lang="en-US" altLang="en-US" sz="2400" u="sng" dirty="0">
                <a:latin typeface="Times New Roman" panose="02020603050405020304" pitchFamily="18" charset="0"/>
                <a:cs typeface="Times New Roman" panose="02020603050405020304" pitchFamily="18" charset="0"/>
              </a:rPr>
              <a:t>Random sampling</a:t>
            </a:r>
            <a:r>
              <a:rPr lang="en-US" altLang="en-US" sz="2400" dirty="0">
                <a:latin typeface="Times New Roman" panose="02020603050405020304" pitchFamily="18" charset="0"/>
                <a:cs typeface="Times New Roman" panose="02020603050405020304" pitchFamily="18" charset="0"/>
              </a:rPr>
              <a:t>: a variation of holdout</a:t>
            </a:r>
          </a:p>
          <a:p>
            <a:pPr lvl="2" eaLnBrk="1" hangingPunct="1">
              <a:lnSpc>
                <a:spcPct val="80000"/>
              </a:lnSpc>
            </a:pPr>
            <a:r>
              <a:rPr lang="en-US" altLang="en-US" dirty="0">
                <a:latin typeface="Times New Roman" panose="02020603050405020304" pitchFamily="18" charset="0"/>
                <a:cs typeface="Times New Roman" panose="02020603050405020304" pitchFamily="18" charset="0"/>
              </a:rPr>
              <a:t>Repeat holdout k times, accuracy = avg. of the accuracies obtained</a:t>
            </a:r>
          </a:p>
          <a:p>
            <a:pPr eaLnBrk="1" hangingPunct="1">
              <a:lnSpc>
                <a:spcPct val="80000"/>
              </a:lnSpc>
            </a:pPr>
            <a:r>
              <a:rPr lang="en-US" altLang="en-US" sz="2400" b="1" dirty="0">
                <a:latin typeface="Times New Roman" panose="02020603050405020304" pitchFamily="18" charset="0"/>
                <a:cs typeface="Times New Roman" panose="02020603050405020304" pitchFamily="18" charset="0"/>
              </a:rPr>
              <a:t>Cross-validation</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k</a:t>
            </a:r>
            <a:r>
              <a:rPr lang="en-US" altLang="en-US" sz="2400" dirty="0">
                <a:latin typeface="Times New Roman" panose="02020603050405020304" pitchFamily="18" charset="0"/>
                <a:cs typeface="Times New Roman" panose="02020603050405020304" pitchFamily="18" charset="0"/>
              </a:rPr>
              <a:t>-fold, where k = 10 is most popular)</a:t>
            </a:r>
          </a:p>
          <a:p>
            <a:pPr lvl="1" eaLnBrk="1" hangingPunct="1">
              <a:lnSpc>
                <a:spcPct val="80000"/>
              </a:lnSpc>
            </a:pPr>
            <a:r>
              <a:rPr lang="en-US" altLang="en-US" sz="2400" dirty="0">
                <a:latin typeface="Times New Roman" panose="02020603050405020304" pitchFamily="18" charset="0"/>
                <a:cs typeface="Times New Roman" panose="02020603050405020304" pitchFamily="18" charset="0"/>
              </a:rPr>
              <a:t>Randomly partition the data into </a:t>
            </a:r>
            <a:r>
              <a:rPr lang="en-US" altLang="en-US" sz="2400" i="1" dirty="0">
                <a:latin typeface="Times New Roman" panose="02020603050405020304" pitchFamily="18" charset="0"/>
                <a:cs typeface="Times New Roman" panose="02020603050405020304" pitchFamily="18" charset="0"/>
              </a:rPr>
              <a:t>k</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mutually exclusive</a:t>
            </a:r>
            <a:r>
              <a:rPr lang="en-US" altLang="en-US" sz="2400" dirty="0">
                <a:latin typeface="Times New Roman" panose="02020603050405020304" pitchFamily="18" charset="0"/>
                <a:cs typeface="Times New Roman" panose="02020603050405020304" pitchFamily="18" charset="0"/>
              </a:rPr>
              <a:t> subsets, each approximately equal size</a:t>
            </a:r>
          </a:p>
          <a:p>
            <a:pPr lvl="1" eaLnBrk="1" hangingPunct="1">
              <a:lnSpc>
                <a:spcPct val="80000"/>
              </a:lnSpc>
            </a:pPr>
            <a:r>
              <a:rPr lang="en-US" altLang="en-US" sz="2400" dirty="0">
                <a:latin typeface="Times New Roman" panose="02020603050405020304" pitchFamily="18" charset="0"/>
                <a:cs typeface="Times New Roman" panose="02020603050405020304" pitchFamily="18" charset="0"/>
              </a:rPr>
              <a:t>At </a:t>
            </a:r>
            <a:r>
              <a:rPr lang="en-US" altLang="en-US" sz="2400" i="1" dirty="0" err="1">
                <a:latin typeface="Times New Roman" panose="02020603050405020304" pitchFamily="18" charset="0"/>
                <a:cs typeface="Times New Roman" panose="02020603050405020304" pitchFamily="18" charset="0"/>
              </a:rPr>
              <a:t>i</a:t>
            </a:r>
            <a:r>
              <a:rPr lang="en-US" altLang="en-US" sz="2400" dirty="0" err="1">
                <a:latin typeface="Times New Roman" panose="02020603050405020304" pitchFamily="18" charset="0"/>
                <a:cs typeface="Times New Roman" panose="02020603050405020304" pitchFamily="18" charset="0"/>
              </a:rPr>
              <a:t>-th</a:t>
            </a:r>
            <a:r>
              <a:rPr lang="en-US" altLang="en-US" sz="2400" dirty="0">
                <a:latin typeface="Times New Roman" panose="02020603050405020304" pitchFamily="18" charset="0"/>
                <a:cs typeface="Times New Roman" panose="02020603050405020304" pitchFamily="18" charset="0"/>
              </a:rPr>
              <a:t> iteration, use D</a:t>
            </a:r>
            <a:r>
              <a:rPr lang="en-US" altLang="en-US" sz="2400" baseline="-25000" dirty="0">
                <a:latin typeface="Times New Roman" panose="02020603050405020304" pitchFamily="18" charset="0"/>
                <a:cs typeface="Times New Roman" panose="02020603050405020304" pitchFamily="18" charset="0"/>
              </a:rPr>
              <a:t>i </a:t>
            </a:r>
            <a:r>
              <a:rPr lang="en-US" altLang="en-US" sz="2400" dirty="0">
                <a:latin typeface="Times New Roman" panose="02020603050405020304" pitchFamily="18" charset="0"/>
                <a:cs typeface="Times New Roman" panose="02020603050405020304" pitchFamily="18" charset="0"/>
              </a:rPr>
              <a:t>as test set and others as training set</a:t>
            </a:r>
          </a:p>
          <a:p>
            <a:pPr lvl="1" eaLnBrk="1" hangingPunct="1">
              <a:lnSpc>
                <a:spcPct val="80000"/>
              </a:lnSpc>
            </a:pPr>
            <a:r>
              <a:rPr lang="en-US" altLang="en-US" sz="2400" u="sng" dirty="0">
                <a:latin typeface="Times New Roman" panose="02020603050405020304" pitchFamily="18" charset="0"/>
                <a:cs typeface="Times New Roman" panose="02020603050405020304" pitchFamily="18" charset="0"/>
              </a:rPr>
              <a:t>Leave-one-out</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k</a:t>
            </a:r>
            <a:r>
              <a:rPr lang="en-US" altLang="en-US" sz="2400" dirty="0">
                <a:latin typeface="Times New Roman" panose="02020603050405020304" pitchFamily="18" charset="0"/>
                <a:cs typeface="Times New Roman" panose="02020603050405020304" pitchFamily="18" charset="0"/>
              </a:rPr>
              <a:t> folds where </a:t>
            </a:r>
            <a:r>
              <a:rPr lang="en-US" altLang="en-US" sz="2400" i="1" dirty="0">
                <a:latin typeface="Times New Roman" panose="02020603050405020304" pitchFamily="18" charset="0"/>
                <a:cs typeface="Times New Roman" panose="02020603050405020304" pitchFamily="18" charset="0"/>
              </a:rPr>
              <a:t>k</a:t>
            </a:r>
            <a:r>
              <a:rPr lang="en-US" altLang="en-US" sz="2400" dirty="0">
                <a:latin typeface="Times New Roman" panose="02020603050405020304" pitchFamily="18" charset="0"/>
                <a:cs typeface="Times New Roman" panose="02020603050405020304" pitchFamily="18" charset="0"/>
              </a:rPr>
              <a:t> = # of tuples, for small sized data</a:t>
            </a:r>
          </a:p>
          <a:p>
            <a:pPr lvl="1" eaLnBrk="1" hangingPunct="1">
              <a:lnSpc>
                <a:spcPct val="80000"/>
              </a:lnSpc>
            </a:pPr>
            <a:r>
              <a:rPr lang="en-US" altLang="en-US" sz="2400" b="1" u="sng" dirty="0">
                <a:latin typeface="Times New Roman" panose="02020603050405020304" pitchFamily="18" charset="0"/>
                <a:cs typeface="Times New Roman" panose="02020603050405020304" pitchFamily="18" charset="0"/>
              </a:rPr>
              <a:t>*Stratified cross-validation*</a:t>
            </a:r>
            <a:r>
              <a:rPr lang="en-US" altLang="en-US" sz="2400" dirty="0">
                <a:latin typeface="Times New Roman" panose="02020603050405020304" pitchFamily="18" charset="0"/>
                <a:cs typeface="Times New Roman" panose="02020603050405020304" pitchFamily="18" charset="0"/>
              </a:rPr>
              <a:t>: folds are stratified so that class dist. in each fold is approx. the same as that in the initial data (popular method)</a:t>
            </a:r>
          </a:p>
        </p:txBody>
      </p:sp>
      <p:sp>
        <p:nvSpPr>
          <p:cNvPr id="56324" name="Slide Number Placeholder 7">
            <a:extLst>
              <a:ext uri="{FF2B5EF4-FFF2-40B4-BE49-F238E27FC236}">
                <a16:creationId xmlns:a16="http://schemas.microsoft.com/office/drawing/2014/main" id="{00738E75-2365-6517-0F74-9CC951DC5723}"/>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96638DB9-E4C7-43D5-83F6-CE874C980C9D}" type="slidenum">
              <a:rPr lang="en-US" altLang="en-US" sz="1200" b="1">
                <a:latin typeface="Calibri" panose="020F0502020204030204" pitchFamily="34" charset="0"/>
              </a:rPr>
              <a:pPr algn="r" eaLnBrk="1" hangingPunct="1"/>
              <a:t>101</a:t>
            </a:fld>
            <a:endParaRPr lang="en-US" altLang="en-US" sz="1200" b="1">
              <a:latin typeface="Calibri" panose="020F0502020204030204" pitchFamily="34"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97D0875D-6A42-87F0-47A7-5CF256E46904}"/>
              </a:ext>
            </a:extLst>
          </p:cNvPr>
          <p:cNvSpPr>
            <a:spLocks noGrp="1" noChangeArrowheads="1"/>
          </p:cNvSpPr>
          <p:nvPr>
            <p:ph type="title"/>
          </p:nvPr>
        </p:nvSpPr>
        <p:spPr>
          <a:xfrm>
            <a:off x="0" y="228600"/>
            <a:ext cx="9144000" cy="685800"/>
          </a:xfrm>
          <a:noFill/>
        </p:spPr>
        <p:txBody>
          <a:bodyPr lIns="92075" tIns="46038" rIns="92075" bIns="46038">
            <a:normAutofit/>
          </a:bodyPr>
          <a:lstStyle/>
          <a:p>
            <a:pPr algn="ctr" eaLnBrk="1" hangingPunct="1"/>
            <a:r>
              <a:rPr lang="en-US" altLang="en-US" sz="3600" dirty="0">
                <a:latin typeface="Times New Roman" panose="02020603050405020304" pitchFamily="18" charset="0"/>
                <a:cs typeface="Times New Roman" panose="02020603050405020304" pitchFamily="18" charset="0"/>
              </a:rPr>
              <a:t>Evaluating Classifier Accuracy: Bootstrap</a:t>
            </a:r>
            <a:endParaRPr lang="en-US" altLang="en-US" sz="3200" dirty="0">
              <a:latin typeface="Times New Roman" panose="02020603050405020304" pitchFamily="18" charset="0"/>
              <a:cs typeface="Times New Roman" panose="02020603050405020304" pitchFamily="18" charset="0"/>
            </a:endParaRPr>
          </a:p>
        </p:txBody>
      </p:sp>
      <p:sp>
        <p:nvSpPr>
          <p:cNvPr id="57347" name="Rectangle 3">
            <a:extLst>
              <a:ext uri="{FF2B5EF4-FFF2-40B4-BE49-F238E27FC236}">
                <a16:creationId xmlns:a16="http://schemas.microsoft.com/office/drawing/2014/main" id="{B73AE315-000C-53C5-47E0-3AA1C1EEB479}"/>
              </a:ext>
            </a:extLst>
          </p:cNvPr>
          <p:cNvSpPr>
            <a:spLocks noGrp="1" noChangeArrowheads="1"/>
          </p:cNvSpPr>
          <p:nvPr>
            <p:ph type="body" sz="half" idx="1"/>
          </p:nvPr>
        </p:nvSpPr>
        <p:spPr>
          <a:xfrm>
            <a:off x="304800" y="1119883"/>
            <a:ext cx="8610600" cy="5357117"/>
          </a:xfrm>
          <a:noFill/>
        </p:spPr>
        <p:txBody>
          <a:bodyPr lIns="92075" tIns="46038" rIns="92075" bIns="46038"/>
          <a:lstStyle/>
          <a:p>
            <a:pPr eaLnBrk="1" hangingPunct="1">
              <a:lnSpc>
                <a:spcPct val="110000"/>
              </a:lnSpc>
            </a:pPr>
            <a:r>
              <a:rPr lang="en-US" altLang="en-US" sz="2000" b="1" dirty="0">
                <a:latin typeface="Times New Roman" panose="02020603050405020304" pitchFamily="18" charset="0"/>
                <a:cs typeface="Times New Roman" panose="02020603050405020304" pitchFamily="18" charset="0"/>
              </a:rPr>
              <a:t>Bootstrap</a:t>
            </a:r>
          </a:p>
          <a:p>
            <a:pPr lvl="1" eaLnBrk="1" hangingPunct="1">
              <a:lnSpc>
                <a:spcPct val="110000"/>
              </a:lnSpc>
            </a:pPr>
            <a:r>
              <a:rPr lang="en-US" altLang="en-US" sz="2000" dirty="0">
                <a:latin typeface="Times New Roman" panose="02020603050405020304" pitchFamily="18" charset="0"/>
                <a:cs typeface="Times New Roman" panose="02020603050405020304" pitchFamily="18" charset="0"/>
              </a:rPr>
              <a:t>Works well with small data sets</a:t>
            </a:r>
          </a:p>
          <a:p>
            <a:pPr lvl="1" eaLnBrk="1" hangingPunct="1">
              <a:lnSpc>
                <a:spcPct val="110000"/>
              </a:lnSpc>
            </a:pPr>
            <a:r>
              <a:rPr lang="en-US" altLang="en-US" sz="2000" dirty="0">
                <a:latin typeface="Times New Roman" panose="02020603050405020304" pitchFamily="18" charset="0"/>
                <a:cs typeface="Times New Roman" panose="02020603050405020304" pitchFamily="18" charset="0"/>
              </a:rPr>
              <a:t>Samples the given training tuples uniformly </a:t>
            </a:r>
            <a:r>
              <a:rPr lang="en-US" altLang="en-US" sz="2000" i="1" dirty="0">
                <a:latin typeface="Times New Roman" panose="02020603050405020304" pitchFamily="18" charset="0"/>
                <a:cs typeface="Times New Roman" panose="02020603050405020304" pitchFamily="18" charset="0"/>
              </a:rPr>
              <a:t>with replacement</a:t>
            </a:r>
          </a:p>
          <a:p>
            <a:pPr lvl="2" eaLnBrk="1" hangingPunct="1">
              <a:lnSpc>
                <a:spcPct val="110000"/>
              </a:lnSpc>
            </a:pPr>
            <a:r>
              <a:rPr lang="en-US" altLang="en-US" sz="2000" dirty="0">
                <a:latin typeface="Times New Roman" panose="02020603050405020304" pitchFamily="18" charset="0"/>
                <a:cs typeface="Times New Roman" panose="02020603050405020304" pitchFamily="18" charset="0"/>
              </a:rPr>
              <a:t>i.e., each time a tuple is selected, it is equally likely to be selected again and re-added to the training set</a:t>
            </a:r>
          </a:p>
          <a:p>
            <a:pPr eaLnBrk="1" hangingPunct="1">
              <a:lnSpc>
                <a:spcPct val="110000"/>
              </a:lnSpc>
            </a:pPr>
            <a:r>
              <a:rPr lang="en-US" altLang="en-US" sz="2000" dirty="0">
                <a:latin typeface="Times New Roman" panose="02020603050405020304" pitchFamily="18" charset="0"/>
                <a:cs typeface="Times New Roman" panose="02020603050405020304" pitchFamily="18" charset="0"/>
              </a:rPr>
              <a:t>Several bootstrap methods, and a common one is </a:t>
            </a:r>
            <a:r>
              <a:rPr lang="en-US" altLang="en-US" sz="2000" b="1" dirty="0">
                <a:latin typeface="Times New Roman" panose="02020603050405020304" pitchFamily="18" charset="0"/>
                <a:cs typeface="Times New Roman" panose="02020603050405020304" pitchFamily="18" charset="0"/>
              </a:rPr>
              <a:t>.632 </a:t>
            </a:r>
            <a:r>
              <a:rPr lang="en-US" altLang="en-US" sz="2000" b="1" dirty="0" err="1">
                <a:latin typeface="Times New Roman" panose="02020603050405020304" pitchFamily="18" charset="0"/>
                <a:cs typeface="Times New Roman" panose="02020603050405020304" pitchFamily="18" charset="0"/>
              </a:rPr>
              <a:t>boostrap</a:t>
            </a:r>
            <a:endParaRPr lang="en-US" altLang="en-US" sz="2000" b="1" dirty="0">
              <a:latin typeface="Times New Roman" panose="02020603050405020304" pitchFamily="18" charset="0"/>
              <a:cs typeface="Times New Roman" panose="02020603050405020304" pitchFamily="18" charset="0"/>
            </a:endParaRPr>
          </a:p>
          <a:p>
            <a:pPr lvl="1" eaLnBrk="1" hangingPunct="1">
              <a:lnSpc>
                <a:spcPct val="110000"/>
              </a:lnSpc>
            </a:pPr>
            <a:r>
              <a:rPr lang="en-US" altLang="en-US" sz="2000" dirty="0">
                <a:latin typeface="Times New Roman" panose="02020603050405020304" pitchFamily="18" charset="0"/>
                <a:cs typeface="Times New Roman" panose="02020603050405020304" pitchFamily="18" charset="0"/>
              </a:rPr>
              <a:t>A data set with </a:t>
            </a:r>
            <a:r>
              <a:rPr lang="en-US" altLang="en-US" sz="2000" i="1" dirty="0">
                <a:latin typeface="Times New Roman" panose="02020603050405020304" pitchFamily="18" charset="0"/>
                <a:cs typeface="Times New Roman" panose="02020603050405020304" pitchFamily="18" charset="0"/>
              </a:rPr>
              <a:t>d</a:t>
            </a:r>
            <a:r>
              <a:rPr lang="en-US" altLang="en-US" sz="2000" dirty="0">
                <a:latin typeface="Times New Roman" panose="02020603050405020304" pitchFamily="18" charset="0"/>
                <a:cs typeface="Times New Roman" panose="02020603050405020304" pitchFamily="18" charset="0"/>
              </a:rPr>
              <a:t> tuples is sampled </a:t>
            </a:r>
            <a:r>
              <a:rPr lang="en-US" altLang="en-US" sz="2000" i="1" dirty="0">
                <a:latin typeface="Times New Roman" panose="02020603050405020304" pitchFamily="18" charset="0"/>
                <a:cs typeface="Times New Roman" panose="02020603050405020304" pitchFamily="18" charset="0"/>
              </a:rPr>
              <a:t>d</a:t>
            </a:r>
            <a:r>
              <a:rPr lang="en-US" altLang="en-US" sz="2000" dirty="0">
                <a:latin typeface="Times New Roman" panose="02020603050405020304" pitchFamily="18" charset="0"/>
                <a:cs typeface="Times New Roman" panose="02020603050405020304" pitchFamily="18" charset="0"/>
              </a:rPr>
              <a:t> times, with replacement, resulting in a training set of </a:t>
            </a:r>
            <a:r>
              <a:rPr lang="en-US" altLang="en-US" sz="2000" i="1" dirty="0">
                <a:latin typeface="Times New Roman" panose="02020603050405020304" pitchFamily="18" charset="0"/>
                <a:cs typeface="Times New Roman" panose="02020603050405020304" pitchFamily="18" charset="0"/>
              </a:rPr>
              <a:t>d</a:t>
            </a:r>
            <a:r>
              <a:rPr lang="en-US" altLang="en-US" sz="2000" dirty="0">
                <a:latin typeface="Times New Roman" panose="02020603050405020304" pitchFamily="18" charset="0"/>
                <a:cs typeface="Times New Roman" panose="02020603050405020304" pitchFamily="18" charset="0"/>
              </a:rPr>
              <a:t> samples.  The data tuples that did not make it into the training set end up forming the test set.  About 63.2% of the original data end up in the bootstrap, and the remaining 36.8% form the test set (since (1 – 1/d)</a:t>
            </a:r>
            <a:r>
              <a:rPr lang="en-US" altLang="en-US" sz="2000" baseline="30000" dirty="0">
                <a:latin typeface="Times New Roman" panose="02020603050405020304" pitchFamily="18" charset="0"/>
                <a:cs typeface="Times New Roman" panose="02020603050405020304" pitchFamily="18" charset="0"/>
              </a:rPr>
              <a:t>d</a:t>
            </a:r>
            <a:r>
              <a:rPr lang="en-US" altLang="en-US" sz="2000" dirty="0">
                <a:latin typeface="Times New Roman" panose="02020603050405020304" pitchFamily="18" charset="0"/>
                <a:cs typeface="Times New Roman" panose="02020603050405020304" pitchFamily="18" charset="0"/>
              </a:rPr>
              <a:t> ≈ e</a:t>
            </a:r>
            <a:r>
              <a:rPr lang="en-US" altLang="en-US" sz="2000" baseline="30000" dirty="0">
                <a:latin typeface="Times New Roman" panose="02020603050405020304" pitchFamily="18" charset="0"/>
                <a:cs typeface="Times New Roman" panose="02020603050405020304" pitchFamily="18" charset="0"/>
              </a:rPr>
              <a:t>-1</a:t>
            </a:r>
            <a:r>
              <a:rPr lang="en-US" altLang="en-US" sz="2000" dirty="0">
                <a:latin typeface="Times New Roman" panose="02020603050405020304" pitchFamily="18" charset="0"/>
                <a:cs typeface="Times New Roman" panose="02020603050405020304" pitchFamily="18" charset="0"/>
              </a:rPr>
              <a:t> = 0.368)</a:t>
            </a:r>
          </a:p>
          <a:p>
            <a:pPr lvl="1" eaLnBrk="1" hangingPunct="1">
              <a:lnSpc>
                <a:spcPct val="110000"/>
              </a:lnSpc>
            </a:pPr>
            <a:r>
              <a:rPr lang="en-US" altLang="en-US" sz="2000" dirty="0">
                <a:latin typeface="Times New Roman" panose="02020603050405020304" pitchFamily="18" charset="0"/>
                <a:cs typeface="Times New Roman" panose="02020603050405020304" pitchFamily="18" charset="0"/>
              </a:rPr>
              <a:t>Repeat the sampling procedure </a:t>
            </a:r>
            <a:r>
              <a:rPr lang="en-US" altLang="en-US" sz="2000" i="1" dirty="0">
                <a:latin typeface="Times New Roman" panose="02020603050405020304" pitchFamily="18" charset="0"/>
                <a:cs typeface="Times New Roman" panose="02020603050405020304" pitchFamily="18" charset="0"/>
              </a:rPr>
              <a:t>k</a:t>
            </a:r>
            <a:r>
              <a:rPr lang="en-US" altLang="en-US" sz="2000" dirty="0">
                <a:latin typeface="Times New Roman" panose="02020603050405020304" pitchFamily="18" charset="0"/>
                <a:cs typeface="Times New Roman" panose="02020603050405020304" pitchFamily="18" charset="0"/>
              </a:rPr>
              <a:t> times, overall accuracy of the model:</a:t>
            </a:r>
          </a:p>
          <a:p>
            <a:pPr lvl="1" eaLnBrk="1" hangingPunct="1">
              <a:lnSpc>
                <a:spcPct val="110000"/>
              </a:lnSpc>
            </a:pPr>
            <a:endParaRPr lang="en-US" altLang="en-US" sz="2000" dirty="0">
              <a:latin typeface="Times New Roman" panose="02020603050405020304" pitchFamily="18" charset="0"/>
              <a:cs typeface="Times New Roman" panose="02020603050405020304" pitchFamily="18" charset="0"/>
            </a:endParaRPr>
          </a:p>
        </p:txBody>
      </p:sp>
      <p:sp>
        <p:nvSpPr>
          <p:cNvPr id="57348" name="Slide Number Placeholder 7">
            <a:extLst>
              <a:ext uri="{FF2B5EF4-FFF2-40B4-BE49-F238E27FC236}">
                <a16:creationId xmlns:a16="http://schemas.microsoft.com/office/drawing/2014/main" id="{0CA30864-4A64-5607-1C40-640F5ADA4821}"/>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859B802F-C38B-489F-86E1-0DD6459F2FDA}" type="slidenum">
              <a:rPr lang="en-US" altLang="en-US" sz="1200" b="1">
                <a:latin typeface="Calibri" panose="020F0502020204030204" pitchFamily="34" charset="0"/>
              </a:rPr>
              <a:pPr algn="r" eaLnBrk="1" hangingPunct="1"/>
              <a:t>102</a:t>
            </a:fld>
            <a:endParaRPr lang="en-US" altLang="en-US" sz="1200" b="1">
              <a:latin typeface="Calibri" panose="020F0502020204030204" pitchFamily="34" charset="0"/>
            </a:endParaRPr>
          </a:p>
        </p:txBody>
      </p:sp>
      <p:pic>
        <p:nvPicPr>
          <p:cNvPr id="57349" name="Picture 6">
            <a:extLst>
              <a:ext uri="{FF2B5EF4-FFF2-40B4-BE49-F238E27FC236}">
                <a16:creationId xmlns:a16="http://schemas.microsoft.com/office/drawing/2014/main" id="{CC1B3963-0C0B-E304-8074-A6D3CDCE72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5867400"/>
            <a:ext cx="71628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95D8C4C0-7F11-34D3-C3F6-C78EE2EB155E}"/>
              </a:ext>
            </a:extLst>
          </p:cNvPr>
          <p:cNvSpPr>
            <a:spLocks noGrp="1" noChangeArrowheads="1"/>
          </p:cNvSpPr>
          <p:nvPr>
            <p:ph type="title"/>
          </p:nvPr>
        </p:nvSpPr>
        <p:spPr>
          <a:xfrm>
            <a:off x="0" y="154647"/>
            <a:ext cx="9144000" cy="1143000"/>
          </a:xfrm>
        </p:spPr>
        <p:txBody>
          <a:bodyPr>
            <a:noAutofit/>
          </a:bodyPr>
          <a:lstStyle/>
          <a:p>
            <a:pPr algn="ctr"/>
            <a:r>
              <a:rPr lang="en-US" altLang="en-US" sz="3200" b="1" dirty="0">
                <a:latin typeface="Times New Roman" panose="02020603050405020304" pitchFamily="18" charset="0"/>
                <a:cs typeface="Times New Roman" panose="02020603050405020304" pitchFamily="18" charset="0"/>
              </a:rPr>
              <a:t>Estimating Confidence Intervals:</a:t>
            </a:r>
            <a:br>
              <a:rPr lang="en-US" altLang="en-US" sz="3200" b="1" dirty="0">
                <a:latin typeface="Times New Roman" panose="02020603050405020304" pitchFamily="18" charset="0"/>
                <a:cs typeface="Times New Roman" panose="02020603050405020304" pitchFamily="18" charset="0"/>
              </a:rPr>
            </a:br>
            <a:r>
              <a:rPr lang="en-US" altLang="en-US" sz="3200" b="1" dirty="0">
                <a:latin typeface="Times New Roman" panose="02020603050405020304" pitchFamily="18" charset="0"/>
                <a:cs typeface="Times New Roman" panose="02020603050405020304" pitchFamily="18" charset="0"/>
              </a:rPr>
              <a:t>Classifier Models M</a:t>
            </a:r>
            <a:r>
              <a:rPr lang="en-US" altLang="en-US" sz="3200" b="1" baseline="-25000" dirty="0">
                <a:latin typeface="Times New Roman" panose="02020603050405020304" pitchFamily="18" charset="0"/>
                <a:cs typeface="Times New Roman" panose="02020603050405020304" pitchFamily="18" charset="0"/>
              </a:rPr>
              <a:t>1</a:t>
            </a:r>
            <a:r>
              <a:rPr lang="en-US" altLang="en-US" sz="3200" b="1" dirty="0">
                <a:latin typeface="Times New Roman" panose="02020603050405020304" pitchFamily="18" charset="0"/>
                <a:cs typeface="Times New Roman" panose="02020603050405020304" pitchFamily="18" charset="0"/>
              </a:rPr>
              <a:t> vs. M</a:t>
            </a:r>
            <a:r>
              <a:rPr lang="en-US" altLang="en-US" sz="3200" b="1" baseline="-25000" dirty="0">
                <a:latin typeface="Times New Roman" panose="02020603050405020304" pitchFamily="18" charset="0"/>
                <a:cs typeface="Times New Roman" panose="02020603050405020304" pitchFamily="18" charset="0"/>
              </a:rPr>
              <a:t>2</a:t>
            </a:r>
          </a:p>
        </p:txBody>
      </p:sp>
      <p:sp>
        <p:nvSpPr>
          <p:cNvPr id="58371" name="Rectangle 3">
            <a:extLst>
              <a:ext uri="{FF2B5EF4-FFF2-40B4-BE49-F238E27FC236}">
                <a16:creationId xmlns:a16="http://schemas.microsoft.com/office/drawing/2014/main" id="{E7D1AEC4-C781-04AD-8B64-BBB205394AFA}"/>
              </a:ext>
            </a:extLst>
          </p:cNvPr>
          <p:cNvSpPr>
            <a:spLocks noGrp="1" noChangeArrowheads="1"/>
          </p:cNvSpPr>
          <p:nvPr>
            <p:ph type="body" idx="1"/>
          </p:nvPr>
        </p:nvSpPr>
        <p:spPr>
          <a:xfrm>
            <a:off x="628650" y="1825625"/>
            <a:ext cx="7886700" cy="4351338"/>
          </a:xfrm>
        </p:spPr>
        <p:txBody>
          <a:bodyPr>
            <a:normAutofit fontScale="92500" lnSpcReduction="10000"/>
          </a:bodyPr>
          <a:lstStyle/>
          <a:p>
            <a:pPr>
              <a:lnSpc>
                <a:spcPct val="150000"/>
              </a:lnSpc>
            </a:pPr>
            <a:r>
              <a:rPr lang="en-US" altLang="en-US" sz="2400" dirty="0"/>
              <a:t>Suppose we have 2 classifiers, M</a:t>
            </a:r>
            <a:r>
              <a:rPr lang="en-US" altLang="en-US" sz="2400" baseline="-25000" dirty="0"/>
              <a:t>1</a:t>
            </a:r>
            <a:r>
              <a:rPr lang="en-US" altLang="en-US" sz="2400" dirty="0"/>
              <a:t> and M</a:t>
            </a:r>
            <a:r>
              <a:rPr lang="en-US" altLang="en-US" sz="2400" baseline="-25000" dirty="0"/>
              <a:t>2</a:t>
            </a:r>
            <a:r>
              <a:rPr lang="en-US" altLang="en-US" sz="2400" dirty="0"/>
              <a:t>, which one is better?</a:t>
            </a:r>
          </a:p>
          <a:p>
            <a:pPr>
              <a:lnSpc>
                <a:spcPct val="150000"/>
              </a:lnSpc>
            </a:pPr>
            <a:r>
              <a:rPr lang="en-US" altLang="en-US" sz="2400" dirty="0"/>
              <a:t>Use 10-fold cross-validation to obtain                     and</a:t>
            </a:r>
          </a:p>
          <a:p>
            <a:pPr>
              <a:lnSpc>
                <a:spcPct val="150000"/>
              </a:lnSpc>
            </a:pPr>
            <a:r>
              <a:rPr lang="en-US" altLang="en-US" sz="2400" dirty="0"/>
              <a:t>These mean error rates are just </a:t>
            </a:r>
            <a:r>
              <a:rPr lang="en-US" altLang="en-US" sz="2400" i="1" dirty="0"/>
              <a:t>estimates</a:t>
            </a:r>
            <a:r>
              <a:rPr lang="en-US" altLang="en-US" sz="2400" dirty="0"/>
              <a:t> of error on the true population of </a:t>
            </a:r>
            <a:r>
              <a:rPr lang="en-US" altLang="en-US" sz="2400" i="1" dirty="0"/>
              <a:t>future</a:t>
            </a:r>
            <a:r>
              <a:rPr lang="en-US" altLang="en-US" sz="2400" dirty="0"/>
              <a:t> data cases</a:t>
            </a:r>
          </a:p>
          <a:p>
            <a:pPr>
              <a:lnSpc>
                <a:spcPct val="150000"/>
              </a:lnSpc>
            </a:pPr>
            <a:r>
              <a:rPr lang="en-US" altLang="en-US" sz="2400" dirty="0"/>
              <a:t>What if the difference between the  error rates is just attributed to </a:t>
            </a:r>
            <a:r>
              <a:rPr lang="en-US" altLang="en-US" sz="2400" i="1" dirty="0"/>
              <a:t>chance</a:t>
            </a:r>
            <a:r>
              <a:rPr lang="en-US" altLang="en-US" sz="2400" dirty="0"/>
              <a:t>?</a:t>
            </a:r>
          </a:p>
          <a:p>
            <a:pPr lvl="1">
              <a:lnSpc>
                <a:spcPct val="150000"/>
              </a:lnSpc>
            </a:pPr>
            <a:r>
              <a:rPr lang="en-US" altLang="en-US" sz="2400" dirty="0"/>
              <a:t>Use a </a:t>
            </a:r>
            <a:r>
              <a:rPr lang="en-US" altLang="en-US" sz="2400" b="1" dirty="0"/>
              <a:t>test of statistical significance</a:t>
            </a:r>
          </a:p>
          <a:p>
            <a:pPr lvl="1">
              <a:lnSpc>
                <a:spcPct val="150000"/>
              </a:lnSpc>
            </a:pPr>
            <a:r>
              <a:rPr lang="en-US" altLang="en-US" sz="2400" dirty="0"/>
              <a:t>Obtain </a:t>
            </a:r>
            <a:r>
              <a:rPr lang="en-US" altLang="en-US" sz="2400" b="1" dirty="0"/>
              <a:t>confidence limits</a:t>
            </a:r>
            <a:r>
              <a:rPr lang="en-US" altLang="en-US" sz="2400" dirty="0"/>
              <a:t> for our error estimates</a:t>
            </a:r>
          </a:p>
        </p:txBody>
      </p:sp>
      <p:pic>
        <p:nvPicPr>
          <p:cNvPr id="58372" name="Picture 5" descr="8mean-err-m2">
            <a:extLst>
              <a:ext uri="{FF2B5EF4-FFF2-40B4-BE49-F238E27FC236}">
                <a16:creationId xmlns:a16="http://schemas.microsoft.com/office/drawing/2014/main" id="{C5E2957F-C06A-FCDD-DCDC-5EEAFA7E02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9481" y="2498725"/>
            <a:ext cx="1295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6" descr="8mean-err-m1">
            <a:extLst>
              <a:ext uri="{FF2B5EF4-FFF2-40B4-BE49-F238E27FC236}">
                <a16:creationId xmlns:a16="http://schemas.microsoft.com/office/drawing/2014/main" id="{BD8DB6A4-3961-3413-3643-59B18178B0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5814" y="2498725"/>
            <a:ext cx="113443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4" name="Slide Number Placeholder 7">
            <a:extLst>
              <a:ext uri="{FF2B5EF4-FFF2-40B4-BE49-F238E27FC236}">
                <a16:creationId xmlns:a16="http://schemas.microsoft.com/office/drawing/2014/main" id="{6FB5A550-9025-78AB-9582-C2EC8E6477B0}"/>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8BA752D7-DD09-45D4-9AA1-FE7292F872D4}" type="slidenum">
              <a:rPr lang="en-US" altLang="en-US" sz="1200" b="1">
                <a:latin typeface="Calibri" panose="020F0502020204030204" pitchFamily="34" charset="0"/>
              </a:rPr>
              <a:pPr algn="r" eaLnBrk="1" hangingPunct="1"/>
              <a:t>103</a:t>
            </a:fld>
            <a:endParaRPr lang="en-US" altLang="en-US" sz="1200" b="1">
              <a:latin typeface="Calibri" panose="020F0502020204030204" pitchFamily="34"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9684EECF-6D9E-CEA9-3744-3A47E51B2A3D}"/>
              </a:ext>
            </a:extLst>
          </p:cNvPr>
          <p:cNvSpPr>
            <a:spLocks noGrp="1" noChangeArrowheads="1"/>
          </p:cNvSpPr>
          <p:nvPr>
            <p:ph type="title"/>
          </p:nvPr>
        </p:nvSpPr>
        <p:spPr>
          <a:xfrm>
            <a:off x="0" y="0"/>
            <a:ext cx="9144000" cy="1066800"/>
          </a:xfrm>
        </p:spPr>
        <p:txBody>
          <a:bodyPr>
            <a:normAutofit fontScale="90000"/>
          </a:bodyPr>
          <a:lstStyle/>
          <a:p>
            <a:pPr algn="ctr"/>
            <a:r>
              <a:rPr lang="en-US" altLang="en-US" dirty="0">
                <a:latin typeface="Times New Roman" panose="02020603050405020304" pitchFamily="18" charset="0"/>
                <a:cs typeface="Times New Roman" panose="02020603050405020304" pitchFamily="18" charset="0"/>
              </a:rPr>
              <a:t>Estimating Confidence Intervals:</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Null Hypothesis</a:t>
            </a:r>
          </a:p>
        </p:txBody>
      </p:sp>
      <p:sp>
        <p:nvSpPr>
          <p:cNvPr id="59395" name="Rectangle 3">
            <a:extLst>
              <a:ext uri="{FF2B5EF4-FFF2-40B4-BE49-F238E27FC236}">
                <a16:creationId xmlns:a16="http://schemas.microsoft.com/office/drawing/2014/main" id="{AABFD9BC-35A2-16E3-3A5F-C11483A29DBB}"/>
              </a:ext>
            </a:extLst>
          </p:cNvPr>
          <p:cNvSpPr>
            <a:spLocks noGrp="1" noChangeArrowheads="1"/>
          </p:cNvSpPr>
          <p:nvPr>
            <p:ph type="body" idx="1"/>
          </p:nvPr>
        </p:nvSpPr>
        <p:spPr>
          <a:xfrm>
            <a:off x="628650" y="1325880"/>
            <a:ext cx="7886700" cy="5292090"/>
          </a:xfrm>
        </p:spPr>
        <p:txBody>
          <a:bodyPr>
            <a:normAutofit/>
          </a:bodyPr>
          <a:lstStyle/>
          <a:p>
            <a:pPr>
              <a:lnSpc>
                <a:spcPct val="130000"/>
              </a:lnSpc>
            </a:pPr>
            <a:r>
              <a:rPr lang="en-US" altLang="en-US" sz="2400" dirty="0">
                <a:latin typeface="Times New Roman" panose="02020603050405020304" pitchFamily="18" charset="0"/>
                <a:cs typeface="Times New Roman" panose="02020603050405020304" pitchFamily="18" charset="0"/>
              </a:rPr>
              <a:t>Perform 10-fold cross-validation</a:t>
            </a:r>
          </a:p>
          <a:p>
            <a:pPr>
              <a:lnSpc>
                <a:spcPct val="130000"/>
              </a:lnSpc>
            </a:pPr>
            <a:r>
              <a:rPr lang="en-US" altLang="en-US" sz="2400" dirty="0">
                <a:latin typeface="Times New Roman" panose="02020603050405020304" pitchFamily="18" charset="0"/>
                <a:cs typeface="Times New Roman" panose="02020603050405020304" pitchFamily="18" charset="0"/>
              </a:rPr>
              <a:t>Assume samples follow a </a:t>
            </a:r>
            <a:r>
              <a:rPr lang="en-US" altLang="en-US" sz="2400" b="1" dirty="0">
                <a:latin typeface="Times New Roman" panose="02020603050405020304" pitchFamily="18" charset="0"/>
                <a:cs typeface="Times New Roman" panose="02020603050405020304" pitchFamily="18" charset="0"/>
              </a:rPr>
              <a:t>t distribution</a:t>
            </a:r>
            <a:r>
              <a:rPr lang="en-US" altLang="en-US" sz="2400" dirty="0">
                <a:latin typeface="Times New Roman" panose="02020603050405020304" pitchFamily="18" charset="0"/>
                <a:cs typeface="Times New Roman" panose="02020603050405020304" pitchFamily="18" charset="0"/>
              </a:rPr>
              <a:t> with </a:t>
            </a:r>
            <a:r>
              <a:rPr lang="en-US" altLang="en-US" sz="2400" i="1" dirty="0">
                <a:latin typeface="Times New Roman" panose="02020603050405020304" pitchFamily="18" charset="0"/>
                <a:cs typeface="Times New Roman" panose="02020603050405020304" pitchFamily="18" charset="0"/>
              </a:rPr>
              <a:t>k–1</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degrees of freedom </a:t>
            </a:r>
            <a:endParaRPr lang="en-US" altLang="en-US" sz="2400" dirty="0">
              <a:latin typeface="Times New Roman" panose="02020603050405020304" pitchFamily="18" charset="0"/>
              <a:cs typeface="Times New Roman" panose="02020603050405020304" pitchFamily="18" charset="0"/>
            </a:endParaRPr>
          </a:p>
          <a:p>
            <a:pPr>
              <a:lnSpc>
                <a:spcPct val="130000"/>
              </a:lnSpc>
            </a:pPr>
            <a:r>
              <a:rPr lang="en-US" altLang="en-US" sz="2400" dirty="0">
                <a:latin typeface="Times New Roman" panose="02020603050405020304" pitchFamily="18" charset="0"/>
                <a:cs typeface="Times New Roman" panose="02020603050405020304" pitchFamily="18" charset="0"/>
              </a:rPr>
              <a:t>Use </a:t>
            </a:r>
            <a:r>
              <a:rPr lang="en-US" altLang="en-US" sz="2400" b="1" dirty="0">
                <a:latin typeface="Times New Roman" panose="02020603050405020304" pitchFamily="18" charset="0"/>
                <a:cs typeface="Times New Roman" panose="02020603050405020304" pitchFamily="18" charset="0"/>
              </a:rPr>
              <a:t>t-test</a:t>
            </a:r>
            <a:r>
              <a:rPr lang="en-US" altLang="en-US" sz="2400" dirty="0">
                <a:latin typeface="Times New Roman" panose="02020603050405020304" pitchFamily="18" charset="0"/>
                <a:cs typeface="Times New Roman" panose="02020603050405020304" pitchFamily="18" charset="0"/>
              </a:rPr>
              <a:t> (or </a:t>
            </a:r>
            <a:r>
              <a:rPr lang="en-US" altLang="en-US" sz="2400" b="1" dirty="0">
                <a:latin typeface="Times New Roman" panose="02020603050405020304" pitchFamily="18" charset="0"/>
                <a:cs typeface="Times New Roman" panose="02020603050405020304" pitchFamily="18" charset="0"/>
              </a:rPr>
              <a:t>Student’s t-test</a:t>
            </a:r>
            <a:r>
              <a:rPr lang="en-US" altLang="en-US" sz="2400" dirty="0">
                <a:latin typeface="Times New Roman" panose="02020603050405020304" pitchFamily="18" charset="0"/>
                <a:cs typeface="Times New Roman" panose="02020603050405020304" pitchFamily="18" charset="0"/>
              </a:rPr>
              <a:t>)</a:t>
            </a:r>
            <a:endParaRPr lang="en-US" altLang="en-US" sz="2400" b="1" dirty="0">
              <a:latin typeface="Times New Roman" panose="02020603050405020304" pitchFamily="18" charset="0"/>
              <a:cs typeface="Times New Roman" panose="02020603050405020304" pitchFamily="18" charset="0"/>
            </a:endParaRPr>
          </a:p>
          <a:p>
            <a:pPr>
              <a:lnSpc>
                <a:spcPct val="130000"/>
              </a:lnSpc>
            </a:pPr>
            <a:r>
              <a:rPr lang="en-US" altLang="en-US" sz="2400" b="1" dirty="0">
                <a:latin typeface="Times New Roman" panose="02020603050405020304" pitchFamily="18" charset="0"/>
                <a:cs typeface="Times New Roman" panose="02020603050405020304" pitchFamily="18" charset="0"/>
              </a:rPr>
              <a:t>Null Hypothesis</a:t>
            </a:r>
            <a:r>
              <a:rPr lang="en-US" altLang="en-US" sz="2400" dirty="0">
                <a:latin typeface="Times New Roman" panose="02020603050405020304" pitchFamily="18" charset="0"/>
                <a:cs typeface="Times New Roman" panose="02020603050405020304" pitchFamily="18" charset="0"/>
              </a:rPr>
              <a:t>: M</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 &amp; M</a:t>
            </a:r>
            <a:r>
              <a:rPr lang="en-US" altLang="en-US" sz="2400" baseline="-25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are the same</a:t>
            </a:r>
          </a:p>
          <a:p>
            <a:pPr>
              <a:lnSpc>
                <a:spcPct val="130000"/>
              </a:lnSpc>
            </a:pPr>
            <a:r>
              <a:rPr lang="en-US" altLang="en-US" sz="2400" dirty="0">
                <a:latin typeface="Times New Roman" panose="02020603050405020304" pitchFamily="18" charset="0"/>
                <a:cs typeface="Times New Roman" panose="02020603050405020304" pitchFamily="18" charset="0"/>
              </a:rPr>
              <a:t>If we can </a:t>
            </a:r>
            <a:r>
              <a:rPr lang="en-US" altLang="en-US" sz="2400" b="1" dirty="0">
                <a:latin typeface="Times New Roman" panose="02020603050405020304" pitchFamily="18" charset="0"/>
                <a:cs typeface="Times New Roman" panose="02020603050405020304" pitchFamily="18" charset="0"/>
              </a:rPr>
              <a:t>reject</a:t>
            </a:r>
            <a:r>
              <a:rPr lang="en-US" altLang="en-US" sz="2400" dirty="0">
                <a:latin typeface="Times New Roman" panose="02020603050405020304" pitchFamily="18" charset="0"/>
                <a:cs typeface="Times New Roman" panose="02020603050405020304" pitchFamily="18" charset="0"/>
              </a:rPr>
              <a:t> null hypothesis, then </a:t>
            </a:r>
          </a:p>
          <a:p>
            <a:pPr lvl="1">
              <a:lnSpc>
                <a:spcPct val="130000"/>
              </a:lnSpc>
            </a:pPr>
            <a:r>
              <a:rPr lang="en-US" altLang="en-US" sz="2400" dirty="0">
                <a:latin typeface="Times New Roman" panose="02020603050405020304" pitchFamily="18" charset="0"/>
                <a:cs typeface="Times New Roman" panose="02020603050405020304" pitchFamily="18" charset="0"/>
              </a:rPr>
              <a:t>we conclude that the difference between M</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 &amp; M</a:t>
            </a:r>
            <a:r>
              <a:rPr lang="en-US" altLang="en-US" sz="2400" baseline="-25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is </a:t>
            </a:r>
            <a:r>
              <a:rPr lang="en-US" altLang="en-US" sz="2400" b="1" dirty="0">
                <a:latin typeface="Times New Roman" panose="02020603050405020304" pitchFamily="18" charset="0"/>
                <a:cs typeface="Times New Roman" panose="02020603050405020304" pitchFamily="18" charset="0"/>
              </a:rPr>
              <a:t>statistically significant</a:t>
            </a:r>
          </a:p>
          <a:p>
            <a:pPr lvl="1">
              <a:lnSpc>
                <a:spcPct val="130000"/>
              </a:lnSpc>
            </a:pPr>
            <a:r>
              <a:rPr lang="en-US" altLang="en-US" sz="2400" dirty="0">
                <a:latin typeface="Times New Roman" panose="02020603050405020304" pitchFamily="18" charset="0"/>
                <a:cs typeface="Times New Roman" panose="02020603050405020304" pitchFamily="18" charset="0"/>
              </a:rPr>
              <a:t>Chose model with lower error rate</a:t>
            </a:r>
          </a:p>
        </p:txBody>
      </p:sp>
      <p:sp>
        <p:nvSpPr>
          <p:cNvPr id="59396" name="Slide Number Placeholder 7">
            <a:extLst>
              <a:ext uri="{FF2B5EF4-FFF2-40B4-BE49-F238E27FC236}">
                <a16:creationId xmlns:a16="http://schemas.microsoft.com/office/drawing/2014/main" id="{CB75CDEF-D0EA-5A0B-A850-665CE1AC3773}"/>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739D57C1-5ED7-4EC8-B6FF-C2329D7EDE35}" type="slidenum">
              <a:rPr lang="en-US" altLang="en-US" sz="1200" b="1">
                <a:latin typeface="Calibri" panose="020F0502020204030204" pitchFamily="34" charset="0"/>
              </a:rPr>
              <a:pPr algn="r" eaLnBrk="1" hangingPunct="1"/>
              <a:t>104</a:t>
            </a:fld>
            <a:endParaRPr lang="en-US" altLang="en-US" sz="1200" b="1">
              <a:latin typeface="Calibri" panose="020F0502020204030204" pitchFamily="34"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6">
            <a:extLst>
              <a:ext uri="{FF2B5EF4-FFF2-40B4-BE49-F238E27FC236}">
                <a16:creationId xmlns:a16="http://schemas.microsoft.com/office/drawing/2014/main" id="{EBB05B07-C88E-9F64-9F91-13D86C29C9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76200"/>
            <a:ext cx="3429000" cy="324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Rectangle 2">
            <a:extLst>
              <a:ext uri="{FF2B5EF4-FFF2-40B4-BE49-F238E27FC236}">
                <a16:creationId xmlns:a16="http://schemas.microsoft.com/office/drawing/2014/main" id="{8AF15420-E33C-F50D-1BA5-76C54D72D5E3}"/>
              </a:ext>
            </a:extLst>
          </p:cNvPr>
          <p:cNvSpPr>
            <a:spLocks noGrp="1" noChangeArrowheads="1"/>
          </p:cNvSpPr>
          <p:nvPr>
            <p:ph type="title" idx="4294967295"/>
          </p:nvPr>
        </p:nvSpPr>
        <p:spPr>
          <a:xfrm>
            <a:off x="228600" y="295382"/>
            <a:ext cx="5562600" cy="609600"/>
          </a:xfrm>
        </p:spPr>
        <p:txBody>
          <a:bodyPr/>
          <a:lstStyle/>
          <a:p>
            <a:pPr eaLnBrk="1" hangingPunct="1"/>
            <a:r>
              <a:rPr lang="en-US" altLang="en-US" sz="3200" dirty="0">
                <a:latin typeface="Times New Roman" panose="02020603050405020304" pitchFamily="18" charset="0"/>
                <a:cs typeface="Times New Roman" panose="02020603050405020304" pitchFamily="18" charset="0"/>
              </a:rPr>
              <a:t>Model Selection: ROC Curves</a:t>
            </a:r>
          </a:p>
        </p:txBody>
      </p:sp>
      <p:sp>
        <p:nvSpPr>
          <p:cNvPr id="63492" name="Rectangle 3">
            <a:extLst>
              <a:ext uri="{FF2B5EF4-FFF2-40B4-BE49-F238E27FC236}">
                <a16:creationId xmlns:a16="http://schemas.microsoft.com/office/drawing/2014/main" id="{5502F5ED-2A4A-8B98-3CA2-EC9CDD229C40}"/>
              </a:ext>
            </a:extLst>
          </p:cNvPr>
          <p:cNvSpPr>
            <a:spLocks noGrp="1" noChangeArrowheads="1"/>
          </p:cNvSpPr>
          <p:nvPr>
            <p:ph type="body" sz="half" idx="4294967295"/>
          </p:nvPr>
        </p:nvSpPr>
        <p:spPr>
          <a:xfrm>
            <a:off x="228600" y="1295400"/>
            <a:ext cx="5319445" cy="5257800"/>
          </a:xfrm>
        </p:spPr>
        <p:txBody>
          <a:bodyPr>
            <a:normAutofit fontScale="85000" lnSpcReduction="10000"/>
          </a:bodyPr>
          <a:lstStyle/>
          <a:p>
            <a:pPr marL="457200" indent="-457200" eaLnBrk="1" hangingPunct="1">
              <a:lnSpc>
                <a:spcPct val="90000"/>
              </a:lnSpc>
            </a:pPr>
            <a:r>
              <a:rPr lang="en-US" altLang="en-US" sz="2400" b="1" dirty="0">
                <a:latin typeface="Times New Roman" panose="02020603050405020304" pitchFamily="18" charset="0"/>
                <a:cs typeface="Times New Roman" panose="02020603050405020304" pitchFamily="18" charset="0"/>
              </a:rPr>
              <a:t>ROC</a:t>
            </a:r>
            <a:r>
              <a:rPr lang="en-US" altLang="en-US" sz="2400" dirty="0">
                <a:latin typeface="Times New Roman" panose="02020603050405020304" pitchFamily="18" charset="0"/>
                <a:cs typeface="Times New Roman" panose="02020603050405020304" pitchFamily="18" charset="0"/>
              </a:rPr>
              <a:t> (Receiver Operating Characteristics) curves: for visual comparison of classification models</a:t>
            </a:r>
          </a:p>
          <a:p>
            <a:pPr marL="457200" indent="-457200" eaLnBrk="1" hangingPunct="1">
              <a:lnSpc>
                <a:spcPct val="90000"/>
              </a:lnSpc>
            </a:pPr>
            <a:r>
              <a:rPr lang="en-US" altLang="en-US" sz="2400" dirty="0">
                <a:latin typeface="Times New Roman" panose="02020603050405020304" pitchFamily="18" charset="0"/>
                <a:cs typeface="Times New Roman" panose="02020603050405020304" pitchFamily="18" charset="0"/>
              </a:rPr>
              <a:t>Shows the trade-off between the true positive rate</a:t>
            </a:r>
            <a:r>
              <a:rPr lang="te-IN" altLang="en-US" sz="2400" dirty="0">
                <a:latin typeface="Times New Roman" panose="02020603050405020304" pitchFamily="18" charset="0"/>
                <a:cs typeface="Times New Roman" panose="02020603050405020304" pitchFamily="18" charset="0"/>
              </a:rPr>
              <a:t> (</a:t>
            </a:r>
            <a:r>
              <a:rPr lang="en-IN" altLang="en-US" sz="2400" dirty="0">
                <a:latin typeface="Times New Roman" panose="02020603050405020304" pitchFamily="18" charset="0"/>
                <a:cs typeface="Times New Roman" panose="02020603050405020304" pitchFamily="18" charset="0"/>
              </a:rPr>
              <a:t>TPR)</a:t>
            </a:r>
            <a:r>
              <a:rPr lang="en-US" altLang="en-US" sz="2400" dirty="0">
                <a:latin typeface="Times New Roman" panose="02020603050405020304" pitchFamily="18" charset="0"/>
                <a:cs typeface="Times New Roman" panose="02020603050405020304" pitchFamily="18" charset="0"/>
              </a:rPr>
              <a:t> and the false positive rate (FPR)</a:t>
            </a:r>
          </a:p>
          <a:p>
            <a:pPr marL="457200" indent="-457200" eaLnBrk="1" hangingPunct="1">
              <a:lnSpc>
                <a:spcPct val="90000"/>
              </a:lnSpc>
            </a:pPr>
            <a:r>
              <a:rPr lang="en-US" sz="2100" b="0" i="1" dirty="0">
                <a:solidFill>
                  <a:srgbClr val="000000"/>
                </a:solidFill>
                <a:effectLst/>
                <a:latin typeface="MTMI"/>
              </a:rPr>
              <a:t>TPR </a:t>
            </a:r>
            <a:r>
              <a:rPr lang="en-US" sz="2100" b="0" i="0" dirty="0">
                <a:solidFill>
                  <a:srgbClr val="000000"/>
                </a:solidFill>
                <a:effectLst/>
                <a:latin typeface="Times-Roman"/>
              </a:rPr>
              <a:t>is the proportion of positive (or “yes”) tuples that </a:t>
            </a:r>
            <a:r>
              <a:rPr lang="en-US" sz="2100" b="1" dirty="0">
                <a:latin typeface="Times New Roman" panose="02020603050405020304" pitchFamily="18" charset="0"/>
                <a:cs typeface="Times New Roman" panose="02020603050405020304" pitchFamily="18" charset="0"/>
              </a:rPr>
              <a:t>are </a:t>
            </a:r>
            <a:r>
              <a:rPr lang="en-US" sz="2100" dirty="0">
                <a:latin typeface="Times New Roman" panose="02020603050405020304" pitchFamily="18" charset="0"/>
                <a:cs typeface="Times New Roman" panose="02020603050405020304" pitchFamily="18" charset="0"/>
              </a:rPr>
              <a:t>correctly labeled by the model; </a:t>
            </a:r>
          </a:p>
          <a:p>
            <a:pPr marL="457200" indent="-457200" eaLnBrk="1" hangingPunct="1">
              <a:lnSpc>
                <a:spcPct val="90000"/>
              </a:lnSpc>
            </a:pPr>
            <a:r>
              <a:rPr lang="en-US" sz="2400" dirty="0">
                <a:latin typeface="Times New Roman" panose="02020603050405020304" pitchFamily="18" charset="0"/>
                <a:cs typeface="Times New Roman" panose="02020603050405020304" pitchFamily="18" charset="0"/>
              </a:rPr>
              <a:t>FPR is the proportion of negative (or “no”) tuples that are mislabeled as positive. Recall that T P, FP, P, and N are the number of true positive, false positive, positive, and negative tuples, respectively.</a:t>
            </a:r>
          </a:p>
          <a:p>
            <a:pPr marL="457200" indent="-457200" eaLnBrk="1" hangingPunct="1">
              <a:lnSpc>
                <a:spcPct val="90000"/>
              </a:lnSpc>
            </a:pPr>
            <a:r>
              <a:rPr lang="en-US" altLang="en-US" sz="2400" dirty="0">
                <a:latin typeface="Times New Roman" panose="02020603050405020304" pitchFamily="18" charset="0"/>
                <a:cs typeface="Times New Roman" panose="02020603050405020304" pitchFamily="18" charset="0"/>
              </a:rPr>
              <a:t>Rank the test tuples in decreasing order: the one that is most likely to belong to the positive class appears at the top of the list</a:t>
            </a:r>
          </a:p>
          <a:p>
            <a:pPr marL="457200" indent="-457200" eaLnBrk="1" hangingPunct="1">
              <a:lnSpc>
                <a:spcPct val="90000"/>
              </a:lnSpc>
            </a:pPr>
            <a:r>
              <a:rPr lang="en-US" altLang="en-US" sz="2400" dirty="0">
                <a:latin typeface="Times New Roman" panose="02020603050405020304" pitchFamily="18" charset="0"/>
                <a:cs typeface="Times New Roman" panose="02020603050405020304" pitchFamily="18" charset="0"/>
              </a:rPr>
              <a:t>The closer to the diagonal line (i.e., the closer the area is to 0.5), the less accurate is the model</a:t>
            </a:r>
          </a:p>
        </p:txBody>
      </p:sp>
      <p:sp>
        <p:nvSpPr>
          <p:cNvPr id="63493" name="Rectangle 7">
            <a:extLst>
              <a:ext uri="{FF2B5EF4-FFF2-40B4-BE49-F238E27FC236}">
                <a16:creationId xmlns:a16="http://schemas.microsoft.com/office/drawing/2014/main" id="{0B8E593A-33F3-C08E-762D-8A746E6D916C}"/>
              </a:ext>
            </a:extLst>
          </p:cNvPr>
          <p:cNvSpPr>
            <a:spLocks noChangeArrowheads="1"/>
          </p:cNvSpPr>
          <p:nvPr/>
        </p:nvSpPr>
        <p:spPr bwMode="auto">
          <a:xfrm>
            <a:off x="5791200" y="3429000"/>
            <a:ext cx="33528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lnSpc>
                <a:spcPct val="80000"/>
              </a:lnSpc>
              <a:spcBef>
                <a:spcPct val="20000"/>
              </a:spcBef>
              <a:buClr>
                <a:schemeClr val="folHlink"/>
              </a:buClr>
              <a:buSzPct val="60000"/>
              <a:buFont typeface="Wingdings" panose="05000000000000000000" pitchFamily="2" charset="2"/>
              <a:buChar char="n"/>
            </a:pPr>
            <a:r>
              <a:rPr lang="en-US" altLang="en-US" sz="2400" dirty="0">
                <a:latin typeface="Calibri" panose="020F0502020204030204" pitchFamily="34" charset="0"/>
              </a:rPr>
              <a:t>Vertical axis represents TPR</a:t>
            </a:r>
          </a:p>
          <a:p>
            <a:pPr eaLnBrk="1" hangingPunct="1">
              <a:lnSpc>
                <a:spcPct val="80000"/>
              </a:lnSpc>
              <a:spcBef>
                <a:spcPct val="20000"/>
              </a:spcBef>
              <a:buClr>
                <a:schemeClr val="folHlink"/>
              </a:buClr>
              <a:buSzPct val="60000"/>
              <a:buFont typeface="Wingdings" panose="05000000000000000000" pitchFamily="2" charset="2"/>
              <a:buChar char="n"/>
            </a:pPr>
            <a:r>
              <a:rPr lang="en-US" altLang="en-US" sz="2400" dirty="0">
                <a:latin typeface="Calibri" panose="020F0502020204030204" pitchFamily="34" charset="0"/>
              </a:rPr>
              <a:t>Horizontal axis rep. the FPR</a:t>
            </a:r>
          </a:p>
          <a:p>
            <a:pPr eaLnBrk="1" hangingPunct="1">
              <a:lnSpc>
                <a:spcPct val="80000"/>
              </a:lnSpc>
              <a:spcBef>
                <a:spcPct val="20000"/>
              </a:spcBef>
              <a:buClr>
                <a:schemeClr val="folHlink"/>
              </a:buClr>
              <a:buSzPct val="60000"/>
              <a:buFont typeface="Wingdings" panose="05000000000000000000" pitchFamily="2" charset="2"/>
              <a:buChar char="n"/>
            </a:pPr>
            <a:r>
              <a:rPr lang="en-US" altLang="en-US" sz="2400" dirty="0">
                <a:latin typeface="Calibri" panose="020F0502020204030204" pitchFamily="34" charset="0"/>
              </a:rPr>
              <a:t>The plot also shows a diagonal line</a:t>
            </a:r>
          </a:p>
          <a:p>
            <a:pPr eaLnBrk="1" hangingPunct="1">
              <a:lnSpc>
                <a:spcPct val="80000"/>
              </a:lnSpc>
              <a:spcBef>
                <a:spcPct val="20000"/>
              </a:spcBef>
              <a:buClr>
                <a:schemeClr val="folHlink"/>
              </a:buClr>
              <a:buSzPct val="60000"/>
              <a:buFont typeface="Wingdings" panose="05000000000000000000" pitchFamily="2" charset="2"/>
              <a:buChar char="n"/>
            </a:pPr>
            <a:r>
              <a:rPr lang="en-US" altLang="en-US" sz="2400" dirty="0">
                <a:latin typeface="Calibri" panose="020F0502020204030204" pitchFamily="34" charset="0"/>
              </a:rPr>
              <a:t>A model with perfect accuracy will have an area of 1.0</a:t>
            </a:r>
          </a:p>
        </p:txBody>
      </p:sp>
      <p:sp>
        <p:nvSpPr>
          <p:cNvPr id="63494" name="Slide Number Placeholder 7">
            <a:extLst>
              <a:ext uri="{FF2B5EF4-FFF2-40B4-BE49-F238E27FC236}">
                <a16:creationId xmlns:a16="http://schemas.microsoft.com/office/drawing/2014/main" id="{790644B7-65A6-2B6D-4033-BACB826670BE}"/>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6226311D-CF56-4E4B-9E33-BE02A5A68698}" type="slidenum">
              <a:rPr lang="en-US" altLang="en-US" sz="1200" b="1">
                <a:latin typeface="Calibri" panose="020F0502020204030204" pitchFamily="34" charset="0"/>
              </a:rPr>
              <a:pPr algn="r" eaLnBrk="1" hangingPunct="1"/>
              <a:t>105</a:t>
            </a:fld>
            <a:endParaRPr lang="en-US" altLang="en-US" sz="1200" b="1">
              <a:latin typeface="Calibri" panose="020F0502020204030204" pitchFamily="34"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797FFA-F7E1-F138-8462-64B3A8A87EA6}"/>
              </a:ext>
            </a:extLst>
          </p:cNvPr>
          <p:cNvPicPr>
            <a:picLocks noChangeAspect="1"/>
          </p:cNvPicPr>
          <p:nvPr/>
        </p:nvPicPr>
        <p:blipFill>
          <a:blip r:embed="rId2"/>
          <a:stretch>
            <a:fillRect/>
          </a:stretch>
        </p:blipFill>
        <p:spPr>
          <a:xfrm>
            <a:off x="3268980" y="0"/>
            <a:ext cx="5783580" cy="6858000"/>
          </a:xfrm>
          <a:prstGeom prst="rect">
            <a:avLst/>
          </a:prstGeom>
        </p:spPr>
      </p:pic>
      <p:pic>
        <p:nvPicPr>
          <p:cNvPr id="3" name="Picture 2">
            <a:extLst>
              <a:ext uri="{FF2B5EF4-FFF2-40B4-BE49-F238E27FC236}">
                <a16:creationId xmlns:a16="http://schemas.microsoft.com/office/drawing/2014/main" id="{BB69CE5C-E3CF-BBE1-B9D7-DBAA353FE9D2}"/>
              </a:ext>
            </a:extLst>
          </p:cNvPr>
          <p:cNvPicPr>
            <a:picLocks noChangeAspect="1"/>
          </p:cNvPicPr>
          <p:nvPr/>
        </p:nvPicPr>
        <p:blipFill>
          <a:blip r:embed="rId3"/>
          <a:stretch>
            <a:fillRect/>
          </a:stretch>
        </p:blipFill>
        <p:spPr>
          <a:xfrm>
            <a:off x="-411480" y="127360"/>
            <a:ext cx="4572000" cy="3027320"/>
          </a:xfrm>
          <a:prstGeom prst="rect">
            <a:avLst/>
          </a:prstGeom>
        </p:spPr>
      </p:pic>
    </p:spTree>
    <p:extLst>
      <p:ext uri="{BB962C8B-B14F-4D97-AF65-F5344CB8AC3E}">
        <p14:creationId xmlns:p14="http://schemas.microsoft.com/office/powerpoint/2010/main" val="177313450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082E6EA0-93B0-EEE8-A6EF-AA44F4469996}"/>
              </a:ext>
            </a:extLst>
          </p:cNvPr>
          <p:cNvSpPr>
            <a:spLocks noGrp="1" noChangeArrowheads="1"/>
          </p:cNvSpPr>
          <p:nvPr>
            <p:ph type="title" idx="4294967295"/>
          </p:nvPr>
        </p:nvSpPr>
        <p:spPr>
          <a:xfrm>
            <a:off x="678272" y="228600"/>
            <a:ext cx="7513228" cy="838200"/>
          </a:xfrm>
          <a:noFill/>
        </p:spPr>
        <p:txBody>
          <a:bodyPr lIns="92075" tIns="46038" rIns="92075" bIns="46038">
            <a:normAutofit fontScale="90000"/>
          </a:bodyPr>
          <a:lstStyle/>
          <a:p>
            <a:pPr eaLnBrk="1" hangingPunct="1">
              <a:lnSpc>
                <a:spcPct val="110000"/>
              </a:lnSpc>
            </a:pPr>
            <a:r>
              <a:rPr lang="en-US" altLang="en-US" dirty="0">
                <a:solidFill>
                  <a:srgbClr val="170981"/>
                </a:solidFill>
                <a:latin typeface="Times New Roman" panose="02020603050405020304" pitchFamily="18" charset="0"/>
                <a:cs typeface="Times New Roman" panose="02020603050405020304" pitchFamily="18" charset="0"/>
              </a:rPr>
              <a:t>Issues Affecting Model Selection</a:t>
            </a:r>
          </a:p>
        </p:txBody>
      </p:sp>
      <p:sp>
        <p:nvSpPr>
          <p:cNvPr id="64515" name="Rectangle 3">
            <a:extLst>
              <a:ext uri="{FF2B5EF4-FFF2-40B4-BE49-F238E27FC236}">
                <a16:creationId xmlns:a16="http://schemas.microsoft.com/office/drawing/2014/main" id="{5F8C0671-9AAA-D796-10D7-138ED42CE1B1}"/>
              </a:ext>
            </a:extLst>
          </p:cNvPr>
          <p:cNvSpPr>
            <a:spLocks noGrp="1" noChangeArrowheads="1"/>
          </p:cNvSpPr>
          <p:nvPr>
            <p:ph type="body" idx="4294967295"/>
          </p:nvPr>
        </p:nvSpPr>
        <p:spPr>
          <a:xfrm>
            <a:off x="304800" y="1371600"/>
            <a:ext cx="8378825" cy="5257800"/>
          </a:xfrm>
          <a:noFill/>
        </p:spPr>
        <p:txBody>
          <a:bodyPr lIns="92075" tIns="46038" rIns="92075" bIns="46038">
            <a:normAutofit lnSpcReduction="10000"/>
          </a:bodyPr>
          <a:lstStyle/>
          <a:p>
            <a:pPr eaLnBrk="1" hangingPunct="1">
              <a:lnSpc>
                <a:spcPct val="110000"/>
              </a:lnSpc>
            </a:pPr>
            <a:r>
              <a:rPr lang="en-US" altLang="en-US" sz="2400" b="1"/>
              <a:t>Accuracy</a:t>
            </a:r>
          </a:p>
          <a:p>
            <a:pPr lvl="1" eaLnBrk="1" hangingPunct="1">
              <a:lnSpc>
                <a:spcPct val="110000"/>
              </a:lnSpc>
            </a:pPr>
            <a:r>
              <a:rPr lang="en-US" altLang="en-US" sz="2400"/>
              <a:t>classifier accuracy: predicting class label</a:t>
            </a:r>
          </a:p>
          <a:p>
            <a:pPr eaLnBrk="1" hangingPunct="1">
              <a:lnSpc>
                <a:spcPct val="110000"/>
              </a:lnSpc>
            </a:pPr>
            <a:r>
              <a:rPr lang="en-US" altLang="en-US" sz="2400" b="1"/>
              <a:t>Speed</a:t>
            </a:r>
          </a:p>
          <a:p>
            <a:pPr lvl="1" eaLnBrk="1" hangingPunct="1">
              <a:lnSpc>
                <a:spcPct val="110000"/>
              </a:lnSpc>
            </a:pPr>
            <a:r>
              <a:rPr lang="en-US" altLang="en-US" sz="2400"/>
              <a:t>time to construct the model (training time)</a:t>
            </a:r>
          </a:p>
          <a:p>
            <a:pPr lvl="1" eaLnBrk="1" hangingPunct="1">
              <a:lnSpc>
                <a:spcPct val="110000"/>
              </a:lnSpc>
            </a:pPr>
            <a:r>
              <a:rPr lang="en-US" altLang="en-US" sz="2400"/>
              <a:t>time to use the model (classification/prediction time)</a:t>
            </a:r>
          </a:p>
          <a:p>
            <a:pPr eaLnBrk="1" hangingPunct="1">
              <a:lnSpc>
                <a:spcPct val="110000"/>
              </a:lnSpc>
            </a:pPr>
            <a:r>
              <a:rPr lang="en-US" altLang="en-US" sz="2400" b="1"/>
              <a:t>Robustness</a:t>
            </a:r>
            <a:r>
              <a:rPr lang="en-US" altLang="en-US" sz="2400"/>
              <a:t>: handling noise and missing values</a:t>
            </a:r>
          </a:p>
          <a:p>
            <a:pPr eaLnBrk="1" hangingPunct="1">
              <a:lnSpc>
                <a:spcPct val="110000"/>
              </a:lnSpc>
            </a:pPr>
            <a:r>
              <a:rPr lang="en-US" altLang="en-US" sz="2400" b="1"/>
              <a:t>Scalability</a:t>
            </a:r>
            <a:r>
              <a:rPr lang="en-US" altLang="en-US" sz="2400"/>
              <a:t>: efficiency in disk-resident databases </a:t>
            </a:r>
          </a:p>
          <a:p>
            <a:pPr eaLnBrk="1" hangingPunct="1">
              <a:lnSpc>
                <a:spcPct val="110000"/>
              </a:lnSpc>
            </a:pPr>
            <a:r>
              <a:rPr lang="en-US" altLang="en-US" sz="2400" b="1"/>
              <a:t>Interpretability</a:t>
            </a:r>
          </a:p>
          <a:p>
            <a:pPr lvl="1" eaLnBrk="1" hangingPunct="1">
              <a:lnSpc>
                <a:spcPct val="110000"/>
              </a:lnSpc>
            </a:pPr>
            <a:r>
              <a:rPr lang="en-US" altLang="en-US" sz="2400"/>
              <a:t>understanding and insight provided by the model</a:t>
            </a:r>
          </a:p>
          <a:p>
            <a:pPr eaLnBrk="1" hangingPunct="1">
              <a:lnSpc>
                <a:spcPct val="110000"/>
              </a:lnSpc>
            </a:pPr>
            <a:r>
              <a:rPr lang="en-US" altLang="en-US" sz="2400"/>
              <a:t>Other measures, e.g., goodness of rules, such as decision tree size or compactness of classification rules</a:t>
            </a:r>
          </a:p>
        </p:txBody>
      </p:sp>
      <p:sp>
        <p:nvSpPr>
          <p:cNvPr id="64516" name="Slide Number Placeholder 7">
            <a:extLst>
              <a:ext uri="{FF2B5EF4-FFF2-40B4-BE49-F238E27FC236}">
                <a16:creationId xmlns:a16="http://schemas.microsoft.com/office/drawing/2014/main" id="{42981D25-6A8D-608E-A484-DB08F65DFCFE}"/>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D1D30893-3183-4846-83EE-41C3F35BFF00}" type="slidenum">
              <a:rPr lang="en-US" altLang="en-US" sz="1200" b="1">
                <a:latin typeface="Calibri" panose="020F0502020204030204" pitchFamily="34" charset="0"/>
              </a:rPr>
              <a:pPr algn="r" eaLnBrk="1" hangingPunct="1"/>
              <a:t>107</a:t>
            </a:fld>
            <a:endParaRPr lang="en-US" altLang="en-US" sz="1200" b="1">
              <a:latin typeface="Calibri" panose="020F0502020204030204" pitchFamily="34"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6C225D9-AA55-3BC2-AC47-F52E1B16125A}"/>
              </a:ext>
            </a:extLst>
          </p:cNvPr>
          <p:cNvSpPr>
            <a:spLocks noGrp="1" noChangeArrowheads="1"/>
          </p:cNvSpPr>
          <p:nvPr>
            <p:ph type="title"/>
          </p:nvPr>
        </p:nvSpPr>
        <p:spPr>
          <a:xfrm>
            <a:off x="457200" y="304800"/>
            <a:ext cx="8229600" cy="715963"/>
          </a:xfrm>
        </p:spPr>
        <p:txBody>
          <a:bodyPr/>
          <a:lstStyle/>
          <a:p>
            <a:pPr eaLnBrk="1" hangingPunct="1"/>
            <a:r>
              <a:rPr lang="en-US" altLang="en-US" sz="3600" b="1"/>
              <a:t>Presentation Outline</a:t>
            </a:r>
            <a:endParaRPr lang="en-AU" altLang="en-US" b="1"/>
          </a:p>
        </p:txBody>
      </p:sp>
      <p:sp>
        <p:nvSpPr>
          <p:cNvPr id="5123" name="Rectangle 3">
            <a:extLst>
              <a:ext uri="{FF2B5EF4-FFF2-40B4-BE49-F238E27FC236}">
                <a16:creationId xmlns:a16="http://schemas.microsoft.com/office/drawing/2014/main" id="{1D632CA6-8A96-8BB8-3A23-6904ECEB17D6}"/>
              </a:ext>
            </a:extLst>
          </p:cNvPr>
          <p:cNvSpPr>
            <a:spLocks noGrp="1" noChangeArrowheads="1"/>
          </p:cNvSpPr>
          <p:nvPr>
            <p:ph type="body" idx="1"/>
          </p:nvPr>
        </p:nvSpPr>
        <p:spPr>
          <a:xfrm>
            <a:off x="457200" y="1066800"/>
            <a:ext cx="8534400" cy="5486400"/>
          </a:xfrm>
        </p:spPr>
        <p:txBody>
          <a:bodyPr>
            <a:normAutofit/>
          </a:bodyPr>
          <a:lstStyle/>
          <a:p>
            <a:pPr marL="609600" indent="-609600" eaLnBrk="1" hangingPunct="1">
              <a:lnSpc>
                <a:spcPct val="90000"/>
              </a:lnSpc>
            </a:pPr>
            <a:r>
              <a:rPr lang="en-US" altLang="en-US" sz="3600" dirty="0">
                <a:latin typeface="Times New Roman" panose="02020603050405020304" pitchFamily="18" charset="0"/>
                <a:cs typeface="Times New Roman" panose="02020603050405020304" pitchFamily="18" charset="0"/>
              </a:rPr>
              <a:t>Background</a:t>
            </a:r>
          </a:p>
          <a:p>
            <a:pPr marL="609600" indent="-609600" eaLnBrk="1" hangingPunct="1">
              <a:lnSpc>
                <a:spcPct val="90000"/>
              </a:lnSpc>
            </a:pPr>
            <a:r>
              <a:rPr lang="en-US" altLang="en-US" sz="3600" dirty="0">
                <a:latin typeface="Times New Roman" panose="02020603050405020304" pitchFamily="18" charset="0"/>
                <a:cs typeface="Times New Roman" panose="02020603050405020304" pitchFamily="18" charset="0"/>
              </a:rPr>
              <a:t>Basic concepts</a:t>
            </a:r>
          </a:p>
          <a:p>
            <a:pPr marL="609600" indent="-609600" eaLnBrk="1" hangingPunct="1">
              <a:lnSpc>
                <a:spcPct val="90000"/>
              </a:lnSpc>
            </a:pPr>
            <a:r>
              <a:rPr lang="en-US" altLang="en-US" sz="3600" dirty="0">
                <a:latin typeface="Times New Roman" panose="02020603050405020304" pitchFamily="18" charset="0"/>
                <a:cs typeface="Times New Roman" panose="02020603050405020304" pitchFamily="18" charset="0"/>
              </a:rPr>
              <a:t>Decision Tree Induction </a:t>
            </a:r>
          </a:p>
          <a:p>
            <a:pPr marL="609600" indent="-609600"/>
            <a:r>
              <a:rPr lang="en-US" altLang="en-US" sz="3200" dirty="0">
                <a:latin typeface="Times New Roman" panose="02020603050405020304" pitchFamily="18" charset="0"/>
                <a:cs typeface="Times New Roman" panose="02020603050405020304" pitchFamily="18" charset="0"/>
              </a:rPr>
              <a:t>Bayes Classification Methods</a:t>
            </a:r>
          </a:p>
          <a:p>
            <a:pPr marL="609600" indent="-609600"/>
            <a:r>
              <a:rPr lang="en-US" altLang="en-US" sz="3200" dirty="0">
                <a:latin typeface="Times New Roman" panose="02020603050405020304" pitchFamily="18" charset="0"/>
                <a:cs typeface="Times New Roman" panose="02020603050405020304" pitchFamily="18" charset="0"/>
              </a:rPr>
              <a:t>Rule-Based Classification</a:t>
            </a:r>
          </a:p>
          <a:p>
            <a:pPr marL="609600" indent="-609600"/>
            <a:r>
              <a:rPr lang="en-US" altLang="en-US" sz="3200" dirty="0">
                <a:latin typeface="Times New Roman" panose="02020603050405020304" pitchFamily="18" charset="0"/>
                <a:cs typeface="Times New Roman" panose="02020603050405020304" pitchFamily="18" charset="0"/>
              </a:rPr>
              <a:t>Model Evaluation and Selection</a:t>
            </a:r>
          </a:p>
          <a:p>
            <a:pPr marL="609600" indent="-609600"/>
            <a:r>
              <a:rPr lang="en-US" altLang="en-US" sz="3200" b="1" dirty="0">
                <a:latin typeface="Times New Roman" panose="02020603050405020304" pitchFamily="18" charset="0"/>
                <a:cs typeface="Times New Roman" panose="02020603050405020304" pitchFamily="18" charset="0"/>
              </a:rPr>
              <a:t>Techniques to Improve Accuracy</a:t>
            </a:r>
          </a:p>
          <a:p>
            <a:pPr marL="609600" indent="-609600" eaLnBrk="1" hangingPunct="1">
              <a:lnSpc>
                <a:spcPct val="90000"/>
              </a:lnSpc>
            </a:pPr>
            <a:r>
              <a:rPr lang="en-US" altLang="en-US" sz="3600" dirty="0">
                <a:latin typeface="Times New Roman" panose="02020603050405020304" pitchFamily="18" charset="0"/>
                <a:cs typeface="Times New Roman" panose="02020603050405020304" pitchFamily="18" charset="0"/>
              </a:rPr>
              <a:t>Summary</a:t>
            </a:r>
          </a:p>
        </p:txBody>
      </p:sp>
    </p:spTree>
    <p:extLst>
      <p:ext uri="{BB962C8B-B14F-4D97-AF65-F5344CB8AC3E}">
        <p14:creationId xmlns:p14="http://schemas.microsoft.com/office/powerpoint/2010/main" val="109096816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4">
            <a:extLst>
              <a:ext uri="{FF2B5EF4-FFF2-40B4-BE49-F238E27FC236}">
                <a16:creationId xmlns:a16="http://schemas.microsoft.com/office/drawing/2014/main" id="{5BED4AEE-CF48-2738-4352-DB0F2C7248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838200"/>
            <a:ext cx="4572000" cy="216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Rectangle 2">
            <a:extLst>
              <a:ext uri="{FF2B5EF4-FFF2-40B4-BE49-F238E27FC236}">
                <a16:creationId xmlns:a16="http://schemas.microsoft.com/office/drawing/2014/main" id="{67AB01DF-EB26-D4CA-3516-3A2E32B81B1F}"/>
              </a:ext>
            </a:extLst>
          </p:cNvPr>
          <p:cNvSpPr>
            <a:spLocks noGrp="1" noChangeArrowheads="1"/>
          </p:cNvSpPr>
          <p:nvPr>
            <p:ph type="title"/>
          </p:nvPr>
        </p:nvSpPr>
        <p:spPr>
          <a:xfrm>
            <a:off x="493160" y="304800"/>
            <a:ext cx="7479586" cy="609600"/>
          </a:xfrm>
        </p:spPr>
        <p:txBody>
          <a:bodyPr>
            <a:noAutofit/>
          </a:bodyPr>
          <a:lstStyle/>
          <a:p>
            <a:pPr eaLnBrk="1" hangingPunct="1"/>
            <a:r>
              <a:rPr lang="en-US" altLang="en-US" sz="3200" b="1" dirty="0">
                <a:latin typeface="Times New Roman" panose="02020603050405020304" pitchFamily="18" charset="0"/>
                <a:cs typeface="Times New Roman" panose="02020603050405020304" pitchFamily="18" charset="0"/>
              </a:rPr>
              <a:t>Ensemble Methods: Increasing the Accuracy</a:t>
            </a:r>
          </a:p>
        </p:txBody>
      </p:sp>
      <p:sp>
        <p:nvSpPr>
          <p:cNvPr id="66564" name="Rectangle 3">
            <a:extLst>
              <a:ext uri="{FF2B5EF4-FFF2-40B4-BE49-F238E27FC236}">
                <a16:creationId xmlns:a16="http://schemas.microsoft.com/office/drawing/2014/main" id="{4875335A-1804-A4C6-3020-96AA74C7BF0A}"/>
              </a:ext>
            </a:extLst>
          </p:cNvPr>
          <p:cNvSpPr>
            <a:spLocks noGrp="1" noChangeArrowheads="1"/>
          </p:cNvSpPr>
          <p:nvPr>
            <p:ph type="body" idx="1"/>
          </p:nvPr>
        </p:nvSpPr>
        <p:spPr>
          <a:xfrm>
            <a:off x="304800" y="3001962"/>
            <a:ext cx="8458200" cy="3398837"/>
          </a:xfrm>
        </p:spPr>
        <p:txBody>
          <a:bodyPr>
            <a:normAutofit lnSpcReduction="10000"/>
          </a:bodyPr>
          <a:lstStyle/>
          <a:p>
            <a:pPr eaLnBrk="1" hangingPunct="1"/>
            <a:r>
              <a:rPr lang="en-US" altLang="en-US" sz="2400" dirty="0">
                <a:latin typeface="Times New Roman" panose="02020603050405020304" pitchFamily="18" charset="0"/>
                <a:cs typeface="Times New Roman" panose="02020603050405020304" pitchFamily="18" charset="0"/>
              </a:rPr>
              <a:t>Ensemble methods</a:t>
            </a:r>
          </a:p>
          <a:p>
            <a:pPr lvl="1" eaLnBrk="1" hangingPunct="1"/>
            <a:r>
              <a:rPr lang="en-US" altLang="en-US" sz="2400" dirty="0">
                <a:latin typeface="Times New Roman" panose="02020603050405020304" pitchFamily="18" charset="0"/>
                <a:cs typeface="Times New Roman" panose="02020603050405020304" pitchFamily="18" charset="0"/>
              </a:rPr>
              <a:t>Use a combination of models to increase accuracy</a:t>
            </a:r>
          </a:p>
          <a:p>
            <a:pPr lvl="1" eaLnBrk="1" hangingPunct="1"/>
            <a:r>
              <a:rPr lang="en-US" altLang="en-US" sz="2400" dirty="0">
                <a:latin typeface="Times New Roman" panose="02020603050405020304" pitchFamily="18" charset="0"/>
                <a:cs typeface="Times New Roman" panose="02020603050405020304" pitchFamily="18" charset="0"/>
              </a:rPr>
              <a:t>Combine a series of k learned models, M</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 M</a:t>
            </a:r>
            <a:r>
              <a:rPr lang="en-US" altLang="en-US" sz="2400" baseline="-25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 M</a:t>
            </a:r>
            <a:r>
              <a:rPr lang="en-US" altLang="en-US" sz="2400" baseline="-25000" dirty="0">
                <a:latin typeface="Times New Roman" panose="02020603050405020304" pitchFamily="18" charset="0"/>
                <a:cs typeface="Times New Roman" panose="02020603050405020304" pitchFamily="18" charset="0"/>
              </a:rPr>
              <a:t>k</a:t>
            </a:r>
            <a:r>
              <a:rPr lang="en-US" altLang="en-US" sz="2400" dirty="0">
                <a:latin typeface="Times New Roman" panose="02020603050405020304" pitchFamily="18" charset="0"/>
                <a:cs typeface="Times New Roman" panose="02020603050405020304" pitchFamily="18" charset="0"/>
              </a:rPr>
              <a:t>, with the aim of creating an improved model M*</a:t>
            </a:r>
          </a:p>
          <a:p>
            <a:pPr eaLnBrk="1" hangingPunct="1"/>
            <a:r>
              <a:rPr lang="en-US" altLang="en-US" sz="2400" dirty="0">
                <a:latin typeface="Times New Roman" panose="02020603050405020304" pitchFamily="18" charset="0"/>
                <a:cs typeface="Times New Roman" panose="02020603050405020304" pitchFamily="18" charset="0"/>
              </a:rPr>
              <a:t>Popular ensemble methods</a:t>
            </a:r>
          </a:p>
          <a:p>
            <a:pPr lvl="1" eaLnBrk="1" hangingPunct="1"/>
            <a:r>
              <a:rPr lang="en-US" altLang="en-US" sz="2400" dirty="0">
                <a:latin typeface="Times New Roman" panose="02020603050405020304" pitchFamily="18" charset="0"/>
                <a:cs typeface="Times New Roman" panose="02020603050405020304" pitchFamily="18" charset="0"/>
              </a:rPr>
              <a:t>Bagging: averaging the prediction over a collection of classifiers</a:t>
            </a:r>
          </a:p>
          <a:p>
            <a:pPr lvl="1" eaLnBrk="1" hangingPunct="1"/>
            <a:r>
              <a:rPr lang="en-US" altLang="en-US" sz="2400" dirty="0">
                <a:latin typeface="Times New Roman" panose="02020603050405020304" pitchFamily="18" charset="0"/>
                <a:cs typeface="Times New Roman" panose="02020603050405020304" pitchFamily="18" charset="0"/>
              </a:rPr>
              <a:t>Boosting: weighted vote with a collection of classifiers</a:t>
            </a:r>
          </a:p>
          <a:p>
            <a:pPr lvl="1" eaLnBrk="1" hangingPunct="1"/>
            <a:r>
              <a:rPr lang="en-US" altLang="en-US" sz="2400" dirty="0">
                <a:latin typeface="Times New Roman" panose="02020603050405020304" pitchFamily="18" charset="0"/>
                <a:cs typeface="Times New Roman" panose="02020603050405020304" pitchFamily="18" charset="0"/>
              </a:rPr>
              <a:t>Ensemble: combining a set of heterogeneous classifiers</a:t>
            </a:r>
          </a:p>
        </p:txBody>
      </p:sp>
      <p:sp>
        <p:nvSpPr>
          <p:cNvPr id="66565" name="Slide Number Placeholder 7">
            <a:extLst>
              <a:ext uri="{FF2B5EF4-FFF2-40B4-BE49-F238E27FC236}">
                <a16:creationId xmlns:a16="http://schemas.microsoft.com/office/drawing/2014/main" id="{0933C9BA-B621-4CBD-B761-B77E2F098985}"/>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A811ACD4-30B3-46C3-B9CA-B43FA3DCA7E9}" type="slidenum">
              <a:rPr lang="en-US" altLang="en-US" sz="1200" b="1">
                <a:latin typeface="Calibri" panose="020F0502020204030204" pitchFamily="34" charset="0"/>
              </a:rPr>
              <a:pPr algn="r" eaLnBrk="1" hangingPunct="1"/>
              <a:t>109</a:t>
            </a:fld>
            <a:endParaRPr lang="en-US" altLang="en-US" sz="1200" b="1">
              <a:latin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6C225D9-AA55-3BC2-AC47-F52E1B16125A}"/>
              </a:ext>
            </a:extLst>
          </p:cNvPr>
          <p:cNvSpPr>
            <a:spLocks noGrp="1" noChangeArrowheads="1"/>
          </p:cNvSpPr>
          <p:nvPr>
            <p:ph type="title"/>
          </p:nvPr>
        </p:nvSpPr>
        <p:spPr>
          <a:xfrm>
            <a:off x="457200" y="304800"/>
            <a:ext cx="8229600" cy="715963"/>
          </a:xfrm>
        </p:spPr>
        <p:txBody>
          <a:bodyPr/>
          <a:lstStyle/>
          <a:p>
            <a:pPr eaLnBrk="1" hangingPunct="1"/>
            <a:r>
              <a:rPr lang="en-US" altLang="en-US" sz="3600" b="1" dirty="0"/>
              <a:t>Presentation Outline</a:t>
            </a:r>
            <a:endParaRPr lang="en-AU" altLang="en-US" b="1" dirty="0"/>
          </a:p>
        </p:txBody>
      </p:sp>
      <p:sp>
        <p:nvSpPr>
          <p:cNvPr id="5123" name="Rectangle 3">
            <a:extLst>
              <a:ext uri="{FF2B5EF4-FFF2-40B4-BE49-F238E27FC236}">
                <a16:creationId xmlns:a16="http://schemas.microsoft.com/office/drawing/2014/main" id="{1D632CA6-8A96-8BB8-3A23-6904ECEB17D6}"/>
              </a:ext>
            </a:extLst>
          </p:cNvPr>
          <p:cNvSpPr>
            <a:spLocks noGrp="1" noChangeArrowheads="1"/>
          </p:cNvSpPr>
          <p:nvPr>
            <p:ph type="body" idx="1"/>
          </p:nvPr>
        </p:nvSpPr>
        <p:spPr>
          <a:xfrm>
            <a:off x="457200" y="1066800"/>
            <a:ext cx="8534400" cy="5486400"/>
          </a:xfrm>
        </p:spPr>
        <p:txBody>
          <a:bodyPr>
            <a:normAutofit/>
          </a:bodyPr>
          <a:lstStyle/>
          <a:p>
            <a:pPr marL="609600" indent="-609600" eaLnBrk="1" hangingPunct="1">
              <a:lnSpc>
                <a:spcPct val="90000"/>
              </a:lnSpc>
            </a:pPr>
            <a:r>
              <a:rPr lang="en-US" altLang="en-US" sz="3600" dirty="0">
                <a:latin typeface="Times New Roman" panose="02020603050405020304" pitchFamily="18" charset="0"/>
                <a:cs typeface="Times New Roman" panose="02020603050405020304" pitchFamily="18" charset="0"/>
              </a:rPr>
              <a:t>Background</a:t>
            </a:r>
          </a:p>
          <a:p>
            <a:pPr marL="609600" indent="-609600" eaLnBrk="1" hangingPunct="1">
              <a:lnSpc>
                <a:spcPct val="90000"/>
              </a:lnSpc>
            </a:pPr>
            <a:r>
              <a:rPr lang="en-US" altLang="en-US" sz="3600" b="1" dirty="0">
                <a:latin typeface="Times New Roman" panose="02020603050405020304" pitchFamily="18" charset="0"/>
                <a:cs typeface="Times New Roman" panose="02020603050405020304" pitchFamily="18" charset="0"/>
              </a:rPr>
              <a:t>Basic concepts</a:t>
            </a:r>
          </a:p>
          <a:p>
            <a:pPr marL="609600" indent="-609600" eaLnBrk="1" hangingPunct="1">
              <a:lnSpc>
                <a:spcPct val="90000"/>
              </a:lnSpc>
            </a:pPr>
            <a:r>
              <a:rPr lang="en-US" altLang="en-US" sz="3600" dirty="0">
                <a:latin typeface="Times New Roman" panose="02020603050405020304" pitchFamily="18" charset="0"/>
                <a:cs typeface="Times New Roman" panose="02020603050405020304" pitchFamily="18" charset="0"/>
              </a:rPr>
              <a:t>Decision Tree Induction </a:t>
            </a:r>
          </a:p>
          <a:p>
            <a:pPr marL="609600" indent="-609600"/>
            <a:r>
              <a:rPr lang="en-US" altLang="en-US" sz="3200" dirty="0">
                <a:latin typeface="Times New Roman" panose="02020603050405020304" pitchFamily="18" charset="0"/>
                <a:cs typeface="Times New Roman" panose="02020603050405020304" pitchFamily="18" charset="0"/>
              </a:rPr>
              <a:t>Bayes Classification Methods</a:t>
            </a:r>
            <a:endParaRPr lang="te-IN" altLang="en-US" sz="3200" dirty="0">
              <a:latin typeface="Times New Roman" panose="02020603050405020304" pitchFamily="18" charset="0"/>
              <a:cs typeface="Times New Roman" panose="02020603050405020304" pitchFamily="18" charset="0"/>
            </a:endParaRPr>
          </a:p>
          <a:p>
            <a:pPr marL="609600" indent="-609600"/>
            <a:r>
              <a:rPr lang="en-IN" altLang="en-US" sz="3200" dirty="0">
                <a:latin typeface="Times New Roman" panose="02020603050405020304" pitchFamily="18" charset="0"/>
                <a:cs typeface="Times New Roman" panose="02020603050405020304" pitchFamily="18" charset="0"/>
              </a:rPr>
              <a:t>Lazy Learners (k-nearest neighbours)</a:t>
            </a:r>
            <a:endParaRPr lang="en-US" altLang="en-US" sz="3200" dirty="0">
              <a:latin typeface="Times New Roman" panose="02020603050405020304" pitchFamily="18" charset="0"/>
              <a:cs typeface="Times New Roman" panose="02020603050405020304" pitchFamily="18" charset="0"/>
            </a:endParaRPr>
          </a:p>
          <a:p>
            <a:pPr marL="609600" indent="-609600"/>
            <a:r>
              <a:rPr lang="en-US" altLang="en-US" sz="3200" dirty="0">
                <a:latin typeface="Times New Roman" panose="02020603050405020304" pitchFamily="18" charset="0"/>
                <a:cs typeface="Times New Roman" panose="02020603050405020304" pitchFamily="18" charset="0"/>
              </a:rPr>
              <a:t>Linear Classifiers</a:t>
            </a:r>
          </a:p>
          <a:p>
            <a:pPr marL="609600" indent="-609600"/>
            <a:r>
              <a:rPr lang="en-US" altLang="en-US" sz="3200" dirty="0">
                <a:latin typeface="Times New Roman" panose="02020603050405020304" pitchFamily="18" charset="0"/>
                <a:cs typeface="Times New Roman" panose="02020603050405020304" pitchFamily="18" charset="0"/>
              </a:rPr>
              <a:t>Model Evaluation and Selection</a:t>
            </a:r>
          </a:p>
          <a:p>
            <a:pPr marL="609600" indent="-609600"/>
            <a:r>
              <a:rPr lang="en-US" altLang="en-US" sz="3200" dirty="0">
                <a:latin typeface="Times New Roman" panose="02020603050405020304" pitchFamily="18" charset="0"/>
                <a:cs typeface="Times New Roman" panose="02020603050405020304" pitchFamily="18" charset="0"/>
              </a:rPr>
              <a:t>Techniques to Improve Accuracy</a:t>
            </a:r>
          </a:p>
          <a:p>
            <a:pPr marL="609600" indent="-609600" eaLnBrk="1" hangingPunct="1">
              <a:lnSpc>
                <a:spcPct val="90000"/>
              </a:lnSpc>
            </a:pPr>
            <a:r>
              <a:rPr lang="en-US" altLang="en-US" sz="3600" dirty="0">
                <a:latin typeface="Times New Roman" panose="02020603050405020304" pitchFamily="18" charset="0"/>
                <a:cs typeface="Times New Roman" panose="02020603050405020304" pitchFamily="18" charset="0"/>
              </a:rPr>
              <a:t>Summary</a:t>
            </a:r>
          </a:p>
        </p:txBody>
      </p:sp>
    </p:spTree>
    <p:extLst>
      <p:ext uri="{BB962C8B-B14F-4D97-AF65-F5344CB8AC3E}">
        <p14:creationId xmlns:p14="http://schemas.microsoft.com/office/powerpoint/2010/main" val="57555767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8E9113-2031-20F3-F630-5D47C48F00B0}"/>
              </a:ext>
            </a:extLst>
          </p:cNvPr>
          <p:cNvPicPr>
            <a:picLocks noChangeAspect="1"/>
          </p:cNvPicPr>
          <p:nvPr/>
        </p:nvPicPr>
        <p:blipFill>
          <a:blip r:embed="rId2"/>
          <a:stretch>
            <a:fillRect/>
          </a:stretch>
        </p:blipFill>
        <p:spPr>
          <a:xfrm>
            <a:off x="125730" y="500521"/>
            <a:ext cx="8652510" cy="5514057"/>
          </a:xfrm>
          <a:prstGeom prst="rect">
            <a:avLst/>
          </a:prstGeom>
        </p:spPr>
      </p:pic>
    </p:spTree>
    <p:extLst>
      <p:ext uri="{BB962C8B-B14F-4D97-AF65-F5344CB8AC3E}">
        <p14:creationId xmlns:p14="http://schemas.microsoft.com/office/powerpoint/2010/main" val="109887418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190BCCFC-BE3C-967B-7EB6-4B1E2E22AEF1}"/>
              </a:ext>
            </a:extLst>
          </p:cNvPr>
          <p:cNvSpPr>
            <a:spLocks noGrp="1" noChangeArrowheads="1"/>
          </p:cNvSpPr>
          <p:nvPr>
            <p:ph type="title"/>
          </p:nvPr>
        </p:nvSpPr>
        <p:spPr>
          <a:xfrm>
            <a:off x="304800" y="339904"/>
            <a:ext cx="8534400" cy="533400"/>
          </a:xfrm>
        </p:spPr>
        <p:txBody>
          <a:bodyPr>
            <a:normAutofit fontScale="90000"/>
          </a:bodyPr>
          <a:lstStyle/>
          <a:p>
            <a:pPr algn="ctr" eaLnBrk="1" hangingPunct="1"/>
            <a:r>
              <a:rPr lang="en-US" altLang="en-US" b="1" dirty="0">
                <a:latin typeface="Times New Roman" panose="02020603050405020304" pitchFamily="18" charset="0"/>
                <a:cs typeface="Times New Roman" panose="02020603050405020304" pitchFamily="18" charset="0"/>
              </a:rPr>
              <a:t>Bagging: Bootstrap Aggregation</a:t>
            </a:r>
          </a:p>
        </p:txBody>
      </p:sp>
      <p:sp>
        <p:nvSpPr>
          <p:cNvPr id="67587" name="Rectangle 3">
            <a:extLst>
              <a:ext uri="{FF2B5EF4-FFF2-40B4-BE49-F238E27FC236}">
                <a16:creationId xmlns:a16="http://schemas.microsoft.com/office/drawing/2014/main" id="{F560FB25-1E12-8D73-15C8-E2E846989245}"/>
              </a:ext>
            </a:extLst>
          </p:cNvPr>
          <p:cNvSpPr>
            <a:spLocks noGrp="1" noChangeArrowheads="1"/>
          </p:cNvSpPr>
          <p:nvPr>
            <p:ph type="body" idx="1"/>
          </p:nvPr>
        </p:nvSpPr>
        <p:spPr>
          <a:xfrm>
            <a:off x="304800" y="1295400"/>
            <a:ext cx="8458200" cy="5334000"/>
          </a:xfrm>
        </p:spPr>
        <p:txBody>
          <a:bodyPr/>
          <a:lstStyle/>
          <a:p>
            <a:pPr eaLnBrk="1" hangingPunct="1"/>
            <a:r>
              <a:rPr lang="en-US" altLang="en-US" sz="2000" dirty="0">
                <a:latin typeface="Times New Roman" panose="02020603050405020304" pitchFamily="18" charset="0"/>
                <a:cs typeface="Times New Roman" panose="02020603050405020304" pitchFamily="18" charset="0"/>
              </a:rPr>
              <a:t>Analogy: Diagnosis based on multiple doctors’ majority vote</a:t>
            </a:r>
          </a:p>
          <a:p>
            <a:pPr eaLnBrk="1" hangingPunct="1"/>
            <a:r>
              <a:rPr lang="en-US" altLang="en-US" sz="2000" dirty="0">
                <a:latin typeface="Times New Roman" panose="02020603050405020304" pitchFamily="18" charset="0"/>
                <a:cs typeface="Times New Roman" panose="02020603050405020304" pitchFamily="18" charset="0"/>
              </a:rPr>
              <a:t>Training</a:t>
            </a:r>
          </a:p>
          <a:p>
            <a:pPr lvl="1" eaLnBrk="1" hangingPunct="1"/>
            <a:r>
              <a:rPr lang="en-US" altLang="en-US" sz="2000" dirty="0">
                <a:latin typeface="Times New Roman" panose="02020603050405020304" pitchFamily="18" charset="0"/>
                <a:cs typeface="Times New Roman" panose="02020603050405020304" pitchFamily="18" charset="0"/>
              </a:rPr>
              <a:t>Given a set D of </a:t>
            </a:r>
            <a:r>
              <a:rPr lang="en-US" altLang="en-US" sz="2000" i="1" dirty="0">
                <a:latin typeface="Times New Roman" panose="02020603050405020304" pitchFamily="18" charset="0"/>
                <a:cs typeface="Times New Roman" panose="02020603050405020304" pitchFamily="18" charset="0"/>
              </a:rPr>
              <a:t>d </a:t>
            </a:r>
            <a:r>
              <a:rPr lang="en-US" altLang="en-US" sz="2000" dirty="0">
                <a:latin typeface="Times New Roman" panose="02020603050405020304" pitchFamily="18" charset="0"/>
                <a:cs typeface="Times New Roman" panose="02020603050405020304" pitchFamily="18" charset="0"/>
              </a:rPr>
              <a:t>tuples, at each iteration </a:t>
            </a:r>
            <a:r>
              <a:rPr lang="en-US" altLang="en-US" sz="2000" i="1"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 a training set D</a:t>
            </a:r>
            <a:r>
              <a:rPr lang="en-US" altLang="en-US" sz="2000" baseline="-25000" dirty="0">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 of </a:t>
            </a:r>
            <a:r>
              <a:rPr lang="en-US" altLang="en-US" sz="2000" i="1" dirty="0">
                <a:latin typeface="Times New Roman" panose="02020603050405020304" pitchFamily="18" charset="0"/>
                <a:cs typeface="Times New Roman" panose="02020603050405020304" pitchFamily="18" charset="0"/>
              </a:rPr>
              <a:t>d</a:t>
            </a:r>
            <a:r>
              <a:rPr lang="en-US" altLang="en-US" sz="2000" dirty="0">
                <a:latin typeface="Times New Roman" panose="02020603050405020304" pitchFamily="18" charset="0"/>
                <a:cs typeface="Times New Roman" panose="02020603050405020304" pitchFamily="18" charset="0"/>
              </a:rPr>
              <a:t> tuples is sampled with replacement from D (i.e., bootstrap)</a:t>
            </a:r>
          </a:p>
          <a:p>
            <a:pPr lvl="1" eaLnBrk="1" hangingPunct="1"/>
            <a:r>
              <a:rPr lang="en-US" altLang="en-US" sz="2000" dirty="0">
                <a:latin typeface="Times New Roman" panose="02020603050405020304" pitchFamily="18" charset="0"/>
                <a:cs typeface="Times New Roman" panose="02020603050405020304" pitchFamily="18" charset="0"/>
              </a:rPr>
              <a:t>A classifier model M</a:t>
            </a:r>
            <a:r>
              <a:rPr lang="en-US" altLang="en-US" sz="2000" baseline="-25000" dirty="0">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 is learned for each training set D</a:t>
            </a:r>
            <a:r>
              <a:rPr lang="en-US" altLang="en-US" sz="2000" baseline="-25000" dirty="0">
                <a:latin typeface="Times New Roman" panose="02020603050405020304" pitchFamily="18" charset="0"/>
                <a:cs typeface="Times New Roman" panose="02020603050405020304" pitchFamily="18" charset="0"/>
              </a:rPr>
              <a:t>i</a:t>
            </a:r>
            <a:endParaRPr lang="en-US" altLang="en-US" sz="2000" dirty="0">
              <a:latin typeface="Times New Roman" panose="02020603050405020304" pitchFamily="18" charset="0"/>
              <a:cs typeface="Times New Roman" panose="02020603050405020304" pitchFamily="18" charset="0"/>
            </a:endParaRPr>
          </a:p>
          <a:p>
            <a:pPr eaLnBrk="1" hangingPunct="1"/>
            <a:r>
              <a:rPr lang="en-US" altLang="en-US" sz="2000" dirty="0">
                <a:latin typeface="Times New Roman" panose="02020603050405020304" pitchFamily="18" charset="0"/>
                <a:cs typeface="Times New Roman" panose="02020603050405020304" pitchFamily="18" charset="0"/>
              </a:rPr>
              <a:t>Classification: classify an unknown sample</a:t>
            </a:r>
            <a:r>
              <a:rPr lang="en-US" altLang="en-US" sz="2000" b="1" dirty="0">
                <a:latin typeface="Times New Roman" panose="02020603050405020304" pitchFamily="18" charset="0"/>
                <a:cs typeface="Times New Roman" panose="02020603050405020304" pitchFamily="18" charset="0"/>
              </a:rPr>
              <a:t> X</a:t>
            </a:r>
            <a:r>
              <a:rPr lang="en-US" altLang="en-US" sz="2000" dirty="0">
                <a:latin typeface="Times New Roman" panose="02020603050405020304" pitchFamily="18" charset="0"/>
                <a:cs typeface="Times New Roman" panose="02020603050405020304" pitchFamily="18" charset="0"/>
              </a:rPr>
              <a:t> </a:t>
            </a:r>
          </a:p>
          <a:p>
            <a:pPr lvl="1" eaLnBrk="1" hangingPunct="1"/>
            <a:r>
              <a:rPr lang="en-US" altLang="en-US" sz="2000" dirty="0">
                <a:latin typeface="Times New Roman" panose="02020603050405020304" pitchFamily="18" charset="0"/>
                <a:cs typeface="Times New Roman" panose="02020603050405020304" pitchFamily="18" charset="0"/>
              </a:rPr>
              <a:t>Each classifier M</a:t>
            </a:r>
            <a:r>
              <a:rPr lang="en-US" altLang="en-US" sz="2000" baseline="-25000" dirty="0">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 returns its class prediction</a:t>
            </a:r>
          </a:p>
          <a:p>
            <a:pPr lvl="1" eaLnBrk="1" hangingPunct="1"/>
            <a:r>
              <a:rPr lang="en-US" altLang="en-US" sz="2000" dirty="0">
                <a:latin typeface="Times New Roman" panose="02020603050405020304" pitchFamily="18" charset="0"/>
                <a:cs typeface="Times New Roman" panose="02020603050405020304" pitchFamily="18" charset="0"/>
              </a:rPr>
              <a:t>The bagged classifier M* counts the votes and assigns the class with the most votes to </a:t>
            </a:r>
            <a:r>
              <a:rPr lang="en-US" altLang="en-US" sz="2000" b="1" dirty="0">
                <a:latin typeface="Times New Roman" panose="02020603050405020304" pitchFamily="18" charset="0"/>
                <a:cs typeface="Times New Roman" panose="02020603050405020304" pitchFamily="18" charset="0"/>
              </a:rPr>
              <a:t>X</a:t>
            </a:r>
            <a:endParaRPr lang="en-US" altLang="en-US" sz="2000" dirty="0">
              <a:latin typeface="Times New Roman" panose="02020603050405020304" pitchFamily="18" charset="0"/>
              <a:cs typeface="Times New Roman" panose="02020603050405020304" pitchFamily="18" charset="0"/>
            </a:endParaRPr>
          </a:p>
          <a:p>
            <a:pPr eaLnBrk="1" hangingPunct="1"/>
            <a:r>
              <a:rPr lang="en-US" altLang="en-US" sz="2000" dirty="0">
                <a:latin typeface="Times New Roman" panose="02020603050405020304" pitchFamily="18" charset="0"/>
                <a:cs typeface="Times New Roman" panose="02020603050405020304" pitchFamily="18" charset="0"/>
              </a:rPr>
              <a:t>Prediction: can be applied to the prediction of continuous values by taking the average value of each prediction for a given test tuple</a:t>
            </a:r>
          </a:p>
          <a:p>
            <a:pPr eaLnBrk="1" hangingPunct="1"/>
            <a:r>
              <a:rPr lang="en-US" altLang="en-US" sz="2000" dirty="0">
                <a:latin typeface="Times New Roman" panose="02020603050405020304" pitchFamily="18" charset="0"/>
                <a:cs typeface="Times New Roman" panose="02020603050405020304" pitchFamily="18" charset="0"/>
              </a:rPr>
              <a:t>Accuracy</a:t>
            </a:r>
          </a:p>
          <a:p>
            <a:pPr lvl="1" eaLnBrk="1" hangingPunct="1"/>
            <a:r>
              <a:rPr lang="en-US" altLang="en-US" sz="2000" dirty="0">
                <a:latin typeface="Times New Roman" panose="02020603050405020304" pitchFamily="18" charset="0"/>
                <a:cs typeface="Times New Roman" panose="02020603050405020304" pitchFamily="18" charset="0"/>
              </a:rPr>
              <a:t>Often significantly better than a single classifier derived from D</a:t>
            </a:r>
          </a:p>
          <a:p>
            <a:pPr lvl="1" eaLnBrk="1" hangingPunct="1"/>
            <a:r>
              <a:rPr lang="en-US" altLang="en-US" sz="2000" dirty="0">
                <a:latin typeface="Times New Roman" panose="02020603050405020304" pitchFamily="18" charset="0"/>
                <a:cs typeface="Times New Roman" panose="02020603050405020304" pitchFamily="18" charset="0"/>
              </a:rPr>
              <a:t>For noise data: not considerably worse, more robust </a:t>
            </a:r>
          </a:p>
          <a:p>
            <a:pPr lvl="1" eaLnBrk="1" hangingPunct="1"/>
            <a:r>
              <a:rPr lang="en-US" altLang="en-US" sz="2000" dirty="0">
                <a:latin typeface="Times New Roman" panose="02020603050405020304" pitchFamily="18" charset="0"/>
                <a:cs typeface="Times New Roman" panose="02020603050405020304" pitchFamily="18" charset="0"/>
              </a:rPr>
              <a:t>Proved improved accuracy in prediction</a:t>
            </a:r>
          </a:p>
        </p:txBody>
      </p:sp>
      <p:sp>
        <p:nvSpPr>
          <p:cNvPr id="67588" name="Slide Number Placeholder 7">
            <a:extLst>
              <a:ext uri="{FF2B5EF4-FFF2-40B4-BE49-F238E27FC236}">
                <a16:creationId xmlns:a16="http://schemas.microsoft.com/office/drawing/2014/main" id="{72119366-946E-4F54-6541-CAEC774F7F50}"/>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2BCD9C6C-6D84-4E97-AB04-B0511385C9EB}" type="slidenum">
              <a:rPr lang="en-US" altLang="en-US" sz="1200" b="1">
                <a:latin typeface="Calibri" panose="020F0502020204030204" pitchFamily="34" charset="0"/>
              </a:rPr>
              <a:pPr algn="r" eaLnBrk="1" hangingPunct="1"/>
              <a:t>111</a:t>
            </a:fld>
            <a:endParaRPr lang="en-US" altLang="en-US" sz="1200" b="1">
              <a:latin typeface="Calibri" panose="020F0502020204030204" pitchFamily="34"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4FE0A3-A6D4-FC58-55F6-52023988ABFA}"/>
              </a:ext>
            </a:extLst>
          </p:cNvPr>
          <p:cNvPicPr>
            <a:picLocks noChangeAspect="1"/>
          </p:cNvPicPr>
          <p:nvPr/>
        </p:nvPicPr>
        <p:blipFill>
          <a:blip r:embed="rId2"/>
          <a:stretch>
            <a:fillRect/>
          </a:stretch>
        </p:blipFill>
        <p:spPr>
          <a:xfrm>
            <a:off x="617220" y="331470"/>
            <a:ext cx="7680959" cy="6000750"/>
          </a:xfrm>
          <a:prstGeom prst="rect">
            <a:avLst/>
          </a:prstGeom>
        </p:spPr>
      </p:pic>
    </p:spTree>
    <p:extLst>
      <p:ext uri="{BB962C8B-B14F-4D97-AF65-F5344CB8AC3E}">
        <p14:creationId xmlns:p14="http://schemas.microsoft.com/office/powerpoint/2010/main" val="20147496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26">
            <a:extLst>
              <a:ext uri="{FF2B5EF4-FFF2-40B4-BE49-F238E27FC236}">
                <a16:creationId xmlns:a16="http://schemas.microsoft.com/office/drawing/2014/main" id="{7FEDDD0B-EDD1-23FA-E5AC-013D942BE4AF}"/>
              </a:ext>
            </a:extLst>
          </p:cNvPr>
          <p:cNvSpPr>
            <a:spLocks noGrp="1" noChangeArrowheads="1"/>
          </p:cNvSpPr>
          <p:nvPr>
            <p:ph type="title"/>
          </p:nvPr>
        </p:nvSpPr>
        <p:spPr>
          <a:xfrm>
            <a:off x="342900" y="278130"/>
            <a:ext cx="8458200" cy="533400"/>
          </a:xfrm>
        </p:spPr>
        <p:txBody>
          <a:bodyPr>
            <a:normAutofit fontScale="90000"/>
          </a:bodyPr>
          <a:lstStyle/>
          <a:p>
            <a:pPr algn="ctr" eaLnBrk="1" hangingPunct="1"/>
            <a:r>
              <a:rPr lang="en-US" altLang="en-US" b="1" dirty="0">
                <a:latin typeface="Times New Roman" panose="02020603050405020304" pitchFamily="18" charset="0"/>
                <a:cs typeface="Times New Roman" panose="02020603050405020304" pitchFamily="18" charset="0"/>
              </a:rPr>
              <a:t>Boosting</a:t>
            </a:r>
            <a:endParaRPr lang="en-US" altLang="en-US" sz="2800" b="1" dirty="0">
              <a:latin typeface="Times New Roman" panose="02020603050405020304" pitchFamily="18" charset="0"/>
              <a:cs typeface="Times New Roman" panose="02020603050405020304" pitchFamily="18" charset="0"/>
            </a:endParaRPr>
          </a:p>
        </p:txBody>
      </p:sp>
      <p:sp>
        <p:nvSpPr>
          <p:cNvPr id="68611" name="Rectangle 1027">
            <a:extLst>
              <a:ext uri="{FF2B5EF4-FFF2-40B4-BE49-F238E27FC236}">
                <a16:creationId xmlns:a16="http://schemas.microsoft.com/office/drawing/2014/main" id="{53F44D69-6B9C-EF49-BBCD-51BC825C6008}"/>
              </a:ext>
            </a:extLst>
          </p:cNvPr>
          <p:cNvSpPr>
            <a:spLocks noGrp="1" noChangeArrowheads="1"/>
          </p:cNvSpPr>
          <p:nvPr>
            <p:ph type="body" idx="1"/>
          </p:nvPr>
        </p:nvSpPr>
        <p:spPr>
          <a:xfrm>
            <a:off x="152400" y="990600"/>
            <a:ext cx="8839200" cy="5486400"/>
          </a:xfrm>
        </p:spPr>
        <p:txBody>
          <a:bodyPr>
            <a:normAutofit lnSpcReduction="10000"/>
          </a:bodyPr>
          <a:lstStyle/>
          <a:p>
            <a:pPr marL="457200" indent="-457200" eaLnBrk="1" hangingPunct="1">
              <a:lnSpc>
                <a:spcPct val="90000"/>
              </a:lnSpc>
            </a:pPr>
            <a:r>
              <a:rPr lang="en-US" altLang="en-US" sz="2400" dirty="0">
                <a:latin typeface="Times New Roman" panose="02020603050405020304" pitchFamily="18" charset="0"/>
                <a:cs typeface="Times New Roman" panose="02020603050405020304" pitchFamily="18" charset="0"/>
              </a:rPr>
              <a:t>Analogy: Consult several doctors, based on a combination of weighted diagnoses—weight assigned based on the previous diagnosis accuracy</a:t>
            </a:r>
          </a:p>
          <a:p>
            <a:pPr marL="457200" indent="-457200" eaLnBrk="1" hangingPunct="1">
              <a:lnSpc>
                <a:spcPct val="90000"/>
              </a:lnSpc>
            </a:pPr>
            <a:r>
              <a:rPr lang="en-US" altLang="en-US" sz="2400" dirty="0">
                <a:latin typeface="Times New Roman" panose="02020603050405020304" pitchFamily="18" charset="0"/>
                <a:cs typeface="Times New Roman" panose="02020603050405020304" pitchFamily="18" charset="0"/>
              </a:rPr>
              <a:t>How boosting works?</a:t>
            </a:r>
          </a:p>
          <a:p>
            <a:pPr marL="914400" lvl="1" indent="-457200" eaLnBrk="1" hangingPunct="1">
              <a:lnSpc>
                <a:spcPct val="90000"/>
              </a:lnSpc>
            </a:pPr>
            <a:r>
              <a:rPr lang="en-US" altLang="en-US" sz="2400" b="1" dirty="0">
                <a:latin typeface="Times New Roman" panose="02020603050405020304" pitchFamily="18" charset="0"/>
                <a:cs typeface="Times New Roman" panose="02020603050405020304" pitchFamily="18" charset="0"/>
              </a:rPr>
              <a:t>Weights</a:t>
            </a:r>
            <a:r>
              <a:rPr lang="en-US" altLang="en-US" sz="2400" dirty="0">
                <a:latin typeface="Times New Roman" panose="02020603050405020304" pitchFamily="18" charset="0"/>
                <a:cs typeface="Times New Roman" panose="02020603050405020304" pitchFamily="18" charset="0"/>
              </a:rPr>
              <a:t> are assigned to each training tuple</a:t>
            </a:r>
          </a:p>
          <a:p>
            <a:pPr marL="914400" lvl="1" indent="-457200" eaLnBrk="1" hangingPunct="1">
              <a:lnSpc>
                <a:spcPct val="90000"/>
              </a:lnSpc>
            </a:pPr>
            <a:r>
              <a:rPr lang="en-US" altLang="en-US" sz="2400" dirty="0">
                <a:latin typeface="Times New Roman" panose="02020603050405020304" pitchFamily="18" charset="0"/>
                <a:cs typeface="Times New Roman" panose="02020603050405020304" pitchFamily="18" charset="0"/>
              </a:rPr>
              <a:t>A series of k classifiers is iteratively learned</a:t>
            </a:r>
          </a:p>
          <a:p>
            <a:pPr marL="914400" lvl="1" indent="-457200" eaLnBrk="1" hangingPunct="1">
              <a:lnSpc>
                <a:spcPct val="90000"/>
              </a:lnSpc>
            </a:pPr>
            <a:r>
              <a:rPr lang="en-US" altLang="en-US" sz="2400" dirty="0">
                <a:latin typeface="Times New Roman" panose="02020603050405020304" pitchFamily="18" charset="0"/>
                <a:cs typeface="Times New Roman" panose="02020603050405020304" pitchFamily="18" charset="0"/>
              </a:rPr>
              <a:t>After a classifier M</a:t>
            </a:r>
            <a:r>
              <a:rPr lang="en-US" altLang="en-US" sz="2400" baseline="-25000" dirty="0">
                <a:latin typeface="Times New Roman" panose="02020603050405020304" pitchFamily="18" charset="0"/>
                <a:cs typeface="Times New Roman" panose="02020603050405020304" pitchFamily="18" charset="0"/>
              </a:rPr>
              <a:t>i</a:t>
            </a:r>
            <a:r>
              <a:rPr lang="en-US" altLang="en-US" sz="2400" dirty="0">
                <a:latin typeface="Times New Roman" panose="02020603050405020304" pitchFamily="18" charset="0"/>
                <a:cs typeface="Times New Roman" panose="02020603050405020304" pitchFamily="18" charset="0"/>
              </a:rPr>
              <a:t> is learned, the weights are updated to allow the subsequent classifier, M</a:t>
            </a:r>
            <a:r>
              <a:rPr lang="en-US" altLang="en-US" sz="2400" baseline="-25000" dirty="0">
                <a:latin typeface="Times New Roman" panose="02020603050405020304" pitchFamily="18" charset="0"/>
                <a:cs typeface="Times New Roman" panose="02020603050405020304" pitchFamily="18" charset="0"/>
              </a:rPr>
              <a:t>i+1</a:t>
            </a:r>
            <a:r>
              <a:rPr lang="en-US" altLang="en-US" sz="2400" dirty="0">
                <a:latin typeface="Times New Roman" panose="02020603050405020304" pitchFamily="18" charset="0"/>
                <a:cs typeface="Times New Roman" panose="02020603050405020304" pitchFamily="18" charset="0"/>
              </a:rPr>
              <a:t>, to </a:t>
            </a:r>
            <a:r>
              <a:rPr lang="en-US" altLang="en-US" sz="2400" b="1" dirty="0">
                <a:latin typeface="Times New Roman" panose="02020603050405020304" pitchFamily="18" charset="0"/>
                <a:cs typeface="Times New Roman" panose="02020603050405020304" pitchFamily="18" charset="0"/>
              </a:rPr>
              <a:t>pay more attention to the training tuples that were misclassified</a:t>
            </a:r>
            <a:r>
              <a:rPr lang="en-US" altLang="en-US" sz="2400" dirty="0">
                <a:latin typeface="Times New Roman" panose="02020603050405020304" pitchFamily="18" charset="0"/>
                <a:cs typeface="Times New Roman" panose="02020603050405020304" pitchFamily="18" charset="0"/>
              </a:rPr>
              <a:t> by M</a:t>
            </a:r>
            <a:r>
              <a:rPr lang="en-US" altLang="en-US" sz="2400" baseline="-25000" dirty="0">
                <a:latin typeface="Times New Roman" panose="02020603050405020304" pitchFamily="18" charset="0"/>
                <a:cs typeface="Times New Roman" panose="02020603050405020304" pitchFamily="18" charset="0"/>
              </a:rPr>
              <a:t>i</a:t>
            </a:r>
            <a:endParaRPr lang="en-US" altLang="en-US" sz="2400" dirty="0">
              <a:latin typeface="Times New Roman" panose="02020603050405020304" pitchFamily="18" charset="0"/>
              <a:cs typeface="Times New Roman" panose="02020603050405020304" pitchFamily="18" charset="0"/>
            </a:endParaRPr>
          </a:p>
          <a:p>
            <a:pPr marL="914400" lvl="1" indent="-457200" eaLnBrk="1" hangingPunct="1">
              <a:lnSpc>
                <a:spcPct val="90000"/>
              </a:lnSpc>
            </a:pPr>
            <a:r>
              <a:rPr lang="en-US" altLang="en-US" sz="2400" dirty="0">
                <a:latin typeface="Times New Roman" panose="02020603050405020304" pitchFamily="18" charset="0"/>
                <a:cs typeface="Times New Roman" panose="02020603050405020304" pitchFamily="18" charset="0"/>
              </a:rPr>
              <a:t>The final </a:t>
            </a:r>
            <a:r>
              <a:rPr lang="en-US" altLang="en-US" sz="2400" b="1" dirty="0">
                <a:latin typeface="Times New Roman" panose="02020603050405020304" pitchFamily="18" charset="0"/>
                <a:cs typeface="Times New Roman" panose="02020603050405020304" pitchFamily="18" charset="0"/>
              </a:rPr>
              <a:t>M* combines the votes</a:t>
            </a:r>
            <a:r>
              <a:rPr lang="en-US" altLang="en-US" sz="2400" dirty="0">
                <a:latin typeface="Times New Roman" panose="02020603050405020304" pitchFamily="18" charset="0"/>
                <a:cs typeface="Times New Roman" panose="02020603050405020304" pitchFamily="18" charset="0"/>
              </a:rPr>
              <a:t> of each individual classifier, where the weight of each classifier's vote is a function of its accuracy</a:t>
            </a:r>
          </a:p>
          <a:p>
            <a:pPr marL="457200" indent="-457200" eaLnBrk="1" hangingPunct="1">
              <a:lnSpc>
                <a:spcPct val="90000"/>
              </a:lnSpc>
            </a:pPr>
            <a:r>
              <a:rPr lang="en-US" altLang="en-US" sz="2400" dirty="0">
                <a:latin typeface="Times New Roman" panose="02020603050405020304" pitchFamily="18" charset="0"/>
                <a:cs typeface="Times New Roman" panose="02020603050405020304" pitchFamily="18" charset="0"/>
              </a:rPr>
              <a:t>Boosting algorithm can be extended for numeric prediction</a:t>
            </a:r>
          </a:p>
          <a:p>
            <a:pPr marL="457200" indent="-457200" eaLnBrk="1" hangingPunct="1">
              <a:lnSpc>
                <a:spcPct val="90000"/>
              </a:lnSpc>
            </a:pPr>
            <a:r>
              <a:rPr lang="en-US" altLang="en-US" sz="2400" dirty="0">
                <a:latin typeface="Times New Roman" panose="02020603050405020304" pitchFamily="18" charset="0"/>
                <a:cs typeface="Times New Roman" panose="02020603050405020304" pitchFamily="18" charset="0"/>
              </a:rPr>
              <a:t>Comparing with bagging: Boosting tends to have greater accuracy, but it also risks overfitting the model to misclassified data</a:t>
            </a:r>
          </a:p>
        </p:txBody>
      </p:sp>
      <p:sp>
        <p:nvSpPr>
          <p:cNvPr id="68612" name="Slide Number Placeholder 7">
            <a:extLst>
              <a:ext uri="{FF2B5EF4-FFF2-40B4-BE49-F238E27FC236}">
                <a16:creationId xmlns:a16="http://schemas.microsoft.com/office/drawing/2014/main" id="{720EF7A1-4811-E5DF-B6AA-7A5C6539C12A}"/>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C7C3DC33-D790-4B64-A10C-C093581AA721}" type="slidenum">
              <a:rPr lang="en-US" altLang="en-US" sz="1200" b="1">
                <a:latin typeface="Calibri" panose="020F0502020204030204" pitchFamily="34" charset="0"/>
              </a:rPr>
              <a:pPr algn="r" eaLnBrk="1" hangingPunct="1"/>
              <a:t>113</a:t>
            </a:fld>
            <a:endParaRPr lang="en-US" altLang="en-US" sz="1200" b="1">
              <a:latin typeface="Calibri" panose="020F0502020204030204" pitchFamily="34"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7">
            <a:extLst>
              <a:ext uri="{FF2B5EF4-FFF2-40B4-BE49-F238E27FC236}">
                <a16:creationId xmlns:a16="http://schemas.microsoft.com/office/drawing/2014/main" id="{5A209FD0-15AE-27F6-BD47-F2873125307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3B82BBC5-C617-40AF-886B-58B3B42FB526}" type="slidenum">
              <a:rPr lang="en-US" altLang="en-US" b="1">
                <a:latin typeface="Calibri" panose="020F0502020204030204" pitchFamily="34" charset="0"/>
              </a:rPr>
              <a:pPr eaLnBrk="1" hangingPunct="1"/>
              <a:t>114</a:t>
            </a:fld>
            <a:endParaRPr lang="en-US" altLang="en-US" b="1">
              <a:latin typeface="Calibri" panose="020F0502020204030204" pitchFamily="34" charset="0"/>
            </a:endParaRPr>
          </a:p>
        </p:txBody>
      </p:sp>
      <p:sp>
        <p:nvSpPr>
          <p:cNvPr id="69635" name="Rectangle 2">
            <a:extLst>
              <a:ext uri="{FF2B5EF4-FFF2-40B4-BE49-F238E27FC236}">
                <a16:creationId xmlns:a16="http://schemas.microsoft.com/office/drawing/2014/main" id="{702C441D-99FC-D0EC-E3C1-BA603EC11B5C}"/>
              </a:ext>
            </a:extLst>
          </p:cNvPr>
          <p:cNvSpPr>
            <a:spLocks noGrp="1" noChangeArrowheads="1"/>
          </p:cNvSpPr>
          <p:nvPr>
            <p:ph type="title"/>
          </p:nvPr>
        </p:nvSpPr>
        <p:spPr>
          <a:xfrm>
            <a:off x="0" y="381000"/>
            <a:ext cx="9144000" cy="808036"/>
          </a:xfrm>
        </p:spPr>
        <p:txBody>
          <a:bodyPr>
            <a:normAutofit fontScale="90000"/>
          </a:bodyPr>
          <a:lstStyle/>
          <a:p>
            <a:pPr algn="ctr" eaLnBrk="1" hangingPunct="1"/>
            <a:r>
              <a:rPr lang="en-US" altLang="en-US" dirty="0" err="1">
                <a:latin typeface="Times New Roman" panose="02020603050405020304" pitchFamily="18" charset="0"/>
                <a:cs typeface="Times New Roman" panose="02020603050405020304" pitchFamily="18" charset="0"/>
              </a:rPr>
              <a:t>Adaboost</a:t>
            </a:r>
            <a:r>
              <a:rPr lang="en-US" altLang="en-US" dirty="0">
                <a:latin typeface="Times New Roman" panose="02020603050405020304" pitchFamily="18" charset="0"/>
                <a:cs typeface="Times New Roman" panose="02020603050405020304" pitchFamily="18" charset="0"/>
              </a:rPr>
              <a:t> (Freund and </a:t>
            </a:r>
            <a:r>
              <a:rPr lang="en-US" altLang="en-US" dirty="0" err="1">
                <a:latin typeface="Times New Roman" panose="02020603050405020304" pitchFamily="18" charset="0"/>
                <a:cs typeface="Times New Roman" panose="02020603050405020304" pitchFamily="18" charset="0"/>
              </a:rPr>
              <a:t>Schapire</a:t>
            </a:r>
            <a:r>
              <a:rPr lang="en-US" altLang="en-US" dirty="0">
                <a:latin typeface="Times New Roman" panose="02020603050405020304" pitchFamily="18" charset="0"/>
                <a:cs typeface="Times New Roman" panose="02020603050405020304" pitchFamily="18" charset="0"/>
              </a:rPr>
              <a:t>, 1997)</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Adaptive boosting </a:t>
            </a:r>
          </a:p>
        </p:txBody>
      </p:sp>
      <p:sp>
        <p:nvSpPr>
          <p:cNvPr id="69636" name="Rectangle 3">
            <a:extLst>
              <a:ext uri="{FF2B5EF4-FFF2-40B4-BE49-F238E27FC236}">
                <a16:creationId xmlns:a16="http://schemas.microsoft.com/office/drawing/2014/main" id="{D2DCFB98-32E7-CF2A-3546-71FB29C0EBB4}"/>
              </a:ext>
            </a:extLst>
          </p:cNvPr>
          <p:cNvSpPr>
            <a:spLocks noGrp="1" noChangeArrowheads="1"/>
          </p:cNvSpPr>
          <p:nvPr>
            <p:ph type="body" sz="half" idx="1"/>
          </p:nvPr>
        </p:nvSpPr>
        <p:spPr>
          <a:xfrm>
            <a:off x="304800" y="1371600"/>
            <a:ext cx="8382000" cy="5105400"/>
          </a:xfrm>
        </p:spPr>
        <p:txBody>
          <a:bodyPr/>
          <a:lstStyle/>
          <a:p>
            <a:pPr marL="457200" indent="-457200" eaLnBrk="1" hangingPunct="1">
              <a:lnSpc>
                <a:spcPct val="90000"/>
              </a:lnSpc>
            </a:pPr>
            <a:r>
              <a:rPr lang="en-US" altLang="en-US" sz="2000" dirty="0"/>
              <a:t>Given a set of </a:t>
            </a:r>
            <a:r>
              <a:rPr lang="en-US" altLang="en-US" sz="2000" i="1" dirty="0"/>
              <a:t>d</a:t>
            </a:r>
            <a:r>
              <a:rPr lang="en-US" altLang="en-US" sz="2000" dirty="0"/>
              <a:t> class-labeled tuples, (</a:t>
            </a:r>
            <a:r>
              <a:rPr lang="en-US" altLang="en-US" sz="2000" b="1" dirty="0"/>
              <a:t>X</a:t>
            </a:r>
            <a:r>
              <a:rPr lang="en-US" altLang="en-US" sz="2000" b="1" baseline="-25000" dirty="0"/>
              <a:t>1</a:t>
            </a:r>
            <a:r>
              <a:rPr lang="en-US" altLang="en-US" sz="2000" dirty="0"/>
              <a:t>, y</a:t>
            </a:r>
            <a:r>
              <a:rPr lang="en-US" altLang="en-US" sz="2000" baseline="-25000" dirty="0"/>
              <a:t>1</a:t>
            </a:r>
            <a:r>
              <a:rPr lang="en-US" altLang="en-US" sz="2000" dirty="0"/>
              <a:t>), …, (</a:t>
            </a:r>
            <a:r>
              <a:rPr lang="en-US" altLang="en-US" sz="2000" b="1" dirty="0" err="1"/>
              <a:t>X</a:t>
            </a:r>
            <a:r>
              <a:rPr lang="en-US" altLang="en-US" sz="2000" b="1" baseline="-25000" dirty="0" err="1"/>
              <a:t>d</a:t>
            </a:r>
            <a:r>
              <a:rPr lang="en-US" altLang="en-US" sz="2000" dirty="0"/>
              <a:t>, y</a:t>
            </a:r>
            <a:r>
              <a:rPr lang="en-US" altLang="en-US" sz="2000" baseline="-25000" dirty="0"/>
              <a:t>d</a:t>
            </a:r>
            <a:r>
              <a:rPr lang="en-US" altLang="en-US" sz="2000" dirty="0"/>
              <a:t>)</a:t>
            </a:r>
          </a:p>
          <a:p>
            <a:pPr marL="457200" indent="-457200" eaLnBrk="1" hangingPunct="1">
              <a:lnSpc>
                <a:spcPct val="90000"/>
              </a:lnSpc>
            </a:pPr>
            <a:r>
              <a:rPr lang="en-US" altLang="en-US" sz="2000" dirty="0"/>
              <a:t>Initially, all the weights of tuples are set the same (1/d)</a:t>
            </a:r>
          </a:p>
          <a:p>
            <a:pPr marL="457200" indent="-457200" eaLnBrk="1" hangingPunct="1">
              <a:lnSpc>
                <a:spcPct val="90000"/>
              </a:lnSpc>
            </a:pPr>
            <a:r>
              <a:rPr lang="en-US" altLang="en-US" sz="2000" dirty="0"/>
              <a:t>Generate k classifiers in k rounds.  At round </a:t>
            </a:r>
            <a:r>
              <a:rPr lang="en-US" altLang="en-US" sz="2000" dirty="0" err="1"/>
              <a:t>i</a:t>
            </a:r>
            <a:r>
              <a:rPr lang="en-US" altLang="en-US" sz="2000" dirty="0"/>
              <a:t>,</a:t>
            </a:r>
          </a:p>
          <a:p>
            <a:pPr marL="914400" lvl="1" indent="-457200" eaLnBrk="1" hangingPunct="1">
              <a:lnSpc>
                <a:spcPct val="90000"/>
              </a:lnSpc>
            </a:pPr>
            <a:r>
              <a:rPr lang="en-US" altLang="en-US" sz="2000" dirty="0"/>
              <a:t>Tuples from D are sampled (with replacement) to form a training set D</a:t>
            </a:r>
            <a:r>
              <a:rPr lang="en-US" altLang="en-US" sz="2000" baseline="-25000" dirty="0"/>
              <a:t>i</a:t>
            </a:r>
            <a:r>
              <a:rPr lang="en-US" altLang="en-US" sz="2000" dirty="0"/>
              <a:t> of the same size</a:t>
            </a:r>
          </a:p>
          <a:p>
            <a:pPr marL="914400" lvl="1" indent="-457200" eaLnBrk="1" hangingPunct="1">
              <a:lnSpc>
                <a:spcPct val="90000"/>
              </a:lnSpc>
            </a:pPr>
            <a:r>
              <a:rPr lang="en-US" altLang="en-US" sz="2000" dirty="0"/>
              <a:t>Each tuple’s chance of being selected is based on its weight</a:t>
            </a:r>
          </a:p>
          <a:p>
            <a:pPr marL="914400" lvl="1" indent="-457200" eaLnBrk="1" hangingPunct="1">
              <a:lnSpc>
                <a:spcPct val="90000"/>
              </a:lnSpc>
            </a:pPr>
            <a:r>
              <a:rPr lang="en-US" altLang="en-US" sz="2000" dirty="0"/>
              <a:t>A classification model M</a:t>
            </a:r>
            <a:r>
              <a:rPr lang="en-US" altLang="en-US" sz="2000" baseline="-25000" dirty="0"/>
              <a:t>i</a:t>
            </a:r>
            <a:r>
              <a:rPr lang="en-US" altLang="en-US" sz="2000" dirty="0"/>
              <a:t> is derived from D</a:t>
            </a:r>
            <a:r>
              <a:rPr lang="en-US" altLang="en-US" sz="2000" baseline="-25000" dirty="0"/>
              <a:t>i</a:t>
            </a:r>
          </a:p>
          <a:p>
            <a:pPr marL="914400" lvl="1" indent="-457200" eaLnBrk="1" hangingPunct="1">
              <a:lnSpc>
                <a:spcPct val="90000"/>
              </a:lnSpc>
            </a:pPr>
            <a:r>
              <a:rPr lang="en-US" altLang="en-US" sz="2000" dirty="0"/>
              <a:t>Its error rate is calculated using D</a:t>
            </a:r>
            <a:r>
              <a:rPr lang="en-US" altLang="en-US" sz="2000" baseline="-25000" dirty="0"/>
              <a:t>i </a:t>
            </a:r>
            <a:r>
              <a:rPr lang="en-US" altLang="en-US" sz="2000" dirty="0"/>
              <a:t>as a test set</a:t>
            </a:r>
          </a:p>
          <a:p>
            <a:pPr marL="914400" lvl="1" indent="-457200" eaLnBrk="1" hangingPunct="1">
              <a:lnSpc>
                <a:spcPct val="90000"/>
              </a:lnSpc>
            </a:pPr>
            <a:r>
              <a:rPr lang="en-US" altLang="en-US" sz="2000" dirty="0"/>
              <a:t>If a tuple is misclassified, its weight is increased, </a:t>
            </a:r>
            <a:r>
              <a:rPr lang="en-US" altLang="en-US" sz="2000" dirty="0" err="1"/>
              <a:t>o.w</a:t>
            </a:r>
            <a:r>
              <a:rPr lang="en-US" altLang="en-US" sz="2000" dirty="0"/>
              <a:t>. it is decreased</a:t>
            </a:r>
          </a:p>
          <a:p>
            <a:pPr marL="457200" indent="-457200" eaLnBrk="1" hangingPunct="1">
              <a:lnSpc>
                <a:spcPct val="90000"/>
              </a:lnSpc>
            </a:pPr>
            <a:r>
              <a:rPr lang="en-US" altLang="en-US" sz="2000" dirty="0"/>
              <a:t>Error rate: err(</a:t>
            </a:r>
            <a:r>
              <a:rPr lang="en-US" altLang="en-US" sz="2000" b="1" dirty="0" err="1"/>
              <a:t>X</a:t>
            </a:r>
            <a:r>
              <a:rPr lang="en-US" altLang="en-US" sz="2000" b="1" baseline="-25000" dirty="0" err="1"/>
              <a:t>j</a:t>
            </a:r>
            <a:r>
              <a:rPr lang="en-US" altLang="en-US" sz="2000" dirty="0"/>
              <a:t>) is the misclassification error of tuple </a:t>
            </a:r>
            <a:r>
              <a:rPr lang="en-US" altLang="en-US" sz="2000" b="1" dirty="0" err="1"/>
              <a:t>X</a:t>
            </a:r>
            <a:r>
              <a:rPr lang="en-US" altLang="en-US" sz="2000" b="1" baseline="-25000" dirty="0" err="1"/>
              <a:t>j</a:t>
            </a:r>
            <a:r>
              <a:rPr lang="en-US" altLang="en-US" sz="2000" dirty="0"/>
              <a:t>. Classifier M</a:t>
            </a:r>
            <a:r>
              <a:rPr lang="en-US" altLang="en-US" sz="2000" baseline="-25000" dirty="0"/>
              <a:t>i</a:t>
            </a:r>
            <a:r>
              <a:rPr lang="en-US" altLang="en-US" sz="2000" dirty="0"/>
              <a:t> error rate is the sum of the weights of the misclassified tuples: </a:t>
            </a:r>
          </a:p>
          <a:p>
            <a:pPr marL="457200" indent="-457200" eaLnBrk="1" hangingPunct="1">
              <a:lnSpc>
                <a:spcPct val="90000"/>
              </a:lnSpc>
            </a:pPr>
            <a:endParaRPr lang="en-US" altLang="en-US" sz="2000" dirty="0"/>
          </a:p>
          <a:p>
            <a:pPr marL="457200" indent="-457200" eaLnBrk="1" hangingPunct="1">
              <a:lnSpc>
                <a:spcPct val="90000"/>
              </a:lnSpc>
            </a:pPr>
            <a:endParaRPr lang="en-US" altLang="en-US" sz="2000" dirty="0"/>
          </a:p>
          <a:p>
            <a:pPr marL="457200" indent="-457200" eaLnBrk="1" hangingPunct="1">
              <a:lnSpc>
                <a:spcPct val="90000"/>
              </a:lnSpc>
            </a:pPr>
            <a:r>
              <a:rPr lang="en-US" altLang="en-US" sz="2000" dirty="0"/>
              <a:t>The weight of classifier M</a:t>
            </a:r>
            <a:r>
              <a:rPr lang="en-US" altLang="en-US" sz="2000" baseline="-25000" dirty="0"/>
              <a:t>i</a:t>
            </a:r>
            <a:r>
              <a:rPr lang="en-US" altLang="en-US" sz="2000" dirty="0"/>
              <a:t>’s vote is</a:t>
            </a:r>
          </a:p>
        </p:txBody>
      </p:sp>
      <p:graphicFrame>
        <p:nvGraphicFramePr>
          <p:cNvPr id="69637" name="Object 4">
            <a:extLst>
              <a:ext uri="{FF2B5EF4-FFF2-40B4-BE49-F238E27FC236}">
                <a16:creationId xmlns:a16="http://schemas.microsoft.com/office/drawing/2014/main" id="{3EE37D15-D4DD-071C-6EBE-67949905F7B5}"/>
              </a:ext>
            </a:extLst>
          </p:cNvPr>
          <p:cNvGraphicFramePr>
            <a:graphicFrameLocks noGrp="1" noChangeAspect="1"/>
          </p:cNvGraphicFramePr>
          <p:nvPr>
            <p:ph sz="quarter" idx="2"/>
          </p:nvPr>
        </p:nvGraphicFramePr>
        <p:xfrm>
          <a:off x="4953000" y="5715000"/>
          <a:ext cx="1828800" cy="723900"/>
        </p:xfrm>
        <a:graphic>
          <a:graphicData uri="http://schemas.openxmlformats.org/presentationml/2006/ole">
            <mc:AlternateContent xmlns:mc="http://schemas.openxmlformats.org/markup-compatibility/2006">
              <mc:Choice xmlns:v="urn:schemas-microsoft-com:vml" Requires="v">
                <p:oleObj name="Equation" r:id="rId3" imgW="1091726" imgH="431613" progId="Equation.3">
                  <p:embed/>
                </p:oleObj>
              </mc:Choice>
              <mc:Fallback>
                <p:oleObj name="Equation" r:id="rId3" imgW="1091726" imgH="431613" progId="Equation.3">
                  <p:embed/>
                  <p:pic>
                    <p:nvPicPr>
                      <p:cNvPr id="69637" name="Object 4">
                        <a:extLst>
                          <a:ext uri="{FF2B5EF4-FFF2-40B4-BE49-F238E27FC236}">
                            <a16:creationId xmlns:a16="http://schemas.microsoft.com/office/drawing/2014/main" id="{3EE37D15-D4DD-071C-6EBE-67949905F7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5715000"/>
                        <a:ext cx="18288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38" name="Object 6">
            <a:extLst>
              <a:ext uri="{FF2B5EF4-FFF2-40B4-BE49-F238E27FC236}">
                <a16:creationId xmlns:a16="http://schemas.microsoft.com/office/drawing/2014/main" id="{7E2606F5-8BAC-3E01-615E-621A10689B74}"/>
              </a:ext>
            </a:extLst>
          </p:cNvPr>
          <p:cNvGraphicFramePr>
            <a:graphicFrameLocks noGrp="1" noChangeAspect="1"/>
          </p:cNvGraphicFramePr>
          <p:nvPr>
            <p:ph sz="quarter" idx="3"/>
          </p:nvPr>
        </p:nvGraphicFramePr>
        <p:xfrm>
          <a:off x="2514600" y="4953000"/>
          <a:ext cx="3505200" cy="715963"/>
        </p:xfrm>
        <a:graphic>
          <a:graphicData uri="http://schemas.openxmlformats.org/presentationml/2006/ole">
            <mc:AlternateContent xmlns:mc="http://schemas.openxmlformats.org/markup-compatibility/2006">
              <mc:Choice xmlns:v="urn:schemas-microsoft-com:vml" Requires="v">
                <p:oleObj name="Equation" r:id="rId5" imgW="1752600" imgH="444500" progId="Equation.3">
                  <p:embed/>
                </p:oleObj>
              </mc:Choice>
              <mc:Fallback>
                <p:oleObj name="Equation" r:id="rId5" imgW="1752600" imgH="444500" progId="Equation.3">
                  <p:embed/>
                  <p:pic>
                    <p:nvPicPr>
                      <p:cNvPr id="69638" name="Object 6">
                        <a:extLst>
                          <a:ext uri="{FF2B5EF4-FFF2-40B4-BE49-F238E27FC236}">
                            <a16:creationId xmlns:a16="http://schemas.microsoft.com/office/drawing/2014/main" id="{7E2606F5-8BAC-3E01-615E-621A10689B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4953000"/>
                        <a:ext cx="3505200" cy="71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E6D069-A5F1-8E31-93BA-88540BDFFD3B}"/>
              </a:ext>
            </a:extLst>
          </p:cNvPr>
          <p:cNvPicPr>
            <a:picLocks noChangeAspect="1"/>
          </p:cNvPicPr>
          <p:nvPr/>
        </p:nvPicPr>
        <p:blipFill>
          <a:blip r:embed="rId2"/>
          <a:stretch>
            <a:fillRect/>
          </a:stretch>
        </p:blipFill>
        <p:spPr>
          <a:xfrm>
            <a:off x="365760" y="547211"/>
            <a:ext cx="8138160" cy="5763578"/>
          </a:xfrm>
          <a:prstGeom prst="rect">
            <a:avLst/>
          </a:prstGeom>
        </p:spPr>
      </p:pic>
    </p:spTree>
    <p:extLst>
      <p:ext uri="{BB962C8B-B14F-4D97-AF65-F5344CB8AC3E}">
        <p14:creationId xmlns:p14="http://schemas.microsoft.com/office/powerpoint/2010/main" val="112168265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8C03E-F598-65D2-04AE-44A3F16C5E68}"/>
              </a:ext>
            </a:extLst>
          </p:cNvPr>
          <p:cNvSpPr>
            <a:spLocks noGrp="1"/>
          </p:cNvSpPr>
          <p:nvPr>
            <p:ph type="title"/>
          </p:nvPr>
        </p:nvSpPr>
        <p:spPr/>
        <p:txBody>
          <a:bodyPr/>
          <a:lstStyle/>
          <a:p>
            <a:r>
              <a:rPr lang="en-IN" dirty="0"/>
              <a:t>Gradient Boosting and </a:t>
            </a:r>
            <a:r>
              <a:rPr lang="en-IN" dirty="0" err="1"/>
              <a:t>XGboost</a:t>
            </a:r>
            <a:endParaRPr lang="en-IN" dirty="0"/>
          </a:p>
        </p:txBody>
      </p:sp>
      <p:sp>
        <p:nvSpPr>
          <p:cNvPr id="3" name="Content Placeholder 2">
            <a:extLst>
              <a:ext uri="{FF2B5EF4-FFF2-40B4-BE49-F238E27FC236}">
                <a16:creationId xmlns:a16="http://schemas.microsoft.com/office/drawing/2014/main" id="{64719D7A-294F-287B-0FAC-34CA6308B276}"/>
              </a:ext>
            </a:extLst>
          </p:cNvPr>
          <p:cNvSpPr>
            <a:spLocks noGrp="1"/>
          </p:cNvSpPr>
          <p:nvPr>
            <p:ph idx="1"/>
          </p:nvPr>
        </p:nvSpPr>
        <p:spPr>
          <a:xfrm>
            <a:off x="628650" y="1585595"/>
            <a:ext cx="7886700" cy="4351338"/>
          </a:xfrm>
        </p:spPr>
        <p:txBody>
          <a:bodyPr>
            <a:noAutofit/>
          </a:bodyPr>
          <a:lstStyle/>
          <a:p>
            <a:pPr>
              <a:lnSpc>
                <a:spcPct val="120000"/>
              </a:lnSpc>
            </a:pPr>
            <a:r>
              <a:rPr lang="en-US" sz="1800" b="1" i="0" dirty="0">
                <a:solidFill>
                  <a:srgbClr val="000000"/>
                </a:solidFill>
                <a:effectLst/>
                <a:latin typeface="Times New Roman" panose="02020603050405020304" pitchFamily="18" charset="0"/>
                <a:cs typeface="Times New Roman" panose="02020603050405020304" pitchFamily="18" charset="0"/>
              </a:rPr>
              <a:t>Gradient boosting </a:t>
            </a:r>
            <a:r>
              <a:rPr lang="en-US" sz="1800" b="0" i="0" dirty="0">
                <a:solidFill>
                  <a:srgbClr val="000000"/>
                </a:solidFill>
                <a:effectLst/>
                <a:latin typeface="Times New Roman" panose="02020603050405020304" pitchFamily="18" charset="0"/>
                <a:cs typeface="Times New Roman" panose="02020603050405020304" pitchFamily="18" charset="0"/>
              </a:rPr>
              <a:t>is another powerful boosting technique, which can be used for classification, regression, and ranking. </a:t>
            </a:r>
          </a:p>
          <a:p>
            <a:pPr lvl="1">
              <a:lnSpc>
                <a:spcPct val="120000"/>
              </a:lnSpc>
            </a:pPr>
            <a:r>
              <a:rPr lang="en-US" sz="1800" b="0" i="0" dirty="0">
                <a:solidFill>
                  <a:srgbClr val="000000"/>
                </a:solidFill>
                <a:effectLst/>
                <a:latin typeface="Times New Roman" panose="02020603050405020304" pitchFamily="18" charset="0"/>
                <a:cs typeface="Times New Roman" panose="02020603050405020304" pitchFamily="18" charset="0"/>
              </a:rPr>
              <a:t>If we use a tree (e.g., decision tree for classification, regression tree for regression) as the base model (i.e., the weak learner), it is called </a:t>
            </a:r>
            <a:r>
              <a:rPr lang="en-US" sz="1800" b="1" i="0" dirty="0">
                <a:solidFill>
                  <a:srgbClr val="000000"/>
                </a:solidFill>
                <a:effectLst/>
                <a:latin typeface="Times New Roman" panose="02020603050405020304" pitchFamily="18" charset="0"/>
                <a:cs typeface="Times New Roman" panose="02020603050405020304" pitchFamily="18" charset="0"/>
              </a:rPr>
              <a:t>gradient tree boosting</a:t>
            </a:r>
            <a:r>
              <a:rPr lang="en-US" sz="1800" b="0" i="0" dirty="0">
                <a:solidFill>
                  <a:srgbClr val="000000"/>
                </a:solidFill>
                <a:effectLst/>
                <a:latin typeface="Times New Roman" panose="02020603050405020304" pitchFamily="18" charset="0"/>
                <a:cs typeface="Times New Roman" panose="02020603050405020304" pitchFamily="18" charset="0"/>
              </a:rPr>
              <a:t>, or </a:t>
            </a:r>
            <a:r>
              <a:rPr lang="en-US" sz="1800" b="1" i="0" dirty="0">
                <a:solidFill>
                  <a:srgbClr val="000000"/>
                </a:solidFill>
                <a:effectLst/>
                <a:latin typeface="Times New Roman" panose="02020603050405020304" pitchFamily="18" charset="0"/>
                <a:cs typeface="Times New Roman" panose="02020603050405020304" pitchFamily="18" charset="0"/>
              </a:rPr>
              <a:t>gradient boosted tree</a:t>
            </a:r>
            <a:r>
              <a:rPr lang="en-US" sz="1800" dirty="0">
                <a:latin typeface="Times New Roman" panose="02020603050405020304" pitchFamily="18" charset="0"/>
                <a:cs typeface="Times New Roman" panose="02020603050405020304" pitchFamily="18" charset="0"/>
              </a:rPr>
              <a:t> </a:t>
            </a:r>
          </a:p>
          <a:p>
            <a:pPr>
              <a:lnSpc>
                <a:spcPct val="120000"/>
              </a:lnSpc>
            </a:pPr>
            <a:r>
              <a:rPr lang="en-US" sz="1800" b="0" i="0" dirty="0">
                <a:solidFill>
                  <a:srgbClr val="000000"/>
                </a:solidFill>
                <a:effectLst/>
                <a:latin typeface="Times New Roman" panose="02020603050405020304" pitchFamily="18" charset="0"/>
                <a:cs typeface="Times New Roman" panose="02020603050405020304" pitchFamily="18" charset="0"/>
              </a:rPr>
              <a:t>A highly scalable end-to-end gradient tree boosting system is called </a:t>
            </a:r>
            <a:r>
              <a:rPr lang="en-US" sz="1800" b="1" i="0" dirty="0" err="1">
                <a:solidFill>
                  <a:srgbClr val="000000"/>
                </a:solidFill>
                <a:effectLst/>
                <a:latin typeface="Times New Roman" panose="02020603050405020304" pitchFamily="18" charset="0"/>
                <a:cs typeface="Times New Roman" panose="02020603050405020304" pitchFamily="18" charset="0"/>
              </a:rPr>
              <a:t>XGBoost</a:t>
            </a:r>
            <a:r>
              <a:rPr lang="en-US" sz="1800" b="0" i="0" dirty="0">
                <a:solidFill>
                  <a:srgbClr val="000000"/>
                </a:solidFill>
                <a:effectLst/>
                <a:latin typeface="Times New Roman" panose="02020603050405020304" pitchFamily="18" charset="0"/>
                <a:cs typeface="Times New Roman" panose="02020603050405020304" pitchFamily="18" charset="0"/>
              </a:rPr>
              <a:t>, which is capable to handle a billion-scale training set. </a:t>
            </a:r>
          </a:p>
          <a:p>
            <a:pPr>
              <a:lnSpc>
                <a:spcPct val="120000"/>
              </a:lnSpc>
            </a:pPr>
            <a:r>
              <a:rPr lang="en-US" sz="1800" b="0" i="0" dirty="0" err="1">
                <a:solidFill>
                  <a:srgbClr val="000000"/>
                </a:solidFill>
                <a:effectLst/>
                <a:latin typeface="Times New Roman" panose="02020603050405020304" pitchFamily="18" charset="0"/>
                <a:cs typeface="Times New Roman" panose="02020603050405020304" pitchFamily="18" charset="0"/>
              </a:rPr>
              <a:t>XGBoost</a:t>
            </a:r>
            <a:r>
              <a:rPr lang="en-US" sz="1800" b="0" i="0" dirty="0">
                <a:solidFill>
                  <a:srgbClr val="000000"/>
                </a:solidFill>
                <a:effectLst/>
                <a:latin typeface="Times New Roman" panose="02020603050405020304" pitchFamily="18" charset="0"/>
                <a:cs typeface="Times New Roman" panose="02020603050405020304" pitchFamily="18" charset="0"/>
              </a:rPr>
              <a:t> has made a number of innovations for training gradient</a:t>
            </a:r>
            <a:r>
              <a:rPr lang="en-US" sz="1800" dirty="0">
                <a:latin typeface="Times New Roman" panose="02020603050405020304" pitchFamily="18" charset="0"/>
                <a:cs typeface="Times New Roman" panose="02020603050405020304" pitchFamily="18" charset="0"/>
              </a:rPr>
              <a:t> </a:t>
            </a:r>
            <a:r>
              <a:rPr lang="en-US" sz="1800" b="0" i="0" dirty="0">
                <a:solidFill>
                  <a:srgbClr val="000000"/>
                </a:solidFill>
                <a:effectLst/>
                <a:latin typeface="Times New Roman" panose="02020603050405020304" pitchFamily="18" charset="0"/>
                <a:cs typeface="Times New Roman" panose="02020603050405020304" pitchFamily="18" charset="0"/>
              </a:rPr>
              <a:t>tree boosting, including a new tree construction algorithm designed for sparse data, feature subsampling (as opposed to training tuple subsampling in stochastic gradient boosting)</a:t>
            </a:r>
          </a:p>
          <a:p>
            <a:pPr>
              <a:lnSpc>
                <a:spcPct val="120000"/>
              </a:lnSpc>
            </a:pP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A</a:t>
            </a:r>
            <a:r>
              <a:rPr lang="en-US" sz="1800" b="0" i="0" dirty="0">
                <a:solidFill>
                  <a:srgbClr val="000000"/>
                </a:solidFill>
                <a:effectLst/>
                <a:latin typeface="Times New Roman" panose="02020603050405020304" pitchFamily="18" charset="0"/>
                <a:cs typeface="Times New Roman" panose="02020603050405020304" pitchFamily="18" charset="0"/>
              </a:rPr>
              <a:t> highly efficient </a:t>
            </a:r>
            <a:r>
              <a:rPr lang="en-US" sz="1800" b="0" i="0" dirty="0" err="1">
                <a:solidFill>
                  <a:srgbClr val="000000"/>
                </a:solidFill>
                <a:effectLst/>
                <a:latin typeface="Times New Roman" panose="02020603050405020304" pitchFamily="18" charset="0"/>
                <a:cs typeface="Times New Roman" panose="02020603050405020304" pitchFamily="18" charset="0"/>
              </a:rPr>
              <a:t>cacheaware</a:t>
            </a:r>
            <a:r>
              <a:rPr lang="en-US" sz="1800" b="0" i="0" dirty="0">
                <a:solidFill>
                  <a:srgbClr val="000000"/>
                </a:solidFill>
                <a:effectLst/>
                <a:latin typeface="Times New Roman" panose="02020603050405020304" pitchFamily="18" charset="0"/>
                <a:cs typeface="Times New Roman" panose="02020603050405020304" pitchFamily="18" charset="0"/>
              </a:rPr>
              <a:t> block structure. </a:t>
            </a:r>
            <a:r>
              <a:rPr lang="en-US" sz="1800" b="0" i="0" dirty="0" err="1">
                <a:solidFill>
                  <a:srgbClr val="000000"/>
                </a:solidFill>
                <a:effectLst/>
                <a:latin typeface="Times New Roman" panose="02020603050405020304" pitchFamily="18" charset="0"/>
                <a:cs typeface="Times New Roman" panose="02020603050405020304" pitchFamily="18" charset="0"/>
              </a:rPr>
              <a:t>XGBoost</a:t>
            </a:r>
            <a:r>
              <a:rPr lang="en-US" sz="1800" b="0" i="0" dirty="0">
                <a:solidFill>
                  <a:srgbClr val="000000"/>
                </a:solidFill>
                <a:effectLst/>
                <a:latin typeface="Times New Roman" panose="02020603050405020304" pitchFamily="18" charset="0"/>
                <a:cs typeface="Times New Roman" panose="02020603050405020304" pitchFamily="18" charset="0"/>
              </a:rPr>
              <a:t> has been successfully used by data scientists in many data mining challenges, often leading to top competitive results.</a:t>
            </a: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br>
            <a:br>
              <a:rPr lang="en-US" sz="1800" dirty="0"/>
            </a:br>
            <a:endParaRPr lang="en-IN" sz="1800" dirty="0"/>
          </a:p>
        </p:txBody>
      </p:sp>
    </p:spTree>
    <p:extLst>
      <p:ext uri="{BB962C8B-B14F-4D97-AF65-F5344CB8AC3E}">
        <p14:creationId xmlns:p14="http://schemas.microsoft.com/office/powerpoint/2010/main" val="322387218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BC2B313F-02FF-9976-5148-9D35267F87FF}"/>
              </a:ext>
            </a:extLst>
          </p:cNvPr>
          <p:cNvSpPr>
            <a:spLocks noGrp="1" noChangeArrowheads="1"/>
          </p:cNvSpPr>
          <p:nvPr>
            <p:ph type="title"/>
          </p:nvPr>
        </p:nvSpPr>
        <p:spPr>
          <a:xfrm>
            <a:off x="628650" y="365127"/>
            <a:ext cx="7886700" cy="580096"/>
          </a:xfrm>
        </p:spPr>
        <p:txBody>
          <a:bodyPr>
            <a:normAutofit fontScale="90000"/>
          </a:bodyPr>
          <a:lstStyle/>
          <a:p>
            <a:pPr algn="ctr"/>
            <a:r>
              <a:rPr lang="en-US" altLang="en-US" dirty="0">
                <a:latin typeface="Times New Roman" panose="02020603050405020304" pitchFamily="18" charset="0"/>
                <a:cs typeface="Times New Roman" panose="02020603050405020304" pitchFamily="18" charset="0"/>
              </a:rPr>
              <a:t>Random Forest (</a:t>
            </a:r>
            <a:r>
              <a:rPr lang="en-US" altLang="en-US" sz="3200" dirty="0" err="1">
                <a:latin typeface="Times New Roman" panose="02020603050405020304" pitchFamily="18" charset="0"/>
                <a:cs typeface="Times New Roman" panose="02020603050405020304" pitchFamily="18" charset="0"/>
              </a:rPr>
              <a:t>Breiman</a:t>
            </a:r>
            <a:r>
              <a:rPr lang="en-US" altLang="en-US" sz="3200" dirty="0">
                <a:latin typeface="Times New Roman" panose="02020603050405020304" pitchFamily="18" charset="0"/>
                <a:cs typeface="Times New Roman" panose="02020603050405020304" pitchFamily="18" charset="0"/>
              </a:rPr>
              <a:t> 2001) </a:t>
            </a:r>
          </a:p>
        </p:txBody>
      </p:sp>
      <p:sp>
        <p:nvSpPr>
          <p:cNvPr id="70659" name="Rectangle 3">
            <a:extLst>
              <a:ext uri="{FF2B5EF4-FFF2-40B4-BE49-F238E27FC236}">
                <a16:creationId xmlns:a16="http://schemas.microsoft.com/office/drawing/2014/main" id="{2510D51A-9454-6932-19BE-AA52D1C44DA1}"/>
              </a:ext>
            </a:extLst>
          </p:cNvPr>
          <p:cNvSpPr>
            <a:spLocks noGrp="1" noChangeArrowheads="1"/>
          </p:cNvSpPr>
          <p:nvPr>
            <p:ph type="body" idx="1"/>
          </p:nvPr>
        </p:nvSpPr>
        <p:spPr>
          <a:xfrm>
            <a:off x="304800" y="1143000"/>
            <a:ext cx="8458200" cy="5410200"/>
          </a:xfrm>
        </p:spPr>
        <p:txBody>
          <a:bodyPr/>
          <a:lstStyle/>
          <a:p>
            <a:r>
              <a:rPr lang="en-US" altLang="en-US" sz="2000" dirty="0">
                <a:latin typeface="Times New Roman" panose="02020603050405020304" pitchFamily="18" charset="0"/>
                <a:cs typeface="Times New Roman" panose="02020603050405020304" pitchFamily="18" charset="0"/>
              </a:rPr>
              <a:t>Random Forest: </a:t>
            </a:r>
          </a:p>
          <a:p>
            <a:pPr lvl="1"/>
            <a:r>
              <a:rPr lang="en-US" altLang="en-US" sz="2000" dirty="0">
                <a:latin typeface="Times New Roman" panose="02020603050405020304" pitchFamily="18" charset="0"/>
                <a:cs typeface="Times New Roman" panose="02020603050405020304" pitchFamily="18" charset="0"/>
              </a:rPr>
              <a:t>Each classifier in the ensemble is a </a:t>
            </a:r>
            <a:r>
              <a:rPr lang="en-US" altLang="en-US" sz="2000" i="1" dirty="0">
                <a:latin typeface="Times New Roman" panose="02020603050405020304" pitchFamily="18" charset="0"/>
                <a:cs typeface="Times New Roman" panose="02020603050405020304" pitchFamily="18" charset="0"/>
              </a:rPr>
              <a:t>decision tree </a:t>
            </a:r>
            <a:r>
              <a:rPr lang="en-US" altLang="en-US" sz="2000" dirty="0">
                <a:latin typeface="Times New Roman" panose="02020603050405020304" pitchFamily="18" charset="0"/>
                <a:cs typeface="Times New Roman" panose="02020603050405020304" pitchFamily="18" charset="0"/>
              </a:rPr>
              <a:t>classifier and is generated using a random selection of attributes at each node to determine the split</a:t>
            </a:r>
          </a:p>
          <a:p>
            <a:pPr lvl="1"/>
            <a:r>
              <a:rPr lang="en-US" altLang="en-US" sz="2000" dirty="0">
                <a:latin typeface="Times New Roman" panose="02020603050405020304" pitchFamily="18" charset="0"/>
                <a:cs typeface="Times New Roman" panose="02020603050405020304" pitchFamily="18" charset="0"/>
              </a:rPr>
              <a:t>During classification, each tree votes and the most popular class is returned</a:t>
            </a:r>
          </a:p>
          <a:p>
            <a:r>
              <a:rPr lang="en-US" altLang="en-US" sz="2000" dirty="0">
                <a:latin typeface="Times New Roman" panose="02020603050405020304" pitchFamily="18" charset="0"/>
                <a:cs typeface="Times New Roman" panose="02020603050405020304" pitchFamily="18" charset="0"/>
              </a:rPr>
              <a:t>Two Methods to construct Random Forest:</a:t>
            </a:r>
          </a:p>
          <a:p>
            <a:pPr lvl="1"/>
            <a:r>
              <a:rPr lang="en-US" altLang="en-US" sz="2000" dirty="0">
                <a:latin typeface="Times New Roman" panose="02020603050405020304" pitchFamily="18" charset="0"/>
                <a:cs typeface="Times New Roman" panose="02020603050405020304" pitchFamily="18" charset="0"/>
              </a:rPr>
              <a:t>Forest-RI (</a:t>
            </a:r>
            <a:r>
              <a:rPr lang="en-US" altLang="en-US" sz="2000" i="1" dirty="0">
                <a:latin typeface="Times New Roman" panose="02020603050405020304" pitchFamily="18" charset="0"/>
                <a:cs typeface="Times New Roman" panose="02020603050405020304" pitchFamily="18" charset="0"/>
              </a:rPr>
              <a:t>random input selection</a:t>
            </a:r>
            <a:r>
              <a:rPr lang="en-US" altLang="en-US" sz="2000" dirty="0">
                <a:latin typeface="Times New Roman" panose="02020603050405020304" pitchFamily="18" charset="0"/>
                <a:cs typeface="Times New Roman" panose="02020603050405020304" pitchFamily="18" charset="0"/>
              </a:rPr>
              <a:t>):  Randomly select, at each node, F attributes as candidates for the split at the node. The CART methodology is used to grow the trees to maximum size</a:t>
            </a:r>
          </a:p>
          <a:p>
            <a:pPr lvl="1"/>
            <a:r>
              <a:rPr lang="en-US" altLang="en-US" sz="2000" dirty="0">
                <a:latin typeface="Times New Roman" panose="02020603050405020304" pitchFamily="18" charset="0"/>
                <a:cs typeface="Times New Roman" panose="02020603050405020304" pitchFamily="18" charset="0"/>
              </a:rPr>
              <a:t>Forest-RC (</a:t>
            </a:r>
            <a:r>
              <a:rPr lang="en-US" altLang="en-US" sz="2000" i="1" dirty="0">
                <a:latin typeface="Times New Roman" panose="02020603050405020304" pitchFamily="18" charset="0"/>
                <a:cs typeface="Times New Roman" panose="02020603050405020304" pitchFamily="18" charset="0"/>
              </a:rPr>
              <a:t>random linear combinations</a:t>
            </a:r>
            <a:r>
              <a:rPr lang="en-US" altLang="en-US" sz="2000" dirty="0">
                <a:latin typeface="Times New Roman" panose="02020603050405020304" pitchFamily="18" charset="0"/>
                <a:cs typeface="Times New Roman" panose="02020603050405020304" pitchFamily="18" charset="0"/>
              </a:rPr>
              <a:t>)</a:t>
            </a:r>
            <a:r>
              <a:rPr lang="en-US" altLang="en-US" sz="2000" i="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 Creates new attributes (or features) that are a linear combination of the existing attributes (reduces the correlation between individual classifiers)</a:t>
            </a:r>
          </a:p>
          <a:p>
            <a:r>
              <a:rPr lang="en-US" altLang="en-US" sz="2000" dirty="0">
                <a:latin typeface="Times New Roman" panose="02020603050405020304" pitchFamily="18" charset="0"/>
                <a:cs typeface="Times New Roman" panose="02020603050405020304" pitchFamily="18" charset="0"/>
              </a:rPr>
              <a:t>Comparable in accuracy to </a:t>
            </a:r>
            <a:r>
              <a:rPr lang="en-US" altLang="en-US" sz="2000" dirty="0" err="1">
                <a:latin typeface="Times New Roman" panose="02020603050405020304" pitchFamily="18" charset="0"/>
                <a:cs typeface="Times New Roman" panose="02020603050405020304" pitchFamily="18" charset="0"/>
              </a:rPr>
              <a:t>Adaboost</a:t>
            </a:r>
            <a:r>
              <a:rPr lang="en-US" altLang="en-US" sz="2000" dirty="0">
                <a:latin typeface="Times New Roman" panose="02020603050405020304" pitchFamily="18" charset="0"/>
                <a:cs typeface="Times New Roman" panose="02020603050405020304" pitchFamily="18" charset="0"/>
              </a:rPr>
              <a:t>, but more robust to errors and outliers </a:t>
            </a:r>
          </a:p>
          <a:p>
            <a:r>
              <a:rPr lang="en-US" altLang="en-US" sz="2000" dirty="0">
                <a:latin typeface="Times New Roman" panose="02020603050405020304" pitchFamily="18" charset="0"/>
                <a:cs typeface="Times New Roman" panose="02020603050405020304" pitchFamily="18" charset="0"/>
              </a:rPr>
              <a:t>Insensitive to the number of attributes selected for consideration at each split, and faster than bagging or boosting</a:t>
            </a:r>
          </a:p>
        </p:txBody>
      </p:sp>
      <p:sp>
        <p:nvSpPr>
          <p:cNvPr id="70660" name="Slide Number Placeholder 7">
            <a:extLst>
              <a:ext uri="{FF2B5EF4-FFF2-40B4-BE49-F238E27FC236}">
                <a16:creationId xmlns:a16="http://schemas.microsoft.com/office/drawing/2014/main" id="{E69937B0-7807-5285-AE06-52C7FB0024E0}"/>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26FE25D6-77B0-4F06-8BCD-E30D62BCF12B}" type="slidenum">
              <a:rPr lang="en-US" altLang="en-US" sz="1200" b="1">
                <a:latin typeface="Calibri" panose="020F0502020204030204" pitchFamily="34" charset="0"/>
              </a:rPr>
              <a:pPr algn="r" eaLnBrk="1" hangingPunct="1"/>
              <a:t>117</a:t>
            </a:fld>
            <a:endParaRPr lang="en-US" altLang="en-US" sz="1200" b="1">
              <a:latin typeface="Calibri" panose="020F0502020204030204" pitchFamily="34"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7560B2C6-0827-0F48-D0ED-899B2F44A873}"/>
              </a:ext>
            </a:extLst>
          </p:cNvPr>
          <p:cNvSpPr>
            <a:spLocks noGrp="1" noChangeArrowheads="1"/>
          </p:cNvSpPr>
          <p:nvPr>
            <p:ph type="title"/>
          </p:nvPr>
        </p:nvSpPr>
        <p:spPr>
          <a:xfrm>
            <a:off x="770562" y="304800"/>
            <a:ext cx="8003568" cy="609600"/>
          </a:xfrm>
        </p:spPr>
        <p:txBody>
          <a:bodyPr/>
          <a:lstStyle/>
          <a:p>
            <a:r>
              <a:rPr lang="en-US" altLang="en-US" sz="3200" b="1" dirty="0">
                <a:latin typeface="Times New Roman" panose="02020603050405020304" pitchFamily="18" charset="0"/>
                <a:cs typeface="Times New Roman" panose="02020603050405020304" pitchFamily="18" charset="0"/>
              </a:rPr>
              <a:t>Classification of Class-Imbalanced Data Sets</a:t>
            </a:r>
          </a:p>
        </p:txBody>
      </p:sp>
      <p:sp>
        <p:nvSpPr>
          <p:cNvPr id="71683" name="Rectangle 3">
            <a:extLst>
              <a:ext uri="{FF2B5EF4-FFF2-40B4-BE49-F238E27FC236}">
                <a16:creationId xmlns:a16="http://schemas.microsoft.com/office/drawing/2014/main" id="{450F0E46-7E56-064C-D48A-6B40D1D14D26}"/>
              </a:ext>
            </a:extLst>
          </p:cNvPr>
          <p:cNvSpPr>
            <a:spLocks noGrp="1" noChangeArrowheads="1"/>
          </p:cNvSpPr>
          <p:nvPr>
            <p:ph type="body" idx="1"/>
          </p:nvPr>
        </p:nvSpPr>
        <p:spPr>
          <a:xfrm>
            <a:off x="304800" y="1089061"/>
            <a:ext cx="8686800" cy="5311739"/>
          </a:xfrm>
        </p:spPr>
        <p:txBody>
          <a:bodyPr>
            <a:normAutofit fontScale="92500"/>
          </a:bodyPr>
          <a:lstStyle/>
          <a:p>
            <a:pPr>
              <a:lnSpc>
                <a:spcPct val="90000"/>
              </a:lnSpc>
            </a:pPr>
            <a:r>
              <a:rPr lang="en-US" altLang="en-US" sz="2400" dirty="0">
                <a:latin typeface="Times New Roman" panose="02020603050405020304" pitchFamily="18" charset="0"/>
                <a:cs typeface="Times New Roman" panose="02020603050405020304" pitchFamily="18" charset="0"/>
              </a:rPr>
              <a:t>Class-imbalance problem: Rare positive example but numerous negative ones, e.g., medical diagnosis, fraud, oil-spill, fault, etc. </a:t>
            </a:r>
          </a:p>
          <a:p>
            <a:pPr>
              <a:lnSpc>
                <a:spcPct val="90000"/>
              </a:lnSpc>
            </a:pPr>
            <a:r>
              <a:rPr lang="en-US" altLang="en-US" sz="2400" dirty="0">
                <a:latin typeface="Times New Roman" panose="02020603050405020304" pitchFamily="18" charset="0"/>
                <a:cs typeface="Times New Roman" panose="02020603050405020304" pitchFamily="18" charset="0"/>
              </a:rPr>
              <a:t>Traditional methods assume a balanced distribution of classes and equal error costs: not suitable for class-imbalanced data</a:t>
            </a:r>
          </a:p>
          <a:p>
            <a:pPr>
              <a:lnSpc>
                <a:spcPct val="90000"/>
              </a:lnSpc>
            </a:pPr>
            <a:r>
              <a:rPr lang="en-US" altLang="en-US" sz="2400" dirty="0">
                <a:latin typeface="Times New Roman" panose="02020603050405020304" pitchFamily="18" charset="0"/>
                <a:cs typeface="Times New Roman" panose="02020603050405020304" pitchFamily="18" charset="0"/>
              </a:rPr>
              <a:t>Typical methods for imbalance data in 2-class classification: </a:t>
            </a:r>
          </a:p>
          <a:p>
            <a:pPr lvl="1">
              <a:lnSpc>
                <a:spcPct val="90000"/>
              </a:lnSpc>
            </a:pPr>
            <a:r>
              <a:rPr lang="en-US" altLang="en-US" sz="2400" b="1" dirty="0">
                <a:latin typeface="Times New Roman" panose="02020603050405020304" pitchFamily="18" charset="0"/>
                <a:cs typeface="Times New Roman" panose="02020603050405020304" pitchFamily="18" charset="0"/>
              </a:rPr>
              <a:t>Oversampling</a:t>
            </a:r>
            <a:r>
              <a:rPr lang="en-US" altLang="en-US" sz="2400" dirty="0">
                <a:latin typeface="Times New Roman" panose="02020603050405020304" pitchFamily="18" charset="0"/>
                <a:cs typeface="Times New Roman" panose="02020603050405020304" pitchFamily="18" charset="0"/>
              </a:rPr>
              <a:t>: re-sampling of data from positive class so that the training set contains equal number of positive and negative samples.</a:t>
            </a:r>
          </a:p>
          <a:p>
            <a:pPr lvl="1">
              <a:lnSpc>
                <a:spcPct val="90000"/>
              </a:lnSpc>
            </a:pPr>
            <a:r>
              <a:rPr lang="en-US" altLang="en-US" sz="2400" b="1" dirty="0">
                <a:latin typeface="Times New Roman" panose="02020603050405020304" pitchFamily="18" charset="0"/>
                <a:cs typeface="Times New Roman" panose="02020603050405020304" pitchFamily="18" charset="0"/>
              </a:rPr>
              <a:t>Under-sampling</a:t>
            </a:r>
            <a:r>
              <a:rPr lang="en-US" altLang="en-US" sz="2400" dirty="0">
                <a:latin typeface="Times New Roman" panose="02020603050405020304" pitchFamily="18" charset="0"/>
                <a:cs typeface="Times New Roman" panose="02020603050405020304" pitchFamily="18" charset="0"/>
              </a:rPr>
              <a:t>: randomly eliminate  tuples from negative class so that the training set contains equal number of positive and negative samples.</a:t>
            </a:r>
          </a:p>
          <a:p>
            <a:pPr lvl="1">
              <a:lnSpc>
                <a:spcPct val="90000"/>
              </a:lnSpc>
            </a:pPr>
            <a:r>
              <a:rPr lang="en-US" altLang="en-US" sz="2400" b="1" dirty="0">
                <a:latin typeface="Times New Roman" panose="02020603050405020304" pitchFamily="18" charset="0"/>
                <a:cs typeface="Times New Roman" panose="02020603050405020304" pitchFamily="18" charset="0"/>
              </a:rPr>
              <a:t>Threshold-moving</a:t>
            </a:r>
            <a:r>
              <a:rPr lang="en-US" altLang="en-US" sz="2400" dirty="0">
                <a:latin typeface="Times New Roman" panose="02020603050405020304" pitchFamily="18" charset="0"/>
                <a:cs typeface="Times New Roman" panose="02020603050405020304" pitchFamily="18" charset="0"/>
              </a:rPr>
              <a:t>: moves the decision threshold, t, so that the rare class tuples are easier to classify, and hence, less chance of costly false negative errors</a:t>
            </a:r>
          </a:p>
          <a:p>
            <a:pPr lvl="1">
              <a:lnSpc>
                <a:spcPct val="90000"/>
              </a:lnSpc>
            </a:pPr>
            <a:r>
              <a:rPr lang="en-US" altLang="en-US" sz="2400" dirty="0">
                <a:latin typeface="Times New Roman" panose="02020603050405020304" pitchFamily="18" charset="0"/>
                <a:cs typeface="Times New Roman" panose="02020603050405020304" pitchFamily="18" charset="0"/>
              </a:rPr>
              <a:t>Ensemble techniques: Ensemble multiple classifiers introduced above</a:t>
            </a:r>
          </a:p>
          <a:p>
            <a:pPr>
              <a:lnSpc>
                <a:spcPct val="90000"/>
              </a:lnSpc>
            </a:pPr>
            <a:r>
              <a:rPr lang="en-US" altLang="en-US" sz="2400" dirty="0">
                <a:latin typeface="Times New Roman" panose="02020603050405020304" pitchFamily="18" charset="0"/>
                <a:cs typeface="Times New Roman" panose="02020603050405020304" pitchFamily="18" charset="0"/>
              </a:rPr>
              <a:t>Still difficult for class imbalance problem on multiclass tasks</a:t>
            </a:r>
          </a:p>
        </p:txBody>
      </p:sp>
      <p:sp>
        <p:nvSpPr>
          <p:cNvPr id="71684" name="Slide Number Placeholder 7">
            <a:extLst>
              <a:ext uri="{FF2B5EF4-FFF2-40B4-BE49-F238E27FC236}">
                <a16:creationId xmlns:a16="http://schemas.microsoft.com/office/drawing/2014/main" id="{554CC9D9-DC04-91D8-5623-064802A4B64E}"/>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31CA801C-8687-4C2E-81EB-2E98D68C9EDB}" type="slidenum">
              <a:rPr lang="en-US" altLang="en-US" sz="1200" b="1">
                <a:latin typeface="Calibri" panose="020F0502020204030204" pitchFamily="34" charset="0"/>
              </a:rPr>
              <a:pPr algn="r" eaLnBrk="1" hangingPunct="1"/>
              <a:t>118</a:t>
            </a:fld>
            <a:endParaRPr lang="en-US" altLang="en-US" sz="1200" b="1">
              <a:latin typeface="Calibri" panose="020F0502020204030204" pitchFamily="34"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6C225D9-AA55-3BC2-AC47-F52E1B16125A}"/>
              </a:ext>
            </a:extLst>
          </p:cNvPr>
          <p:cNvSpPr>
            <a:spLocks noGrp="1" noChangeArrowheads="1"/>
          </p:cNvSpPr>
          <p:nvPr>
            <p:ph type="title"/>
          </p:nvPr>
        </p:nvSpPr>
        <p:spPr>
          <a:xfrm>
            <a:off x="457200" y="304800"/>
            <a:ext cx="8229600" cy="715963"/>
          </a:xfrm>
        </p:spPr>
        <p:txBody>
          <a:bodyPr/>
          <a:lstStyle/>
          <a:p>
            <a:pPr eaLnBrk="1" hangingPunct="1"/>
            <a:r>
              <a:rPr lang="en-US" altLang="en-US" sz="3600" b="1"/>
              <a:t>Presentation Outline</a:t>
            </a:r>
            <a:endParaRPr lang="en-AU" altLang="en-US" b="1"/>
          </a:p>
        </p:txBody>
      </p:sp>
      <p:sp>
        <p:nvSpPr>
          <p:cNvPr id="5123" name="Rectangle 3">
            <a:extLst>
              <a:ext uri="{FF2B5EF4-FFF2-40B4-BE49-F238E27FC236}">
                <a16:creationId xmlns:a16="http://schemas.microsoft.com/office/drawing/2014/main" id="{1D632CA6-8A96-8BB8-3A23-6904ECEB17D6}"/>
              </a:ext>
            </a:extLst>
          </p:cNvPr>
          <p:cNvSpPr>
            <a:spLocks noGrp="1" noChangeArrowheads="1"/>
          </p:cNvSpPr>
          <p:nvPr>
            <p:ph type="body" idx="1"/>
          </p:nvPr>
        </p:nvSpPr>
        <p:spPr>
          <a:xfrm>
            <a:off x="457200" y="1066800"/>
            <a:ext cx="8534400" cy="5486400"/>
          </a:xfrm>
        </p:spPr>
        <p:txBody>
          <a:bodyPr>
            <a:normAutofit/>
          </a:bodyPr>
          <a:lstStyle/>
          <a:p>
            <a:pPr marL="609600" indent="-609600" eaLnBrk="1" hangingPunct="1">
              <a:lnSpc>
                <a:spcPct val="90000"/>
              </a:lnSpc>
            </a:pPr>
            <a:r>
              <a:rPr lang="en-US" altLang="en-US" sz="3600" dirty="0">
                <a:latin typeface="Times New Roman" panose="02020603050405020304" pitchFamily="18" charset="0"/>
                <a:cs typeface="Times New Roman" panose="02020603050405020304" pitchFamily="18" charset="0"/>
              </a:rPr>
              <a:t>Background</a:t>
            </a:r>
          </a:p>
          <a:p>
            <a:pPr marL="609600" indent="-609600" eaLnBrk="1" hangingPunct="1">
              <a:lnSpc>
                <a:spcPct val="90000"/>
              </a:lnSpc>
            </a:pPr>
            <a:r>
              <a:rPr lang="en-US" altLang="en-US" sz="3600" dirty="0">
                <a:latin typeface="Times New Roman" panose="02020603050405020304" pitchFamily="18" charset="0"/>
                <a:cs typeface="Times New Roman" panose="02020603050405020304" pitchFamily="18" charset="0"/>
              </a:rPr>
              <a:t>Basic concepts</a:t>
            </a:r>
          </a:p>
          <a:p>
            <a:pPr marL="609600" indent="-609600" eaLnBrk="1" hangingPunct="1">
              <a:lnSpc>
                <a:spcPct val="90000"/>
              </a:lnSpc>
            </a:pPr>
            <a:r>
              <a:rPr lang="en-US" altLang="en-US" sz="3600" dirty="0">
                <a:latin typeface="Times New Roman" panose="02020603050405020304" pitchFamily="18" charset="0"/>
                <a:cs typeface="Times New Roman" panose="02020603050405020304" pitchFamily="18" charset="0"/>
              </a:rPr>
              <a:t>Decision Tree Induction </a:t>
            </a:r>
          </a:p>
          <a:p>
            <a:pPr marL="609600" indent="-609600"/>
            <a:r>
              <a:rPr lang="en-US" altLang="en-US" sz="3200" dirty="0">
                <a:latin typeface="Times New Roman" panose="02020603050405020304" pitchFamily="18" charset="0"/>
                <a:cs typeface="Times New Roman" panose="02020603050405020304" pitchFamily="18" charset="0"/>
              </a:rPr>
              <a:t>Bayes Classification Methods</a:t>
            </a:r>
          </a:p>
          <a:p>
            <a:pPr marL="609600" indent="-609600"/>
            <a:r>
              <a:rPr lang="en-US" altLang="en-US" sz="3200" dirty="0">
                <a:latin typeface="Times New Roman" panose="02020603050405020304" pitchFamily="18" charset="0"/>
                <a:cs typeface="Times New Roman" panose="02020603050405020304" pitchFamily="18" charset="0"/>
              </a:rPr>
              <a:t>Rule-Based Classification</a:t>
            </a:r>
          </a:p>
          <a:p>
            <a:pPr marL="609600" indent="-609600"/>
            <a:r>
              <a:rPr lang="en-US" altLang="en-US" sz="3200" dirty="0">
                <a:latin typeface="Times New Roman" panose="02020603050405020304" pitchFamily="18" charset="0"/>
                <a:cs typeface="Times New Roman" panose="02020603050405020304" pitchFamily="18" charset="0"/>
              </a:rPr>
              <a:t>Model Evaluation and Selection</a:t>
            </a:r>
          </a:p>
          <a:p>
            <a:pPr marL="609600" indent="-609600"/>
            <a:r>
              <a:rPr lang="en-US" altLang="en-US" sz="3200" dirty="0">
                <a:latin typeface="Times New Roman" panose="02020603050405020304" pitchFamily="18" charset="0"/>
                <a:cs typeface="Times New Roman" panose="02020603050405020304" pitchFamily="18" charset="0"/>
              </a:rPr>
              <a:t>Techniques to Improve Accuracy</a:t>
            </a:r>
          </a:p>
          <a:p>
            <a:pPr marL="609600" indent="-609600" eaLnBrk="1" hangingPunct="1">
              <a:lnSpc>
                <a:spcPct val="90000"/>
              </a:lnSpc>
            </a:pPr>
            <a:r>
              <a:rPr lang="en-US" altLang="en-US" sz="3600" b="1" dirty="0">
                <a:latin typeface="Times New Roman" panose="02020603050405020304" pitchFamily="18" charset="0"/>
                <a:cs typeface="Times New Roman" panose="02020603050405020304" pitchFamily="18" charset="0"/>
              </a:rPr>
              <a:t>Summary</a:t>
            </a:r>
          </a:p>
        </p:txBody>
      </p:sp>
    </p:spTree>
    <p:extLst>
      <p:ext uri="{BB962C8B-B14F-4D97-AF65-F5344CB8AC3E}">
        <p14:creationId xmlns:p14="http://schemas.microsoft.com/office/powerpoint/2010/main" val="1102973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a:extLst>
              <a:ext uri="{FF2B5EF4-FFF2-40B4-BE49-F238E27FC236}">
                <a16:creationId xmlns:a16="http://schemas.microsoft.com/office/drawing/2014/main" id="{8551A13D-AC65-BF34-0886-1DC727FF00E2}"/>
              </a:ext>
            </a:extLst>
          </p:cNvPr>
          <p:cNvSpPr>
            <a:spLocks noGrp="1" noChangeArrowheads="1"/>
          </p:cNvSpPr>
          <p:nvPr>
            <p:ph type="title"/>
          </p:nvPr>
        </p:nvSpPr>
        <p:spPr>
          <a:xfrm>
            <a:off x="533400" y="381000"/>
            <a:ext cx="8077200" cy="685800"/>
          </a:xfrm>
        </p:spPr>
        <p:txBody>
          <a:bodyPr/>
          <a:lstStyle/>
          <a:p>
            <a:pPr algn="ctr"/>
            <a:r>
              <a:rPr lang="en-US" altLang="en-US" sz="3600" b="1"/>
              <a:t>Classification: Definition</a:t>
            </a:r>
          </a:p>
        </p:txBody>
      </p:sp>
      <p:sp>
        <p:nvSpPr>
          <p:cNvPr id="684035" name="Rectangle 3">
            <a:extLst>
              <a:ext uri="{FF2B5EF4-FFF2-40B4-BE49-F238E27FC236}">
                <a16:creationId xmlns:a16="http://schemas.microsoft.com/office/drawing/2014/main" id="{7785922C-C493-DE37-E0B9-4A44E5D2ACCD}"/>
              </a:ext>
            </a:extLst>
          </p:cNvPr>
          <p:cNvSpPr>
            <a:spLocks noGrp="1" noChangeArrowheads="1"/>
          </p:cNvSpPr>
          <p:nvPr>
            <p:ph type="body" idx="1"/>
          </p:nvPr>
        </p:nvSpPr>
        <p:spPr>
          <a:xfrm>
            <a:off x="410966" y="1295400"/>
            <a:ext cx="8301519" cy="4760913"/>
          </a:xfrm>
        </p:spPr>
        <p:txBody>
          <a:bodyPr/>
          <a:lstStyle/>
          <a:p>
            <a:pPr>
              <a:lnSpc>
                <a:spcPct val="90000"/>
              </a:lnSpc>
            </a:pPr>
            <a:r>
              <a:rPr lang="en-US" altLang="en-US" sz="3000" dirty="0"/>
              <a:t>Given a collection of records (</a:t>
            </a:r>
            <a:r>
              <a:rPr lang="en-US" altLang="en-US" sz="3000" i="1" dirty="0">
                <a:solidFill>
                  <a:srgbClr val="CC0000"/>
                </a:solidFill>
              </a:rPr>
              <a:t>training set </a:t>
            </a:r>
            <a:r>
              <a:rPr lang="en-US" altLang="en-US" sz="3000" dirty="0"/>
              <a:t>)</a:t>
            </a:r>
          </a:p>
          <a:p>
            <a:pPr lvl="1">
              <a:lnSpc>
                <a:spcPct val="90000"/>
              </a:lnSpc>
            </a:pPr>
            <a:r>
              <a:rPr lang="en-US" altLang="en-US" dirty="0"/>
              <a:t>Each record contains a set of </a:t>
            </a:r>
            <a:r>
              <a:rPr lang="en-US" altLang="en-US" i="1" dirty="0">
                <a:solidFill>
                  <a:srgbClr val="CC0000"/>
                </a:solidFill>
              </a:rPr>
              <a:t>attributes</a:t>
            </a:r>
            <a:r>
              <a:rPr lang="en-US" altLang="en-US" dirty="0"/>
              <a:t>, one of the attributes is the </a:t>
            </a:r>
            <a:r>
              <a:rPr lang="en-US" altLang="en-US" i="1" dirty="0">
                <a:solidFill>
                  <a:srgbClr val="CC0000"/>
                </a:solidFill>
              </a:rPr>
              <a:t>class</a:t>
            </a:r>
            <a:r>
              <a:rPr lang="en-US" altLang="en-US" dirty="0"/>
              <a:t>.</a:t>
            </a:r>
            <a:endParaRPr lang="en-US" altLang="en-US" sz="2800" dirty="0"/>
          </a:p>
          <a:p>
            <a:pPr>
              <a:lnSpc>
                <a:spcPct val="90000"/>
              </a:lnSpc>
            </a:pPr>
            <a:r>
              <a:rPr lang="en-US" altLang="en-US" sz="3000" dirty="0"/>
              <a:t>Find a </a:t>
            </a:r>
            <a:r>
              <a:rPr lang="en-US" altLang="en-US" sz="3000" i="1" dirty="0">
                <a:solidFill>
                  <a:srgbClr val="CC0000"/>
                </a:solidFill>
              </a:rPr>
              <a:t>model</a:t>
            </a:r>
            <a:r>
              <a:rPr lang="en-US" altLang="en-US" sz="3000" dirty="0"/>
              <a:t>  for class attribute as a function of the values of other attributes.</a:t>
            </a:r>
          </a:p>
          <a:p>
            <a:pPr>
              <a:lnSpc>
                <a:spcPct val="90000"/>
              </a:lnSpc>
            </a:pPr>
            <a:r>
              <a:rPr lang="en-US" altLang="en-US" sz="3000" dirty="0"/>
              <a:t>Goal: </a:t>
            </a:r>
            <a:r>
              <a:rPr lang="en-US" altLang="en-US" sz="3000" u="sng" dirty="0"/>
              <a:t>previously unseen</a:t>
            </a:r>
            <a:r>
              <a:rPr lang="en-US" altLang="en-US" sz="3000" dirty="0"/>
              <a:t> records should be assigned a class as accurately as possible.</a:t>
            </a:r>
          </a:p>
          <a:p>
            <a:pPr lvl="1">
              <a:lnSpc>
                <a:spcPct val="90000"/>
              </a:lnSpc>
            </a:pPr>
            <a:r>
              <a:rPr lang="en-US" altLang="en-US" dirty="0"/>
              <a:t>A </a:t>
            </a:r>
            <a:r>
              <a:rPr lang="en-US" altLang="en-US" i="1" dirty="0">
                <a:solidFill>
                  <a:srgbClr val="CC0000"/>
                </a:solidFill>
              </a:rPr>
              <a:t>test set</a:t>
            </a:r>
            <a:r>
              <a:rPr lang="en-US" altLang="en-US" dirty="0"/>
              <a:t> is used to determine the accuracy of the model. Usually, the given data set is divided into training and test sets, with training set used to build the model and test set used to validate it.</a:t>
            </a:r>
            <a:endParaRPr lang="en-US" altLang="en-US" sz="2800"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D50D1B58-A3B8-7E9C-6CA0-6CE269ECF91C}"/>
              </a:ext>
            </a:extLst>
          </p:cNvPr>
          <p:cNvSpPr>
            <a:spLocks noGrp="1" noChangeArrowheads="1"/>
          </p:cNvSpPr>
          <p:nvPr>
            <p:ph type="title"/>
          </p:nvPr>
        </p:nvSpPr>
        <p:spPr>
          <a:xfrm>
            <a:off x="228600" y="381000"/>
            <a:ext cx="8458200" cy="533400"/>
          </a:xfrm>
        </p:spPr>
        <p:txBody>
          <a:bodyPr>
            <a:normAutofit fontScale="90000"/>
          </a:bodyPr>
          <a:lstStyle/>
          <a:p>
            <a:pPr eaLnBrk="1" hangingPunct="1"/>
            <a:r>
              <a:rPr lang="en-US" altLang="en-US"/>
              <a:t>Summary (I)</a:t>
            </a:r>
          </a:p>
        </p:txBody>
      </p:sp>
      <p:sp>
        <p:nvSpPr>
          <p:cNvPr id="73731" name="Rectangle 3">
            <a:extLst>
              <a:ext uri="{FF2B5EF4-FFF2-40B4-BE49-F238E27FC236}">
                <a16:creationId xmlns:a16="http://schemas.microsoft.com/office/drawing/2014/main" id="{9BE09779-E961-5F2D-8BD2-D5E0CAED6378}"/>
              </a:ext>
            </a:extLst>
          </p:cNvPr>
          <p:cNvSpPr>
            <a:spLocks noGrp="1" noChangeArrowheads="1"/>
          </p:cNvSpPr>
          <p:nvPr>
            <p:ph type="body" idx="1"/>
          </p:nvPr>
        </p:nvSpPr>
        <p:spPr>
          <a:xfrm>
            <a:off x="228600" y="1295400"/>
            <a:ext cx="8763000" cy="4419600"/>
          </a:xfrm>
        </p:spPr>
        <p:txBody>
          <a:bodyPr>
            <a:normAutofit fontScale="92500" lnSpcReduction="10000"/>
          </a:bodyPr>
          <a:lstStyle/>
          <a:p>
            <a:pPr eaLnBrk="1" hangingPunct="1">
              <a:lnSpc>
                <a:spcPct val="120000"/>
              </a:lnSpc>
            </a:pPr>
            <a:r>
              <a:rPr lang="en-US" altLang="en-US" sz="2400">
                <a:solidFill>
                  <a:schemeClr val="hlink"/>
                </a:solidFill>
              </a:rPr>
              <a:t>Classification </a:t>
            </a:r>
            <a:r>
              <a:rPr lang="en-US" altLang="en-US" sz="2400"/>
              <a:t>is a form of data analysis that extracts </a:t>
            </a:r>
            <a:r>
              <a:rPr lang="en-US" altLang="en-US" sz="2400">
                <a:solidFill>
                  <a:schemeClr val="hlink"/>
                </a:solidFill>
              </a:rPr>
              <a:t>models</a:t>
            </a:r>
            <a:r>
              <a:rPr lang="en-US" altLang="en-US" sz="2400"/>
              <a:t> describing important data classes. </a:t>
            </a:r>
          </a:p>
          <a:p>
            <a:pPr eaLnBrk="1" hangingPunct="1">
              <a:lnSpc>
                <a:spcPct val="120000"/>
              </a:lnSpc>
            </a:pPr>
            <a:r>
              <a:rPr lang="en-US" altLang="en-US" sz="2400"/>
              <a:t>Effective and scalable methods have been developed for </a:t>
            </a:r>
            <a:r>
              <a:rPr lang="en-US" altLang="en-US" sz="2400">
                <a:solidFill>
                  <a:schemeClr val="hlink"/>
                </a:solidFill>
              </a:rPr>
              <a:t>decision tree induction, Naive Bayesian classification, rule-based classification, </a:t>
            </a:r>
            <a:r>
              <a:rPr lang="en-US" altLang="en-US" sz="2400"/>
              <a:t>and many other classification methods.</a:t>
            </a:r>
          </a:p>
          <a:p>
            <a:pPr eaLnBrk="1" hangingPunct="1">
              <a:lnSpc>
                <a:spcPct val="120000"/>
              </a:lnSpc>
            </a:pPr>
            <a:r>
              <a:rPr lang="en-US" altLang="en-US" sz="2400">
                <a:solidFill>
                  <a:schemeClr val="hlink"/>
                </a:solidFill>
              </a:rPr>
              <a:t>Evaluation metrics</a:t>
            </a:r>
            <a:r>
              <a:rPr lang="en-US" altLang="en-US" sz="2400"/>
              <a:t> include: accuracy, sensitivity, specificity, precision, recall, </a:t>
            </a:r>
            <a:r>
              <a:rPr lang="en-US" altLang="en-US" sz="2400" i="1"/>
              <a:t>F</a:t>
            </a:r>
            <a:r>
              <a:rPr lang="en-US" altLang="en-US" sz="2400"/>
              <a:t> measure, and </a:t>
            </a:r>
            <a:r>
              <a:rPr lang="en-US" altLang="en-US" sz="2400" i="1"/>
              <a:t>F</a:t>
            </a:r>
            <a:r>
              <a:rPr lang="en-US" altLang="en-US" sz="2400" i="1" baseline="-25000">
                <a:cs typeface="Tahoma" panose="020B0604030504040204" pitchFamily="34" charset="0"/>
              </a:rPr>
              <a:t>ß</a:t>
            </a:r>
            <a:r>
              <a:rPr lang="en-US" altLang="en-US" sz="2400" baseline="-25000"/>
              <a:t> </a:t>
            </a:r>
            <a:r>
              <a:rPr lang="en-US" altLang="en-US" sz="2400"/>
              <a:t>measure.</a:t>
            </a:r>
          </a:p>
          <a:p>
            <a:pPr eaLnBrk="1" hangingPunct="1">
              <a:lnSpc>
                <a:spcPct val="120000"/>
              </a:lnSpc>
            </a:pPr>
            <a:r>
              <a:rPr lang="en-US" altLang="en-US" sz="2400">
                <a:solidFill>
                  <a:schemeClr val="hlink"/>
                </a:solidFill>
              </a:rPr>
              <a:t>Stratified k-fold cross-validation</a:t>
            </a:r>
            <a:r>
              <a:rPr lang="en-US" altLang="en-US" sz="2400"/>
              <a:t> is recommended for accuracy estimation.  </a:t>
            </a:r>
            <a:r>
              <a:rPr lang="en-US" altLang="en-US" sz="2400">
                <a:solidFill>
                  <a:schemeClr val="hlink"/>
                </a:solidFill>
              </a:rPr>
              <a:t>Bagging </a:t>
            </a:r>
            <a:r>
              <a:rPr lang="en-US" altLang="en-US" sz="2400"/>
              <a:t>and </a:t>
            </a:r>
            <a:r>
              <a:rPr lang="en-US" altLang="en-US" sz="2400">
                <a:solidFill>
                  <a:schemeClr val="hlink"/>
                </a:solidFill>
              </a:rPr>
              <a:t>boosting</a:t>
            </a:r>
            <a:r>
              <a:rPr lang="en-US" altLang="en-US" sz="2400"/>
              <a:t> can be used to increase overall accuracy by learning and combining a series of individual models.</a:t>
            </a:r>
          </a:p>
        </p:txBody>
      </p:sp>
      <p:sp>
        <p:nvSpPr>
          <p:cNvPr id="73732" name="Slide Number Placeholder 7">
            <a:extLst>
              <a:ext uri="{FF2B5EF4-FFF2-40B4-BE49-F238E27FC236}">
                <a16:creationId xmlns:a16="http://schemas.microsoft.com/office/drawing/2014/main" id="{41D8C163-F4E0-A572-A74D-4292769E951C}"/>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C3822866-1D75-48CA-B771-1EF36ADBA48B}" type="slidenum">
              <a:rPr lang="en-US" altLang="en-US" sz="1200" b="1">
                <a:latin typeface="Calibri" panose="020F0502020204030204" pitchFamily="34" charset="0"/>
              </a:rPr>
              <a:pPr algn="r" eaLnBrk="1" hangingPunct="1"/>
              <a:t>120</a:t>
            </a:fld>
            <a:endParaRPr lang="en-US" altLang="en-US" sz="1200" b="1">
              <a:latin typeface="Calibri" panose="020F0502020204030204" pitchFamily="34"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7E0C3359-696F-25C3-7F01-3B451C49C082}"/>
              </a:ext>
            </a:extLst>
          </p:cNvPr>
          <p:cNvSpPr>
            <a:spLocks noGrp="1" noChangeArrowheads="1"/>
          </p:cNvSpPr>
          <p:nvPr>
            <p:ph type="title"/>
          </p:nvPr>
        </p:nvSpPr>
        <p:spPr>
          <a:xfrm>
            <a:off x="228600" y="381000"/>
            <a:ext cx="8458200" cy="533400"/>
          </a:xfrm>
        </p:spPr>
        <p:txBody>
          <a:bodyPr>
            <a:normAutofit fontScale="90000"/>
          </a:bodyPr>
          <a:lstStyle/>
          <a:p>
            <a:pPr eaLnBrk="1" hangingPunct="1"/>
            <a:r>
              <a:rPr lang="en-US" altLang="en-US"/>
              <a:t>Summary (II)</a:t>
            </a:r>
          </a:p>
        </p:txBody>
      </p:sp>
      <p:sp>
        <p:nvSpPr>
          <p:cNvPr id="74755" name="Rectangle 3">
            <a:extLst>
              <a:ext uri="{FF2B5EF4-FFF2-40B4-BE49-F238E27FC236}">
                <a16:creationId xmlns:a16="http://schemas.microsoft.com/office/drawing/2014/main" id="{DC70048F-36B1-22AC-EBFC-CD23AB967D0E}"/>
              </a:ext>
            </a:extLst>
          </p:cNvPr>
          <p:cNvSpPr>
            <a:spLocks noGrp="1" noChangeArrowheads="1"/>
          </p:cNvSpPr>
          <p:nvPr>
            <p:ph type="body" idx="1"/>
          </p:nvPr>
        </p:nvSpPr>
        <p:spPr>
          <a:xfrm>
            <a:off x="304800" y="1295400"/>
            <a:ext cx="8534400" cy="5029200"/>
          </a:xfrm>
        </p:spPr>
        <p:txBody>
          <a:bodyPr/>
          <a:lstStyle/>
          <a:p>
            <a:pPr eaLnBrk="1" hangingPunct="1">
              <a:lnSpc>
                <a:spcPct val="130000"/>
              </a:lnSpc>
            </a:pPr>
            <a:r>
              <a:rPr lang="en-US" altLang="en-US" sz="2400">
                <a:solidFill>
                  <a:schemeClr val="hlink"/>
                </a:solidFill>
              </a:rPr>
              <a:t>Significance tests</a:t>
            </a:r>
            <a:r>
              <a:rPr lang="en-US" altLang="en-US" sz="2400"/>
              <a:t> and </a:t>
            </a:r>
            <a:r>
              <a:rPr lang="en-US" altLang="en-US" sz="2400">
                <a:solidFill>
                  <a:schemeClr val="hlink"/>
                </a:solidFill>
              </a:rPr>
              <a:t>ROC curves</a:t>
            </a:r>
            <a:r>
              <a:rPr lang="en-US" altLang="en-US" sz="2400"/>
              <a:t> are useful for model selection.</a:t>
            </a:r>
          </a:p>
          <a:p>
            <a:pPr eaLnBrk="1" hangingPunct="1">
              <a:lnSpc>
                <a:spcPct val="130000"/>
              </a:lnSpc>
            </a:pPr>
            <a:r>
              <a:rPr lang="en-US" altLang="en-US" sz="2400"/>
              <a:t>There have been numerous </a:t>
            </a:r>
            <a:r>
              <a:rPr lang="en-US" altLang="en-US" sz="2400">
                <a:solidFill>
                  <a:schemeClr val="hlink"/>
                </a:solidFill>
              </a:rPr>
              <a:t>comparisons of the different classification </a:t>
            </a:r>
            <a:r>
              <a:rPr lang="en-US" altLang="en-US" sz="2400"/>
              <a:t>methods; the matter remains a research topic</a:t>
            </a:r>
          </a:p>
          <a:p>
            <a:pPr eaLnBrk="1" hangingPunct="1">
              <a:lnSpc>
                <a:spcPct val="130000"/>
              </a:lnSpc>
            </a:pPr>
            <a:r>
              <a:rPr lang="en-US" altLang="en-US" sz="2400"/>
              <a:t>No single method has been found to be superior over all others for all data sets</a:t>
            </a:r>
          </a:p>
          <a:p>
            <a:pPr eaLnBrk="1" hangingPunct="1">
              <a:lnSpc>
                <a:spcPct val="130000"/>
              </a:lnSpc>
            </a:pPr>
            <a:r>
              <a:rPr lang="en-US" altLang="en-US" sz="2400"/>
              <a:t>Issues such as accuracy, training time, robustness, scalability, and interpretability must be considered and can involve trade-offs, further complicating the quest for an overall superior method</a:t>
            </a:r>
          </a:p>
        </p:txBody>
      </p:sp>
      <p:sp>
        <p:nvSpPr>
          <p:cNvPr id="74756" name="Slide Number Placeholder 7">
            <a:extLst>
              <a:ext uri="{FF2B5EF4-FFF2-40B4-BE49-F238E27FC236}">
                <a16:creationId xmlns:a16="http://schemas.microsoft.com/office/drawing/2014/main" id="{ACD3A72B-D8DB-BE03-C6DC-59A96C0D1EA4}"/>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D1AE4FC4-E939-492A-BC9E-C9EB8B75FE57}" type="slidenum">
              <a:rPr lang="en-US" altLang="en-US" sz="1200" b="1">
                <a:latin typeface="Calibri" panose="020F0502020204030204" pitchFamily="34" charset="0"/>
              </a:rPr>
              <a:pPr algn="r" eaLnBrk="1" hangingPunct="1"/>
              <a:t>121</a:t>
            </a:fld>
            <a:endParaRPr lang="en-US" altLang="en-US" sz="1200" b="1">
              <a:latin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a:extLst>
              <a:ext uri="{FF2B5EF4-FFF2-40B4-BE49-F238E27FC236}">
                <a16:creationId xmlns:a16="http://schemas.microsoft.com/office/drawing/2014/main" id="{2E52752A-FA24-A6CF-01BB-5A08098B6FD8}"/>
              </a:ext>
            </a:extLst>
          </p:cNvPr>
          <p:cNvSpPr>
            <a:spLocks noGrp="1" noChangeArrowheads="1"/>
          </p:cNvSpPr>
          <p:nvPr>
            <p:ph type="title"/>
          </p:nvPr>
        </p:nvSpPr>
        <p:spPr/>
        <p:txBody>
          <a:bodyPr/>
          <a:lstStyle/>
          <a:p>
            <a:r>
              <a:rPr lang="en-US" altLang="en-US"/>
              <a:t>Illustrating Classification Task</a:t>
            </a:r>
          </a:p>
        </p:txBody>
      </p:sp>
      <p:graphicFrame>
        <p:nvGraphicFramePr>
          <p:cNvPr id="686083" name="Object 3">
            <a:extLst>
              <a:ext uri="{FF2B5EF4-FFF2-40B4-BE49-F238E27FC236}">
                <a16:creationId xmlns:a16="http://schemas.microsoft.com/office/drawing/2014/main" id="{D4A5A1C2-42AA-3869-4309-B530AD52AE0F}"/>
              </a:ext>
            </a:extLst>
          </p:cNvPr>
          <p:cNvGraphicFramePr>
            <a:graphicFrameLocks noGrp="1" noChangeAspect="1"/>
          </p:cNvGraphicFramePr>
          <p:nvPr>
            <p:ph idx="1"/>
          </p:nvPr>
        </p:nvGraphicFramePr>
        <p:xfrm>
          <a:off x="1323975" y="1752600"/>
          <a:ext cx="6494463" cy="4876800"/>
        </p:xfrm>
        <a:graphic>
          <a:graphicData uri="http://schemas.openxmlformats.org/presentationml/2006/ole">
            <mc:AlternateContent xmlns:mc="http://schemas.openxmlformats.org/markup-compatibility/2006">
              <mc:Choice xmlns:v="urn:schemas-microsoft-com:vml" Requires="v">
                <p:oleObj name="Visio" r:id="rId2" imgW="8424875" imgH="6279741" progId="Visio.Drawing.6">
                  <p:embed/>
                </p:oleObj>
              </mc:Choice>
              <mc:Fallback>
                <p:oleObj name="Visio" r:id="rId2" imgW="8424875" imgH="6279741" progId="Visio.Drawing.6">
                  <p:embed/>
                  <p:pic>
                    <p:nvPicPr>
                      <p:cNvPr id="686083" name="Object 3">
                        <a:extLst>
                          <a:ext uri="{FF2B5EF4-FFF2-40B4-BE49-F238E27FC236}">
                            <a16:creationId xmlns:a16="http://schemas.microsoft.com/office/drawing/2014/main" id="{D4A5A1C2-42AA-3869-4309-B530AD52AE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3975" y="1752600"/>
                        <a:ext cx="6494463"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a:extLst>
              <a:ext uri="{FF2B5EF4-FFF2-40B4-BE49-F238E27FC236}">
                <a16:creationId xmlns:a16="http://schemas.microsoft.com/office/drawing/2014/main" id="{974F795B-3905-AC68-C80E-0E8A169BBB93}"/>
              </a:ext>
            </a:extLst>
          </p:cNvPr>
          <p:cNvSpPr>
            <a:spLocks noGrp="1" noChangeArrowheads="1"/>
          </p:cNvSpPr>
          <p:nvPr>
            <p:ph type="title"/>
          </p:nvPr>
        </p:nvSpPr>
        <p:spPr>
          <a:xfrm>
            <a:off x="360363" y="381000"/>
            <a:ext cx="8783637" cy="762000"/>
          </a:xfrm>
          <a:noFill/>
          <a:ln/>
        </p:spPr>
        <p:txBody>
          <a:bodyPr lIns="92075" tIns="46038" rIns="92075" bIns="46038"/>
          <a:lstStyle/>
          <a:p>
            <a:r>
              <a:rPr lang="en-US" altLang="en-US" sz="3200" b="1" dirty="0"/>
              <a:t>Supervised vs. Unsupervised Learning</a:t>
            </a:r>
          </a:p>
        </p:txBody>
      </p:sp>
      <p:sp>
        <p:nvSpPr>
          <p:cNvPr id="640003" name="Rectangle 3">
            <a:extLst>
              <a:ext uri="{FF2B5EF4-FFF2-40B4-BE49-F238E27FC236}">
                <a16:creationId xmlns:a16="http://schemas.microsoft.com/office/drawing/2014/main" id="{1C01EE6D-79E3-C727-59B4-05ACF0D74388}"/>
              </a:ext>
            </a:extLst>
          </p:cNvPr>
          <p:cNvSpPr>
            <a:spLocks noGrp="1" noChangeArrowheads="1"/>
          </p:cNvSpPr>
          <p:nvPr>
            <p:ph type="body" idx="1"/>
          </p:nvPr>
        </p:nvSpPr>
        <p:spPr>
          <a:xfrm>
            <a:off x="838200" y="1447800"/>
            <a:ext cx="7493000" cy="4657725"/>
          </a:xfrm>
          <a:noFill/>
          <a:ln/>
        </p:spPr>
        <p:txBody>
          <a:bodyPr lIns="92075" tIns="46038" rIns="92075" bIns="46038"/>
          <a:lstStyle/>
          <a:p>
            <a:pPr>
              <a:lnSpc>
                <a:spcPct val="120000"/>
              </a:lnSpc>
            </a:pPr>
            <a:r>
              <a:rPr lang="en-US" altLang="en-US" sz="2200" dirty="0">
                <a:solidFill>
                  <a:srgbClr val="F83F24"/>
                </a:solidFill>
              </a:rPr>
              <a:t>Supervised learning (classification)</a:t>
            </a:r>
            <a:endParaRPr lang="en-US" altLang="en-US" sz="2200" dirty="0"/>
          </a:p>
          <a:p>
            <a:pPr lvl="1">
              <a:lnSpc>
                <a:spcPct val="120000"/>
              </a:lnSpc>
            </a:pPr>
            <a:r>
              <a:rPr lang="en-US" altLang="en-US" sz="2000" dirty="0"/>
              <a:t>Supervision: The training data (observations, measurements, etc.) are accompanied by labels indicating the class of the observations</a:t>
            </a:r>
          </a:p>
          <a:p>
            <a:pPr lvl="1">
              <a:lnSpc>
                <a:spcPct val="120000"/>
              </a:lnSpc>
            </a:pPr>
            <a:r>
              <a:rPr lang="en-US" altLang="en-US" sz="2000" dirty="0"/>
              <a:t>New data is classified based on the training set</a:t>
            </a:r>
          </a:p>
          <a:p>
            <a:pPr>
              <a:lnSpc>
                <a:spcPct val="120000"/>
              </a:lnSpc>
            </a:pPr>
            <a:r>
              <a:rPr lang="en-US" altLang="en-US" sz="2200" dirty="0">
                <a:solidFill>
                  <a:srgbClr val="F83F24"/>
                </a:solidFill>
              </a:rPr>
              <a:t>Unsupervised learning</a:t>
            </a:r>
            <a:r>
              <a:rPr lang="en-US" altLang="en-US" sz="2200" dirty="0"/>
              <a:t> </a:t>
            </a:r>
            <a:r>
              <a:rPr lang="en-US" altLang="en-US" sz="2200" dirty="0">
                <a:solidFill>
                  <a:srgbClr val="FF3300"/>
                </a:solidFill>
              </a:rPr>
              <a:t>(clustering)</a:t>
            </a:r>
          </a:p>
          <a:p>
            <a:pPr lvl="1">
              <a:lnSpc>
                <a:spcPct val="120000"/>
              </a:lnSpc>
            </a:pPr>
            <a:r>
              <a:rPr lang="en-US" altLang="en-US" sz="2000" dirty="0"/>
              <a:t>The class labels of training data is unknown</a:t>
            </a:r>
          </a:p>
          <a:p>
            <a:pPr lvl="1">
              <a:lnSpc>
                <a:spcPct val="120000"/>
              </a:lnSpc>
            </a:pPr>
            <a:r>
              <a:rPr lang="en-US" altLang="en-US" sz="2000" dirty="0"/>
              <a:t>Given a set of measurements, observations, etc. with the aim of establishing the existence of classes or clusters in the data</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a:extLst>
              <a:ext uri="{FF2B5EF4-FFF2-40B4-BE49-F238E27FC236}">
                <a16:creationId xmlns:a16="http://schemas.microsoft.com/office/drawing/2014/main" id="{E9598303-52D7-2EB1-D7D6-BC9C599A3ED4}"/>
              </a:ext>
            </a:extLst>
          </p:cNvPr>
          <p:cNvSpPr>
            <a:spLocks noGrp="1" noChangeArrowheads="1"/>
          </p:cNvSpPr>
          <p:nvPr>
            <p:ph type="body" idx="1"/>
          </p:nvPr>
        </p:nvSpPr>
        <p:spPr>
          <a:xfrm>
            <a:off x="685800" y="1109610"/>
            <a:ext cx="8077200" cy="5537770"/>
          </a:xfrm>
          <a:noFill/>
          <a:ln/>
        </p:spPr>
        <p:txBody>
          <a:bodyPr lIns="92075" tIns="46038" rIns="92075" bIns="46038"/>
          <a:lstStyle/>
          <a:p>
            <a:r>
              <a:rPr lang="en-US" altLang="en-US" sz="2200" dirty="0">
                <a:solidFill>
                  <a:schemeClr val="hlink"/>
                </a:solidFill>
              </a:rPr>
              <a:t>Classification</a:t>
            </a:r>
            <a:r>
              <a:rPr lang="en-US" altLang="en-US" sz="2000" dirty="0"/>
              <a:t>  </a:t>
            </a:r>
          </a:p>
          <a:p>
            <a:pPr lvl="1"/>
            <a:r>
              <a:rPr lang="en-US" altLang="en-US" sz="2000" dirty="0"/>
              <a:t>predicts categorical class labels (discrete or nominal)</a:t>
            </a:r>
          </a:p>
          <a:p>
            <a:pPr lvl="1"/>
            <a:r>
              <a:rPr lang="en-US" altLang="en-US" sz="2000" dirty="0"/>
              <a:t>classifies data (constructs a model) based on the training set and the values (</a:t>
            </a:r>
            <a:r>
              <a:rPr lang="en-US" altLang="en-US" sz="2000" dirty="0">
                <a:solidFill>
                  <a:schemeClr val="hlink"/>
                </a:solidFill>
              </a:rPr>
              <a:t>class labels</a:t>
            </a:r>
            <a:r>
              <a:rPr lang="en-US" altLang="en-US" sz="2000" dirty="0"/>
              <a:t>) in a classifying attribute and uses it in classifying new data</a:t>
            </a:r>
          </a:p>
          <a:p>
            <a:r>
              <a:rPr lang="en-US" altLang="en-US" sz="2200" dirty="0">
                <a:solidFill>
                  <a:schemeClr val="hlink"/>
                </a:solidFill>
              </a:rPr>
              <a:t>Prediction  </a:t>
            </a:r>
          </a:p>
          <a:p>
            <a:pPr lvl="1"/>
            <a:r>
              <a:rPr lang="en-US" altLang="en-US" sz="2000" dirty="0"/>
              <a:t>models continuous-valued functions, i.e., predicts unknown or missing values </a:t>
            </a:r>
          </a:p>
          <a:p>
            <a:r>
              <a:rPr lang="en-US" altLang="en-US" sz="2200" dirty="0"/>
              <a:t>Typical applications</a:t>
            </a:r>
          </a:p>
          <a:p>
            <a:pPr lvl="1">
              <a:buClr>
                <a:srgbClr val="0000CC"/>
              </a:buClr>
            </a:pPr>
            <a:r>
              <a:rPr lang="en-US" altLang="en-US" sz="2000" dirty="0"/>
              <a:t>Credit/loan approval:</a:t>
            </a:r>
          </a:p>
          <a:p>
            <a:pPr lvl="1">
              <a:buClr>
                <a:srgbClr val="0000CC"/>
              </a:buClr>
            </a:pPr>
            <a:r>
              <a:rPr lang="en-US" altLang="en-US" sz="2000" dirty="0"/>
              <a:t>Medical diagnosis: if a tumor is cancerous or benign</a:t>
            </a:r>
          </a:p>
          <a:p>
            <a:pPr lvl="1">
              <a:buClr>
                <a:srgbClr val="0000CC"/>
              </a:buClr>
            </a:pPr>
            <a:r>
              <a:rPr lang="en-US" altLang="en-US" sz="2000" dirty="0"/>
              <a:t>Fraud detection: if a transaction is fraudulent</a:t>
            </a:r>
          </a:p>
          <a:p>
            <a:pPr lvl="1">
              <a:buClr>
                <a:srgbClr val="0000CC"/>
              </a:buClr>
            </a:pPr>
            <a:r>
              <a:rPr lang="en-US" altLang="en-US" sz="2000" dirty="0"/>
              <a:t>Web page categorization: which category it is</a:t>
            </a:r>
          </a:p>
        </p:txBody>
      </p:sp>
      <p:sp>
        <p:nvSpPr>
          <p:cNvPr id="642051" name="Rectangle 3">
            <a:extLst>
              <a:ext uri="{FF2B5EF4-FFF2-40B4-BE49-F238E27FC236}">
                <a16:creationId xmlns:a16="http://schemas.microsoft.com/office/drawing/2014/main" id="{67EEEF3E-5EF1-C7E9-81E6-CF54AE2708FA}"/>
              </a:ext>
            </a:extLst>
          </p:cNvPr>
          <p:cNvSpPr>
            <a:spLocks noGrp="1" noChangeArrowheads="1"/>
          </p:cNvSpPr>
          <p:nvPr>
            <p:ph type="title"/>
          </p:nvPr>
        </p:nvSpPr>
        <p:spPr>
          <a:xfrm>
            <a:off x="419100" y="210620"/>
            <a:ext cx="8305800" cy="819150"/>
          </a:xfrm>
          <a:noFill/>
          <a:ln/>
        </p:spPr>
        <p:txBody>
          <a:bodyPr lIns="92075" tIns="46038" rIns="92075" bIns="46038" anchor="ctr"/>
          <a:lstStyle/>
          <a:p>
            <a:pPr algn="ctr"/>
            <a:r>
              <a:rPr lang="en-US" altLang="en-US" dirty="0"/>
              <a:t>Classification vs. Prediction</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a:extLst>
              <a:ext uri="{FF2B5EF4-FFF2-40B4-BE49-F238E27FC236}">
                <a16:creationId xmlns:a16="http://schemas.microsoft.com/office/drawing/2014/main" id="{336AD40C-F56C-1378-AE83-BC66A2C68286}"/>
              </a:ext>
            </a:extLst>
          </p:cNvPr>
          <p:cNvSpPr>
            <a:spLocks noGrp="1" noChangeArrowheads="1"/>
          </p:cNvSpPr>
          <p:nvPr>
            <p:ph type="title"/>
          </p:nvPr>
        </p:nvSpPr>
        <p:spPr>
          <a:xfrm>
            <a:off x="533400" y="304800"/>
            <a:ext cx="8001000" cy="762000"/>
          </a:xfrm>
        </p:spPr>
        <p:txBody>
          <a:bodyPr/>
          <a:lstStyle/>
          <a:p>
            <a:r>
              <a:rPr lang="en-US" altLang="en-US" sz="3600"/>
              <a:t>Classification—A Two-Step Process</a:t>
            </a:r>
            <a:r>
              <a:rPr lang="en-US" altLang="en-US" sz="3200"/>
              <a:t> </a:t>
            </a:r>
            <a:endParaRPr lang="en-US" altLang="en-US" sz="3600"/>
          </a:p>
        </p:txBody>
      </p:sp>
      <p:sp>
        <p:nvSpPr>
          <p:cNvPr id="644099" name="Rectangle 3">
            <a:extLst>
              <a:ext uri="{FF2B5EF4-FFF2-40B4-BE49-F238E27FC236}">
                <a16:creationId xmlns:a16="http://schemas.microsoft.com/office/drawing/2014/main" id="{92D82CF2-D29E-6B12-4F4A-5F1D5224DCB7}"/>
              </a:ext>
            </a:extLst>
          </p:cNvPr>
          <p:cNvSpPr>
            <a:spLocks noGrp="1" noChangeArrowheads="1"/>
          </p:cNvSpPr>
          <p:nvPr>
            <p:ph type="body" idx="1"/>
          </p:nvPr>
        </p:nvSpPr>
        <p:spPr>
          <a:xfrm>
            <a:off x="457200" y="1371600"/>
            <a:ext cx="8153400" cy="5257800"/>
          </a:xfrm>
        </p:spPr>
        <p:txBody>
          <a:bodyPr/>
          <a:lstStyle/>
          <a:p>
            <a:pPr>
              <a:lnSpc>
                <a:spcPct val="90000"/>
              </a:lnSpc>
            </a:pPr>
            <a:r>
              <a:rPr lang="en-US" altLang="en-US" sz="2000">
                <a:solidFill>
                  <a:schemeClr val="hlink"/>
                </a:solidFill>
              </a:rPr>
              <a:t>Model construction</a:t>
            </a:r>
            <a:r>
              <a:rPr lang="en-US" altLang="en-US" sz="2000"/>
              <a:t>: describing a set of predetermined classes</a:t>
            </a:r>
          </a:p>
          <a:p>
            <a:pPr lvl="1">
              <a:lnSpc>
                <a:spcPct val="90000"/>
              </a:lnSpc>
            </a:pPr>
            <a:r>
              <a:rPr lang="en-US" altLang="en-US" sz="1800"/>
              <a:t>Each tuple/sample is assumed to belong to a predefined class, as determined by the </a:t>
            </a:r>
            <a:r>
              <a:rPr lang="en-US" altLang="en-US" sz="1800">
                <a:solidFill>
                  <a:schemeClr val="hlink"/>
                </a:solidFill>
              </a:rPr>
              <a:t>class label attribute</a:t>
            </a:r>
          </a:p>
          <a:p>
            <a:pPr lvl="1">
              <a:lnSpc>
                <a:spcPct val="90000"/>
              </a:lnSpc>
            </a:pPr>
            <a:r>
              <a:rPr lang="en-US" altLang="en-US" sz="1800"/>
              <a:t>The set of tuples used for model construction is </a:t>
            </a:r>
            <a:r>
              <a:rPr lang="en-US" altLang="en-US" sz="1800">
                <a:solidFill>
                  <a:schemeClr val="hlink"/>
                </a:solidFill>
              </a:rPr>
              <a:t>training set</a:t>
            </a:r>
          </a:p>
          <a:p>
            <a:pPr lvl="1">
              <a:lnSpc>
                <a:spcPct val="90000"/>
              </a:lnSpc>
            </a:pPr>
            <a:r>
              <a:rPr lang="en-US" altLang="en-US" sz="1800"/>
              <a:t>The model is represented as classification rules, decision trees, or mathematical formulae</a:t>
            </a:r>
          </a:p>
          <a:p>
            <a:pPr>
              <a:lnSpc>
                <a:spcPct val="90000"/>
              </a:lnSpc>
            </a:pPr>
            <a:r>
              <a:rPr lang="en-US" altLang="en-US" sz="2000">
                <a:solidFill>
                  <a:schemeClr val="hlink"/>
                </a:solidFill>
              </a:rPr>
              <a:t>Model usage</a:t>
            </a:r>
            <a:r>
              <a:rPr lang="en-US" altLang="en-US" sz="2000"/>
              <a:t>: for classifying future or unknown objects</a:t>
            </a:r>
          </a:p>
          <a:p>
            <a:pPr lvl="1">
              <a:lnSpc>
                <a:spcPct val="90000"/>
              </a:lnSpc>
            </a:pPr>
            <a:r>
              <a:rPr lang="en-US" altLang="en-US" sz="1800">
                <a:solidFill>
                  <a:schemeClr val="hlink"/>
                </a:solidFill>
              </a:rPr>
              <a:t>Estimate accuracy</a:t>
            </a:r>
            <a:r>
              <a:rPr lang="en-US" altLang="en-US" sz="1800"/>
              <a:t> of the model</a:t>
            </a:r>
          </a:p>
          <a:p>
            <a:pPr lvl="2">
              <a:lnSpc>
                <a:spcPct val="90000"/>
              </a:lnSpc>
            </a:pPr>
            <a:r>
              <a:rPr lang="en-US" altLang="en-US" sz="1800"/>
              <a:t>The known label of test sample is compared with the classified result from the model</a:t>
            </a:r>
          </a:p>
          <a:p>
            <a:pPr lvl="2">
              <a:lnSpc>
                <a:spcPct val="90000"/>
              </a:lnSpc>
            </a:pPr>
            <a:r>
              <a:rPr lang="en-US" altLang="en-US" sz="1800"/>
              <a:t>Accuracy rate is the percentage of test set samples that are correctly classified by the model</a:t>
            </a:r>
          </a:p>
          <a:p>
            <a:pPr lvl="2">
              <a:lnSpc>
                <a:spcPct val="90000"/>
              </a:lnSpc>
            </a:pPr>
            <a:r>
              <a:rPr lang="en-US" altLang="en-US" sz="1800"/>
              <a:t>Test set is independent of training set, otherwise over-fitting will occur</a:t>
            </a:r>
          </a:p>
          <a:p>
            <a:pPr lvl="1">
              <a:lnSpc>
                <a:spcPct val="90000"/>
              </a:lnSpc>
            </a:pPr>
            <a:r>
              <a:rPr lang="en-US" altLang="en-US" sz="1800"/>
              <a:t>If the accuracy is acceptable, use the model to </a:t>
            </a:r>
            <a:r>
              <a:rPr lang="en-US" altLang="en-US" sz="1800">
                <a:solidFill>
                  <a:schemeClr val="hlink"/>
                </a:solidFill>
              </a:rPr>
              <a:t>classify data</a:t>
            </a:r>
            <a:r>
              <a:rPr lang="en-US" altLang="en-US" sz="1800"/>
              <a:t> tuples whose class labels are not known</a:t>
            </a:r>
            <a:endParaRPr lang="en-US" altLang="en-US" sz="200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a:extLst>
              <a:ext uri="{FF2B5EF4-FFF2-40B4-BE49-F238E27FC236}">
                <a16:creationId xmlns:a16="http://schemas.microsoft.com/office/drawing/2014/main" id="{C66CF8AA-B7BB-73B2-2A37-AC1C6A26E15C}"/>
              </a:ext>
            </a:extLst>
          </p:cNvPr>
          <p:cNvSpPr>
            <a:spLocks noGrp="1" noChangeArrowheads="1"/>
          </p:cNvSpPr>
          <p:nvPr>
            <p:ph type="title"/>
          </p:nvPr>
        </p:nvSpPr>
        <p:spPr>
          <a:xfrm>
            <a:off x="457200" y="228600"/>
            <a:ext cx="8077200" cy="762000"/>
          </a:xfrm>
          <a:noFill/>
          <a:ln/>
        </p:spPr>
        <p:txBody>
          <a:bodyPr lIns="92075" tIns="46038" rIns="92075" bIns="46038"/>
          <a:lstStyle/>
          <a:p>
            <a:r>
              <a:rPr lang="en-US" altLang="en-US"/>
              <a:t>Process (1): Model Construction</a:t>
            </a:r>
          </a:p>
        </p:txBody>
      </p:sp>
      <p:grpSp>
        <p:nvGrpSpPr>
          <p:cNvPr id="646147" name="Group 3">
            <a:extLst>
              <a:ext uri="{FF2B5EF4-FFF2-40B4-BE49-F238E27FC236}">
                <a16:creationId xmlns:a16="http://schemas.microsoft.com/office/drawing/2014/main" id="{8DB1C749-785A-0F3D-3D5B-8730EF409154}"/>
              </a:ext>
            </a:extLst>
          </p:cNvPr>
          <p:cNvGrpSpPr>
            <a:grpSpLocks/>
          </p:cNvGrpSpPr>
          <p:nvPr/>
        </p:nvGrpSpPr>
        <p:grpSpPr bwMode="auto">
          <a:xfrm>
            <a:off x="2036763" y="1774825"/>
            <a:ext cx="1698625" cy="1506538"/>
            <a:chOff x="1283" y="1118"/>
            <a:chExt cx="1070" cy="949"/>
          </a:xfrm>
        </p:grpSpPr>
        <p:pic>
          <p:nvPicPr>
            <p:cNvPr id="646148" name="Picture 4">
              <a:extLst>
                <a:ext uri="{FF2B5EF4-FFF2-40B4-BE49-F238E27FC236}">
                  <a16:creationId xmlns:a16="http://schemas.microsoft.com/office/drawing/2014/main" id="{7F130B27-D7D3-6130-4B9D-2791E0259BF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3" y="1118"/>
              <a:ext cx="1070" cy="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6149" name="Rectangle 5">
              <a:extLst>
                <a:ext uri="{FF2B5EF4-FFF2-40B4-BE49-F238E27FC236}">
                  <a16:creationId xmlns:a16="http://schemas.microsoft.com/office/drawing/2014/main" id="{39AAF8BD-94C4-BEF6-D93D-DA48B7017377}"/>
                </a:ext>
              </a:extLst>
            </p:cNvPr>
            <p:cNvSpPr>
              <a:spLocks noChangeArrowheads="1"/>
            </p:cNvSpPr>
            <p:nvPr/>
          </p:nvSpPr>
          <p:spPr bwMode="auto">
            <a:xfrm>
              <a:off x="1347" y="1427"/>
              <a:ext cx="934"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eaLnBrk="0" hangingPunct="0"/>
              <a:r>
                <a:rPr lang="en-US" altLang="en-US">
                  <a:latin typeface="Times New Roman" panose="02020603050405020304" pitchFamily="18" charset="0"/>
                </a:rPr>
                <a:t>Training</a:t>
              </a:r>
            </a:p>
            <a:p>
              <a:pPr algn="ctr" eaLnBrk="0" hangingPunct="0"/>
              <a:r>
                <a:rPr lang="en-US" altLang="en-US">
                  <a:latin typeface="Times New Roman" panose="02020603050405020304" pitchFamily="18" charset="0"/>
                </a:rPr>
                <a:t>Data</a:t>
              </a:r>
            </a:p>
          </p:txBody>
        </p:sp>
      </p:grpSp>
      <p:graphicFrame>
        <p:nvGraphicFramePr>
          <p:cNvPr id="646150" name="Object 6">
            <a:extLst>
              <a:ext uri="{FF2B5EF4-FFF2-40B4-BE49-F238E27FC236}">
                <a16:creationId xmlns:a16="http://schemas.microsoft.com/office/drawing/2014/main" id="{5C37198F-B8D5-DA33-8614-DDA1F282DFB1}"/>
              </a:ext>
            </a:extLst>
          </p:cNvPr>
          <p:cNvGraphicFramePr>
            <a:graphicFrameLocks/>
          </p:cNvGraphicFramePr>
          <p:nvPr/>
        </p:nvGraphicFramePr>
        <p:xfrm>
          <a:off x="288925" y="3825875"/>
          <a:ext cx="5437188" cy="2495550"/>
        </p:xfrm>
        <a:graphic>
          <a:graphicData uri="http://schemas.openxmlformats.org/presentationml/2006/ole">
            <mc:AlternateContent xmlns:mc="http://schemas.openxmlformats.org/markup-compatibility/2006">
              <mc:Choice xmlns:v="urn:schemas-microsoft-com:vml" Requires="v">
                <p:oleObj name="Worksheet" r:id="rId4" imgW="5437080" imgH="2495520" progId="Excel.Sheet.8">
                  <p:embed/>
                </p:oleObj>
              </mc:Choice>
              <mc:Fallback>
                <p:oleObj name="Worksheet" r:id="rId4" imgW="5437080" imgH="2495520" progId="Excel.Sheet.8">
                  <p:embed/>
                  <p:pic>
                    <p:nvPicPr>
                      <p:cNvPr id="646150" name="Object 6">
                        <a:extLst>
                          <a:ext uri="{FF2B5EF4-FFF2-40B4-BE49-F238E27FC236}">
                            <a16:creationId xmlns:a16="http://schemas.microsoft.com/office/drawing/2014/main" id="{5C37198F-B8D5-DA33-8614-DDA1F282DFB1}"/>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925" y="3825875"/>
                        <a:ext cx="5437188"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6151" name="Line 7">
            <a:extLst>
              <a:ext uri="{FF2B5EF4-FFF2-40B4-BE49-F238E27FC236}">
                <a16:creationId xmlns:a16="http://schemas.microsoft.com/office/drawing/2014/main" id="{F8BADC7E-4350-B787-ED9A-C1208F064528}"/>
              </a:ext>
            </a:extLst>
          </p:cNvPr>
          <p:cNvSpPr>
            <a:spLocks noChangeShapeType="1"/>
          </p:cNvSpPr>
          <p:nvPr/>
        </p:nvSpPr>
        <p:spPr bwMode="auto">
          <a:xfrm flipH="1">
            <a:off x="306388" y="3111500"/>
            <a:ext cx="1644650" cy="70008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6152" name="Line 8">
            <a:extLst>
              <a:ext uri="{FF2B5EF4-FFF2-40B4-BE49-F238E27FC236}">
                <a16:creationId xmlns:a16="http://schemas.microsoft.com/office/drawing/2014/main" id="{82485611-D669-31F7-0BF0-BFE8B70F8C33}"/>
              </a:ext>
            </a:extLst>
          </p:cNvPr>
          <p:cNvSpPr>
            <a:spLocks noChangeShapeType="1"/>
          </p:cNvSpPr>
          <p:nvPr/>
        </p:nvSpPr>
        <p:spPr bwMode="auto">
          <a:xfrm>
            <a:off x="3736975" y="3111500"/>
            <a:ext cx="2025650" cy="70008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6153" name="Rectangle 9">
            <a:extLst>
              <a:ext uri="{FF2B5EF4-FFF2-40B4-BE49-F238E27FC236}">
                <a16:creationId xmlns:a16="http://schemas.microsoft.com/office/drawing/2014/main" id="{035392B2-AEC4-0D7F-63EE-29C82FC5FE8E}"/>
              </a:ext>
            </a:extLst>
          </p:cNvPr>
          <p:cNvSpPr>
            <a:spLocks noChangeArrowheads="1"/>
          </p:cNvSpPr>
          <p:nvPr/>
        </p:nvSpPr>
        <p:spPr bwMode="auto">
          <a:xfrm>
            <a:off x="6481763" y="1622425"/>
            <a:ext cx="1870075" cy="835025"/>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eaLnBrk="0" hangingPunct="0"/>
            <a:r>
              <a:rPr lang="en-US" altLang="en-US">
                <a:latin typeface="Times New Roman" panose="02020603050405020304" pitchFamily="18" charset="0"/>
              </a:rPr>
              <a:t>Classification</a:t>
            </a:r>
          </a:p>
          <a:p>
            <a:pPr algn="ctr" eaLnBrk="0" hangingPunct="0"/>
            <a:r>
              <a:rPr lang="en-US" altLang="en-US">
                <a:latin typeface="Times New Roman" panose="02020603050405020304" pitchFamily="18" charset="0"/>
              </a:rPr>
              <a:t>Algorithms</a:t>
            </a:r>
          </a:p>
        </p:txBody>
      </p:sp>
      <p:sp>
        <p:nvSpPr>
          <p:cNvPr id="646154" name="AutoShape 10">
            <a:extLst>
              <a:ext uri="{FF2B5EF4-FFF2-40B4-BE49-F238E27FC236}">
                <a16:creationId xmlns:a16="http://schemas.microsoft.com/office/drawing/2014/main" id="{29C964F7-A392-28B3-6819-9ACEBFC71F45}"/>
              </a:ext>
            </a:extLst>
          </p:cNvPr>
          <p:cNvSpPr>
            <a:spLocks noChangeArrowheads="1"/>
          </p:cNvSpPr>
          <p:nvPr/>
        </p:nvSpPr>
        <p:spPr bwMode="auto">
          <a:xfrm rot="20460000">
            <a:off x="4235450" y="2074863"/>
            <a:ext cx="1657350" cy="484187"/>
          </a:xfrm>
          <a:prstGeom prst="rightArrow">
            <a:avLst>
              <a:gd name="adj1" fmla="val 50000"/>
              <a:gd name="adj2" fmla="val 85606"/>
            </a:avLst>
          </a:prstGeom>
          <a:solidFill>
            <a:srgbClr val="2597B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6155" name="Rectangle 11">
            <a:extLst>
              <a:ext uri="{FF2B5EF4-FFF2-40B4-BE49-F238E27FC236}">
                <a16:creationId xmlns:a16="http://schemas.microsoft.com/office/drawing/2014/main" id="{21084E65-2C0C-4EFD-2D86-048F66038B31}"/>
              </a:ext>
            </a:extLst>
          </p:cNvPr>
          <p:cNvSpPr>
            <a:spLocks noChangeArrowheads="1"/>
          </p:cNvSpPr>
          <p:nvPr/>
        </p:nvSpPr>
        <p:spPr bwMode="auto">
          <a:xfrm>
            <a:off x="5948363" y="5311775"/>
            <a:ext cx="3008312" cy="1200150"/>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eaLnBrk="0" hangingPunct="0"/>
            <a:r>
              <a:rPr lang="en-US" altLang="en-US">
                <a:latin typeface="Times New Roman" panose="02020603050405020304" pitchFamily="18" charset="0"/>
              </a:rPr>
              <a:t>IF rank = ‘professor’</a:t>
            </a:r>
          </a:p>
          <a:p>
            <a:pPr eaLnBrk="0" hangingPunct="0"/>
            <a:r>
              <a:rPr lang="en-US" altLang="en-US">
                <a:latin typeface="Times New Roman" panose="02020603050405020304" pitchFamily="18" charset="0"/>
              </a:rPr>
              <a:t>OR years &gt; 6</a:t>
            </a:r>
          </a:p>
          <a:p>
            <a:pPr eaLnBrk="0" hangingPunct="0"/>
            <a:r>
              <a:rPr lang="en-US" altLang="en-US">
                <a:latin typeface="Times New Roman" panose="02020603050405020304" pitchFamily="18" charset="0"/>
              </a:rPr>
              <a:t>THEN tenured = ‘yes’ </a:t>
            </a:r>
          </a:p>
        </p:txBody>
      </p:sp>
      <p:grpSp>
        <p:nvGrpSpPr>
          <p:cNvPr id="646156" name="Group 12">
            <a:extLst>
              <a:ext uri="{FF2B5EF4-FFF2-40B4-BE49-F238E27FC236}">
                <a16:creationId xmlns:a16="http://schemas.microsoft.com/office/drawing/2014/main" id="{D96FC311-EE1E-28EE-7381-D738CE93420A}"/>
              </a:ext>
            </a:extLst>
          </p:cNvPr>
          <p:cNvGrpSpPr>
            <a:grpSpLocks/>
          </p:cNvGrpSpPr>
          <p:nvPr/>
        </p:nvGrpSpPr>
        <p:grpSpPr bwMode="auto">
          <a:xfrm>
            <a:off x="6478588" y="3216275"/>
            <a:ext cx="1889125" cy="1506538"/>
            <a:chOff x="4081" y="2026"/>
            <a:chExt cx="1190" cy="949"/>
          </a:xfrm>
        </p:grpSpPr>
        <p:pic>
          <p:nvPicPr>
            <p:cNvPr id="646157" name="Picture 13">
              <a:extLst>
                <a:ext uri="{FF2B5EF4-FFF2-40B4-BE49-F238E27FC236}">
                  <a16:creationId xmlns:a16="http://schemas.microsoft.com/office/drawing/2014/main" id="{DEC26B79-AEAE-B4B0-D9B6-AC1FB3780189}"/>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1" y="2026"/>
              <a:ext cx="1190" cy="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6158" name="Rectangle 14">
              <a:extLst>
                <a:ext uri="{FF2B5EF4-FFF2-40B4-BE49-F238E27FC236}">
                  <a16:creationId xmlns:a16="http://schemas.microsoft.com/office/drawing/2014/main" id="{F6D24AED-17B9-3B9A-08AF-3B79BBB0CE0C}"/>
                </a:ext>
              </a:extLst>
            </p:cNvPr>
            <p:cNvSpPr>
              <a:spLocks noChangeArrowheads="1"/>
            </p:cNvSpPr>
            <p:nvPr/>
          </p:nvSpPr>
          <p:spPr bwMode="auto">
            <a:xfrm>
              <a:off x="4245" y="2306"/>
              <a:ext cx="85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eaLnBrk="0" hangingPunct="0"/>
              <a:r>
                <a:rPr lang="en-US" altLang="en-US">
                  <a:latin typeface="Times New Roman" panose="02020603050405020304" pitchFamily="18" charset="0"/>
                </a:rPr>
                <a:t>Classifier</a:t>
              </a:r>
            </a:p>
            <a:p>
              <a:pPr algn="ctr" eaLnBrk="0" hangingPunct="0"/>
              <a:r>
                <a:rPr lang="en-US" altLang="en-US">
                  <a:latin typeface="Times New Roman" panose="02020603050405020304" pitchFamily="18" charset="0"/>
                </a:rPr>
                <a:t>(Model)</a:t>
              </a:r>
            </a:p>
          </p:txBody>
        </p:sp>
      </p:grpSp>
      <p:sp>
        <p:nvSpPr>
          <p:cNvPr id="646159" name="Line 15">
            <a:extLst>
              <a:ext uri="{FF2B5EF4-FFF2-40B4-BE49-F238E27FC236}">
                <a16:creationId xmlns:a16="http://schemas.microsoft.com/office/drawing/2014/main" id="{A9A6A25D-5F59-1484-749D-3B44CA0315A1}"/>
              </a:ext>
            </a:extLst>
          </p:cNvPr>
          <p:cNvSpPr>
            <a:spLocks noChangeShapeType="1"/>
          </p:cNvSpPr>
          <p:nvPr/>
        </p:nvSpPr>
        <p:spPr bwMode="auto">
          <a:xfrm flipH="1">
            <a:off x="5946775" y="4621213"/>
            <a:ext cx="531813" cy="7143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6160" name="Line 16">
            <a:extLst>
              <a:ext uri="{FF2B5EF4-FFF2-40B4-BE49-F238E27FC236}">
                <a16:creationId xmlns:a16="http://schemas.microsoft.com/office/drawing/2014/main" id="{49539F51-F6C5-52F7-B050-897FD494663D}"/>
              </a:ext>
            </a:extLst>
          </p:cNvPr>
          <p:cNvSpPr>
            <a:spLocks noChangeShapeType="1"/>
          </p:cNvSpPr>
          <p:nvPr/>
        </p:nvSpPr>
        <p:spPr bwMode="auto">
          <a:xfrm>
            <a:off x="8369300" y="4543425"/>
            <a:ext cx="577850" cy="7905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6161" name="AutoShape 17">
            <a:extLst>
              <a:ext uri="{FF2B5EF4-FFF2-40B4-BE49-F238E27FC236}">
                <a16:creationId xmlns:a16="http://schemas.microsoft.com/office/drawing/2014/main" id="{F5D86839-B9B8-7E65-D14C-D22FC72D744F}"/>
              </a:ext>
            </a:extLst>
          </p:cNvPr>
          <p:cNvSpPr>
            <a:spLocks noChangeArrowheads="1"/>
          </p:cNvSpPr>
          <p:nvPr/>
        </p:nvSpPr>
        <p:spPr bwMode="auto">
          <a:xfrm>
            <a:off x="7143750" y="2576513"/>
            <a:ext cx="546100" cy="592137"/>
          </a:xfrm>
          <a:prstGeom prst="downArrow">
            <a:avLst>
              <a:gd name="adj1" fmla="val 50000"/>
              <a:gd name="adj2" fmla="val 27118"/>
            </a:avLst>
          </a:prstGeom>
          <a:solidFill>
            <a:srgbClr val="2597B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a:extLst>
              <a:ext uri="{FF2B5EF4-FFF2-40B4-BE49-F238E27FC236}">
                <a16:creationId xmlns:a16="http://schemas.microsoft.com/office/drawing/2014/main" id="{6D6C425B-5369-ACBA-C87F-189436C63C5F}"/>
              </a:ext>
            </a:extLst>
          </p:cNvPr>
          <p:cNvSpPr>
            <a:spLocks noGrp="1" noChangeArrowheads="1"/>
          </p:cNvSpPr>
          <p:nvPr>
            <p:ph type="title"/>
          </p:nvPr>
        </p:nvSpPr>
        <p:spPr>
          <a:xfrm>
            <a:off x="0" y="228600"/>
            <a:ext cx="9144000" cy="838200"/>
          </a:xfrm>
          <a:noFill/>
          <a:ln/>
        </p:spPr>
        <p:txBody>
          <a:bodyPr lIns="92075" tIns="46038" rIns="92075" bIns="46038"/>
          <a:lstStyle/>
          <a:p>
            <a:r>
              <a:rPr lang="en-US" altLang="en-US" sz="3600"/>
              <a:t>Process (2): Using the Model in Prediction</a:t>
            </a:r>
            <a:r>
              <a:rPr lang="en-US" altLang="en-US"/>
              <a:t> </a:t>
            </a:r>
          </a:p>
        </p:txBody>
      </p:sp>
      <p:grpSp>
        <p:nvGrpSpPr>
          <p:cNvPr id="648195" name="Group 3">
            <a:extLst>
              <a:ext uri="{FF2B5EF4-FFF2-40B4-BE49-F238E27FC236}">
                <a16:creationId xmlns:a16="http://schemas.microsoft.com/office/drawing/2014/main" id="{836D8EF4-D599-CF13-1C46-6E839CDB561F}"/>
              </a:ext>
            </a:extLst>
          </p:cNvPr>
          <p:cNvGrpSpPr>
            <a:grpSpLocks/>
          </p:cNvGrpSpPr>
          <p:nvPr/>
        </p:nvGrpSpPr>
        <p:grpSpPr bwMode="auto">
          <a:xfrm>
            <a:off x="4445000" y="1570038"/>
            <a:ext cx="1889125" cy="1506537"/>
            <a:chOff x="2800" y="989"/>
            <a:chExt cx="1190" cy="949"/>
          </a:xfrm>
        </p:grpSpPr>
        <p:pic>
          <p:nvPicPr>
            <p:cNvPr id="648196" name="Picture 4">
              <a:extLst>
                <a:ext uri="{FF2B5EF4-FFF2-40B4-BE49-F238E27FC236}">
                  <a16:creationId xmlns:a16="http://schemas.microsoft.com/office/drawing/2014/main" id="{589B0F66-BC80-A561-53C8-B47A62F37B4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0" y="989"/>
              <a:ext cx="1190" cy="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8197" name="Rectangle 5">
              <a:extLst>
                <a:ext uri="{FF2B5EF4-FFF2-40B4-BE49-F238E27FC236}">
                  <a16:creationId xmlns:a16="http://schemas.microsoft.com/office/drawing/2014/main" id="{A063E683-41F9-D961-A076-4EE477BC6487}"/>
                </a:ext>
              </a:extLst>
            </p:cNvPr>
            <p:cNvSpPr>
              <a:spLocks noChangeArrowheads="1"/>
            </p:cNvSpPr>
            <p:nvPr/>
          </p:nvSpPr>
          <p:spPr bwMode="auto">
            <a:xfrm>
              <a:off x="2964" y="1384"/>
              <a:ext cx="8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eaLnBrk="0" hangingPunct="0"/>
              <a:r>
                <a:rPr lang="en-US" altLang="en-US">
                  <a:latin typeface="Times New Roman" panose="02020603050405020304" pitchFamily="18" charset="0"/>
                </a:rPr>
                <a:t>Classifier</a:t>
              </a:r>
            </a:p>
          </p:txBody>
        </p:sp>
      </p:grpSp>
      <p:grpSp>
        <p:nvGrpSpPr>
          <p:cNvPr id="648198" name="Group 6">
            <a:extLst>
              <a:ext uri="{FF2B5EF4-FFF2-40B4-BE49-F238E27FC236}">
                <a16:creationId xmlns:a16="http://schemas.microsoft.com/office/drawing/2014/main" id="{775600AE-22C2-5E22-736B-0A2D8D7F0AB4}"/>
              </a:ext>
            </a:extLst>
          </p:cNvPr>
          <p:cNvGrpSpPr>
            <a:grpSpLocks/>
          </p:cNvGrpSpPr>
          <p:nvPr/>
        </p:nvGrpSpPr>
        <p:grpSpPr bwMode="auto">
          <a:xfrm>
            <a:off x="2157413" y="2735263"/>
            <a:ext cx="1698625" cy="1506537"/>
            <a:chOff x="1359" y="1723"/>
            <a:chExt cx="1070" cy="949"/>
          </a:xfrm>
        </p:grpSpPr>
        <p:pic>
          <p:nvPicPr>
            <p:cNvPr id="648199" name="Picture 7">
              <a:extLst>
                <a:ext uri="{FF2B5EF4-FFF2-40B4-BE49-F238E27FC236}">
                  <a16:creationId xmlns:a16="http://schemas.microsoft.com/office/drawing/2014/main" id="{F45AC0AA-8BCE-B64B-07C3-F4657792A706}"/>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9" y="1723"/>
              <a:ext cx="1070" cy="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8200" name="Rectangle 8">
              <a:extLst>
                <a:ext uri="{FF2B5EF4-FFF2-40B4-BE49-F238E27FC236}">
                  <a16:creationId xmlns:a16="http://schemas.microsoft.com/office/drawing/2014/main" id="{BA45EBB3-8573-02CD-3030-C17B59D7D35F}"/>
                </a:ext>
              </a:extLst>
            </p:cNvPr>
            <p:cNvSpPr>
              <a:spLocks noChangeArrowheads="1"/>
            </p:cNvSpPr>
            <p:nvPr/>
          </p:nvSpPr>
          <p:spPr bwMode="auto">
            <a:xfrm>
              <a:off x="1423" y="2032"/>
              <a:ext cx="934"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eaLnBrk="0" hangingPunct="0"/>
              <a:r>
                <a:rPr lang="en-US" altLang="en-US">
                  <a:latin typeface="Times New Roman" panose="02020603050405020304" pitchFamily="18" charset="0"/>
                </a:rPr>
                <a:t>Testing</a:t>
              </a:r>
            </a:p>
            <a:p>
              <a:pPr algn="ctr" eaLnBrk="0" hangingPunct="0"/>
              <a:r>
                <a:rPr lang="en-US" altLang="en-US">
                  <a:latin typeface="Times New Roman" panose="02020603050405020304" pitchFamily="18" charset="0"/>
                </a:rPr>
                <a:t>Data</a:t>
              </a:r>
            </a:p>
          </p:txBody>
        </p:sp>
      </p:grpSp>
      <p:graphicFrame>
        <p:nvGraphicFramePr>
          <p:cNvPr id="648201" name="Object 9">
            <a:extLst>
              <a:ext uri="{FF2B5EF4-FFF2-40B4-BE49-F238E27FC236}">
                <a16:creationId xmlns:a16="http://schemas.microsoft.com/office/drawing/2014/main" id="{0C4F0846-9691-6C40-735C-3452BC0D7328}"/>
              </a:ext>
            </a:extLst>
          </p:cNvPr>
          <p:cNvGraphicFramePr>
            <a:graphicFrameLocks/>
          </p:cNvGraphicFramePr>
          <p:nvPr/>
        </p:nvGraphicFramePr>
        <p:xfrm>
          <a:off x="457200" y="4800600"/>
          <a:ext cx="5438775" cy="1765300"/>
        </p:xfrm>
        <a:graphic>
          <a:graphicData uri="http://schemas.openxmlformats.org/presentationml/2006/ole">
            <mc:AlternateContent xmlns:mc="http://schemas.openxmlformats.org/markup-compatibility/2006">
              <mc:Choice xmlns:v="urn:schemas-microsoft-com:vml" Requires="v">
                <p:oleObj name="Worksheet" r:id="rId5" imgW="5438520" imgH="1765080" progId="Excel.Sheet.8">
                  <p:embed/>
                </p:oleObj>
              </mc:Choice>
              <mc:Fallback>
                <p:oleObj name="Worksheet" r:id="rId5" imgW="5438520" imgH="1765080" progId="Excel.Sheet.8">
                  <p:embed/>
                  <p:pic>
                    <p:nvPicPr>
                      <p:cNvPr id="648201" name="Object 9">
                        <a:extLst>
                          <a:ext uri="{FF2B5EF4-FFF2-40B4-BE49-F238E27FC236}">
                            <a16:creationId xmlns:a16="http://schemas.microsoft.com/office/drawing/2014/main" id="{0C4F0846-9691-6C40-735C-3452BC0D7328}"/>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4800600"/>
                        <a:ext cx="5438775"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8202" name="Line 10">
            <a:extLst>
              <a:ext uri="{FF2B5EF4-FFF2-40B4-BE49-F238E27FC236}">
                <a16:creationId xmlns:a16="http://schemas.microsoft.com/office/drawing/2014/main" id="{102BA0F6-564F-481B-B816-23EE9169D313}"/>
              </a:ext>
            </a:extLst>
          </p:cNvPr>
          <p:cNvSpPr>
            <a:spLocks noChangeShapeType="1"/>
          </p:cNvSpPr>
          <p:nvPr/>
        </p:nvSpPr>
        <p:spPr bwMode="auto">
          <a:xfrm flipH="1">
            <a:off x="427038" y="4071938"/>
            <a:ext cx="1644650" cy="7000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8203" name="Line 11">
            <a:extLst>
              <a:ext uri="{FF2B5EF4-FFF2-40B4-BE49-F238E27FC236}">
                <a16:creationId xmlns:a16="http://schemas.microsoft.com/office/drawing/2014/main" id="{4CFE919E-6068-AB46-AEF9-6DDE7A51AB3E}"/>
              </a:ext>
            </a:extLst>
          </p:cNvPr>
          <p:cNvSpPr>
            <a:spLocks noChangeShapeType="1"/>
          </p:cNvSpPr>
          <p:nvPr/>
        </p:nvSpPr>
        <p:spPr bwMode="auto">
          <a:xfrm>
            <a:off x="3857625" y="4071938"/>
            <a:ext cx="2025650" cy="7000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8204" name="AutoShape 12">
            <a:extLst>
              <a:ext uri="{FF2B5EF4-FFF2-40B4-BE49-F238E27FC236}">
                <a16:creationId xmlns:a16="http://schemas.microsoft.com/office/drawing/2014/main" id="{9415BEE2-7C02-2D73-C948-0DDA137E2EA1}"/>
              </a:ext>
            </a:extLst>
          </p:cNvPr>
          <p:cNvSpPr>
            <a:spLocks noChangeArrowheads="1"/>
          </p:cNvSpPr>
          <p:nvPr/>
        </p:nvSpPr>
        <p:spPr bwMode="auto">
          <a:xfrm>
            <a:off x="7793038" y="5000625"/>
            <a:ext cx="546100" cy="592138"/>
          </a:xfrm>
          <a:prstGeom prst="downArrow">
            <a:avLst>
              <a:gd name="adj1" fmla="val 50000"/>
              <a:gd name="adj2" fmla="val 27118"/>
            </a:avLst>
          </a:prstGeom>
          <a:solidFill>
            <a:srgbClr val="2597B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8205" name="Freeform 13">
            <a:extLst>
              <a:ext uri="{FF2B5EF4-FFF2-40B4-BE49-F238E27FC236}">
                <a16:creationId xmlns:a16="http://schemas.microsoft.com/office/drawing/2014/main" id="{7DECD6C3-2EAB-3CB7-BF56-EBB17E4EF1C5}"/>
              </a:ext>
            </a:extLst>
          </p:cNvPr>
          <p:cNvSpPr>
            <a:spLocks/>
          </p:cNvSpPr>
          <p:nvPr/>
        </p:nvSpPr>
        <p:spPr bwMode="auto">
          <a:xfrm>
            <a:off x="6523038" y="2173288"/>
            <a:ext cx="941387" cy="766762"/>
          </a:xfrm>
          <a:custGeom>
            <a:avLst/>
            <a:gdLst>
              <a:gd name="T0" fmla="*/ 0 w 593"/>
              <a:gd name="T1" fmla="*/ 34 h 483"/>
              <a:gd name="T2" fmla="*/ 200 w 593"/>
              <a:gd name="T3" fmla="*/ 0 h 483"/>
              <a:gd name="T4" fmla="*/ 159 w 593"/>
              <a:gd name="T5" fmla="*/ 58 h 483"/>
              <a:gd name="T6" fmla="*/ 515 w 593"/>
              <a:gd name="T7" fmla="*/ 306 h 483"/>
              <a:gd name="T8" fmla="*/ 555 w 593"/>
              <a:gd name="T9" fmla="*/ 248 h 483"/>
              <a:gd name="T10" fmla="*/ 592 w 593"/>
              <a:gd name="T11" fmla="*/ 448 h 483"/>
              <a:gd name="T12" fmla="*/ 392 w 593"/>
              <a:gd name="T13" fmla="*/ 482 h 483"/>
              <a:gd name="T14" fmla="*/ 433 w 593"/>
              <a:gd name="T15" fmla="*/ 424 h 483"/>
              <a:gd name="T16" fmla="*/ 77 w 593"/>
              <a:gd name="T17" fmla="*/ 176 h 483"/>
              <a:gd name="T18" fmla="*/ 37 w 593"/>
              <a:gd name="T19" fmla="*/ 234 h 483"/>
              <a:gd name="T20" fmla="*/ 0 w 593"/>
              <a:gd name="T21" fmla="*/ 34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3" h="483">
                <a:moveTo>
                  <a:pt x="0" y="34"/>
                </a:moveTo>
                <a:lnTo>
                  <a:pt x="200" y="0"/>
                </a:lnTo>
                <a:lnTo>
                  <a:pt x="159" y="58"/>
                </a:lnTo>
                <a:lnTo>
                  <a:pt x="515" y="306"/>
                </a:lnTo>
                <a:lnTo>
                  <a:pt x="555" y="248"/>
                </a:lnTo>
                <a:lnTo>
                  <a:pt x="592" y="448"/>
                </a:lnTo>
                <a:lnTo>
                  <a:pt x="392" y="482"/>
                </a:lnTo>
                <a:lnTo>
                  <a:pt x="433" y="424"/>
                </a:lnTo>
                <a:lnTo>
                  <a:pt x="77" y="176"/>
                </a:lnTo>
                <a:lnTo>
                  <a:pt x="37" y="234"/>
                </a:lnTo>
                <a:lnTo>
                  <a:pt x="0" y="34"/>
                </a:lnTo>
              </a:path>
            </a:pathLst>
          </a:custGeom>
          <a:solidFill>
            <a:srgbClr val="2597B8"/>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48206" name="Group 14">
            <a:extLst>
              <a:ext uri="{FF2B5EF4-FFF2-40B4-BE49-F238E27FC236}">
                <a16:creationId xmlns:a16="http://schemas.microsoft.com/office/drawing/2014/main" id="{5B2DB24B-21D1-9E4C-CE67-2B9C39DE6154}"/>
              </a:ext>
            </a:extLst>
          </p:cNvPr>
          <p:cNvGrpSpPr>
            <a:grpSpLocks/>
          </p:cNvGrpSpPr>
          <p:nvPr/>
        </p:nvGrpSpPr>
        <p:grpSpPr bwMode="auto">
          <a:xfrm>
            <a:off x="6646863" y="3187700"/>
            <a:ext cx="1781175" cy="815975"/>
            <a:chOff x="4187" y="2008"/>
            <a:chExt cx="1122" cy="514"/>
          </a:xfrm>
        </p:grpSpPr>
        <p:pic>
          <p:nvPicPr>
            <p:cNvPr id="648207" name="Picture 15">
              <a:extLst>
                <a:ext uri="{FF2B5EF4-FFF2-40B4-BE49-F238E27FC236}">
                  <a16:creationId xmlns:a16="http://schemas.microsoft.com/office/drawing/2014/main" id="{DA43F66A-98C6-905E-9D8B-BC6AAEA5946F}"/>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87" y="2008"/>
              <a:ext cx="1122" cy="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8208" name="Rectangle 16">
              <a:extLst>
                <a:ext uri="{FF2B5EF4-FFF2-40B4-BE49-F238E27FC236}">
                  <a16:creationId xmlns:a16="http://schemas.microsoft.com/office/drawing/2014/main" id="{FB49D36F-7964-1D05-B05F-AA036A4A3C4D}"/>
                </a:ext>
              </a:extLst>
            </p:cNvPr>
            <p:cNvSpPr>
              <a:spLocks noChangeArrowheads="1"/>
            </p:cNvSpPr>
            <p:nvPr/>
          </p:nvSpPr>
          <p:spPr bwMode="auto">
            <a:xfrm>
              <a:off x="4251" y="2180"/>
              <a:ext cx="98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eaLnBrk="0" hangingPunct="0"/>
              <a:r>
                <a:rPr lang="en-US" altLang="en-US">
                  <a:latin typeface="Times New Roman" panose="02020603050405020304" pitchFamily="18" charset="0"/>
                </a:rPr>
                <a:t>Unseen Data</a:t>
              </a:r>
            </a:p>
          </p:txBody>
        </p:sp>
      </p:grpSp>
      <p:sp>
        <p:nvSpPr>
          <p:cNvPr id="648209" name="Rectangle 17">
            <a:extLst>
              <a:ext uri="{FF2B5EF4-FFF2-40B4-BE49-F238E27FC236}">
                <a16:creationId xmlns:a16="http://schemas.microsoft.com/office/drawing/2014/main" id="{558EE905-39E4-5F27-2AAD-8450AB6A3CEE}"/>
              </a:ext>
            </a:extLst>
          </p:cNvPr>
          <p:cNvSpPr>
            <a:spLocks noChangeArrowheads="1"/>
          </p:cNvSpPr>
          <p:nvPr/>
        </p:nvSpPr>
        <p:spPr bwMode="auto">
          <a:xfrm>
            <a:off x="6305550" y="4262438"/>
            <a:ext cx="2454275" cy="45720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(Jeff, Professor, 4)</a:t>
            </a:r>
          </a:p>
        </p:txBody>
      </p:sp>
      <p:sp>
        <p:nvSpPr>
          <p:cNvPr id="648210" name="Line 18">
            <a:extLst>
              <a:ext uri="{FF2B5EF4-FFF2-40B4-BE49-F238E27FC236}">
                <a16:creationId xmlns:a16="http://schemas.microsoft.com/office/drawing/2014/main" id="{5A3FC568-7DBA-0F9A-7F93-00826CF5CCAB}"/>
              </a:ext>
            </a:extLst>
          </p:cNvPr>
          <p:cNvSpPr>
            <a:spLocks noChangeShapeType="1"/>
          </p:cNvSpPr>
          <p:nvPr/>
        </p:nvSpPr>
        <p:spPr bwMode="auto">
          <a:xfrm flipH="1">
            <a:off x="6167438" y="3903663"/>
            <a:ext cx="471487" cy="3937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8211" name="Line 19">
            <a:extLst>
              <a:ext uri="{FF2B5EF4-FFF2-40B4-BE49-F238E27FC236}">
                <a16:creationId xmlns:a16="http://schemas.microsoft.com/office/drawing/2014/main" id="{CFEF9D00-555F-6680-066C-7DE38141CED3}"/>
              </a:ext>
            </a:extLst>
          </p:cNvPr>
          <p:cNvSpPr>
            <a:spLocks noChangeShapeType="1"/>
          </p:cNvSpPr>
          <p:nvPr/>
        </p:nvSpPr>
        <p:spPr bwMode="auto">
          <a:xfrm>
            <a:off x="8448675" y="3903663"/>
            <a:ext cx="363538" cy="34925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8212" name="Freeform 20">
            <a:extLst>
              <a:ext uri="{FF2B5EF4-FFF2-40B4-BE49-F238E27FC236}">
                <a16:creationId xmlns:a16="http://schemas.microsoft.com/office/drawing/2014/main" id="{656CC221-D071-A819-2E80-E9E5C935F9B9}"/>
              </a:ext>
            </a:extLst>
          </p:cNvPr>
          <p:cNvSpPr>
            <a:spLocks/>
          </p:cNvSpPr>
          <p:nvPr/>
        </p:nvSpPr>
        <p:spPr bwMode="auto">
          <a:xfrm>
            <a:off x="3360738" y="2032000"/>
            <a:ext cx="901700" cy="593725"/>
          </a:xfrm>
          <a:custGeom>
            <a:avLst/>
            <a:gdLst>
              <a:gd name="T0" fmla="*/ 567 w 568"/>
              <a:gd name="T1" fmla="*/ 59 h 374"/>
              <a:gd name="T2" fmla="*/ 503 w 568"/>
              <a:gd name="T3" fmla="*/ 220 h 374"/>
              <a:gd name="T4" fmla="*/ 478 w 568"/>
              <a:gd name="T5" fmla="*/ 165 h 374"/>
              <a:gd name="T6" fmla="*/ 138 w 568"/>
              <a:gd name="T7" fmla="*/ 318 h 374"/>
              <a:gd name="T8" fmla="*/ 163 w 568"/>
              <a:gd name="T9" fmla="*/ 373 h 374"/>
              <a:gd name="T10" fmla="*/ 0 w 568"/>
              <a:gd name="T11" fmla="*/ 314 h 374"/>
              <a:gd name="T12" fmla="*/ 64 w 568"/>
              <a:gd name="T13" fmla="*/ 153 h 374"/>
              <a:gd name="T14" fmla="*/ 89 w 568"/>
              <a:gd name="T15" fmla="*/ 208 h 374"/>
              <a:gd name="T16" fmla="*/ 429 w 568"/>
              <a:gd name="T17" fmla="*/ 55 h 374"/>
              <a:gd name="T18" fmla="*/ 404 w 568"/>
              <a:gd name="T19" fmla="*/ 0 h 374"/>
              <a:gd name="T20" fmla="*/ 567 w 568"/>
              <a:gd name="T21" fmla="*/ 59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8" h="374">
                <a:moveTo>
                  <a:pt x="567" y="59"/>
                </a:moveTo>
                <a:lnTo>
                  <a:pt x="503" y="220"/>
                </a:lnTo>
                <a:lnTo>
                  <a:pt x="478" y="165"/>
                </a:lnTo>
                <a:lnTo>
                  <a:pt x="138" y="318"/>
                </a:lnTo>
                <a:lnTo>
                  <a:pt x="163" y="373"/>
                </a:lnTo>
                <a:lnTo>
                  <a:pt x="0" y="314"/>
                </a:lnTo>
                <a:lnTo>
                  <a:pt x="64" y="153"/>
                </a:lnTo>
                <a:lnTo>
                  <a:pt x="89" y="208"/>
                </a:lnTo>
                <a:lnTo>
                  <a:pt x="429" y="55"/>
                </a:lnTo>
                <a:lnTo>
                  <a:pt x="404" y="0"/>
                </a:lnTo>
                <a:lnTo>
                  <a:pt x="567" y="59"/>
                </a:lnTo>
              </a:path>
            </a:pathLst>
          </a:custGeom>
          <a:solidFill>
            <a:srgbClr val="2597B8"/>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648213" name="Picture 21">
            <a:extLst>
              <a:ext uri="{FF2B5EF4-FFF2-40B4-BE49-F238E27FC236}">
                <a16:creationId xmlns:a16="http://schemas.microsoft.com/office/drawing/2014/main" id="{A2AD215F-68B1-BE0E-D027-913C36BB3111}"/>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20013" y="5738813"/>
            <a:ext cx="72072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8214" name="Rectangle 22">
            <a:extLst>
              <a:ext uri="{FF2B5EF4-FFF2-40B4-BE49-F238E27FC236}">
                <a16:creationId xmlns:a16="http://schemas.microsoft.com/office/drawing/2014/main" id="{BFB68AE0-1F47-6BC4-0E3A-CACEB8CB03E5}"/>
              </a:ext>
            </a:extLst>
          </p:cNvPr>
          <p:cNvSpPr>
            <a:spLocks noChangeArrowheads="1"/>
          </p:cNvSpPr>
          <p:nvPr/>
        </p:nvSpPr>
        <p:spPr bwMode="auto">
          <a:xfrm>
            <a:off x="6221413" y="4959350"/>
            <a:ext cx="15255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2800">
                <a:latin typeface="Times New Roman" panose="02020603050405020304" pitchFamily="18" charset="0"/>
              </a:rPr>
              <a:t>Tenured?</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a:extLst>
              <a:ext uri="{FF2B5EF4-FFF2-40B4-BE49-F238E27FC236}">
                <a16:creationId xmlns:a16="http://schemas.microsoft.com/office/drawing/2014/main" id="{15D7D1E1-2654-D918-1312-EE0074FA335E}"/>
              </a:ext>
            </a:extLst>
          </p:cNvPr>
          <p:cNvSpPr>
            <a:spLocks noGrp="1" noChangeArrowheads="1"/>
          </p:cNvSpPr>
          <p:nvPr>
            <p:ph type="title"/>
          </p:nvPr>
        </p:nvSpPr>
        <p:spPr>
          <a:xfrm>
            <a:off x="533400" y="381000"/>
            <a:ext cx="8229600" cy="685800"/>
          </a:xfrm>
          <a:noFill/>
          <a:ln/>
        </p:spPr>
        <p:txBody>
          <a:bodyPr lIns="92075" tIns="46038" rIns="92075" bIns="46038">
            <a:normAutofit fontScale="90000"/>
          </a:bodyPr>
          <a:lstStyle/>
          <a:p>
            <a:r>
              <a:rPr lang="en-US" altLang="en-US">
                <a:solidFill>
                  <a:srgbClr val="170981"/>
                </a:solidFill>
              </a:rPr>
              <a:t>Classification Issues: Data Preparation</a:t>
            </a:r>
          </a:p>
        </p:txBody>
      </p:sp>
      <p:sp>
        <p:nvSpPr>
          <p:cNvPr id="652291" name="Rectangle 3">
            <a:extLst>
              <a:ext uri="{FF2B5EF4-FFF2-40B4-BE49-F238E27FC236}">
                <a16:creationId xmlns:a16="http://schemas.microsoft.com/office/drawing/2014/main" id="{671ECEBE-6484-2140-60D9-1479CDA45E4A}"/>
              </a:ext>
            </a:extLst>
          </p:cNvPr>
          <p:cNvSpPr>
            <a:spLocks noGrp="1" noChangeArrowheads="1"/>
          </p:cNvSpPr>
          <p:nvPr>
            <p:ph type="body" idx="1"/>
          </p:nvPr>
        </p:nvSpPr>
        <p:spPr>
          <a:xfrm>
            <a:off x="762000" y="1447800"/>
            <a:ext cx="7562850" cy="4076700"/>
          </a:xfrm>
          <a:noFill/>
          <a:ln/>
        </p:spPr>
        <p:txBody>
          <a:bodyPr lIns="92075" tIns="46038" rIns="92075" bIns="46038"/>
          <a:lstStyle/>
          <a:p>
            <a:pPr>
              <a:lnSpc>
                <a:spcPct val="110000"/>
              </a:lnSpc>
            </a:pPr>
            <a:r>
              <a:rPr lang="en-US" altLang="en-US"/>
              <a:t>Data cleaning</a:t>
            </a:r>
          </a:p>
          <a:p>
            <a:pPr lvl="1">
              <a:lnSpc>
                <a:spcPct val="110000"/>
              </a:lnSpc>
            </a:pPr>
            <a:r>
              <a:rPr lang="en-US" altLang="en-US"/>
              <a:t>Preprocess data in order to reduce noise and handle missing values</a:t>
            </a:r>
          </a:p>
          <a:p>
            <a:pPr>
              <a:lnSpc>
                <a:spcPct val="110000"/>
              </a:lnSpc>
            </a:pPr>
            <a:r>
              <a:rPr lang="en-US" altLang="en-US"/>
              <a:t>Relevance analysis (feature selection)</a:t>
            </a:r>
          </a:p>
          <a:p>
            <a:pPr lvl="1">
              <a:lnSpc>
                <a:spcPct val="110000"/>
              </a:lnSpc>
            </a:pPr>
            <a:r>
              <a:rPr lang="en-US" altLang="en-US"/>
              <a:t>Remove the irrelevant or redundant attributes</a:t>
            </a:r>
          </a:p>
          <a:p>
            <a:pPr>
              <a:lnSpc>
                <a:spcPct val="110000"/>
              </a:lnSpc>
            </a:pPr>
            <a:r>
              <a:rPr lang="en-US" altLang="en-US"/>
              <a:t>Data transformation</a:t>
            </a:r>
          </a:p>
          <a:p>
            <a:pPr lvl="1">
              <a:lnSpc>
                <a:spcPct val="110000"/>
              </a:lnSpc>
            </a:pPr>
            <a:r>
              <a:rPr lang="en-US" altLang="en-US"/>
              <a:t>Generalize and/or normalize data</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1E9D0A32-61A1-2512-A527-485577372E55}"/>
              </a:ext>
            </a:extLst>
          </p:cNvPr>
          <p:cNvSpPr>
            <a:spLocks noGrp="1" noChangeArrowheads="1"/>
          </p:cNvSpPr>
          <p:nvPr>
            <p:ph type="title"/>
          </p:nvPr>
        </p:nvSpPr>
        <p:spPr>
          <a:xfrm>
            <a:off x="628650" y="365125"/>
            <a:ext cx="7886700" cy="904875"/>
          </a:xfrm>
        </p:spPr>
        <p:txBody>
          <a:bodyPr/>
          <a:lstStyle/>
          <a:p>
            <a:pPr eaLnBrk="1" hangingPunct="1"/>
            <a:r>
              <a:rPr lang="en-US" altLang="en-US"/>
              <a:t>Detailed Syllabus </a:t>
            </a:r>
            <a:endParaRPr lang="en-IN" altLang="en-US" sz="6000"/>
          </a:p>
        </p:txBody>
      </p:sp>
      <p:sp>
        <p:nvSpPr>
          <p:cNvPr id="3" name="Content Placeholder 2">
            <a:extLst>
              <a:ext uri="{FF2B5EF4-FFF2-40B4-BE49-F238E27FC236}">
                <a16:creationId xmlns:a16="http://schemas.microsoft.com/office/drawing/2014/main" id="{5038B910-1694-70B7-DEB7-EEC0DFA8FE7E}"/>
              </a:ext>
            </a:extLst>
          </p:cNvPr>
          <p:cNvSpPr>
            <a:spLocks noGrp="1"/>
          </p:cNvSpPr>
          <p:nvPr>
            <p:ph idx="1"/>
          </p:nvPr>
        </p:nvSpPr>
        <p:spPr>
          <a:xfrm>
            <a:off x="628650" y="1270000"/>
            <a:ext cx="8210550" cy="5283200"/>
          </a:xfrm>
        </p:spPr>
        <p:txBody>
          <a:bodyPr>
            <a:normAutofit fontScale="92500" lnSpcReduction="10000"/>
          </a:bodyPr>
          <a:lstStyle/>
          <a:p>
            <a:pPr marL="609600" indent="-609600" eaLnBrk="1" hangingPunct="1">
              <a:defRPr/>
            </a:pPr>
            <a:r>
              <a:rPr lang="en-US" altLang="en-US" sz="2000" dirty="0"/>
              <a:t>Introduction (1.5 hour): Definition, KDD framework, Issues in data mining.</a:t>
            </a:r>
          </a:p>
          <a:p>
            <a:pPr marL="609600" indent="-609600" eaLnBrk="1" hangingPunct="1">
              <a:defRPr/>
            </a:pPr>
            <a:r>
              <a:rPr lang="en-US" sz="2000" dirty="0"/>
              <a:t>Data summarization (7.5</a:t>
            </a:r>
            <a:r>
              <a:rPr lang="en-US" altLang="en-US" sz="2000" dirty="0"/>
              <a:t> </a:t>
            </a:r>
            <a:r>
              <a:rPr lang="en-US" altLang="en-US" sz="2000" dirty="0" err="1"/>
              <a:t>hrs</a:t>
            </a:r>
            <a:r>
              <a:rPr lang="en-US" altLang="en-US" sz="2000" dirty="0"/>
              <a:t>)</a:t>
            </a:r>
            <a:r>
              <a:rPr lang="en-US" sz="2000" dirty="0"/>
              <a:t>:  Data Types,  Preprocessing,  Characterization, Discrimination,  data warehousing techniques</a:t>
            </a:r>
            <a:r>
              <a:rPr lang="en-US" altLang="en-US" sz="2000" dirty="0"/>
              <a:t> (Multidimensional data model, Data warehousing architecture, Data cube computation and OLAP technology) </a:t>
            </a:r>
          </a:p>
          <a:p>
            <a:pPr marL="609600" indent="-609600" eaLnBrk="1" hangingPunct="1">
              <a:defRPr/>
            </a:pPr>
            <a:r>
              <a:rPr lang="en-US" sz="2000" dirty="0"/>
              <a:t>Mining patterns and associations (9 hours) Introduction to Association mining, a priori algorithm, FP growth, ECLAT, Overview of other algorithms</a:t>
            </a:r>
            <a:r>
              <a:rPr lang="en-IN" sz="2000" dirty="0"/>
              <a:t>,  Pattern Evaluation, Coverage pattern mining, </a:t>
            </a:r>
            <a:r>
              <a:rPr lang="en-US" sz="2000" dirty="0"/>
              <a:t>Multi-level mining, Quantitative association rules, Utility mining, </a:t>
            </a:r>
            <a:r>
              <a:rPr lang="en-IN" sz="2000" dirty="0"/>
              <a:t> </a:t>
            </a:r>
            <a:r>
              <a:rPr lang="en-US" sz="2000" dirty="0"/>
              <a:t> Diverse Patterns, Coverage Patterns</a:t>
            </a:r>
          </a:p>
          <a:p>
            <a:pPr marL="609600" indent="-609600" eaLnBrk="1" hangingPunct="1">
              <a:defRPr/>
            </a:pPr>
            <a:r>
              <a:rPr lang="en-US" sz="2000" b="1" dirty="0">
                <a:solidFill>
                  <a:srgbClr val="000000"/>
                </a:solidFill>
              </a:rPr>
              <a:t>Classification and regression </a:t>
            </a:r>
            <a:r>
              <a:rPr lang="en-US" altLang="en-US" sz="2000" b="1" dirty="0"/>
              <a:t>(9hrs) (Overview, Decision tree induction, Over-fitting and under-fitting, Scalable decision tree algorithms, Bayesian Classification,  Regression-based Prediction methods (9 hours)</a:t>
            </a:r>
            <a:endParaRPr lang="en-US" sz="2000" b="1" dirty="0">
              <a:solidFill>
                <a:srgbClr val="000000"/>
              </a:solidFill>
            </a:endParaRPr>
          </a:p>
          <a:p>
            <a:pPr marL="609600" indent="-609600" eaLnBrk="1" hangingPunct="1">
              <a:defRPr/>
            </a:pPr>
            <a:r>
              <a:rPr lang="en-US" sz="2000" dirty="0">
                <a:solidFill>
                  <a:srgbClr val="212121"/>
                </a:solidFill>
              </a:rPr>
              <a:t> </a:t>
            </a:r>
            <a:r>
              <a:rPr lang="en-US" sz="2000" dirty="0">
                <a:solidFill>
                  <a:srgbClr val="000000"/>
                </a:solidFill>
              </a:rPr>
              <a:t>Concepts and algorithms for clustering the data (9 hours) (</a:t>
            </a:r>
            <a:r>
              <a:rPr lang="en-US" altLang="en-US" sz="2000" dirty="0"/>
              <a:t>Overview, Types of Data, K-means, </a:t>
            </a:r>
            <a:r>
              <a:rPr lang="en-US" altLang="en-US" sz="2000" dirty="0" err="1"/>
              <a:t>Aglomerative</a:t>
            </a:r>
            <a:r>
              <a:rPr lang="en-US" altLang="en-US" sz="2000" dirty="0"/>
              <a:t> clustering, Clustering algorithms (DBSCAN, BIRCH, CURE, ROCK, CHAMELEON)).</a:t>
            </a:r>
            <a:endParaRPr lang="en-US" sz="2000" dirty="0">
              <a:solidFill>
                <a:srgbClr val="000000"/>
              </a:solidFill>
            </a:endParaRPr>
          </a:p>
          <a:p>
            <a:pPr marL="609600" indent="-609600" eaLnBrk="1" hangingPunct="1">
              <a:defRPr/>
            </a:pPr>
            <a:r>
              <a:rPr lang="en-US" sz="2000" dirty="0">
                <a:solidFill>
                  <a:srgbClr val="212121"/>
                </a:solidFill>
              </a:rPr>
              <a:t>Outlier analysis and future trends (graph mining, </a:t>
            </a:r>
            <a:r>
              <a:rPr lang="en-US" sz="2000" dirty="0" err="1">
                <a:solidFill>
                  <a:srgbClr val="212121"/>
                </a:solidFill>
              </a:rPr>
              <a:t>spatio</a:t>
            </a:r>
            <a:r>
              <a:rPr lang="en-US" sz="2000" dirty="0">
                <a:solidFill>
                  <a:srgbClr val="212121"/>
                </a:solidFill>
              </a:rPr>
              <a:t>-temporal mining). (3 hours)</a:t>
            </a:r>
            <a:endParaRPr lang="en-AU" altLang="en-US" dirty="0"/>
          </a:p>
          <a:p>
            <a:pPr eaLnBrk="1" hangingPunct="1">
              <a:defRPr/>
            </a:pPr>
            <a:endParaRPr lang="en-IN" sz="2000" dirty="0"/>
          </a:p>
        </p:txBody>
      </p:sp>
      <p:sp>
        <p:nvSpPr>
          <p:cNvPr id="4100" name="Slide Number Placeholder 5">
            <a:extLst>
              <a:ext uri="{FF2B5EF4-FFF2-40B4-BE49-F238E27FC236}">
                <a16:creationId xmlns:a16="http://schemas.microsoft.com/office/drawing/2014/main" id="{CDEAA54E-0B59-7B0F-FBC2-E3439329B32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FEBE10EF-6294-4981-B93A-41BF0E97A207}" type="slidenum">
              <a:rPr lang="en-US" altLang="en-US" sz="1400" smtClean="0">
                <a:latin typeface="Tahoma" panose="020B0604030504040204" pitchFamily="34" charset="0"/>
              </a:rPr>
              <a:pPr>
                <a:spcBef>
                  <a:spcPct val="0"/>
                </a:spcBef>
                <a:buFontTx/>
                <a:buNone/>
              </a:pPr>
              <a:t>2</a:t>
            </a:fld>
            <a:endParaRPr lang="en-US" altLang="en-US" sz="1400">
              <a:latin typeface="Tahoma" panose="020B060403050404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a:extLst>
              <a:ext uri="{FF2B5EF4-FFF2-40B4-BE49-F238E27FC236}">
                <a16:creationId xmlns:a16="http://schemas.microsoft.com/office/drawing/2014/main" id="{FEF8FF42-2D1B-72BC-46EA-F8E6AD195E76}"/>
              </a:ext>
            </a:extLst>
          </p:cNvPr>
          <p:cNvSpPr>
            <a:spLocks noGrp="1" noChangeArrowheads="1"/>
          </p:cNvSpPr>
          <p:nvPr>
            <p:ph type="title"/>
          </p:nvPr>
        </p:nvSpPr>
        <p:spPr>
          <a:xfrm>
            <a:off x="533400" y="228600"/>
            <a:ext cx="8153400" cy="838200"/>
          </a:xfrm>
          <a:noFill/>
          <a:ln/>
        </p:spPr>
        <p:txBody>
          <a:bodyPr lIns="92075" tIns="46038" rIns="92075" bIns="46038"/>
          <a:lstStyle/>
          <a:p>
            <a:pPr>
              <a:lnSpc>
                <a:spcPct val="110000"/>
              </a:lnSpc>
            </a:pPr>
            <a:r>
              <a:rPr lang="en-US" altLang="en-US" sz="3600">
                <a:solidFill>
                  <a:srgbClr val="170981"/>
                </a:solidFill>
              </a:rPr>
              <a:t>Issues: Evaluating Classification Methods</a:t>
            </a:r>
          </a:p>
        </p:txBody>
      </p:sp>
      <p:sp>
        <p:nvSpPr>
          <p:cNvPr id="654339" name="Rectangle 3">
            <a:extLst>
              <a:ext uri="{FF2B5EF4-FFF2-40B4-BE49-F238E27FC236}">
                <a16:creationId xmlns:a16="http://schemas.microsoft.com/office/drawing/2014/main" id="{5BE24ABA-DA12-7972-F65F-AFF94EB59E9B}"/>
              </a:ext>
            </a:extLst>
          </p:cNvPr>
          <p:cNvSpPr>
            <a:spLocks noGrp="1" noChangeArrowheads="1"/>
          </p:cNvSpPr>
          <p:nvPr>
            <p:ph type="body" idx="1"/>
          </p:nvPr>
        </p:nvSpPr>
        <p:spPr>
          <a:xfrm>
            <a:off x="304800" y="1253447"/>
            <a:ext cx="8378825" cy="5375953"/>
          </a:xfrm>
          <a:noFill/>
          <a:ln/>
        </p:spPr>
        <p:txBody>
          <a:bodyPr lIns="92075" tIns="46038" rIns="92075" bIns="46038">
            <a:normAutofit/>
          </a:bodyPr>
          <a:lstStyle/>
          <a:p>
            <a:r>
              <a:rPr lang="en-US" altLang="en-US" sz="3200" dirty="0">
                <a:solidFill>
                  <a:schemeClr val="hlink"/>
                </a:solidFill>
                <a:latin typeface="Times New Roman" panose="02020603050405020304" pitchFamily="18" charset="0"/>
                <a:cs typeface="Times New Roman" panose="02020603050405020304" pitchFamily="18" charset="0"/>
              </a:rPr>
              <a:t>Estimate accuracy</a:t>
            </a:r>
            <a:r>
              <a:rPr lang="en-US" altLang="en-US" sz="3200" dirty="0">
                <a:latin typeface="Times New Roman" panose="02020603050405020304" pitchFamily="18" charset="0"/>
                <a:cs typeface="Times New Roman" panose="02020603050405020304" pitchFamily="18" charset="0"/>
              </a:rPr>
              <a:t> of the model</a:t>
            </a:r>
          </a:p>
          <a:p>
            <a:pPr lvl="2" eaLnBrk="1" hangingPunct="1"/>
            <a:r>
              <a:rPr lang="en-US" altLang="en-US" sz="2800" dirty="0">
                <a:latin typeface="Times New Roman" panose="02020603050405020304" pitchFamily="18" charset="0"/>
                <a:cs typeface="Times New Roman" panose="02020603050405020304" pitchFamily="18" charset="0"/>
              </a:rPr>
              <a:t>The known label of test sample is compared with the classified result from the model</a:t>
            </a:r>
          </a:p>
          <a:p>
            <a:pPr lvl="2" eaLnBrk="1" hangingPunct="1"/>
            <a:r>
              <a:rPr lang="en-US" altLang="en-US" sz="2800" dirty="0">
                <a:solidFill>
                  <a:schemeClr val="hlink"/>
                </a:solidFill>
                <a:latin typeface="Times New Roman" panose="02020603050405020304" pitchFamily="18" charset="0"/>
                <a:cs typeface="Times New Roman" panose="02020603050405020304" pitchFamily="18" charset="0"/>
              </a:rPr>
              <a:t>Accuracy</a:t>
            </a:r>
            <a:r>
              <a:rPr lang="en-US" altLang="en-US" sz="2800" dirty="0">
                <a:latin typeface="Times New Roman" panose="02020603050405020304" pitchFamily="18" charset="0"/>
                <a:cs typeface="Times New Roman" panose="02020603050405020304" pitchFamily="18" charset="0"/>
              </a:rPr>
              <a:t> rate is the percentage of test set samples that are correctly classified by the model</a:t>
            </a:r>
          </a:p>
          <a:p>
            <a:pPr lvl="2" eaLnBrk="1" hangingPunct="1"/>
            <a:r>
              <a:rPr lang="en-US" altLang="en-US" sz="2800" dirty="0">
                <a:solidFill>
                  <a:schemeClr val="hlink"/>
                </a:solidFill>
                <a:latin typeface="Times New Roman" panose="02020603050405020304" pitchFamily="18" charset="0"/>
                <a:cs typeface="Times New Roman" panose="02020603050405020304" pitchFamily="18" charset="0"/>
              </a:rPr>
              <a:t>Test set</a:t>
            </a:r>
            <a:r>
              <a:rPr lang="en-US" altLang="en-US" sz="2800" dirty="0">
                <a:latin typeface="Times New Roman" panose="02020603050405020304" pitchFamily="18" charset="0"/>
                <a:cs typeface="Times New Roman" panose="02020603050405020304" pitchFamily="18" charset="0"/>
              </a:rPr>
              <a:t> is independent of training set (otherwise overfitting) </a:t>
            </a:r>
          </a:p>
          <a:p>
            <a:pPr lvl="1" eaLnBrk="1" hangingPunct="1"/>
            <a:r>
              <a:rPr lang="en-US" altLang="en-US" sz="2800" dirty="0">
                <a:latin typeface="Times New Roman" panose="02020603050405020304" pitchFamily="18" charset="0"/>
                <a:cs typeface="Times New Roman" panose="02020603050405020304" pitchFamily="18" charset="0"/>
              </a:rPr>
              <a:t>If the accuracy is acceptable, use the model to </a:t>
            </a:r>
            <a:r>
              <a:rPr lang="en-US" altLang="en-US" sz="2800" dirty="0">
                <a:solidFill>
                  <a:schemeClr val="hlink"/>
                </a:solidFill>
                <a:latin typeface="Times New Roman" panose="02020603050405020304" pitchFamily="18" charset="0"/>
                <a:cs typeface="Times New Roman" panose="02020603050405020304" pitchFamily="18" charset="0"/>
              </a:rPr>
              <a:t>classify new data</a:t>
            </a:r>
          </a:p>
          <a:p>
            <a:pPr eaLnBrk="1" hangingPunct="1"/>
            <a:r>
              <a:rPr lang="en-US" altLang="en-US" dirty="0">
                <a:latin typeface="Times New Roman" panose="02020603050405020304" pitchFamily="18" charset="0"/>
                <a:cs typeface="Times New Roman" panose="02020603050405020304" pitchFamily="18" charset="0"/>
              </a:rPr>
              <a:t>Note: If </a:t>
            </a:r>
            <a:r>
              <a:rPr lang="en-US" altLang="en-US" i="1" dirty="0">
                <a:latin typeface="Times New Roman" panose="02020603050405020304" pitchFamily="18" charset="0"/>
                <a:cs typeface="Times New Roman" panose="02020603050405020304" pitchFamily="18" charset="0"/>
              </a:rPr>
              <a:t>the test set </a:t>
            </a:r>
            <a:r>
              <a:rPr lang="en-US" altLang="en-US" dirty="0">
                <a:latin typeface="Times New Roman" panose="02020603050405020304" pitchFamily="18" charset="0"/>
                <a:cs typeface="Times New Roman" panose="02020603050405020304" pitchFamily="18" charset="0"/>
              </a:rPr>
              <a:t>is used to select models, it is called </a:t>
            </a:r>
            <a:r>
              <a:rPr lang="en-US" altLang="en-US" dirty="0">
                <a:solidFill>
                  <a:srgbClr val="C00000"/>
                </a:solidFill>
                <a:latin typeface="Times New Roman" panose="02020603050405020304" pitchFamily="18" charset="0"/>
                <a:cs typeface="Times New Roman" panose="02020603050405020304" pitchFamily="18" charset="0"/>
              </a:rPr>
              <a:t>validation (test) set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6C225D9-AA55-3BC2-AC47-F52E1B16125A}"/>
              </a:ext>
            </a:extLst>
          </p:cNvPr>
          <p:cNvSpPr>
            <a:spLocks noGrp="1" noChangeArrowheads="1"/>
          </p:cNvSpPr>
          <p:nvPr>
            <p:ph type="title"/>
          </p:nvPr>
        </p:nvSpPr>
        <p:spPr>
          <a:xfrm>
            <a:off x="457200" y="304800"/>
            <a:ext cx="8229600" cy="715963"/>
          </a:xfrm>
        </p:spPr>
        <p:txBody>
          <a:bodyPr/>
          <a:lstStyle/>
          <a:p>
            <a:pPr eaLnBrk="1" hangingPunct="1"/>
            <a:r>
              <a:rPr lang="en-US" altLang="en-US" sz="3600" b="1"/>
              <a:t>Presentation Outline</a:t>
            </a:r>
            <a:endParaRPr lang="en-AU" altLang="en-US" b="1"/>
          </a:p>
        </p:txBody>
      </p:sp>
      <p:sp>
        <p:nvSpPr>
          <p:cNvPr id="5123" name="Rectangle 3">
            <a:extLst>
              <a:ext uri="{FF2B5EF4-FFF2-40B4-BE49-F238E27FC236}">
                <a16:creationId xmlns:a16="http://schemas.microsoft.com/office/drawing/2014/main" id="{1D632CA6-8A96-8BB8-3A23-6904ECEB17D6}"/>
              </a:ext>
            </a:extLst>
          </p:cNvPr>
          <p:cNvSpPr>
            <a:spLocks noGrp="1" noChangeArrowheads="1"/>
          </p:cNvSpPr>
          <p:nvPr>
            <p:ph type="body" idx="1"/>
          </p:nvPr>
        </p:nvSpPr>
        <p:spPr>
          <a:xfrm>
            <a:off x="457200" y="1066800"/>
            <a:ext cx="8534400" cy="5486400"/>
          </a:xfrm>
        </p:spPr>
        <p:txBody>
          <a:bodyPr>
            <a:normAutofit/>
          </a:bodyPr>
          <a:lstStyle/>
          <a:p>
            <a:pPr marL="609600" indent="-609600" eaLnBrk="1" hangingPunct="1">
              <a:lnSpc>
                <a:spcPct val="90000"/>
              </a:lnSpc>
            </a:pPr>
            <a:r>
              <a:rPr lang="en-US" altLang="en-US" sz="3600" dirty="0">
                <a:latin typeface="Times New Roman" panose="02020603050405020304" pitchFamily="18" charset="0"/>
                <a:cs typeface="Times New Roman" panose="02020603050405020304" pitchFamily="18" charset="0"/>
              </a:rPr>
              <a:t>Background</a:t>
            </a:r>
          </a:p>
          <a:p>
            <a:pPr marL="609600" indent="-609600" eaLnBrk="1" hangingPunct="1">
              <a:lnSpc>
                <a:spcPct val="90000"/>
              </a:lnSpc>
            </a:pPr>
            <a:r>
              <a:rPr lang="en-US" altLang="en-US" sz="3600" dirty="0">
                <a:latin typeface="Times New Roman" panose="02020603050405020304" pitchFamily="18" charset="0"/>
                <a:cs typeface="Times New Roman" panose="02020603050405020304" pitchFamily="18" charset="0"/>
              </a:rPr>
              <a:t>Basic concepts</a:t>
            </a:r>
          </a:p>
          <a:p>
            <a:pPr marL="609600" indent="-609600" eaLnBrk="1" hangingPunct="1">
              <a:lnSpc>
                <a:spcPct val="90000"/>
              </a:lnSpc>
            </a:pPr>
            <a:r>
              <a:rPr lang="en-US" altLang="en-US" sz="3600" b="1" dirty="0">
                <a:latin typeface="Times New Roman" panose="02020603050405020304" pitchFamily="18" charset="0"/>
                <a:cs typeface="Times New Roman" panose="02020603050405020304" pitchFamily="18" charset="0"/>
              </a:rPr>
              <a:t>Decision Tree Induction </a:t>
            </a:r>
          </a:p>
          <a:p>
            <a:pPr marL="609600" indent="-609600"/>
            <a:r>
              <a:rPr lang="en-US" altLang="en-US" sz="3200" dirty="0">
                <a:latin typeface="Times New Roman" panose="02020603050405020304" pitchFamily="18" charset="0"/>
                <a:cs typeface="Times New Roman" panose="02020603050405020304" pitchFamily="18" charset="0"/>
              </a:rPr>
              <a:t>Bayes Classification Methods</a:t>
            </a:r>
          </a:p>
          <a:p>
            <a:pPr marL="609600" indent="-609600"/>
            <a:r>
              <a:rPr lang="en-US" altLang="en-US" sz="3200" dirty="0">
                <a:latin typeface="Times New Roman" panose="02020603050405020304" pitchFamily="18" charset="0"/>
                <a:cs typeface="Times New Roman" panose="02020603050405020304" pitchFamily="18" charset="0"/>
              </a:rPr>
              <a:t>Rule-Based Classification</a:t>
            </a:r>
          </a:p>
          <a:p>
            <a:pPr marL="609600" indent="-609600"/>
            <a:r>
              <a:rPr lang="en-US" altLang="en-US" sz="3200" dirty="0">
                <a:latin typeface="Times New Roman" panose="02020603050405020304" pitchFamily="18" charset="0"/>
                <a:cs typeface="Times New Roman" panose="02020603050405020304" pitchFamily="18" charset="0"/>
              </a:rPr>
              <a:t>Model Evaluation and Selection</a:t>
            </a:r>
          </a:p>
          <a:p>
            <a:pPr marL="609600" indent="-609600"/>
            <a:r>
              <a:rPr lang="en-US" altLang="en-US" sz="3200" dirty="0">
                <a:latin typeface="Times New Roman" panose="02020603050405020304" pitchFamily="18" charset="0"/>
                <a:cs typeface="Times New Roman" panose="02020603050405020304" pitchFamily="18" charset="0"/>
              </a:rPr>
              <a:t>Techniques to Improve Accuracy</a:t>
            </a:r>
          </a:p>
          <a:p>
            <a:pPr marL="609600" indent="-609600" eaLnBrk="1" hangingPunct="1">
              <a:lnSpc>
                <a:spcPct val="90000"/>
              </a:lnSpc>
            </a:pPr>
            <a:r>
              <a:rPr lang="en-US" altLang="en-US" sz="3600" dirty="0">
                <a:latin typeface="Times New Roman" panose="02020603050405020304" pitchFamily="18" charset="0"/>
                <a:cs typeface="Times New Roman" panose="02020603050405020304" pitchFamily="18" charset="0"/>
              </a:rPr>
              <a:t>Summary</a:t>
            </a:r>
          </a:p>
        </p:txBody>
      </p:sp>
    </p:spTree>
    <p:extLst>
      <p:ext uri="{BB962C8B-B14F-4D97-AF65-F5344CB8AC3E}">
        <p14:creationId xmlns:p14="http://schemas.microsoft.com/office/powerpoint/2010/main" val="4028718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EE918-B8A9-4B0F-717E-E5D00CE76373}"/>
              </a:ext>
            </a:extLst>
          </p:cNvPr>
          <p:cNvSpPr>
            <a:spLocks noGrp="1"/>
          </p:cNvSpPr>
          <p:nvPr>
            <p:ph type="title"/>
          </p:nvPr>
        </p:nvSpPr>
        <p:spPr>
          <a:xfrm>
            <a:off x="628650" y="365127"/>
            <a:ext cx="7886700" cy="662290"/>
          </a:xfrm>
        </p:spPr>
        <p:txBody>
          <a:bodyPr>
            <a:normAutofit fontScale="90000"/>
          </a:bodyPr>
          <a:lstStyle/>
          <a:p>
            <a:pPr algn="ctr"/>
            <a:r>
              <a:rPr lang="en-IN" b="1" dirty="0">
                <a:latin typeface="Times New Roman" panose="02020603050405020304" pitchFamily="18" charset="0"/>
                <a:cs typeface="Times New Roman" panose="02020603050405020304" pitchFamily="18" charset="0"/>
              </a:rPr>
              <a:t>Decision tree induction</a:t>
            </a:r>
          </a:p>
        </p:txBody>
      </p:sp>
      <p:sp>
        <p:nvSpPr>
          <p:cNvPr id="3" name="Content Placeholder 2">
            <a:extLst>
              <a:ext uri="{FF2B5EF4-FFF2-40B4-BE49-F238E27FC236}">
                <a16:creationId xmlns:a16="http://schemas.microsoft.com/office/drawing/2014/main" id="{30C9DEC6-BD35-C92A-22CB-B07977216619}"/>
              </a:ext>
            </a:extLst>
          </p:cNvPr>
          <p:cNvSpPr>
            <a:spLocks noGrp="1"/>
          </p:cNvSpPr>
          <p:nvPr>
            <p:ph idx="1"/>
          </p:nvPr>
        </p:nvSpPr>
        <p:spPr>
          <a:xfrm>
            <a:off x="628650" y="1232899"/>
            <a:ext cx="7886700" cy="5259974"/>
          </a:xfrm>
        </p:spPr>
        <p:txBody>
          <a:bodyPr>
            <a:normAutofit/>
          </a:bodyPr>
          <a:lstStyle/>
          <a:p>
            <a:r>
              <a:rPr lang="en-US" sz="3200" b="1" i="0" dirty="0">
                <a:solidFill>
                  <a:srgbClr val="000000"/>
                </a:solidFill>
                <a:effectLst/>
                <a:latin typeface="Times New Roman" panose="02020603050405020304" pitchFamily="18" charset="0"/>
                <a:cs typeface="Times New Roman" panose="02020603050405020304" pitchFamily="18" charset="0"/>
              </a:rPr>
              <a:t>Decision tree induction </a:t>
            </a:r>
            <a:r>
              <a:rPr lang="en-US" sz="3200" b="0" i="0" dirty="0">
                <a:solidFill>
                  <a:srgbClr val="000000"/>
                </a:solidFill>
                <a:effectLst/>
                <a:latin typeface="Times New Roman" panose="02020603050405020304" pitchFamily="18" charset="0"/>
                <a:cs typeface="Times New Roman" panose="02020603050405020304" pitchFamily="18" charset="0"/>
              </a:rPr>
              <a:t>is the learning of decision trees from class-labeled training tuples.</a:t>
            </a:r>
          </a:p>
          <a:p>
            <a:r>
              <a:rPr lang="en-US" sz="3200" b="0" i="0" dirty="0">
                <a:solidFill>
                  <a:srgbClr val="000000"/>
                </a:solidFill>
                <a:effectLst/>
                <a:latin typeface="Times New Roman" panose="02020603050405020304" pitchFamily="18" charset="0"/>
                <a:cs typeface="Times New Roman" panose="02020603050405020304" pitchFamily="18" charset="0"/>
              </a:rPr>
              <a:t> A </a:t>
            </a:r>
            <a:r>
              <a:rPr lang="en-US" sz="3200" b="1" i="0" dirty="0">
                <a:solidFill>
                  <a:srgbClr val="000000"/>
                </a:solidFill>
                <a:effectLst/>
                <a:latin typeface="Times New Roman" panose="02020603050405020304" pitchFamily="18" charset="0"/>
                <a:cs typeface="Times New Roman" panose="02020603050405020304" pitchFamily="18" charset="0"/>
              </a:rPr>
              <a:t>decision tree </a:t>
            </a:r>
            <a:r>
              <a:rPr lang="en-US" sz="3200" b="0" i="0" dirty="0">
                <a:solidFill>
                  <a:srgbClr val="000000"/>
                </a:solidFill>
                <a:effectLst/>
                <a:latin typeface="Times New Roman" panose="02020603050405020304" pitchFamily="18" charset="0"/>
                <a:cs typeface="Times New Roman" panose="02020603050405020304" pitchFamily="18" charset="0"/>
              </a:rPr>
              <a:t>is a flowchart-like tree structure</a:t>
            </a:r>
          </a:p>
          <a:p>
            <a:pPr lvl="1"/>
            <a:r>
              <a:rPr lang="en-US" b="0" i="0" dirty="0">
                <a:solidFill>
                  <a:srgbClr val="000000"/>
                </a:solidFill>
                <a:effectLst/>
                <a:latin typeface="Times New Roman" panose="02020603050405020304" pitchFamily="18" charset="0"/>
                <a:cs typeface="Times New Roman" panose="02020603050405020304" pitchFamily="18" charset="0"/>
              </a:rPr>
              <a:t>Each  </a:t>
            </a:r>
            <a:r>
              <a:rPr lang="en-US" b="1" i="0" dirty="0">
                <a:solidFill>
                  <a:srgbClr val="000000"/>
                </a:solidFill>
                <a:effectLst/>
                <a:latin typeface="Times New Roman" panose="02020603050405020304" pitchFamily="18" charset="0"/>
                <a:cs typeface="Times New Roman" panose="02020603050405020304" pitchFamily="18" charset="0"/>
              </a:rPr>
              <a:t>internal node </a:t>
            </a:r>
            <a:r>
              <a:rPr lang="en-US" b="0" i="0" dirty="0">
                <a:solidFill>
                  <a:srgbClr val="000000"/>
                </a:solidFill>
                <a:effectLst/>
                <a:latin typeface="Times New Roman" panose="02020603050405020304" pitchFamily="18" charset="0"/>
                <a:cs typeface="Times New Roman" panose="02020603050405020304" pitchFamily="18" charset="0"/>
              </a:rPr>
              <a:t>(</a:t>
            </a:r>
            <a:r>
              <a:rPr lang="en-US" b="0" i="0" dirty="0" err="1">
                <a:solidFill>
                  <a:srgbClr val="000000"/>
                </a:solidFill>
                <a:effectLst/>
                <a:latin typeface="Times New Roman" panose="02020603050405020304" pitchFamily="18" charset="0"/>
                <a:cs typeface="Times New Roman" panose="02020603050405020304" pitchFamily="18" charset="0"/>
              </a:rPr>
              <a:t>nonleaf</a:t>
            </a:r>
            <a:r>
              <a:rPr lang="en-US" b="0" i="0" dirty="0">
                <a:solidFill>
                  <a:srgbClr val="000000"/>
                </a:solidFill>
                <a:effectLst/>
                <a:latin typeface="Times New Roman" panose="02020603050405020304" pitchFamily="18" charset="0"/>
                <a:cs typeface="Times New Roman" panose="02020603050405020304" pitchFamily="18" charset="0"/>
              </a:rPr>
              <a:t> node) denotes a test on an attribute, </a:t>
            </a:r>
          </a:p>
          <a:p>
            <a:pPr lvl="1"/>
            <a:r>
              <a:rPr lang="en-US" dirty="0">
                <a:solidFill>
                  <a:srgbClr val="000000"/>
                </a:solidFill>
                <a:latin typeface="Times New Roman" panose="02020603050405020304" pitchFamily="18" charset="0"/>
                <a:cs typeface="Times New Roman" panose="02020603050405020304" pitchFamily="18" charset="0"/>
              </a:rPr>
              <a:t>E</a:t>
            </a:r>
            <a:r>
              <a:rPr lang="en-US" b="0" i="0" dirty="0">
                <a:solidFill>
                  <a:srgbClr val="000000"/>
                </a:solidFill>
                <a:effectLst/>
                <a:latin typeface="Times New Roman" panose="02020603050405020304" pitchFamily="18" charset="0"/>
                <a:cs typeface="Times New Roman" panose="02020603050405020304" pitchFamily="18" charset="0"/>
              </a:rPr>
              <a:t>ach </a:t>
            </a:r>
            <a:r>
              <a:rPr lang="en-US" b="1" i="0" dirty="0">
                <a:solidFill>
                  <a:srgbClr val="000000"/>
                </a:solidFill>
                <a:effectLst/>
                <a:latin typeface="Times New Roman" panose="02020603050405020304" pitchFamily="18" charset="0"/>
                <a:cs typeface="Times New Roman" panose="02020603050405020304" pitchFamily="18" charset="0"/>
              </a:rPr>
              <a:t>branch </a:t>
            </a:r>
            <a:r>
              <a:rPr lang="en-US" b="0" i="0" dirty="0">
                <a:solidFill>
                  <a:srgbClr val="000000"/>
                </a:solidFill>
                <a:effectLst/>
                <a:latin typeface="Times New Roman" panose="02020603050405020304" pitchFamily="18" charset="0"/>
                <a:cs typeface="Times New Roman" panose="02020603050405020304" pitchFamily="18" charset="0"/>
              </a:rPr>
              <a:t>represents an outcome of the test</a:t>
            </a:r>
          </a:p>
          <a:p>
            <a:pPr lvl="1"/>
            <a:r>
              <a:rPr lang="en-US" dirty="0">
                <a:solidFill>
                  <a:srgbClr val="000000"/>
                </a:solidFill>
                <a:latin typeface="Times New Roman" panose="02020603050405020304" pitchFamily="18" charset="0"/>
                <a:cs typeface="Times New Roman" panose="02020603050405020304" pitchFamily="18" charset="0"/>
              </a:rPr>
              <a:t>Each </a:t>
            </a:r>
            <a:r>
              <a:rPr lang="en-US" b="1" dirty="0">
                <a:solidFill>
                  <a:srgbClr val="000000"/>
                </a:solidFill>
                <a:latin typeface="Times New Roman" panose="02020603050405020304" pitchFamily="18" charset="0"/>
                <a:cs typeface="Times New Roman" panose="02020603050405020304" pitchFamily="18" charset="0"/>
              </a:rPr>
              <a:t>leaf node </a:t>
            </a:r>
            <a:r>
              <a:rPr lang="en-US" dirty="0">
                <a:solidFill>
                  <a:srgbClr val="000000"/>
                </a:solidFill>
                <a:latin typeface="Times New Roman" panose="02020603050405020304" pitchFamily="18" charset="0"/>
                <a:cs typeface="Times New Roman" panose="02020603050405020304" pitchFamily="18" charset="0"/>
              </a:rPr>
              <a:t>(or terminal node) holds a class label. </a:t>
            </a:r>
          </a:p>
          <a:p>
            <a:pPr lvl="1"/>
            <a:r>
              <a:rPr lang="en-US" b="1" dirty="0">
                <a:solidFill>
                  <a:srgbClr val="000000"/>
                </a:solidFill>
                <a:latin typeface="Times New Roman" panose="02020603050405020304" pitchFamily="18" charset="0"/>
                <a:cs typeface="Times New Roman" panose="02020603050405020304" pitchFamily="18" charset="0"/>
              </a:rPr>
              <a:t>Root node </a:t>
            </a:r>
            <a:r>
              <a:rPr lang="en-US" dirty="0">
                <a:solidFill>
                  <a:srgbClr val="000000"/>
                </a:solidFill>
                <a:latin typeface="Times New Roman" panose="02020603050405020304" pitchFamily="18" charset="0"/>
                <a:cs typeface="Times New Roman" panose="02020603050405020304" pitchFamily="18" charset="0"/>
              </a:rPr>
              <a:t>is the  topmost node. </a:t>
            </a:r>
          </a:p>
          <a:p>
            <a:pPr marL="0" indent="0">
              <a:buNone/>
            </a:pP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7708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2D8A002C-044C-4819-3D96-08E573A1CE79}"/>
              </a:ext>
            </a:extLst>
          </p:cNvPr>
          <p:cNvSpPr>
            <a:spLocks noGrp="1"/>
          </p:cNvSpPr>
          <p:nvPr>
            <p:ph type="sldNum" sz="quarter" idx="10"/>
          </p:nvPr>
        </p:nvSpPr>
        <p:spPr>
          <a:xfrm>
            <a:off x="7248525"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24E03E57-7B3A-440F-B021-CC82666B8238}" type="slidenum">
              <a:rPr lang="en-US" altLang="en-US"/>
              <a:pPr eaLnBrk="1" hangingPunct="1"/>
              <a:t>23</a:t>
            </a:fld>
            <a:endParaRPr lang="en-US" altLang="en-US"/>
          </a:p>
        </p:txBody>
      </p:sp>
      <p:sp>
        <p:nvSpPr>
          <p:cNvPr id="12291" name="Rectangle 2">
            <a:extLst>
              <a:ext uri="{FF2B5EF4-FFF2-40B4-BE49-F238E27FC236}">
                <a16:creationId xmlns:a16="http://schemas.microsoft.com/office/drawing/2014/main" id="{4C0598AC-455E-7AB0-A0F9-3EA7F95FF73A}"/>
              </a:ext>
            </a:extLst>
          </p:cNvPr>
          <p:cNvSpPr>
            <a:spLocks noGrp="1" noChangeArrowheads="1"/>
          </p:cNvSpPr>
          <p:nvPr>
            <p:ph type="title"/>
          </p:nvPr>
        </p:nvSpPr>
        <p:spPr>
          <a:xfrm>
            <a:off x="0" y="152400"/>
            <a:ext cx="9144000" cy="838200"/>
          </a:xfrm>
          <a:noFill/>
        </p:spPr>
        <p:txBody>
          <a:bodyPr lIns="92075" tIns="46038" rIns="92075" bIns="46038"/>
          <a:lstStyle/>
          <a:p>
            <a:pPr eaLnBrk="1" hangingPunct="1"/>
            <a:r>
              <a:rPr lang="en-US" altLang="en-US" dirty="0">
                <a:latin typeface="Times New Roman" panose="02020603050405020304" pitchFamily="18" charset="0"/>
                <a:cs typeface="Times New Roman" panose="02020603050405020304" pitchFamily="18" charset="0"/>
              </a:rPr>
              <a:t>Decision Tree Induction: An Example</a:t>
            </a:r>
            <a:endParaRPr lang="en-US" altLang="en-US" i="1" dirty="0">
              <a:latin typeface="Times New Roman" panose="02020603050405020304" pitchFamily="18" charset="0"/>
              <a:cs typeface="Times New Roman" panose="02020603050405020304" pitchFamily="18" charset="0"/>
            </a:endParaRPr>
          </a:p>
        </p:txBody>
      </p:sp>
      <p:grpSp>
        <p:nvGrpSpPr>
          <p:cNvPr id="12292" name="Group 63">
            <a:extLst>
              <a:ext uri="{FF2B5EF4-FFF2-40B4-BE49-F238E27FC236}">
                <a16:creationId xmlns:a16="http://schemas.microsoft.com/office/drawing/2014/main" id="{DA9A6CDB-A12F-9981-EE0F-43143B324D75}"/>
              </a:ext>
            </a:extLst>
          </p:cNvPr>
          <p:cNvGrpSpPr>
            <a:grpSpLocks/>
          </p:cNvGrpSpPr>
          <p:nvPr/>
        </p:nvGrpSpPr>
        <p:grpSpPr bwMode="auto">
          <a:xfrm>
            <a:off x="95250" y="2819400"/>
            <a:ext cx="6305550" cy="3810000"/>
            <a:chOff x="768" y="1152"/>
            <a:chExt cx="3972" cy="2400"/>
          </a:xfrm>
        </p:grpSpPr>
        <p:sp>
          <p:nvSpPr>
            <p:cNvPr id="12295" name="Rectangle 3">
              <a:extLst>
                <a:ext uri="{FF2B5EF4-FFF2-40B4-BE49-F238E27FC236}">
                  <a16:creationId xmlns:a16="http://schemas.microsoft.com/office/drawing/2014/main" id="{E434AE7F-F4B9-F3FB-C9D0-BA1121B030A6}"/>
                </a:ext>
              </a:extLst>
            </p:cNvPr>
            <p:cNvSpPr>
              <a:spLocks noChangeArrowheads="1"/>
            </p:cNvSpPr>
            <p:nvPr/>
          </p:nvSpPr>
          <p:spPr bwMode="auto">
            <a:xfrm>
              <a:off x="2387" y="1152"/>
              <a:ext cx="475" cy="296"/>
            </a:xfrm>
            <a:prstGeom prst="rect">
              <a:avLst/>
            </a:prstGeom>
            <a:solidFill>
              <a:srgbClr val="00CCFF"/>
            </a:solidFill>
            <a:ln w="12700">
              <a:solidFill>
                <a:schemeClr val="tx1"/>
              </a:solidFill>
              <a:miter lim="800000"/>
              <a:headEnd/>
              <a:tailEnd/>
            </a:ln>
          </p:spPr>
          <p:txBody>
            <a:bodyPr wrap="none" lIns="92075" tIns="46038" rIns="92075" bIns="46038">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age?</a:t>
              </a:r>
            </a:p>
          </p:txBody>
        </p:sp>
        <p:sp>
          <p:nvSpPr>
            <p:cNvPr id="12296" name="Rectangle 4">
              <a:extLst>
                <a:ext uri="{FF2B5EF4-FFF2-40B4-BE49-F238E27FC236}">
                  <a16:creationId xmlns:a16="http://schemas.microsoft.com/office/drawing/2014/main" id="{B3E04944-4DCF-2F16-A343-2106918DB202}"/>
                </a:ext>
              </a:extLst>
            </p:cNvPr>
            <p:cNvSpPr>
              <a:spLocks noChangeArrowheads="1"/>
            </p:cNvSpPr>
            <p:nvPr/>
          </p:nvSpPr>
          <p:spPr bwMode="auto">
            <a:xfrm>
              <a:off x="2245" y="1766"/>
              <a:ext cx="7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overcast</a:t>
              </a:r>
            </a:p>
          </p:txBody>
        </p:sp>
        <p:sp>
          <p:nvSpPr>
            <p:cNvPr id="12297" name="Rectangle 5">
              <a:extLst>
                <a:ext uri="{FF2B5EF4-FFF2-40B4-BE49-F238E27FC236}">
                  <a16:creationId xmlns:a16="http://schemas.microsoft.com/office/drawing/2014/main" id="{5099ED30-C289-88F0-12CE-62F801DA88BA}"/>
                </a:ext>
              </a:extLst>
            </p:cNvPr>
            <p:cNvSpPr>
              <a:spLocks noChangeArrowheads="1"/>
            </p:cNvSpPr>
            <p:nvPr/>
          </p:nvSpPr>
          <p:spPr bwMode="auto">
            <a:xfrm>
              <a:off x="1229" y="2342"/>
              <a:ext cx="763" cy="296"/>
            </a:xfrm>
            <a:prstGeom prst="rect">
              <a:avLst/>
            </a:prstGeom>
            <a:solidFill>
              <a:srgbClr val="00FFCC"/>
            </a:solidFill>
            <a:ln w="12700">
              <a:solidFill>
                <a:schemeClr val="tx1"/>
              </a:solidFill>
              <a:miter lim="800000"/>
              <a:headEnd/>
              <a:tailEnd/>
            </a:ln>
          </p:spPr>
          <p:txBody>
            <a:bodyPr wrap="none" lIns="92075" tIns="46038" rIns="92075" bIns="46038">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student?</a:t>
              </a:r>
            </a:p>
          </p:txBody>
        </p:sp>
        <p:sp>
          <p:nvSpPr>
            <p:cNvPr id="12298" name="Rectangle 6">
              <a:extLst>
                <a:ext uri="{FF2B5EF4-FFF2-40B4-BE49-F238E27FC236}">
                  <a16:creationId xmlns:a16="http://schemas.microsoft.com/office/drawing/2014/main" id="{9A9A80C2-54F1-D762-BB47-2A83FB1AE5B8}"/>
                </a:ext>
              </a:extLst>
            </p:cNvPr>
            <p:cNvSpPr>
              <a:spLocks noChangeArrowheads="1"/>
            </p:cNvSpPr>
            <p:nvPr/>
          </p:nvSpPr>
          <p:spPr bwMode="auto">
            <a:xfrm>
              <a:off x="3432" y="2342"/>
              <a:ext cx="1140" cy="296"/>
            </a:xfrm>
            <a:prstGeom prst="rect">
              <a:avLst/>
            </a:prstGeom>
            <a:solidFill>
              <a:srgbClr val="99CCFF"/>
            </a:solidFill>
            <a:ln w="12700">
              <a:solidFill>
                <a:schemeClr val="tx1"/>
              </a:solidFill>
              <a:miter lim="800000"/>
              <a:headEnd/>
              <a:tailEnd/>
            </a:ln>
          </p:spPr>
          <p:txBody>
            <a:bodyPr wrap="none" lIns="92075" tIns="46038" rIns="92075" bIns="46038">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credit rating?</a:t>
              </a:r>
            </a:p>
          </p:txBody>
        </p:sp>
        <p:sp>
          <p:nvSpPr>
            <p:cNvPr id="12299" name="Line 11">
              <a:extLst>
                <a:ext uri="{FF2B5EF4-FFF2-40B4-BE49-F238E27FC236}">
                  <a16:creationId xmlns:a16="http://schemas.microsoft.com/office/drawing/2014/main" id="{B6DED5D9-867E-AA63-9578-F747A1331BAD}"/>
                </a:ext>
              </a:extLst>
            </p:cNvPr>
            <p:cNvSpPr>
              <a:spLocks noChangeShapeType="1"/>
            </p:cNvSpPr>
            <p:nvPr/>
          </p:nvSpPr>
          <p:spPr bwMode="auto">
            <a:xfrm flipH="1">
              <a:off x="1619" y="1462"/>
              <a:ext cx="625" cy="83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2300" name="Line 12">
              <a:extLst>
                <a:ext uri="{FF2B5EF4-FFF2-40B4-BE49-F238E27FC236}">
                  <a16:creationId xmlns:a16="http://schemas.microsoft.com/office/drawing/2014/main" id="{5C0155F4-F2CF-7D97-0807-4AF9249F3189}"/>
                </a:ext>
              </a:extLst>
            </p:cNvPr>
            <p:cNvSpPr>
              <a:spLocks noChangeShapeType="1"/>
            </p:cNvSpPr>
            <p:nvPr/>
          </p:nvSpPr>
          <p:spPr bwMode="auto">
            <a:xfrm flipH="1">
              <a:off x="2622" y="1491"/>
              <a:ext cx="1" cy="34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2301" name="Line 13">
              <a:extLst>
                <a:ext uri="{FF2B5EF4-FFF2-40B4-BE49-F238E27FC236}">
                  <a16:creationId xmlns:a16="http://schemas.microsoft.com/office/drawing/2014/main" id="{7C9F9E8B-FB64-BA08-C01A-6C83CA5AA73E}"/>
                </a:ext>
              </a:extLst>
            </p:cNvPr>
            <p:cNvSpPr>
              <a:spLocks noChangeShapeType="1"/>
            </p:cNvSpPr>
            <p:nvPr/>
          </p:nvSpPr>
          <p:spPr bwMode="auto">
            <a:xfrm>
              <a:off x="2928" y="1440"/>
              <a:ext cx="1051" cy="89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2302" name="Rectangle 14">
              <a:extLst>
                <a:ext uri="{FF2B5EF4-FFF2-40B4-BE49-F238E27FC236}">
                  <a16:creationId xmlns:a16="http://schemas.microsoft.com/office/drawing/2014/main" id="{855A2151-7223-74B0-16A6-F5424A040D48}"/>
                </a:ext>
              </a:extLst>
            </p:cNvPr>
            <p:cNvSpPr>
              <a:spLocks noChangeArrowheads="1"/>
            </p:cNvSpPr>
            <p:nvPr/>
          </p:nvSpPr>
          <p:spPr bwMode="auto">
            <a:xfrm>
              <a:off x="1513" y="1730"/>
              <a:ext cx="534" cy="296"/>
            </a:xfrm>
            <a:prstGeom prst="rect">
              <a:avLst/>
            </a:prstGeom>
            <a:solidFill>
              <a:srgbClr val="FFFF00"/>
            </a:solidFill>
            <a:ln w="12700">
              <a:solidFill>
                <a:schemeClr val="bg1"/>
              </a:solidFill>
              <a:miter lim="800000"/>
              <a:headEnd/>
              <a:tailEnd/>
            </a:ln>
          </p:spPr>
          <p:txBody>
            <a:bodyPr wrap="none" lIns="92075" tIns="46038" rIns="92075" bIns="46038">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Times New Roman" panose="02020603050405020304" pitchFamily="18" charset="0"/>
                </a:rPr>
                <a:t>&lt;=30</a:t>
              </a:r>
              <a:endParaRPr lang="en-US" altLang="en-US" sz="2400">
                <a:latin typeface="Times New Roman" panose="02020603050405020304" pitchFamily="18" charset="0"/>
              </a:endParaRPr>
            </a:p>
          </p:txBody>
        </p:sp>
        <p:sp>
          <p:nvSpPr>
            <p:cNvPr id="12303" name="Rectangle 15">
              <a:extLst>
                <a:ext uri="{FF2B5EF4-FFF2-40B4-BE49-F238E27FC236}">
                  <a16:creationId xmlns:a16="http://schemas.microsoft.com/office/drawing/2014/main" id="{C567C7B1-4535-2139-EE6C-247004D61D12}"/>
                </a:ext>
              </a:extLst>
            </p:cNvPr>
            <p:cNvSpPr>
              <a:spLocks noChangeArrowheads="1"/>
            </p:cNvSpPr>
            <p:nvPr/>
          </p:nvSpPr>
          <p:spPr bwMode="auto">
            <a:xfrm>
              <a:off x="3364" y="1804"/>
              <a:ext cx="417" cy="2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Times New Roman" panose="02020603050405020304" pitchFamily="18" charset="0"/>
                </a:rPr>
                <a:t>&gt;40</a:t>
              </a:r>
              <a:endParaRPr lang="en-US" altLang="en-US" sz="2400">
                <a:latin typeface="Times New Roman" panose="02020603050405020304" pitchFamily="18" charset="0"/>
              </a:endParaRPr>
            </a:p>
          </p:txBody>
        </p:sp>
        <p:sp>
          <p:nvSpPr>
            <p:cNvPr id="12304" name="Line 16">
              <a:extLst>
                <a:ext uri="{FF2B5EF4-FFF2-40B4-BE49-F238E27FC236}">
                  <a16:creationId xmlns:a16="http://schemas.microsoft.com/office/drawing/2014/main" id="{CA3B5CF5-717C-27CC-250A-F7EBE85327C9}"/>
                </a:ext>
              </a:extLst>
            </p:cNvPr>
            <p:cNvSpPr>
              <a:spLocks noChangeShapeType="1"/>
            </p:cNvSpPr>
            <p:nvPr/>
          </p:nvSpPr>
          <p:spPr bwMode="auto">
            <a:xfrm flipH="1">
              <a:off x="960" y="2640"/>
              <a:ext cx="528" cy="62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2305" name="Line 17">
              <a:extLst>
                <a:ext uri="{FF2B5EF4-FFF2-40B4-BE49-F238E27FC236}">
                  <a16:creationId xmlns:a16="http://schemas.microsoft.com/office/drawing/2014/main" id="{84E09E1B-E204-A643-5E22-9C44200D9C35}"/>
                </a:ext>
              </a:extLst>
            </p:cNvPr>
            <p:cNvSpPr>
              <a:spLocks noChangeShapeType="1"/>
            </p:cNvSpPr>
            <p:nvPr/>
          </p:nvSpPr>
          <p:spPr bwMode="auto">
            <a:xfrm>
              <a:off x="1728" y="2640"/>
              <a:ext cx="480" cy="62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2306" name="Line 18">
              <a:extLst>
                <a:ext uri="{FF2B5EF4-FFF2-40B4-BE49-F238E27FC236}">
                  <a16:creationId xmlns:a16="http://schemas.microsoft.com/office/drawing/2014/main" id="{C1E9C3BA-FC59-BA0F-E5FC-29E53D2BAC53}"/>
                </a:ext>
              </a:extLst>
            </p:cNvPr>
            <p:cNvSpPr>
              <a:spLocks noChangeShapeType="1"/>
            </p:cNvSpPr>
            <p:nvPr/>
          </p:nvSpPr>
          <p:spPr bwMode="auto">
            <a:xfrm flipH="1">
              <a:off x="3360" y="2640"/>
              <a:ext cx="480" cy="57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2307" name="Line 19">
              <a:extLst>
                <a:ext uri="{FF2B5EF4-FFF2-40B4-BE49-F238E27FC236}">
                  <a16:creationId xmlns:a16="http://schemas.microsoft.com/office/drawing/2014/main" id="{E922B049-6202-7BB1-0C7A-F400F4FD62F6}"/>
                </a:ext>
              </a:extLst>
            </p:cNvPr>
            <p:cNvSpPr>
              <a:spLocks noChangeShapeType="1"/>
            </p:cNvSpPr>
            <p:nvPr/>
          </p:nvSpPr>
          <p:spPr bwMode="auto">
            <a:xfrm>
              <a:off x="4128" y="2640"/>
              <a:ext cx="432" cy="57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2308" name="Line 24">
              <a:extLst>
                <a:ext uri="{FF2B5EF4-FFF2-40B4-BE49-F238E27FC236}">
                  <a16:creationId xmlns:a16="http://schemas.microsoft.com/office/drawing/2014/main" id="{277C3C56-F337-7D02-97D3-883D73ABAC0F}"/>
                </a:ext>
              </a:extLst>
            </p:cNvPr>
            <p:cNvSpPr>
              <a:spLocks noChangeShapeType="1"/>
            </p:cNvSpPr>
            <p:nvPr/>
          </p:nvSpPr>
          <p:spPr bwMode="auto">
            <a:xfrm>
              <a:off x="2623" y="2029"/>
              <a:ext cx="0" cy="27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2309" name="Rectangle 25">
              <a:extLst>
                <a:ext uri="{FF2B5EF4-FFF2-40B4-BE49-F238E27FC236}">
                  <a16:creationId xmlns:a16="http://schemas.microsoft.com/office/drawing/2014/main" id="{5E9EA532-1FC4-0821-E918-CE7F3EC559E7}"/>
                </a:ext>
              </a:extLst>
            </p:cNvPr>
            <p:cNvSpPr>
              <a:spLocks noChangeArrowheads="1"/>
            </p:cNvSpPr>
            <p:nvPr/>
          </p:nvSpPr>
          <p:spPr bwMode="auto">
            <a:xfrm>
              <a:off x="768" y="3264"/>
              <a:ext cx="308" cy="2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no</a:t>
              </a:r>
            </a:p>
          </p:txBody>
        </p:sp>
        <p:sp>
          <p:nvSpPr>
            <p:cNvPr id="12310" name="Rectangle 27">
              <a:extLst>
                <a:ext uri="{FF2B5EF4-FFF2-40B4-BE49-F238E27FC236}">
                  <a16:creationId xmlns:a16="http://schemas.microsoft.com/office/drawing/2014/main" id="{68EDC574-D66A-6525-D066-C9B0280047C6}"/>
                </a:ext>
              </a:extLst>
            </p:cNvPr>
            <p:cNvSpPr>
              <a:spLocks noChangeArrowheads="1"/>
            </p:cNvSpPr>
            <p:nvPr/>
          </p:nvSpPr>
          <p:spPr bwMode="auto">
            <a:xfrm>
              <a:off x="2028" y="3264"/>
              <a:ext cx="372" cy="288"/>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yes</a:t>
              </a:r>
            </a:p>
          </p:txBody>
        </p:sp>
        <p:sp>
          <p:nvSpPr>
            <p:cNvPr id="12311" name="Rectangle 28">
              <a:extLst>
                <a:ext uri="{FF2B5EF4-FFF2-40B4-BE49-F238E27FC236}">
                  <a16:creationId xmlns:a16="http://schemas.microsoft.com/office/drawing/2014/main" id="{BC7D61C8-0E5B-568E-85F0-ADB062C39F32}"/>
                </a:ext>
              </a:extLst>
            </p:cNvPr>
            <p:cNvSpPr>
              <a:spLocks noChangeArrowheads="1"/>
            </p:cNvSpPr>
            <p:nvPr/>
          </p:nvSpPr>
          <p:spPr bwMode="auto">
            <a:xfrm>
              <a:off x="4368" y="3216"/>
              <a:ext cx="372" cy="288"/>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yes</a:t>
              </a:r>
            </a:p>
          </p:txBody>
        </p:sp>
        <p:sp>
          <p:nvSpPr>
            <p:cNvPr id="12312" name="Rectangle 29">
              <a:extLst>
                <a:ext uri="{FF2B5EF4-FFF2-40B4-BE49-F238E27FC236}">
                  <a16:creationId xmlns:a16="http://schemas.microsoft.com/office/drawing/2014/main" id="{B642DC3C-BB9B-67A3-C53D-B46F0D919F59}"/>
                </a:ext>
              </a:extLst>
            </p:cNvPr>
            <p:cNvSpPr>
              <a:spLocks noChangeArrowheads="1"/>
            </p:cNvSpPr>
            <p:nvPr/>
          </p:nvSpPr>
          <p:spPr bwMode="auto">
            <a:xfrm>
              <a:off x="2437" y="2344"/>
              <a:ext cx="372" cy="288"/>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yes</a:t>
              </a:r>
            </a:p>
          </p:txBody>
        </p:sp>
        <p:sp>
          <p:nvSpPr>
            <p:cNvPr id="12313" name="Rectangle 30">
              <a:extLst>
                <a:ext uri="{FF2B5EF4-FFF2-40B4-BE49-F238E27FC236}">
                  <a16:creationId xmlns:a16="http://schemas.microsoft.com/office/drawing/2014/main" id="{01E74C29-D3C7-58BC-2B2B-20BE3C08050C}"/>
                </a:ext>
              </a:extLst>
            </p:cNvPr>
            <p:cNvSpPr>
              <a:spLocks noChangeArrowheads="1"/>
            </p:cNvSpPr>
            <p:nvPr/>
          </p:nvSpPr>
          <p:spPr bwMode="auto">
            <a:xfrm>
              <a:off x="2256" y="1824"/>
              <a:ext cx="672" cy="192"/>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000" b="1">
                  <a:latin typeface="Times New Roman" panose="02020603050405020304" pitchFamily="18" charset="0"/>
                </a:rPr>
                <a:t>31..40</a:t>
              </a:r>
              <a:endParaRPr lang="en-US" altLang="en-US">
                <a:latin typeface="Times New Roman" panose="02020603050405020304" pitchFamily="18" charset="0"/>
              </a:endParaRPr>
            </a:p>
          </p:txBody>
        </p:sp>
        <p:sp>
          <p:nvSpPr>
            <p:cNvPr id="12314" name="Rectangle 62">
              <a:extLst>
                <a:ext uri="{FF2B5EF4-FFF2-40B4-BE49-F238E27FC236}">
                  <a16:creationId xmlns:a16="http://schemas.microsoft.com/office/drawing/2014/main" id="{50713CFC-BC6A-F132-AEB9-DE02CC8DC69B}"/>
                </a:ext>
              </a:extLst>
            </p:cNvPr>
            <p:cNvSpPr>
              <a:spLocks noChangeArrowheads="1"/>
            </p:cNvSpPr>
            <p:nvPr/>
          </p:nvSpPr>
          <p:spPr bwMode="auto">
            <a:xfrm rot="-143156">
              <a:off x="3168" y="3216"/>
              <a:ext cx="308" cy="2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no</a:t>
              </a:r>
            </a:p>
          </p:txBody>
        </p:sp>
        <p:sp>
          <p:nvSpPr>
            <p:cNvPr id="12315" name="Rectangle 9">
              <a:extLst>
                <a:ext uri="{FF2B5EF4-FFF2-40B4-BE49-F238E27FC236}">
                  <a16:creationId xmlns:a16="http://schemas.microsoft.com/office/drawing/2014/main" id="{CF2F3C12-C9AA-4ED7-92D6-C9AC5874F239}"/>
                </a:ext>
              </a:extLst>
            </p:cNvPr>
            <p:cNvSpPr>
              <a:spLocks noChangeArrowheads="1"/>
            </p:cNvSpPr>
            <p:nvPr/>
          </p:nvSpPr>
          <p:spPr bwMode="auto">
            <a:xfrm>
              <a:off x="4176" y="2784"/>
              <a:ext cx="382" cy="2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fair</a:t>
              </a:r>
            </a:p>
          </p:txBody>
        </p:sp>
        <p:sp>
          <p:nvSpPr>
            <p:cNvPr id="12316" name="Rectangle 10">
              <a:extLst>
                <a:ext uri="{FF2B5EF4-FFF2-40B4-BE49-F238E27FC236}">
                  <a16:creationId xmlns:a16="http://schemas.microsoft.com/office/drawing/2014/main" id="{59947F26-17E6-4EE6-002E-00F53B57CC83}"/>
                </a:ext>
              </a:extLst>
            </p:cNvPr>
            <p:cNvSpPr>
              <a:spLocks noChangeArrowheads="1"/>
            </p:cNvSpPr>
            <p:nvPr/>
          </p:nvSpPr>
          <p:spPr bwMode="auto">
            <a:xfrm>
              <a:off x="3072" y="2784"/>
              <a:ext cx="807" cy="2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excellent</a:t>
              </a:r>
            </a:p>
          </p:txBody>
        </p:sp>
        <p:sp>
          <p:nvSpPr>
            <p:cNvPr id="12317" name="Rectangle 8">
              <a:extLst>
                <a:ext uri="{FF2B5EF4-FFF2-40B4-BE49-F238E27FC236}">
                  <a16:creationId xmlns:a16="http://schemas.microsoft.com/office/drawing/2014/main" id="{CD79D0F2-5B51-D3D0-C0D9-B185BADA2E88}"/>
                </a:ext>
              </a:extLst>
            </p:cNvPr>
            <p:cNvSpPr>
              <a:spLocks noChangeArrowheads="1"/>
            </p:cNvSpPr>
            <p:nvPr/>
          </p:nvSpPr>
          <p:spPr bwMode="auto">
            <a:xfrm>
              <a:off x="1872" y="2832"/>
              <a:ext cx="372" cy="2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yes</a:t>
              </a:r>
            </a:p>
          </p:txBody>
        </p:sp>
        <p:sp>
          <p:nvSpPr>
            <p:cNvPr id="12318" name="Rectangle 7">
              <a:extLst>
                <a:ext uri="{FF2B5EF4-FFF2-40B4-BE49-F238E27FC236}">
                  <a16:creationId xmlns:a16="http://schemas.microsoft.com/office/drawing/2014/main" id="{E5F75447-B874-E53B-82B8-F6A600DDAF25}"/>
                </a:ext>
              </a:extLst>
            </p:cNvPr>
            <p:cNvSpPr>
              <a:spLocks noChangeArrowheads="1"/>
            </p:cNvSpPr>
            <p:nvPr/>
          </p:nvSpPr>
          <p:spPr bwMode="auto">
            <a:xfrm>
              <a:off x="960" y="2832"/>
              <a:ext cx="432" cy="2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no</a:t>
              </a:r>
            </a:p>
          </p:txBody>
        </p:sp>
      </p:grpSp>
      <p:graphicFrame>
        <p:nvGraphicFramePr>
          <p:cNvPr id="12293" name="Object 1024">
            <a:extLst>
              <a:ext uri="{FF2B5EF4-FFF2-40B4-BE49-F238E27FC236}">
                <a16:creationId xmlns:a16="http://schemas.microsoft.com/office/drawing/2014/main" id="{2463E5B8-0007-CB39-D08B-0DF0580670BF}"/>
              </a:ext>
            </a:extLst>
          </p:cNvPr>
          <p:cNvGraphicFramePr>
            <a:graphicFrameLocks/>
          </p:cNvGraphicFramePr>
          <p:nvPr>
            <p:extLst>
              <p:ext uri="{D42A27DB-BD31-4B8C-83A1-F6EECF244321}">
                <p14:modId xmlns:p14="http://schemas.microsoft.com/office/powerpoint/2010/main" val="2126685983"/>
              </p:ext>
            </p:extLst>
          </p:nvPr>
        </p:nvGraphicFramePr>
        <p:xfrm>
          <a:off x="5202239" y="1104900"/>
          <a:ext cx="3789362" cy="3429000"/>
        </p:xfrm>
        <a:graphic>
          <a:graphicData uri="http://schemas.openxmlformats.org/presentationml/2006/ole">
            <mc:AlternateContent xmlns:mc="http://schemas.openxmlformats.org/markup-compatibility/2006">
              <mc:Choice xmlns:v="urn:schemas-microsoft-com:vml" Requires="v">
                <p:oleObj name="Worksheet" r:id="rId3" imgW="5772150" imgH="4457700" progId="Excel.Sheet.8">
                  <p:embed/>
                </p:oleObj>
              </mc:Choice>
              <mc:Fallback>
                <p:oleObj name="Worksheet" r:id="rId3" imgW="5772150" imgH="4457700" progId="Excel.Sheet.8">
                  <p:embed/>
                  <p:pic>
                    <p:nvPicPr>
                      <p:cNvPr id="12293" name="Object 1024">
                        <a:extLst>
                          <a:ext uri="{FF2B5EF4-FFF2-40B4-BE49-F238E27FC236}">
                            <a16:creationId xmlns:a16="http://schemas.microsoft.com/office/drawing/2014/main" id="{2463E5B8-0007-CB39-D08B-0DF0580670B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2239" y="1104900"/>
                        <a:ext cx="3789362" cy="3429000"/>
                      </a:xfrm>
                      <a:prstGeom prst="rect">
                        <a:avLst/>
                      </a:prstGeom>
                      <a:noFill/>
                      <a:ln>
                        <a:noFill/>
                      </a:ln>
                    </p:spPr>
                  </p:pic>
                </p:oleObj>
              </mc:Fallback>
            </mc:AlternateContent>
          </a:graphicData>
        </a:graphic>
      </p:graphicFrame>
      <p:sp>
        <p:nvSpPr>
          <p:cNvPr id="12294" name="Rectangle 1">
            <a:extLst>
              <a:ext uri="{FF2B5EF4-FFF2-40B4-BE49-F238E27FC236}">
                <a16:creationId xmlns:a16="http://schemas.microsoft.com/office/drawing/2014/main" id="{307F0C00-0F6A-F33C-C480-510C834BBD92}"/>
              </a:ext>
            </a:extLst>
          </p:cNvPr>
          <p:cNvSpPr>
            <a:spLocks noChangeArrowheads="1"/>
          </p:cNvSpPr>
          <p:nvPr/>
        </p:nvSpPr>
        <p:spPr bwMode="auto">
          <a:xfrm>
            <a:off x="152401" y="1371600"/>
            <a:ext cx="48196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buClr>
                <a:srgbClr val="170981"/>
              </a:buClr>
              <a:buSzPct val="75000"/>
              <a:buFont typeface="Wingdings" panose="05000000000000000000" pitchFamily="2" charset="2"/>
              <a:buChar char="q"/>
            </a:pPr>
            <a:r>
              <a:rPr lang="en-US" altLang="en-US" sz="2400" dirty="0">
                <a:latin typeface="Calibri" panose="020F0502020204030204" pitchFamily="34" charset="0"/>
              </a:rPr>
              <a:t>Training data set: </a:t>
            </a:r>
            <a:r>
              <a:rPr lang="en-US" altLang="en-US" sz="2400" dirty="0" err="1">
                <a:latin typeface="Calibri" panose="020F0502020204030204" pitchFamily="34" charset="0"/>
              </a:rPr>
              <a:t>Buys_computer</a:t>
            </a:r>
            <a:endParaRPr lang="en-US" altLang="en-US" sz="2400" dirty="0">
              <a:latin typeface="Calibri" panose="020F0502020204030204" pitchFamily="34" charset="0"/>
            </a:endParaRPr>
          </a:p>
          <a:p>
            <a:pPr eaLnBrk="1" hangingPunct="1">
              <a:buClr>
                <a:srgbClr val="170981"/>
              </a:buClr>
              <a:buSzPct val="75000"/>
              <a:buFont typeface="Wingdings" panose="05000000000000000000" pitchFamily="2" charset="2"/>
              <a:buChar char="q"/>
            </a:pPr>
            <a:r>
              <a:rPr lang="en-US" altLang="en-US" sz="2400" dirty="0">
                <a:latin typeface="Calibri" panose="020F0502020204030204" pitchFamily="34" charset="0"/>
              </a:rPr>
              <a:t>The data set follows an example of Quinlan’s ID3 </a:t>
            </a:r>
          </a:p>
          <a:p>
            <a:pPr eaLnBrk="1" hangingPunct="1">
              <a:buClr>
                <a:srgbClr val="170981"/>
              </a:buClr>
              <a:buSzPct val="75000"/>
              <a:buFont typeface="Wingdings" panose="05000000000000000000" pitchFamily="2" charset="2"/>
              <a:buChar char="q"/>
            </a:pPr>
            <a:r>
              <a:rPr lang="en-US" altLang="en-US" sz="2400" dirty="0">
                <a:latin typeface="Calibri" panose="020F0502020204030204" pitchFamily="34" charset="0"/>
              </a:rPr>
              <a:t>Resulting tree: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A7C8-FE9A-6CA0-21EF-CB68FD3FB730}"/>
              </a:ext>
            </a:extLst>
          </p:cNvPr>
          <p:cNvSpPr>
            <a:spLocks noGrp="1"/>
          </p:cNvSpPr>
          <p:nvPr>
            <p:ph type="title"/>
          </p:nvPr>
        </p:nvSpPr>
        <p:spPr>
          <a:xfrm>
            <a:off x="628650" y="365127"/>
            <a:ext cx="7886700" cy="795854"/>
          </a:xfrm>
        </p:spPr>
        <p:txBody>
          <a:bodyPr/>
          <a:lstStyle/>
          <a:p>
            <a:pPr algn="ctr"/>
            <a:r>
              <a:rPr lang="en-IN" b="1" dirty="0"/>
              <a:t>Use of decision tree</a:t>
            </a:r>
          </a:p>
        </p:txBody>
      </p:sp>
      <p:sp>
        <p:nvSpPr>
          <p:cNvPr id="3" name="Content Placeholder 2">
            <a:extLst>
              <a:ext uri="{FF2B5EF4-FFF2-40B4-BE49-F238E27FC236}">
                <a16:creationId xmlns:a16="http://schemas.microsoft.com/office/drawing/2014/main" id="{8BC35207-5FF1-10D9-18FF-6C134AA0AAFA}"/>
              </a:ext>
            </a:extLst>
          </p:cNvPr>
          <p:cNvSpPr>
            <a:spLocks noGrp="1"/>
          </p:cNvSpPr>
          <p:nvPr>
            <p:ph idx="1"/>
          </p:nvPr>
        </p:nvSpPr>
        <p:spPr>
          <a:xfrm>
            <a:off x="628650" y="1160981"/>
            <a:ext cx="7886700" cy="5015982"/>
          </a:xfrm>
        </p:spPr>
        <p:txBody>
          <a:bodyPr>
            <a:normAutofit/>
          </a:bodyPr>
          <a:lstStyle/>
          <a:p>
            <a:r>
              <a:rPr lang="en-IN" sz="3200" dirty="0"/>
              <a:t>For a tuple X, the attribute values are tested against the decision tree.</a:t>
            </a:r>
          </a:p>
          <a:p>
            <a:r>
              <a:rPr lang="en-IN" sz="3200" dirty="0"/>
              <a:t>A path is traced from the root to leaf. </a:t>
            </a:r>
          </a:p>
          <a:p>
            <a:r>
              <a:rPr lang="en-IN" sz="3200" dirty="0"/>
              <a:t>Reason for popularity</a:t>
            </a:r>
          </a:p>
          <a:p>
            <a:pPr lvl="1"/>
            <a:r>
              <a:rPr lang="en-IN" sz="2800" dirty="0"/>
              <a:t>Easy to construct, simple and fast</a:t>
            </a:r>
          </a:p>
          <a:p>
            <a:pPr lvl="2"/>
            <a:r>
              <a:rPr lang="en-IN" sz="2400" dirty="0"/>
              <a:t>No domain knowledge is required</a:t>
            </a:r>
          </a:p>
          <a:p>
            <a:pPr lvl="1"/>
            <a:r>
              <a:rPr lang="en-IN" sz="2800" dirty="0"/>
              <a:t>Easy to understand; interpretable</a:t>
            </a:r>
          </a:p>
          <a:p>
            <a:pPr lvl="1"/>
            <a:r>
              <a:rPr lang="en-IN" sz="2800" dirty="0"/>
              <a:t>They can handle multidimensional data</a:t>
            </a:r>
          </a:p>
          <a:p>
            <a:pPr lvl="1"/>
            <a:r>
              <a:rPr lang="en-IN" sz="2800" dirty="0"/>
              <a:t>Good accuracy</a:t>
            </a:r>
          </a:p>
          <a:p>
            <a:pPr lvl="1"/>
            <a:r>
              <a:rPr lang="en-IN" sz="2800" dirty="0"/>
              <a:t>Several applications</a:t>
            </a:r>
          </a:p>
          <a:p>
            <a:pPr lvl="2"/>
            <a:endParaRPr lang="en-IN" sz="2400" dirty="0"/>
          </a:p>
        </p:txBody>
      </p:sp>
    </p:spTree>
    <p:extLst>
      <p:ext uri="{BB962C8B-B14F-4D97-AF65-F5344CB8AC3E}">
        <p14:creationId xmlns:p14="http://schemas.microsoft.com/office/powerpoint/2010/main" val="585456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A33DA-8FEB-1527-B4BC-9DE63AA6F54E}"/>
              </a:ext>
            </a:extLst>
          </p:cNvPr>
          <p:cNvSpPr>
            <a:spLocks noGrp="1"/>
          </p:cNvSpPr>
          <p:nvPr>
            <p:ph type="title"/>
          </p:nvPr>
        </p:nvSpPr>
        <p:spPr>
          <a:xfrm>
            <a:off x="628650" y="365126"/>
            <a:ext cx="7886700" cy="775305"/>
          </a:xfrm>
        </p:spPr>
        <p:txBody>
          <a:bodyPr/>
          <a:lstStyle/>
          <a:p>
            <a:pPr algn="ctr"/>
            <a:r>
              <a:rPr lang="en-IN" dirty="0"/>
              <a:t>History</a:t>
            </a:r>
          </a:p>
        </p:txBody>
      </p:sp>
      <p:sp>
        <p:nvSpPr>
          <p:cNvPr id="3" name="Content Placeholder 2">
            <a:extLst>
              <a:ext uri="{FF2B5EF4-FFF2-40B4-BE49-F238E27FC236}">
                <a16:creationId xmlns:a16="http://schemas.microsoft.com/office/drawing/2014/main" id="{80C231EA-6D8A-6EB8-0569-1A807B1D250E}"/>
              </a:ext>
            </a:extLst>
          </p:cNvPr>
          <p:cNvSpPr>
            <a:spLocks noGrp="1"/>
          </p:cNvSpPr>
          <p:nvPr>
            <p:ph idx="1"/>
          </p:nvPr>
        </p:nvSpPr>
        <p:spPr>
          <a:xfrm>
            <a:off x="628650" y="1222625"/>
            <a:ext cx="7886700" cy="4954338"/>
          </a:xfrm>
        </p:spPr>
        <p:txBody>
          <a:bodyPr/>
          <a:lstStyle/>
          <a:p>
            <a:r>
              <a:rPr lang="en-IN" dirty="0"/>
              <a:t>Introduced by </a:t>
            </a:r>
            <a:r>
              <a:rPr lang="en-IN" dirty="0" err="1"/>
              <a:t>J.Ross</a:t>
            </a:r>
            <a:r>
              <a:rPr lang="en-IN" dirty="0"/>
              <a:t> Quinlan</a:t>
            </a:r>
          </a:p>
          <a:p>
            <a:pPr lvl="1"/>
            <a:r>
              <a:rPr lang="en-IN" dirty="0"/>
              <a:t>Developed ID3 algorithm (Iterative </a:t>
            </a:r>
            <a:r>
              <a:rPr lang="en-IN" dirty="0" err="1"/>
              <a:t>Dichotomiser</a:t>
            </a:r>
            <a:r>
              <a:rPr lang="en-IN" dirty="0"/>
              <a:t>)</a:t>
            </a:r>
          </a:p>
          <a:p>
            <a:r>
              <a:rPr lang="en-IN" dirty="0"/>
              <a:t>Quinlan also presented C4.5 which became a benchmark</a:t>
            </a:r>
          </a:p>
          <a:p>
            <a:r>
              <a:rPr lang="en-IN" dirty="0"/>
              <a:t>A CART algorithm is published a four researchers independently</a:t>
            </a:r>
          </a:p>
          <a:p>
            <a:r>
              <a:rPr lang="en-IN" dirty="0"/>
              <a:t>Three algorithms: ID3, C4.5, and CART adopt a greedy approach (non-backtracking)</a:t>
            </a:r>
          </a:p>
          <a:p>
            <a:pPr lvl="1"/>
            <a:r>
              <a:rPr lang="en-IN" dirty="0"/>
              <a:t>Top-down, divide and conquer</a:t>
            </a:r>
          </a:p>
        </p:txBody>
      </p:sp>
    </p:spTree>
    <p:extLst>
      <p:ext uri="{BB962C8B-B14F-4D97-AF65-F5344CB8AC3E}">
        <p14:creationId xmlns:p14="http://schemas.microsoft.com/office/powerpoint/2010/main" val="746397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a:extLst>
              <a:ext uri="{FF2B5EF4-FFF2-40B4-BE49-F238E27FC236}">
                <a16:creationId xmlns:a16="http://schemas.microsoft.com/office/drawing/2014/main" id="{DEC1F04B-0A4A-1B2F-E184-5474449CF0A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5094D981-53F3-40A5-A140-0AAF2969934F}" type="slidenum">
              <a:rPr lang="en-US" altLang="en-US"/>
              <a:pPr eaLnBrk="1" hangingPunct="1"/>
              <a:t>26</a:t>
            </a:fld>
            <a:endParaRPr lang="en-US" altLang="en-US"/>
          </a:p>
        </p:txBody>
      </p:sp>
      <p:sp>
        <p:nvSpPr>
          <p:cNvPr id="13315" name="Rectangle 1026">
            <a:extLst>
              <a:ext uri="{FF2B5EF4-FFF2-40B4-BE49-F238E27FC236}">
                <a16:creationId xmlns:a16="http://schemas.microsoft.com/office/drawing/2014/main" id="{8DE7AD2C-A9CF-12E1-BE62-AF0C4B1C990B}"/>
              </a:ext>
            </a:extLst>
          </p:cNvPr>
          <p:cNvSpPr>
            <a:spLocks noGrp="1" noChangeArrowheads="1"/>
          </p:cNvSpPr>
          <p:nvPr>
            <p:ph type="title"/>
          </p:nvPr>
        </p:nvSpPr>
        <p:spPr>
          <a:xfrm>
            <a:off x="0" y="304800"/>
            <a:ext cx="9144000" cy="609600"/>
          </a:xfrm>
        </p:spPr>
        <p:txBody>
          <a:bodyPr>
            <a:normAutofit fontScale="90000"/>
          </a:bodyPr>
          <a:lstStyle/>
          <a:p>
            <a:pPr algn="ctr" eaLnBrk="1" hangingPunct="1"/>
            <a:r>
              <a:rPr lang="en-US" altLang="en-US" b="1" dirty="0">
                <a:latin typeface="Times New Roman" panose="02020603050405020304" pitchFamily="18" charset="0"/>
                <a:cs typeface="Times New Roman" panose="02020603050405020304" pitchFamily="18" charset="0"/>
              </a:rPr>
              <a:t>Algorithm for Decision Tree Induction</a:t>
            </a:r>
          </a:p>
        </p:txBody>
      </p:sp>
      <p:sp>
        <p:nvSpPr>
          <p:cNvPr id="13316" name="Rectangle 1027">
            <a:extLst>
              <a:ext uri="{FF2B5EF4-FFF2-40B4-BE49-F238E27FC236}">
                <a16:creationId xmlns:a16="http://schemas.microsoft.com/office/drawing/2014/main" id="{FD18F5C2-1533-26C9-A053-5876433CAEAB}"/>
              </a:ext>
            </a:extLst>
          </p:cNvPr>
          <p:cNvSpPr>
            <a:spLocks noGrp="1" noChangeArrowheads="1"/>
          </p:cNvSpPr>
          <p:nvPr>
            <p:ph type="body" idx="1"/>
          </p:nvPr>
        </p:nvSpPr>
        <p:spPr>
          <a:xfrm>
            <a:off x="304800" y="1219200"/>
            <a:ext cx="8763000" cy="5562600"/>
          </a:xfrm>
        </p:spPr>
        <p:txBody>
          <a:bodyPr/>
          <a:lstStyle/>
          <a:p>
            <a:pPr eaLnBrk="1" hangingPunct="1">
              <a:spcBef>
                <a:spcPct val="0"/>
              </a:spcBef>
            </a:pPr>
            <a:r>
              <a:rPr lang="en-US" altLang="en-US" sz="2400" dirty="0">
                <a:latin typeface="Times New Roman" panose="02020603050405020304" pitchFamily="18" charset="0"/>
                <a:cs typeface="Times New Roman" panose="02020603050405020304" pitchFamily="18" charset="0"/>
              </a:rPr>
              <a:t>Basic algorithm (a greedy algorithm)</a:t>
            </a:r>
          </a:p>
          <a:p>
            <a:pPr lvl="1" eaLnBrk="1" hangingPunct="1">
              <a:spcBef>
                <a:spcPct val="0"/>
              </a:spcBef>
            </a:pPr>
            <a:r>
              <a:rPr lang="en-US" altLang="en-US" sz="2400" dirty="0">
                <a:latin typeface="Times New Roman" panose="02020603050405020304" pitchFamily="18" charset="0"/>
                <a:cs typeface="Times New Roman" panose="02020603050405020304" pitchFamily="18" charset="0"/>
              </a:rPr>
              <a:t>Tree is constructed in a </a:t>
            </a:r>
            <a:r>
              <a:rPr lang="en-US" altLang="en-US" sz="2400" dirty="0">
                <a:solidFill>
                  <a:schemeClr val="hlink"/>
                </a:solidFill>
                <a:latin typeface="Times New Roman" panose="02020603050405020304" pitchFamily="18" charset="0"/>
                <a:cs typeface="Times New Roman" panose="02020603050405020304" pitchFamily="18" charset="0"/>
              </a:rPr>
              <a:t>top-down recursive divide-and-conquer manner</a:t>
            </a:r>
          </a:p>
          <a:p>
            <a:pPr lvl="1" eaLnBrk="1" hangingPunct="1">
              <a:spcBef>
                <a:spcPct val="0"/>
              </a:spcBef>
            </a:pPr>
            <a:r>
              <a:rPr lang="en-US" altLang="en-US" sz="2400" dirty="0">
                <a:latin typeface="Times New Roman" panose="02020603050405020304" pitchFamily="18" charset="0"/>
                <a:cs typeface="Times New Roman" panose="02020603050405020304" pitchFamily="18" charset="0"/>
              </a:rPr>
              <a:t>At start, all the training examples are at the root</a:t>
            </a:r>
          </a:p>
          <a:p>
            <a:pPr lvl="1" eaLnBrk="1" hangingPunct="1">
              <a:spcBef>
                <a:spcPct val="0"/>
              </a:spcBef>
            </a:pPr>
            <a:r>
              <a:rPr lang="en-US" altLang="en-US" sz="2400" dirty="0">
                <a:latin typeface="Times New Roman" panose="02020603050405020304" pitchFamily="18" charset="0"/>
                <a:cs typeface="Times New Roman" panose="02020603050405020304" pitchFamily="18" charset="0"/>
              </a:rPr>
              <a:t>Attributes are categorical (if continuous-valued, they are discretized in advance)</a:t>
            </a:r>
          </a:p>
          <a:p>
            <a:pPr lvl="1" eaLnBrk="1" hangingPunct="1">
              <a:spcBef>
                <a:spcPct val="0"/>
              </a:spcBef>
            </a:pPr>
            <a:r>
              <a:rPr lang="en-US" altLang="en-US" sz="2400" dirty="0">
                <a:latin typeface="Times New Roman" panose="02020603050405020304" pitchFamily="18" charset="0"/>
                <a:cs typeface="Times New Roman" panose="02020603050405020304" pitchFamily="18" charset="0"/>
              </a:rPr>
              <a:t>Examples are partitioned recursively based on selected attributes</a:t>
            </a:r>
          </a:p>
          <a:p>
            <a:pPr lvl="1" eaLnBrk="1" hangingPunct="1">
              <a:spcBef>
                <a:spcPct val="0"/>
              </a:spcBef>
            </a:pPr>
            <a:r>
              <a:rPr lang="en-US" altLang="en-US" sz="2400" dirty="0">
                <a:latin typeface="Times New Roman" panose="02020603050405020304" pitchFamily="18" charset="0"/>
                <a:cs typeface="Times New Roman" panose="02020603050405020304" pitchFamily="18" charset="0"/>
              </a:rPr>
              <a:t>Test attributes are selected on the basis of a heuristic or statistical measure (e.g., </a:t>
            </a:r>
            <a:r>
              <a:rPr lang="en-US" altLang="en-US" sz="2400" dirty="0">
                <a:solidFill>
                  <a:schemeClr val="hlink"/>
                </a:solidFill>
                <a:latin typeface="Times New Roman" panose="02020603050405020304" pitchFamily="18" charset="0"/>
                <a:cs typeface="Times New Roman" panose="02020603050405020304" pitchFamily="18" charset="0"/>
              </a:rPr>
              <a:t>information gain</a:t>
            </a:r>
            <a:r>
              <a:rPr lang="en-US" altLang="en-US" sz="2400" dirty="0">
                <a:latin typeface="Times New Roman" panose="02020603050405020304" pitchFamily="18" charset="0"/>
                <a:cs typeface="Times New Roman" panose="02020603050405020304" pitchFamily="18" charset="0"/>
              </a:rPr>
              <a:t>)</a:t>
            </a:r>
          </a:p>
          <a:p>
            <a:pPr marL="457200" lvl="1" indent="0" eaLnBrk="1" hangingPunct="1">
              <a:spcBef>
                <a:spcPct val="0"/>
              </a:spcBef>
              <a:buNone/>
            </a:pPr>
            <a:endParaRPr lang="en-US" altLang="en-US" sz="2400" dirty="0">
              <a:latin typeface="Times New Roman" panose="02020603050405020304" pitchFamily="18" charset="0"/>
              <a:cs typeface="Times New Roman" panose="02020603050405020304" pitchFamily="18" charset="0"/>
            </a:endParaRPr>
          </a:p>
          <a:p>
            <a:pPr eaLnBrk="1" hangingPunct="1">
              <a:spcBef>
                <a:spcPct val="0"/>
              </a:spcBef>
            </a:pPr>
            <a:r>
              <a:rPr lang="en-US" altLang="en-US" sz="2400" dirty="0">
                <a:latin typeface="Times New Roman" panose="02020603050405020304" pitchFamily="18" charset="0"/>
                <a:cs typeface="Times New Roman" panose="02020603050405020304" pitchFamily="18" charset="0"/>
              </a:rPr>
              <a:t>Conditions for stopping partitioning</a:t>
            </a:r>
          </a:p>
          <a:p>
            <a:pPr lvl="1" eaLnBrk="1" hangingPunct="1">
              <a:spcBef>
                <a:spcPct val="0"/>
              </a:spcBef>
            </a:pPr>
            <a:r>
              <a:rPr lang="en-US" altLang="en-US" sz="2400" dirty="0">
                <a:latin typeface="Times New Roman" panose="02020603050405020304" pitchFamily="18" charset="0"/>
                <a:cs typeface="Times New Roman" panose="02020603050405020304" pitchFamily="18" charset="0"/>
              </a:rPr>
              <a:t>All samples for a given node belong to the same class</a:t>
            </a:r>
          </a:p>
          <a:p>
            <a:pPr lvl="1" eaLnBrk="1" hangingPunct="1">
              <a:spcBef>
                <a:spcPct val="0"/>
              </a:spcBef>
            </a:pPr>
            <a:r>
              <a:rPr lang="en-US" altLang="en-US" sz="2400" dirty="0">
                <a:latin typeface="Times New Roman" panose="02020603050405020304" pitchFamily="18" charset="0"/>
                <a:cs typeface="Times New Roman" panose="02020603050405020304" pitchFamily="18" charset="0"/>
              </a:rPr>
              <a:t>There are no remaining attributes for further partitioning – </a:t>
            </a:r>
            <a:r>
              <a:rPr lang="en-US" altLang="en-US" sz="2400" dirty="0">
                <a:solidFill>
                  <a:schemeClr val="hlink"/>
                </a:solidFill>
                <a:latin typeface="Times New Roman" panose="02020603050405020304" pitchFamily="18" charset="0"/>
                <a:cs typeface="Times New Roman" panose="02020603050405020304" pitchFamily="18" charset="0"/>
              </a:rPr>
              <a:t>majority voting</a:t>
            </a:r>
            <a:r>
              <a:rPr lang="en-US" altLang="en-US" sz="2400" dirty="0">
                <a:latin typeface="Times New Roman" panose="02020603050405020304" pitchFamily="18" charset="0"/>
                <a:cs typeface="Times New Roman" panose="02020603050405020304" pitchFamily="18" charset="0"/>
              </a:rPr>
              <a:t> is employed for classifying the leaf</a:t>
            </a:r>
          </a:p>
          <a:p>
            <a:pPr lvl="1" eaLnBrk="1" hangingPunct="1">
              <a:spcBef>
                <a:spcPct val="0"/>
              </a:spcBef>
            </a:pPr>
            <a:r>
              <a:rPr lang="en-US" altLang="en-US" sz="2400" dirty="0">
                <a:latin typeface="Times New Roman" panose="02020603050405020304" pitchFamily="18" charset="0"/>
                <a:cs typeface="Times New Roman" panose="02020603050405020304" pitchFamily="18" charset="0"/>
              </a:rPr>
              <a:t>There are no samples left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D736A-CF31-A763-D80D-32960E5AA177}"/>
              </a:ext>
            </a:extLst>
          </p:cNvPr>
          <p:cNvSpPr>
            <a:spLocks noGrp="1"/>
          </p:cNvSpPr>
          <p:nvPr>
            <p:ph type="title"/>
          </p:nvPr>
        </p:nvSpPr>
        <p:spPr>
          <a:xfrm>
            <a:off x="628650" y="365127"/>
            <a:ext cx="7886700" cy="785580"/>
          </a:xfrm>
        </p:spPr>
        <p:txBody>
          <a:bodyPr/>
          <a:lstStyle/>
          <a:p>
            <a:endParaRPr lang="en-IN" dirty="0"/>
          </a:p>
        </p:txBody>
      </p:sp>
      <p:sp>
        <p:nvSpPr>
          <p:cNvPr id="3" name="Content Placeholder 2">
            <a:extLst>
              <a:ext uri="{FF2B5EF4-FFF2-40B4-BE49-F238E27FC236}">
                <a16:creationId xmlns:a16="http://schemas.microsoft.com/office/drawing/2014/main" id="{BA6B8B3A-F512-0B17-2231-0CE3A4914633}"/>
              </a:ext>
            </a:extLst>
          </p:cNvPr>
          <p:cNvSpPr>
            <a:spLocks noGrp="1"/>
          </p:cNvSpPr>
          <p:nvPr>
            <p:ph idx="1"/>
          </p:nvPr>
        </p:nvSpPr>
        <p:spPr>
          <a:xfrm>
            <a:off x="628650" y="1458930"/>
            <a:ext cx="7886700" cy="4718033"/>
          </a:xfrm>
        </p:spPr>
        <p:txBody>
          <a:bodyPr/>
          <a:lstStyle/>
          <a:p>
            <a:r>
              <a:rPr lang="en-IN" dirty="0"/>
              <a:t>Inputs: D, attribute list, and attribute selection method</a:t>
            </a:r>
          </a:p>
          <a:p>
            <a:r>
              <a:rPr lang="en-IN" dirty="0"/>
              <a:t>D is the complete set of training tuples and associated class </a:t>
            </a:r>
            <a:r>
              <a:rPr lang="en-IN" dirty="0" err="1"/>
              <a:t>lablels</a:t>
            </a:r>
            <a:endParaRPr lang="en-IN" dirty="0"/>
          </a:p>
          <a:p>
            <a:r>
              <a:rPr lang="en-IN" dirty="0"/>
              <a:t>Attribute list: list of attributes describing the tuples</a:t>
            </a:r>
          </a:p>
          <a:p>
            <a:pPr marL="0" indent="0">
              <a:buNone/>
            </a:pPr>
            <a:endParaRPr lang="en-IN" dirty="0"/>
          </a:p>
          <a:p>
            <a:r>
              <a:rPr lang="en-IN" dirty="0"/>
              <a:t>Attribute selection method specifies the method to select the attributes.</a:t>
            </a:r>
          </a:p>
          <a:p>
            <a:endParaRPr lang="en-IN" dirty="0"/>
          </a:p>
        </p:txBody>
      </p:sp>
    </p:spTree>
    <p:extLst>
      <p:ext uri="{BB962C8B-B14F-4D97-AF65-F5344CB8AC3E}">
        <p14:creationId xmlns:p14="http://schemas.microsoft.com/office/powerpoint/2010/main" val="505310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30DF5-8F8B-FE05-1D1A-748C2BA9F143}"/>
              </a:ext>
            </a:extLst>
          </p:cNvPr>
          <p:cNvSpPr>
            <a:spLocks noGrp="1"/>
          </p:cNvSpPr>
          <p:nvPr>
            <p:ph type="title"/>
          </p:nvPr>
        </p:nvSpPr>
        <p:spPr>
          <a:xfrm>
            <a:off x="628650" y="365127"/>
            <a:ext cx="7886700" cy="703386"/>
          </a:xfrm>
        </p:spPr>
        <p:txBody>
          <a:bodyPr/>
          <a:lstStyle/>
          <a:p>
            <a:pPr algn="ctr"/>
            <a:r>
              <a:rPr lang="en-IN" dirty="0">
                <a:latin typeface="Times New Roman" panose="02020603050405020304" pitchFamily="18" charset="0"/>
                <a:cs typeface="Times New Roman" panose="02020603050405020304" pitchFamily="18" charset="0"/>
              </a:rPr>
              <a:t>Splitting possibilities</a:t>
            </a:r>
          </a:p>
        </p:txBody>
      </p:sp>
      <p:pic>
        <p:nvPicPr>
          <p:cNvPr id="4" name="Picture 3">
            <a:extLst>
              <a:ext uri="{FF2B5EF4-FFF2-40B4-BE49-F238E27FC236}">
                <a16:creationId xmlns:a16="http://schemas.microsoft.com/office/drawing/2014/main" id="{2479B43D-DAEE-6FE2-6DA5-0024957720A7}"/>
              </a:ext>
            </a:extLst>
          </p:cNvPr>
          <p:cNvPicPr>
            <a:picLocks noChangeAspect="1"/>
          </p:cNvPicPr>
          <p:nvPr/>
        </p:nvPicPr>
        <p:blipFill>
          <a:blip r:embed="rId2"/>
          <a:stretch>
            <a:fillRect/>
          </a:stretch>
        </p:blipFill>
        <p:spPr>
          <a:xfrm>
            <a:off x="1130746" y="1224444"/>
            <a:ext cx="6677025" cy="3768796"/>
          </a:xfrm>
          <a:prstGeom prst="rect">
            <a:avLst/>
          </a:prstGeom>
        </p:spPr>
      </p:pic>
      <p:pic>
        <p:nvPicPr>
          <p:cNvPr id="6" name="Picture 5">
            <a:extLst>
              <a:ext uri="{FF2B5EF4-FFF2-40B4-BE49-F238E27FC236}">
                <a16:creationId xmlns:a16="http://schemas.microsoft.com/office/drawing/2014/main" id="{DC3C5DBF-2A2B-3AD8-EBDB-2967926A730C}"/>
              </a:ext>
            </a:extLst>
          </p:cNvPr>
          <p:cNvPicPr>
            <a:picLocks noChangeAspect="1"/>
          </p:cNvPicPr>
          <p:nvPr/>
        </p:nvPicPr>
        <p:blipFill>
          <a:blip r:embed="rId3"/>
          <a:stretch>
            <a:fillRect/>
          </a:stretch>
        </p:blipFill>
        <p:spPr>
          <a:xfrm>
            <a:off x="400102" y="5334000"/>
            <a:ext cx="7953375" cy="1524000"/>
          </a:xfrm>
          <a:prstGeom prst="rect">
            <a:avLst/>
          </a:prstGeom>
        </p:spPr>
      </p:pic>
    </p:spTree>
    <p:extLst>
      <p:ext uri="{BB962C8B-B14F-4D97-AF65-F5344CB8AC3E}">
        <p14:creationId xmlns:p14="http://schemas.microsoft.com/office/powerpoint/2010/main" val="1929701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15981A86-0504-1520-33B4-3F82D959A2EC}"/>
              </a:ext>
            </a:extLst>
          </p:cNvPr>
          <p:cNvSpPr>
            <a:spLocks noGrp="1"/>
          </p:cNvSpPr>
          <p:nvPr>
            <p:ph type="title"/>
          </p:nvPr>
        </p:nvSpPr>
        <p:spPr>
          <a:xfrm>
            <a:off x="628650" y="365127"/>
            <a:ext cx="7886700" cy="682838"/>
          </a:xfrm>
        </p:spPr>
        <p:txBody>
          <a:bodyPr>
            <a:normAutofit fontScale="90000"/>
          </a:bodyPr>
          <a:lstStyle/>
          <a:p>
            <a:pPr algn="ctr"/>
            <a:r>
              <a:rPr lang="en-US" altLang="en-US" b="1" dirty="0">
                <a:latin typeface="Times New Roman" panose="02020603050405020304" pitchFamily="18" charset="0"/>
                <a:cs typeface="Times New Roman" panose="02020603050405020304" pitchFamily="18" charset="0"/>
              </a:rPr>
              <a:t>Brief Review of Entropy</a:t>
            </a:r>
          </a:p>
        </p:txBody>
      </p:sp>
      <p:sp>
        <p:nvSpPr>
          <p:cNvPr id="3" name="Content Placeholder 2">
            <a:extLst>
              <a:ext uri="{FF2B5EF4-FFF2-40B4-BE49-F238E27FC236}">
                <a16:creationId xmlns:a16="http://schemas.microsoft.com/office/drawing/2014/main" id="{ADAFA53D-0DE8-190A-EFA3-75702BFE9901}"/>
              </a:ext>
            </a:extLst>
          </p:cNvPr>
          <p:cNvSpPr>
            <a:spLocks noGrp="1" noRot="1" noChangeAspect="1" noMove="1" noResize="1" noEditPoints="1" noAdjustHandles="1" noChangeArrowheads="1" noChangeShapeType="1" noTextEdit="1"/>
          </p:cNvSpPr>
          <p:nvPr>
            <p:ph idx="1"/>
          </p:nvPr>
        </p:nvSpPr>
        <p:spPr>
          <a:blipFill rotWithShape="1">
            <a:blip r:embed="rId3" cstate="print"/>
            <a:stretch>
              <a:fillRect l="-288" t="-1043" r="-1513"/>
            </a:stretch>
          </a:blipFill>
          <a:ln>
            <a:miter lim="800000"/>
            <a:headEnd/>
            <a:tailEnd/>
          </a:ln>
        </p:spPr>
        <p:txBody>
          <a:bodyPr/>
          <a:lstStyle/>
          <a:p>
            <a:pPr>
              <a:defRPr/>
            </a:pPr>
            <a:r>
              <a:rPr lang="en-US" dirty="0">
                <a:noFill/>
              </a:rPr>
              <a:t> </a:t>
            </a:r>
          </a:p>
        </p:txBody>
      </p:sp>
      <p:sp>
        <p:nvSpPr>
          <p:cNvPr id="14340" name="Slide Number Placeholder 3">
            <a:extLst>
              <a:ext uri="{FF2B5EF4-FFF2-40B4-BE49-F238E27FC236}">
                <a16:creationId xmlns:a16="http://schemas.microsoft.com/office/drawing/2014/main" id="{13FA5EDE-1BBA-19BC-6D96-29DCDA07671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D2B7B5DD-5FF1-4590-A13F-41141552203E}" type="slidenum">
              <a:rPr lang="en-US" altLang="en-US"/>
              <a:pPr eaLnBrk="1" hangingPunct="1"/>
              <a:t>29</a:t>
            </a:fld>
            <a:endParaRPr lang="en-US" altLang="en-US"/>
          </a:p>
        </p:txBody>
      </p:sp>
      <p:pic>
        <p:nvPicPr>
          <p:cNvPr id="14341" name="Picture 2" descr="http://upload.wikimedia.org/wikipedia/commons/thumb/2/22/Binary_entropy_plot.svg/200px-Binary_entropy_plot.svg.png">
            <a:extLst>
              <a:ext uri="{FF2B5EF4-FFF2-40B4-BE49-F238E27FC236}">
                <a16:creationId xmlns:a16="http://schemas.microsoft.com/office/drawing/2014/main" id="{20A5ED6D-7CCB-87E5-3D21-1B1A44B6AE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6050" y="4191000"/>
            <a:ext cx="190500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TextBox 4">
            <a:extLst>
              <a:ext uri="{FF2B5EF4-FFF2-40B4-BE49-F238E27FC236}">
                <a16:creationId xmlns:a16="http://schemas.microsoft.com/office/drawing/2014/main" id="{126154FB-00B8-F9A0-7209-42D7D9110259}"/>
              </a:ext>
            </a:extLst>
          </p:cNvPr>
          <p:cNvSpPr txBox="1">
            <a:spLocks noChangeArrowheads="1"/>
          </p:cNvSpPr>
          <p:nvPr/>
        </p:nvSpPr>
        <p:spPr bwMode="auto">
          <a:xfrm>
            <a:off x="7162800" y="6096000"/>
            <a:ext cx="8016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1600" b="1"/>
              <a:t>m = 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6C225D9-AA55-3BC2-AC47-F52E1B16125A}"/>
              </a:ext>
            </a:extLst>
          </p:cNvPr>
          <p:cNvSpPr>
            <a:spLocks noGrp="1" noChangeArrowheads="1"/>
          </p:cNvSpPr>
          <p:nvPr>
            <p:ph type="title"/>
          </p:nvPr>
        </p:nvSpPr>
        <p:spPr>
          <a:xfrm>
            <a:off x="457200" y="304800"/>
            <a:ext cx="8229600" cy="715963"/>
          </a:xfrm>
        </p:spPr>
        <p:txBody>
          <a:bodyPr/>
          <a:lstStyle/>
          <a:p>
            <a:pPr eaLnBrk="1" hangingPunct="1"/>
            <a:r>
              <a:rPr lang="en-US" altLang="en-US" sz="3600" b="1" dirty="0"/>
              <a:t>Presentation Outline</a:t>
            </a:r>
            <a:endParaRPr lang="en-AU" altLang="en-US" b="1" dirty="0"/>
          </a:p>
        </p:txBody>
      </p:sp>
      <p:sp>
        <p:nvSpPr>
          <p:cNvPr id="5123" name="Rectangle 3">
            <a:extLst>
              <a:ext uri="{FF2B5EF4-FFF2-40B4-BE49-F238E27FC236}">
                <a16:creationId xmlns:a16="http://schemas.microsoft.com/office/drawing/2014/main" id="{1D632CA6-8A96-8BB8-3A23-6904ECEB17D6}"/>
              </a:ext>
            </a:extLst>
          </p:cNvPr>
          <p:cNvSpPr>
            <a:spLocks noGrp="1" noChangeArrowheads="1"/>
          </p:cNvSpPr>
          <p:nvPr>
            <p:ph type="body" idx="1"/>
          </p:nvPr>
        </p:nvSpPr>
        <p:spPr>
          <a:xfrm>
            <a:off x="457200" y="1066800"/>
            <a:ext cx="8534400" cy="5486400"/>
          </a:xfrm>
        </p:spPr>
        <p:txBody>
          <a:bodyPr>
            <a:normAutofit/>
          </a:bodyPr>
          <a:lstStyle/>
          <a:p>
            <a:pPr marL="609600" indent="-609600" eaLnBrk="1" hangingPunct="1">
              <a:lnSpc>
                <a:spcPct val="90000"/>
              </a:lnSpc>
            </a:pPr>
            <a:r>
              <a:rPr lang="en-US" altLang="en-US" sz="3600" b="1" dirty="0">
                <a:latin typeface="Times New Roman" panose="02020603050405020304" pitchFamily="18" charset="0"/>
                <a:cs typeface="Times New Roman" panose="02020603050405020304" pitchFamily="18" charset="0"/>
              </a:rPr>
              <a:t>Background</a:t>
            </a:r>
          </a:p>
          <a:p>
            <a:pPr marL="609600" indent="-609600" eaLnBrk="1" hangingPunct="1">
              <a:lnSpc>
                <a:spcPct val="90000"/>
              </a:lnSpc>
            </a:pPr>
            <a:r>
              <a:rPr lang="en-US" altLang="en-US" sz="3600" dirty="0">
                <a:latin typeface="Times New Roman" panose="02020603050405020304" pitchFamily="18" charset="0"/>
                <a:cs typeface="Times New Roman" panose="02020603050405020304" pitchFamily="18" charset="0"/>
              </a:rPr>
              <a:t>Basic concepts</a:t>
            </a:r>
          </a:p>
          <a:p>
            <a:pPr marL="609600" indent="-609600" eaLnBrk="1" hangingPunct="1">
              <a:lnSpc>
                <a:spcPct val="90000"/>
              </a:lnSpc>
            </a:pPr>
            <a:r>
              <a:rPr lang="en-US" altLang="en-US" sz="3600" dirty="0">
                <a:latin typeface="Times New Roman" panose="02020603050405020304" pitchFamily="18" charset="0"/>
                <a:cs typeface="Times New Roman" panose="02020603050405020304" pitchFamily="18" charset="0"/>
              </a:rPr>
              <a:t>Decision Tree Induction </a:t>
            </a:r>
          </a:p>
          <a:p>
            <a:pPr marL="609600" indent="-609600"/>
            <a:r>
              <a:rPr lang="en-US" altLang="en-US" sz="3200" dirty="0">
                <a:latin typeface="Times New Roman" panose="02020603050405020304" pitchFamily="18" charset="0"/>
                <a:cs typeface="Times New Roman" panose="02020603050405020304" pitchFamily="18" charset="0"/>
              </a:rPr>
              <a:t>Bayes Classification Methods</a:t>
            </a:r>
            <a:endParaRPr lang="te-IN" altLang="en-US" sz="3200" dirty="0">
              <a:latin typeface="Times New Roman" panose="02020603050405020304" pitchFamily="18" charset="0"/>
              <a:cs typeface="Times New Roman" panose="02020603050405020304" pitchFamily="18" charset="0"/>
            </a:endParaRPr>
          </a:p>
          <a:p>
            <a:pPr marL="609600" indent="-609600"/>
            <a:r>
              <a:rPr lang="en-IN" altLang="en-US" sz="3200" dirty="0">
                <a:latin typeface="Times New Roman" panose="02020603050405020304" pitchFamily="18" charset="0"/>
                <a:cs typeface="Times New Roman" panose="02020603050405020304" pitchFamily="18" charset="0"/>
              </a:rPr>
              <a:t>Lazy Learners (k-nearest neighbours)</a:t>
            </a:r>
            <a:endParaRPr lang="en-US" altLang="en-US" sz="3200" dirty="0">
              <a:latin typeface="Times New Roman" panose="02020603050405020304" pitchFamily="18" charset="0"/>
              <a:cs typeface="Times New Roman" panose="02020603050405020304" pitchFamily="18" charset="0"/>
            </a:endParaRPr>
          </a:p>
          <a:p>
            <a:pPr marL="609600" indent="-609600"/>
            <a:r>
              <a:rPr lang="en-US" altLang="en-US" sz="3200" dirty="0">
                <a:latin typeface="Times New Roman" panose="02020603050405020304" pitchFamily="18" charset="0"/>
                <a:cs typeface="Times New Roman" panose="02020603050405020304" pitchFamily="18" charset="0"/>
              </a:rPr>
              <a:t>Linear Classifiers</a:t>
            </a:r>
          </a:p>
          <a:p>
            <a:pPr marL="609600" indent="-609600"/>
            <a:r>
              <a:rPr lang="en-US" altLang="en-US" sz="3200" dirty="0">
                <a:latin typeface="Times New Roman" panose="02020603050405020304" pitchFamily="18" charset="0"/>
                <a:cs typeface="Times New Roman" panose="02020603050405020304" pitchFamily="18" charset="0"/>
              </a:rPr>
              <a:t>Model Evaluation and Selection</a:t>
            </a:r>
          </a:p>
          <a:p>
            <a:pPr marL="609600" indent="-609600"/>
            <a:r>
              <a:rPr lang="en-US" altLang="en-US" sz="3200" dirty="0">
                <a:latin typeface="Times New Roman" panose="02020603050405020304" pitchFamily="18" charset="0"/>
                <a:cs typeface="Times New Roman" panose="02020603050405020304" pitchFamily="18" charset="0"/>
              </a:rPr>
              <a:t>Techniques to Improve Accuracy</a:t>
            </a:r>
          </a:p>
          <a:p>
            <a:pPr marL="609600" indent="-609600" eaLnBrk="1" hangingPunct="1">
              <a:lnSpc>
                <a:spcPct val="90000"/>
              </a:lnSpc>
            </a:pPr>
            <a:r>
              <a:rPr lang="en-US" altLang="en-US" sz="3600" dirty="0">
                <a:latin typeface="Times New Roman" panose="02020603050405020304" pitchFamily="18" charset="0"/>
                <a:cs typeface="Times New Roman" panose="02020603050405020304" pitchFamily="18" charset="0"/>
              </a:rPr>
              <a:t>Summary</a:t>
            </a:r>
          </a:p>
        </p:txBody>
      </p:sp>
    </p:spTree>
    <p:extLst>
      <p:ext uri="{BB962C8B-B14F-4D97-AF65-F5344CB8AC3E}">
        <p14:creationId xmlns:p14="http://schemas.microsoft.com/office/powerpoint/2010/main" val="4902348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ED9A-6951-7951-4018-C9CAD429E80A}"/>
              </a:ext>
            </a:extLst>
          </p:cNvPr>
          <p:cNvSpPr>
            <a:spLocks noGrp="1"/>
          </p:cNvSpPr>
          <p:nvPr>
            <p:ph type="title"/>
          </p:nvPr>
        </p:nvSpPr>
        <p:spPr>
          <a:xfrm>
            <a:off x="628650" y="100763"/>
            <a:ext cx="7886700" cy="693112"/>
          </a:xfrm>
        </p:spPr>
        <p:txBody>
          <a:bodyPr>
            <a:normAutofit fontScale="90000"/>
          </a:bodyPr>
          <a:lstStyle/>
          <a:p>
            <a:r>
              <a:rPr lang="en-IN" dirty="0"/>
              <a:t>About Shannon’s entropy</a:t>
            </a:r>
          </a:p>
        </p:txBody>
      </p:sp>
      <p:sp>
        <p:nvSpPr>
          <p:cNvPr id="3" name="Content Placeholder 2">
            <a:extLst>
              <a:ext uri="{FF2B5EF4-FFF2-40B4-BE49-F238E27FC236}">
                <a16:creationId xmlns:a16="http://schemas.microsoft.com/office/drawing/2014/main" id="{03BFAA16-3F83-443D-C213-C479269AFD7D}"/>
              </a:ext>
            </a:extLst>
          </p:cNvPr>
          <p:cNvSpPr>
            <a:spLocks noGrp="1"/>
          </p:cNvSpPr>
          <p:nvPr>
            <p:ph idx="1"/>
          </p:nvPr>
        </p:nvSpPr>
        <p:spPr>
          <a:xfrm>
            <a:off x="628649" y="976044"/>
            <a:ext cx="5433353" cy="5881955"/>
          </a:xfrm>
        </p:spPr>
        <p:txBody>
          <a:bodyPr>
            <a:normAutofit/>
          </a:bodyPr>
          <a:lstStyle/>
          <a:p>
            <a:r>
              <a:rPr lang="en-IN" sz="2000" dirty="0">
                <a:latin typeface="Times New Roman" panose="02020603050405020304" pitchFamily="18" charset="0"/>
                <a:cs typeface="Times New Roman" panose="02020603050405020304" pitchFamily="18" charset="0"/>
              </a:rPr>
              <a:t>Consider transmission of  a1, a2, a3, a4</a:t>
            </a:r>
          </a:p>
          <a:p>
            <a:pPr lvl="1"/>
            <a:r>
              <a:rPr lang="en-IN" sz="1600" dirty="0">
                <a:latin typeface="Times New Roman" panose="02020603050405020304" pitchFamily="18" charset="0"/>
                <a:cs typeface="Times New Roman" panose="02020603050405020304" pitchFamily="18" charset="0"/>
              </a:rPr>
              <a:t>Option 1: a1= 00, a2=01, a3=10, a4= 11</a:t>
            </a:r>
          </a:p>
          <a:p>
            <a:pPr lvl="1"/>
            <a:r>
              <a:rPr lang="en-IN" sz="1600" dirty="0">
                <a:latin typeface="Times New Roman" panose="02020603050405020304" pitchFamily="18" charset="0"/>
                <a:cs typeface="Times New Roman" panose="02020603050405020304" pitchFamily="18" charset="0"/>
              </a:rPr>
              <a:t>Option 2: a1=0, a2=10, a3=110, a4=111</a:t>
            </a:r>
          </a:p>
          <a:p>
            <a:pPr marL="0" indent="0">
              <a:buNone/>
            </a:pP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 Option 1: If p(a1)=p(a2)=p(a3)=p(a4)=1/4  </a:t>
            </a:r>
          </a:p>
          <a:p>
            <a:pPr marL="0" indent="0">
              <a:buNone/>
            </a:pPr>
            <a:r>
              <a:rPr lang="en-IN" sz="2000" dirty="0">
                <a:latin typeface="Times New Roman" panose="02020603050405020304" pitchFamily="18" charset="0"/>
                <a:cs typeface="Times New Roman" panose="02020603050405020304" pitchFamily="18" charset="0"/>
              </a:rPr>
              <a:t>       Expected code length= 2 bits.</a:t>
            </a:r>
          </a:p>
          <a:p>
            <a:pPr marL="0" indent="0">
              <a:buNone/>
            </a:pPr>
            <a:r>
              <a:rPr lang="en-IN" sz="2000" dirty="0">
                <a:latin typeface="Times New Roman" panose="02020603050405020304" pitchFamily="18" charset="0"/>
                <a:cs typeface="Times New Roman" panose="02020603050405020304" pitchFamily="18" charset="0"/>
              </a:rPr>
              <a:t>      Option 2: Expected code length=2.25 bits</a:t>
            </a:r>
          </a:p>
          <a:p>
            <a:pPr marL="0" indent="0">
              <a:buNone/>
            </a:pPr>
            <a:r>
              <a:rPr lang="en-IN" sz="2000" dirty="0">
                <a:latin typeface="Times New Roman" panose="02020603050405020304" pitchFamily="18" charset="0"/>
                <a:cs typeface="Times New Roman" panose="02020603050405020304" pitchFamily="18" charset="0"/>
              </a:rPr>
              <a:t>(ii) If p(a1)= 1/2; p(a2)=1/4; p(a3)=1/8; p(a4)=1/8</a:t>
            </a:r>
          </a:p>
          <a:p>
            <a:pPr marL="0" indent="0">
              <a:buNone/>
            </a:pPr>
            <a:r>
              <a:rPr lang="en-IN" sz="2000" dirty="0">
                <a:latin typeface="Times New Roman" panose="02020603050405020304" pitchFamily="18" charset="0"/>
                <a:cs typeface="Times New Roman" panose="02020603050405020304" pitchFamily="18" charset="0"/>
              </a:rPr>
              <a:t>Option 1: 2 bits  (if we do not consider probabilities)</a:t>
            </a:r>
          </a:p>
          <a:p>
            <a:pPr marL="0" indent="0">
              <a:buNone/>
            </a:pPr>
            <a:r>
              <a:rPr lang="en-IN" sz="2000" dirty="0">
                <a:latin typeface="Times New Roman" panose="02020603050405020304" pitchFamily="18" charset="0"/>
                <a:cs typeface="Times New Roman" panose="02020603050405020304" pitchFamily="18" charset="0"/>
              </a:rPr>
              <a:t>Option 2= 1.75 bits =(-1/2*log(1/2) -1/4*log(1/4)-1/8*log(1/8)-1/8*log(1/8)=1/2+2/4+ 3/8+3/8=1.75</a:t>
            </a:r>
          </a:p>
          <a:p>
            <a:pPr marL="0" indent="0">
              <a:buNone/>
            </a:pPr>
            <a:r>
              <a:rPr lang="en-IN" sz="2000" dirty="0">
                <a:latin typeface="Times New Roman" panose="02020603050405020304" pitchFamily="18" charset="0"/>
                <a:cs typeface="Times New Roman" panose="02020603050405020304" pitchFamily="18" charset="0"/>
              </a:rPr>
              <a:t>(Equal to Shannon’s entropy)</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US" sz="2000" b="0" i="0" dirty="0">
                <a:solidFill>
                  <a:srgbClr val="000000"/>
                </a:solidFill>
                <a:effectLst/>
                <a:latin typeface="Times New Roman" panose="02020603050405020304" pitchFamily="18" charset="0"/>
                <a:cs typeface="Times New Roman" panose="02020603050405020304" pitchFamily="18" charset="0"/>
              </a:rPr>
              <a:t>The idea is that </a:t>
            </a:r>
            <a:r>
              <a:rPr lang="en-US" sz="2000" b="0" i="1" dirty="0">
                <a:solidFill>
                  <a:srgbClr val="000000"/>
                </a:solidFill>
                <a:effectLst/>
                <a:latin typeface="Times New Roman" panose="02020603050405020304" pitchFamily="18" charset="0"/>
                <a:cs typeface="Times New Roman" panose="02020603050405020304" pitchFamily="18" charset="0"/>
              </a:rPr>
              <a:t>frequent letters should be coded with smaller length</a:t>
            </a:r>
            <a:r>
              <a:rPr lang="en-US" sz="2000" b="0" i="0" dirty="0">
                <a:solidFill>
                  <a:srgbClr val="000000"/>
                </a:solidFill>
                <a:effectLst/>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B66432C-F90E-6C98-AD79-6EEA38265BDD}"/>
              </a:ext>
            </a:extLst>
          </p:cNvPr>
          <p:cNvPicPr>
            <a:picLocks noChangeAspect="1"/>
          </p:cNvPicPr>
          <p:nvPr/>
        </p:nvPicPr>
        <p:blipFill>
          <a:blip r:embed="rId2"/>
          <a:stretch>
            <a:fillRect/>
          </a:stretch>
        </p:blipFill>
        <p:spPr>
          <a:xfrm>
            <a:off x="6062002" y="1304818"/>
            <a:ext cx="2453348" cy="1356189"/>
          </a:xfrm>
          <a:prstGeom prst="rect">
            <a:avLst/>
          </a:prstGeom>
        </p:spPr>
      </p:pic>
      <p:sp>
        <p:nvSpPr>
          <p:cNvPr id="6" name="TextBox 5">
            <a:extLst>
              <a:ext uri="{FF2B5EF4-FFF2-40B4-BE49-F238E27FC236}">
                <a16:creationId xmlns:a16="http://schemas.microsoft.com/office/drawing/2014/main" id="{84B69848-C57D-2946-A382-EC8273A5BA0E}"/>
              </a:ext>
            </a:extLst>
          </p:cNvPr>
          <p:cNvSpPr txBox="1"/>
          <p:nvPr/>
        </p:nvSpPr>
        <p:spPr>
          <a:xfrm>
            <a:off x="6135598" y="3273664"/>
            <a:ext cx="2731000" cy="2308324"/>
          </a:xfrm>
          <a:prstGeom prst="rect">
            <a:avLst/>
          </a:prstGeom>
          <a:noFill/>
        </p:spPr>
        <p:txBody>
          <a:bodyPr wrap="square" rtlCol="0">
            <a:spAutoFit/>
          </a:bodyPr>
          <a:lstStyle/>
          <a:p>
            <a:r>
              <a:rPr lang="en-IN" dirty="0"/>
              <a:t>pi= probability of event X</a:t>
            </a:r>
          </a:p>
          <a:p>
            <a:endParaRPr lang="en-IN" dirty="0"/>
          </a:p>
          <a:p>
            <a:r>
              <a:rPr lang="en-IN" dirty="0"/>
              <a:t>log(pi) is the amount of information of event x</a:t>
            </a:r>
          </a:p>
          <a:p>
            <a:endParaRPr lang="en-IN" dirty="0"/>
          </a:p>
          <a:p>
            <a:r>
              <a:rPr lang="en-IN" dirty="0"/>
              <a:t>Information content of event x with probability p=log(1/p(x))=-log(p(x))</a:t>
            </a:r>
          </a:p>
        </p:txBody>
      </p:sp>
    </p:spTree>
    <p:extLst>
      <p:ext uri="{BB962C8B-B14F-4D97-AF65-F5344CB8AC3E}">
        <p14:creationId xmlns:p14="http://schemas.microsoft.com/office/powerpoint/2010/main" val="832159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47EE9E69-62F0-C933-7B83-87249EAEC6C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E535778F-F729-4E53-84D6-090355413018}" type="slidenum">
              <a:rPr lang="en-US" altLang="en-US"/>
              <a:pPr eaLnBrk="1" hangingPunct="1"/>
              <a:t>31</a:t>
            </a:fld>
            <a:endParaRPr lang="en-US" altLang="en-US"/>
          </a:p>
        </p:txBody>
      </p:sp>
      <p:sp>
        <p:nvSpPr>
          <p:cNvPr id="15363" name="Rectangle 2">
            <a:extLst>
              <a:ext uri="{FF2B5EF4-FFF2-40B4-BE49-F238E27FC236}">
                <a16:creationId xmlns:a16="http://schemas.microsoft.com/office/drawing/2014/main" id="{39200FA4-638E-D076-990A-04D1656C30C9}"/>
              </a:ext>
            </a:extLst>
          </p:cNvPr>
          <p:cNvSpPr>
            <a:spLocks noChangeArrowheads="1"/>
          </p:cNvSpPr>
          <p:nvPr/>
        </p:nvSpPr>
        <p:spPr bwMode="auto">
          <a:xfrm>
            <a:off x="381000" y="7620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r>
              <a:rPr lang="en-US" altLang="en-US" sz="3600" b="1">
                <a:solidFill>
                  <a:schemeClr val="tx2"/>
                </a:solidFill>
                <a:latin typeface="Berlin Sans FB Demi" panose="020E0802020502020306" pitchFamily="34" charset="0"/>
              </a:rPr>
              <a:t>Attribute Selection Measure: Information Gain (ID3/C4.5)</a:t>
            </a:r>
          </a:p>
        </p:txBody>
      </p:sp>
      <p:sp>
        <p:nvSpPr>
          <p:cNvPr id="15364" name="Rectangle 3">
            <a:extLst>
              <a:ext uri="{FF2B5EF4-FFF2-40B4-BE49-F238E27FC236}">
                <a16:creationId xmlns:a16="http://schemas.microsoft.com/office/drawing/2014/main" id="{7B71EAC8-1DD1-3991-C381-CA316AD5D6D6}"/>
              </a:ext>
            </a:extLst>
          </p:cNvPr>
          <p:cNvSpPr>
            <a:spLocks noChangeArrowheads="1"/>
          </p:cNvSpPr>
          <p:nvPr/>
        </p:nvSpPr>
        <p:spPr bwMode="auto">
          <a:xfrm>
            <a:off x="304800" y="1345915"/>
            <a:ext cx="8458200" cy="5131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lnSpc>
                <a:spcPct val="110000"/>
              </a:lnSpc>
              <a:spcBef>
                <a:spcPct val="20000"/>
              </a:spcBef>
              <a:buClr>
                <a:schemeClr val="folHlink"/>
              </a:buClr>
              <a:buSzPct val="60000"/>
              <a:buFont typeface="Wingdings" panose="05000000000000000000" pitchFamily="2" charset="2"/>
              <a:buChar char="n"/>
            </a:pPr>
            <a:r>
              <a:rPr lang="en-US" altLang="en-US" sz="2400" dirty="0">
                <a:latin typeface="Calibri" panose="020F0502020204030204" pitchFamily="34" charset="0"/>
              </a:rPr>
              <a:t>Select the attribute with the highest information gain</a:t>
            </a:r>
          </a:p>
          <a:p>
            <a:pPr eaLnBrk="1" hangingPunct="1">
              <a:lnSpc>
                <a:spcPct val="110000"/>
              </a:lnSpc>
              <a:spcBef>
                <a:spcPct val="20000"/>
              </a:spcBef>
              <a:buClr>
                <a:schemeClr val="folHlink"/>
              </a:buClr>
              <a:buSzPct val="60000"/>
              <a:buFont typeface="Wingdings" panose="05000000000000000000" pitchFamily="2" charset="2"/>
              <a:buChar char="n"/>
            </a:pPr>
            <a:r>
              <a:rPr lang="en-US" altLang="en-US" sz="2400" dirty="0">
                <a:latin typeface="Calibri" panose="020F0502020204030204" pitchFamily="34" charset="0"/>
              </a:rPr>
              <a:t>Let </a:t>
            </a:r>
            <a:r>
              <a:rPr lang="en-US" altLang="en-US" sz="2400" i="1" dirty="0">
                <a:latin typeface="Calibri" panose="020F0502020204030204" pitchFamily="34" charset="0"/>
              </a:rPr>
              <a:t>p</a:t>
            </a:r>
            <a:r>
              <a:rPr lang="en-US" altLang="en-US" sz="2400" i="1" baseline="-25000" dirty="0">
                <a:latin typeface="Calibri" panose="020F0502020204030204" pitchFamily="34" charset="0"/>
              </a:rPr>
              <a:t>i</a:t>
            </a:r>
            <a:r>
              <a:rPr lang="en-US" altLang="en-US" sz="2400" dirty="0">
                <a:latin typeface="Calibri" panose="020F0502020204030204" pitchFamily="34" charset="0"/>
              </a:rPr>
              <a:t> be the probability that an arbitrary tuple in D belongs to class C</a:t>
            </a:r>
            <a:r>
              <a:rPr lang="en-US" altLang="en-US" sz="2400" baseline="-25000" dirty="0">
                <a:latin typeface="Calibri" panose="020F0502020204030204" pitchFamily="34" charset="0"/>
              </a:rPr>
              <a:t>i</a:t>
            </a:r>
            <a:r>
              <a:rPr lang="en-US" altLang="en-US" sz="2400" dirty="0">
                <a:latin typeface="Calibri" panose="020F0502020204030204" pitchFamily="34" charset="0"/>
              </a:rPr>
              <a:t>, estimated by |C</a:t>
            </a:r>
            <a:r>
              <a:rPr lang="en-US" altLang="en-US" sz="2400" i="1" baseline="-25000" dirty="0">
                <a:latin typeface="Calibri" panose="020F0502020204030204" pitchFamily="34" charset="0"/>
              </a:rPr>
              <a:t>i</a:t>
            </a:r>
            <a:r>
              <a:rPr lang="en-US" altLang="en-US" sz="2400" baseline="-25000" dirty="0">
                <a:latin typeface="Calibri" panose="020F0502020204030204" pitchFamily="34" charset="0"/>
              </a:rPr>
              <a:t>, D</a:t>
            </a:r>
            <a:r>
              <a:rPr lang="en-US" altLang="en-US" sz="2400" dirty="0">
                <a:latin typeface="Calibri" panose="020F0502020204030204" pitchFamily="34" charset="0"/>
              </a:rPr>
              <a:t>|/|D|</a:t>
            </a:r>
          </a:p>
          <a:p>
            <a:pPr eaLnBrk="1" hangingPunct="1">
              <a:lnSpc>
                <a:spcPct val="110000"/>
              </a:lnSpc>
              <a:spcBef>
                <a:spcPct val="20000"/>
              </a:spcBef>
              <a:buClr>
                <a:schemeClr val="folHlink"/>
              </a:buClr>
              <a:buSzPct val="60000"/>
              <a:buFont typeface="Wingdings" panose="05000000000000000000" pitchFamily="2" charset="2"/>
              <a:buChar char="n"/>
            </a:pPr>
            <a:r>
              <a:rPr lang="en-US" altLang="en-US" sz="2400" dirty="0">
                <a:solidFill>
                  <a:schemeClr val="hlink"/>
                </a:solidFill>
                <a:latin typeface="Calibri" panose="020F0502020204030204" pitchFamily="34" charset="0"/>
              </a:rPr>
              <a:t>Expected information</a:t>
            </a:r>
            <a:r>
              <a:rPr lang="en-US" altLang="en-US" sz="2400" dirty="0">
                <a:latin typeface="Calibri" panose="020F0502020204030204" pitchFamily="34" charset="0"/>
              </a:rPr>
              <a:t> (entropy) needed to classify a tuple in D:</a:t>
            </a:r>
          </a:p>
          <a:p>
            <a:pPr eaLnBrk="1" hangingPunct="1">
              <a:lnSpc>
                <a:spcPct val="110000"/>
              </a:lnSpc>
              <a:spcBef>
                <a:spcPct val="20000"/>
              </a:spcBef>
              <a:buClr>
                <a:schemeClr val="folHlink"/>
              </a:buClr>
              <a:buSzPct val="60000"/>
              <a:buFont typeface="Wingdings" panose="05000000000000000000" pitchFamily="2" charset="2"/>
              <a:buChar char="n"/>
            </a:pPr>
            <a:endParaRPr lang="en-US" altLang="en-US" sz="2400" dirty="0">
              <a:latin typeface="Calibri" panose="020F0502020204030204" pitchFamily="34" charset="0"/>
            </a:endParaRPr>
          </a:p>
          <a:p>
            <a:pPr eaLnBrk="1" hangingPunct="1">
              <a:lnSpc>
                <a:spcPct val="110000"/>
              </a:lnSpc>
              <a:spcBef>
                <a:spcPct val="20000"/>
              </a:spcBef>
              <a:buClr>
                <a:schemeClr val="folHlink"/>
              </a:buClr>
              <a:buSzPct val="60000"/>
              <a:buFont typeface="Wingdings" panose="05000000000000000000" pitchFamily="2" charset="2"/>
              <a:buChar char="n"/>
            </a:pPr>
            <a:r>
              <a:rPr lang="en-US" altLang="en-US" sz="2400" dirty="0">
                <a:solidFill>
                  <a:schemeClr val="hlink"/>
                </a:solidFill>
                <a:latin typeface="Calibri" panose="020F0502020204030204" pitchFamily="34" charset="0"/>
              </a:rPr>
              <a:t>Information</a:t>
            </a:r>
            <a:r>
              <a:rPr lang="en-US" altLang="en-US" sz="2400" dirty="0">
                <a:latin typeface="Calibri" panose="020F0502020204030204" pitchFamily="34" charset="0"/>
              </a:rPr>
              <a:t> needed (after using A to split D into v partitions) to classify D:</a:t>
            </a:r>
          </a:p>
          <a:p>
            <a:pPr eaLnBrk="1" hangingPunct="1">
              <a:lnSpc>
                <a:spcPct val="110000"/>
              </a:lnSpc>
              <a:spcBef>
                <a:spcPct val="20000"/>
              </a:spcBef>
              <a:buClr>
                <a:schemeClr val="folHlink"/>
              </a:buClr>
              <a:buSzPct val="60000"/>
              <a:buFont typeface="Wingdings" panose="05000000000000000000" pitchFamily="2" charset="2"/>
              <a:buChar char="n"/>
            </a:pPr>
            <a:endParaRPr lang="en-US" altLang="en-US" sz="2400" dirty="0">
              <a:latin typeface="Calibri" panose="020F0502020204030204" pitchFamily="34" charset="0"/>
            </a:endParaRPr>
          </a:p>
          <a:p>
            <a:pPr eaLnBrk="1" hangingPunct="1">
              <a:lnSpc>
                <a:spcPct val="110000"/>
              </a:lnSpc>
              <a:spcBef>
                <a:spcPct val="20000"/>
              </a:spcBef>
              <a:buClr>
                <a:schemeClr val="folHlink"/>
              </a:buClr>
              <a:buSzPct val="60000"/>
              <a:buFont typeface="Wingdings" panose="05000000000000000000" pitchFamily="2" charset="2"/>
              <a:buChar char="n"/>
            </a:pPr>
            <a:endParaRPr lang="en-US" altLang="en-US" sz="2400" dirty="0">
              <a:solidFill>
                <a:schemeClr val="hlink"/>
              </a:solidFill>
              <a:latin typeface="Calibri" panose="020F0502020204030204" pitchFamily="34" charset="0"/>
            </a:endParaRPr>
          </a:p>
          <a:p>
            <a:pPr eaLnBrk="1" hangingPunct="1">
              <a:lnSpc>
                <a:spcPct val="110000"/>
              </a:lnSpc>
              <a:spcBef>
                <a:spcPct val="20000"/>
              </a:spcBef>
              <a:buClr>
                <a:schemeClr val="folHlink"/>
              </a:buClr>
              <a:buSzPct val="60000"/>
              <a:buFont typeface="Wingdings" panose="05000000000000000000" pitchFamily="2" charset="2"/>
              <a:buChar char="n"/>
            </a:pPr>
            <a:r>
              <a:rPr lang="en-US" altLang="en-US" sz="2400" dirty="0">
                <a:solidFill>
                  <a:schemeClr val="hlink"/>
                </a:solidFill>
                <a:latin typeface="Calibri" panose="020F0502020204030204" pitchFamily="34" charset="0"/>
              </a:rPr>
              <a:t>Information gained</a:t>
            </a:r>
            <a:r>
              <a:rPr lang="en-US" altLang="en-US" sz="2400" dirty="0">
                <a:latin typeface="Calibri" panose="020F0502020204030204" pitchFamily="34" charset="0"/>
              </a:rPr>
              <a:t> by branching on attribute A</a:t>
            </a:r>
          </a:p>
          <a:p>
            <a:pPr eaLnBrk="1" hangingPunct="1">
              <a:lnSpc>
                <a:spcPct val="110000"/>
              </a:lnSpc>
              <a:spcBef>
                <a:spcPct val="20000"/>
              </a:spcBef>
              <a:buClr>
                <a:schemeClr val="folHlink"/>
              </a:buClr>
              <a:buSzPct val="60000"/>
              <a:buFont typeface="Wingdings" panose="05000000000000000000" pitchFamily="2" charset="2"/>
              <a:buChar char="n"/>
            </a:pPr>
            <a:endParaRPr lang="en-US" altLang="en-US" sz="2400" dirty="0">
              <a:latin typeface="Calibri" panose="020F0502020204030204" pitchFamily="34" charset="0"/>
            </a:endParaRPr>
          </a:p>
        </p:txBody>
      </p:sp>
      <p:graphicFrame>
        <p:nvGraphicFramePr>
          <p:cNvPr id="15365" name="Object 4">
            <a:extLst>
              <a:ext uri="{FF2B5EF4-FFF2-40B4-BE49-F238E27FC236}">
                <a16:creationId xmlns:a16="http://schemas.microsoft.com/office/drawing/2014/main" id="{87AEB238-72E8-4402-F69F-A6D3DEA56184}"/>
              </a:ext>
            </a:extLst>
          </p:cNvPr>
          <p:cNvGraphicFramePr>
            <a:graphicFrameLocks noChangeAspect="1"/>
          </p:cNvGraphicFramePr>
          <p:nvPr>
            <p:extLst>
              <p:ext uri="{D42A27DB-BD31-4B8C-83A1-F6EECF244321}">
                <p14:modId xmlns:p14="http://schemas.microsoft.com/office/powerpoint/2010/main" val="3111501786"/>
              </p:ext>
            </p:extLst>
          </p:nvPr>
        </p:nvGraphicFramePr>
        <p:xfrm>
          <a:off x="4572000" y="3055242"/>
          <a:ext cx="3317875" cy="850900"/>
        </p:xfrm>
        <a:graphic>
          <a:graphicData uri="http://schemas.openxmlformats.org/presentationml/2006/ole">
            <mc:AlternateContent xmlns:mc="http://schemas.openxmlformats.org/markup-compatibility/2006">
              <mc:Choice xmlns:v="urn:schemas-microsoft-com:vml" Requires="v">
                <p:oleObj name="Equation" r:id="rId3" imgW="1612900" imgH="431800" progId="Equation.3">
                  <p:embed/>
                </p:oleObj>
              </mc:Choice>
              <mc:Fallback>
                <p:oleObj name="Equation" r:id="rId3" imgW="1612900" imgH="431800" progId="Equation.3">
                  <p:embed/>
                  <p:pic>
                    <p:nvPicPr>
                      <p:cNvPr id="15365" name="Object 4">
                        <a:extLst>
                          <a:ext uri="{FF2B5EF4-FFF2-40B4-BE49-F238E27FC236}">
                            <a16:creationId xmlns:a16="http://schemas.microsoft.com/office/drawing/2014/main" id="{87AEB238-72E8-4402-F69F-A6D3DEA561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055242"/>
                        <a:ext cx="3317875"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6" name="Object 5">
            <a:extLst>
              <a:ext uri="{FF2B5EF4-FFF2-40B4-BE49-F238E27FC236}">
                <a16:creationId xmlns:a16="http://schemas.microsoft.com/office/drawing/2014/main" id="{E2752B85-7914-4E8B-8F98-70A696EE301F}"/>
              </a:ext>
            </a:extLst>
          </p:cNvPr>
          <p:cNvGraphicFramePr>
            <a:graphicFrameLocks noChangeAspect="1"/>
          </p:cNvGraphicFramePr>
          <p:nvPr/>
        </p:nvGraphicFramePr>
        <p:xfrm>
          <a:off x="4419600" y="4343400"/>
          <a:ext cx="4495800" cy="949325"/>
        </p:xfrm>
        <a:graphic>
          <a:graphicData uri="http://schemas.openxmlformats.org/presentationml/2006/ole">
            <mc:AlternateContent xmlns:mc="http://schemas.openxmlformats.org/markup-compatibility/2006">
              <mc:Choice xmlns:v="urn:schemas-microsoft-com:vml" Requires="v">
                <p:oleObj name="Equation" r:id="rId5" imgW="1892300" imgH="457200" progId="Equation.3">
                  <p:embed/>
                </p:oleObj>
              </mc:Choice>
              <mc:Fallback>
                <p:oleObj name="Equation" r:id="rId5" imgW="1892300" imgH="457200" progId="Equation.3">
                  <p:embed/>
                  <p:pic>
                    <p:nvPicPr>
                      <p:cNvPr id="15366" name="Object 5">
                        <a:extLst>
                          <a:ext uri="{FF2B5EF4-FFF2-40B4-BE49-F238E27FC236}">
                            <a16:creationId xmlns:a16="http://schemas.microsoft.com/office/drawing/2014/main" id="{E2752B85-7914-4E8B-8F98-70A696EE30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4343400"/>
                        <a:ext cx="4495800"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7" name="Object 6">
            <a:extLst>
              <a:ext uri="{FF2B5EF4-FFF2-40B4-BE49-F238E27FC236}">
                <a16:creationId xmlns:a16="http://schemas.microsoft.com/office/drawing/2014/main" id="{C547EC26-FDD9-05B3-D1C9-09A7ECBAB54D}"/>
              </a:ext>
            </a:extLst>
          </p:cNvPr>
          <p:cNvGraphicFramePr>
            <a:graphicFrameLocks noChangeAspect="1"/>
          </p:cNvGraphicFramePr>
          <p:nvPr/>
        </p:nvGraphicFramePr>
        <p:xfrm>
          <a:off x="3868738" y="5822950"/>
          <a:ext cx="4589462" cy="536575"/>
        </p:xfrm>
        <a:graphic>
          <a:graphicData uri="http://schemas.openxmlformats.org/presentationml/2006/ole">
            <mc:AlternateContent xmlns:mc="http://schemas.openxmlformats.org/markup-compatibility/2006">
              <mc:Choice xmlns:v="urn:schemas-microsoft-com:vml" Requires="v">
                <p:oleObj name="Equation" r:id="rId7" imgW="1790700" imgH="215900" progId="Equation.3">
                  <p:embed/>
                </p:oleObj>
              </mc:Choice>
              <mc:Fallback>
                <p:oleObj name="Equation" r:id="rId7" imgW="1790700" imgH="215900" progId="Equation.3">
                  <p:embed/>
                  <p:pic>
                    <p:nvPicPr>
                      <p:cNvPr id="15367" name="Object 6">
                        <a:extLst>
                          <a:ext uri="{FF2B5EF4-FFF2-40B4-BE49-F238E27FC236}">
                            <a16:creationId xmlns:a16="http://schemas.microsoft.com/office/drawing/2014/main" id="{C547EC26-FDD9-05B3-D1C9-09A7ECBAB54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68738" y="5822950"/>
                        <a:ext cx="4589462"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6">
            <a:extLst>
              <a:ext uri="{FF2B5EF4-FFF2-40B4-BE49-F238E27FC236}">
                <a16:creationId xmlns:a16="http://schemas.microsoft.com/office/drawing/2014/main" id="{96A9C205-03DA-B1DD-EDE8-55D7D31DEAC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A0883110-3BD5-4BB7-83C7-59F5C31C6A56}" type="slidenum">
              <a:rPr lang="en-US" altLang="en-US"/>
              <a:pPr eaLnBrk="1" hangingPunct="1"/>
              <a:t>32</a:t>
            </a:fld>
            <a:endParaRPr lang="en-US" altLang="en-US"/>
          </a:p>
        </p:txBody>
      </p:sp>
      <p:sp>
        <p:nvSpPr>
          <p:cNvPr id="16387" name="Rectangle 2">
            <a:extLst>
              <a:ext uri="{FF2B5EF4-FFF2-40B4-BE49-F238E27FC236}">
                <a16:creationId xmlns:a16="http://schemas.microsoft.com/office/drawing/2014/main" id="{5F37AAE5-7F95-7351-07AC-14C128C5510C}"/>
              </a:ext>
            </a:extLst>
          </p:cNvPr>
          <p:cNvSpPr>
            <a:spLocks noGrp="1" noChangeArrowheads="1"/>
          </p:cNvSpPr>
          <p:nvPr>
            <p:ph type="title"/>
          </p:nvPr>
        </p:nvSpPr>
        <p:spPr>
          <a:xfrm>
            <a:off x="152400" y="304800"/>
            <a:ext cx="8763000" cy="609600"/>
          </a:xfrm>
        </p:spPr>
        <p:txBody>
          <a:bodyPr>
            <a:normAutofit fontScale="90000"/>
          </a:bodyPr>
          <a:lstStyle/>
          <a:p>
            <a:pPr eaLnBrk="1" hangingPunct="1"/>
            <a:r>
              <a:rPr lang="en-US" altLang="en-US"/>
              <a:t>Attribute Selection: Information Gain</a:t>
            </a:r>
          </a:p>
        </p:txBody>
      </p:sp>
      <p:sp>
        <p:nvSpPr>
          <p:cNvPr id="16388" name="Rectangle 3">
            <a:extLst>
              <a:ext uri="{FF2B5EF4-FFF2-40B4-BE49-F238E27FC236}">
                <a16:creationId xmlns:a16="http://schemas.microsoft.com/office/drawing/2014/main" id="{6C713D38-AABC-0936-ED35-4F8FC1BAF89F}"/>
              </a:ext>
            </a:extLst>
          </p:cNvPr>
          <p:cNvSpPr>
            <a:spLocks noGrp="1" noChangeArrowheads="1"/>
          </p:cNvSpPr>
          <p:nvPr>
            <p:ph type="body" sz="half" idx="1"/>
          </p:nvPr>
        </p:nvSpPr>
        <p:spPr>
          <a:xfrm>
            <a:off x="322263" y="1257300"/>
            <a:ext cx="4152900" cy="1600200"/>
          </a:xfrm>
        </p:spPr>
        <p:txBody>
          <a:bodyPr/>
          <a:lstStyle/>
          <a:p>
            <a:pPr eaLnBrk="1" hangingPunct="1">
              <a:lnSpc>
                <a:spcPct val="80000"/>
              </a:lnSpc>
              <a:spcBef>
                <a:spcPct val="30000"/>
              </a:spcBef>
              <a:buSzPct val="80000"/>
              <a:buFont typeface="Marlett" pitchFamily="2" charset="2"/>
              <a:buChar char="g"/>
            </a:pPr>
            <a:r>
              <a:rPr lang="en-US" altLang="en-US" sz="2000" dirty="0">
                <a:solidFill>
                  <a:srgbClr val="121328"/>
                </a:solidFill>
              </a:rPr>
              <a:t>Class P: </a:t>
            </a:r>
            <a:r>
              <a:rPr lang="en-US" altLang="en-US" sz="2000" dirty="0" err="1">
                <a:solidFill>
                  <a:srgbClr val="121328"/>
                </a:solidFill>
              </a:rPr>
              <a:t>buys_computer</a:t>
            </a:r>
            <a:r>
              <a:rPr lang="en-US" altLang="en-US" sz="2000" dirty="0">
                <a:solidFill>
                  <a:srgbClr val="121328"/>
                </a:solidFill>
              </a:rPr>
              <a:t> = “yes”</a:t>
            </a:r>
          </a:p>
          <a:p>
            <a:pPr eaLnBrk="1" hangingPunct="1">
              <a:lnSpc>
                <a:spcPct val="80000"/>
              </a:lnSpc>
              <a:spcBef>
                <a:spcPct val="30000"/>
              </a:spcBef>
              <a:buSzPct val="80000"/>
              <a:buFont typeface="Marlett" pitchFamily="2" charset="2"/>
              <a:buChar char="g"/>
            </a:pPr>
            <a:r>
              <a:rPr lang="en-US" altLang="en-US" sz="2000" dirty="0">
                <a:solidFill>
                  <a:srgbClr val="121328"/>
                </a:solidFill>
              </a:rPr>
              <a:t>Class N: </a:t>
            </a:r>
            <a:r>
              <a:rPr lang="en-US" altLang="en-US" sz="2000" dirty="0" err="1">
                <a:solidFill>
                  <a:srgbClr val="121328"/>
                </a:solidFill>
              </a:rPr>
              <a:t>buys_computer</a:t>
            </a:r>
            <a:r>
              <a:rPr lang="en-US" altLang="en-US" sz="2000" dirty="0">
                <a:solidFill>
                  <a:srgbClr val="121328"/>
                </a:solidFill>
              </a:rPr>
              <a:t> = “no”</a:t>
            </a:r>
            <a:endParaRPr lang="en-US" altLang="en-US" sz="2000" dirty="0"/>
          </a:p>
        </p:txBody>
      </p:sp>
      <p:sp>
        <p:nvSpPr>
          <p:cNvPr id="16389" name="Rectangle 4">
            <a:extLst>
              <a:ext uri="{FF2B5EF4-FFF2-40B4-BE49-F238E27FC236}">
                <a16:creationId xmlns:a16="http://schemas.microsoft.com/office/drawing/2014/main" id="{343D23F7-BB6F-A085-FA06-A391F2EE06BE}"/>
              </a:ext>
            </a:extLst>
          </p:cNvPr>
          <p:cNvSpPr>
            <a:spLocks noGrp="1" noChangeArrowheads="1"/>
          </p:cNvSpPr>
          <p:nvPr>
            <p:ph type="body" sz="half" idx="2"/>
          </p:nvPr>
        </p:nvSpPr>
        <p:spPr>
          <a:xfrm>
            <a:off x="4724400" y="2743200"/>
            <a:ext cx="4152900" cy="2209800"/>
          </a:xfrm>
        </p:spPr>
        <p:txBody>
          <a:bodyPr>
            <a:normAutofit fontScale="92500" lnSpcReduction="20000"/>
          </a:bodyPr>
          <a:lstStyle/>
          <a:p>
            <a:pPr eaLnBrk="1" hangingPunct="1">
              <a:lnSpc>
                <a:spcPct val="130000"/>
              </a:lnSpc>
              <a:buFont typeface="Wingdings" panose="05000000000000000000" pitchFamily="2" charset="2"/>
              <a:buNone/>
            </a:pPr>
            <a:r>
              <a:rPr lang="en-US" altLang="en-US" sz="2000" dirty="0">
                <a:solidFill>
                  <a:srgbClr val="121328"/>
                </a:solidFill>
              </a:rPr>
              <a:t>            means “age &lt;=30” has 5 out of 14 samples, with 2 </a:t>
            </a:r>
            <a:r>
              <a:rPr lang="en-US" altLang="en-US" sz="2000" dirty="0" err="1">
                <a:solidFill>
                  <a:srgbClr val="121328"/>
                </a:solidFill>
              </a:rPr>
              <a:t>yes’es</a:t>
            </a:r>
            <a:r>
              <a:rPr lang="en-US" altLang="en-US" sz="2000" dirty="0">
                <a:solidFill>
                  <a:srgbClr val="121328"/>
                </a:solidFill>
              </a:rPr>
              <a:t>  and 3 no’s.   Hence</a:t>
            </a:r>
            <a:endParaRPr lang="en-US" altLang="en-US" sz="2000" dirty="0"/>
          </a:p>
          <a:p>
            <a:pPr eaLnBrk="1" hangingPunct="1">
              <a:lnSpc>
                <a:spcPct val="90000"/>
              </a:lnSpc>
              <a:buClr>
                <a:schemeClr val="accent1"/>
              </a:buClr>
              <a:buFont typeface="Wingdings 2" panose="05020102010507070707" pitchFamily="18" charset="2"/>
              <a:buNone/>
            </a:pPr>
            <a:endParaRPr lang="en-US" altLang="en-US" sz="2000" dirty="0"/>
          </a:p>
          <a:p>
            <a:pPr eaLnBrk="1" hangingPunct="1">
              <a:lnSpc>
                <a:spcPct val="90000"/>
              </a:lnSpc>
              <a:buClr>
                <a:schemeClr val="accent1"/>
              </a:buClr>
              <a:buFont typeface="Wingdings 2" panose="05020102010507070707" pitchFamily="18" charset="2"/>
              <a:buNone/>
            </a:pPr>
            <a:endParaRPr lang="en-US" altLang="en-US" sz="2000" dirty="0">
              <a:solidFill>
                <a:srgbClr val="121328"/>
              </a:solidFill>
            </a:endParaRPr>
          </a:p>
          <a:p>
            <a:pPr eaLnBrk="1" hangingPunct="1">
              <a:lnSpc>
                <a:spcPct val="90000"/>
              </a:lnSpc>
              <a:buClr>
                <a:schemeClr val="accent1"/>
              </a:buClr>
              <a:buFont typeface="Wingdings 2" panose="05020102010507070707" pitchFamily="18" charset="2"/>
              <a:buNone/>
            </a:pPr>
            <a:r>
              <a:rPr lang="en-US" altLang="en-US" sz="2000" dirty="0">
                <a:solidFill>
                  <a:srgbClr val="121328"/>
                </a:solidFill>
              </a:rPr>
              <a:t>Similarly,</a:t>
            </a:r>
          </a:p>
        </p:txBody>
      </p:sp>
      <p:graphicFrame>
        <p:nvGraphicFramePr>
          <p:cNvPr id="16390" name="Object 5">
            <a:extLst>
              <a:ext uri="{FF2B5EF4-FFF2-40B4-BE49-F238E27FC236}">
                <a16:creationId xmlns:a16="http://schemas.microsoft.com/office/drawing/2014/main" id="{46100746-01F0-29FE-87AA-471466080EDF}"/>
              </a:ext>
            </a:extLst>
          </p:cNvPr>
          <p:cNvGraphicFramePr>
            <a:graphicFrameLocks noChangeAspect="1"/>
          </p:cNvGraphicFramePr>
          <p:nvPr/>
        </p:nvGraphicFramePr>
        <p:xfrm>
          <a:off x="762000" y="2590800"/>
          <a:ext cx="3354388" cy="1439863"/>
        </p:xfrm>
        <a:graphic>
          <a:graphicData uri="http://schemas.openxmlformats.org/presentationml/2006/ole">
            <mc:AlternateContent xmlns:mc="http://schemas.openxmlformats.org/markup-compatibility/2006">
              <mc:Choice xmlns:v="urn:schemas-microsoft-com:vml" Requires="v">
                <p:oleObj name="Worksheet" r:id="rId3" imgW="3352800" imgH="1438250" progId="Excel.Sheet.8">
                  <p:embed/>
                </p:oleObj>
              </mc:Choice>
              <mc:Fallback>
                <p:oleObj name="Worksheet" r:id="rId3" imgW="3352800" imgH="1438250" progId="Excel.Sheet.8">
                  <p:embed/>
                  <p:pic>
                    <p:nvPicPr>
                      <p:cNvPr id="16390" name="Object 5">
                        <a:extLst>
                          <a:ext uri="{FF2B5EF4-FFF2-40B4-BE49-F238E27FC236}">
                            <a16:creationId xmlns:a16="http://schemas.microsoft.com/office/drawing/2014/main" id="{46100746-01F0-29FE-87AA-471466080E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590800"/>
                        <a:ext cx="3354388"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1" name="Object 6">
            <a:extLst>
              <a:ext uri="{FF2B5EF4-FFF2-40B4-BE49-F238E27FC236}">
                <a16:creationId xmlns:a16="http://schemas.microsoft.com/office/drawing/2014/main" id="{D26E0AEA-0B9A-FA70-993E-420DC8D66F9E}"/>
              </a:ext>
            </a:extLst>
          </p:cNvPr>
          <p:cNvGraphicFramePr>
            <a:graphicFrameLocks noChangeAspect="1"/>
          </p:cNvGraphicFramePr>
          <p:nvPr/>
        </p:nvGraphicFramePr>
        <p:xfrm>
          <a:off x="4876800" y="1295400"/>
          <a:ext cx="3754438" cy="1371600"/>
        </p:xfrm>
        <a:graphic>
          <a:graphicData uri="http://schemas.openxmlformats.org/presentationml/2006/ole">
            <mc:AlternateContent xmlns:mc="http://schemas.openxmlformats.org/markup-compatibility/2006">
              <mc:Choice xmlns:v="urn:schemas-microsoft-com:vml" Requires="v">
                <p:oleObj name="Equation" r:id="rId5" imgW="2044700" imgH="812800" progId="Equation.3">
                  <p:embed/>
                </p:oleObj>
              </mc:Choice>
              <mc:Fallback>
                <p:oleObj name="Equation" r:id="rId5" imgW="2044700" imgH="812800" progId="Equation.3">
                  <p:embed/>
                  <p:pic>
                    <p:nvPicPr>
                      <p:cNvPr id="16391" name="Object 6">
                        <a:extLst>
                          <a:ext uri="{FF2B5EF4-FFF2-40B4-BE49-F238E27FC236}">
                            <a16:creationId xmlns:a16="http://schemas.microsoft.com/office/drawing/2014/main" id="{D26E0AEA-0B9A-FA70-993E-420DC8D66F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1295400"/>
                        <a:ext cx="3754438"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2" name="Object 7">
            <a:extLst>
              <a:ext uri="{FF2B5EF4-FFF2-40B4-BE49-F238E27FC236}">
                <a16:creationId xmlns:a16="http://schemas.microsoft.com/office/drawing/2014/main" id="{11DCFEC4-169C-ABD0-3572-DFD1FFA8D052}"/>
              </a:ext>
            </a:extLst>
          </p:cNvPr>
          <p:cNvGraphicFramePr>
            <a:graphicFrameLocks noChangeAspect="1"/>
          </p:cNvGraphicFramePr>
          <p:nvPr/>
        </p:nvGraphicFramePr>
        <p:xfrm>
          <a:off x="5029200" y="5257800"/>
          <a:ext cx="3594100" cy="1193800"/>
        </p:xfrm>
        <a:graphic>
          <a:graphicData uri="http://schemas.openxmlformats.org/presentationml/2006/ole">
            <mc:AlternateContent xmlns:mc="http://schemas.openxmlformats.org/markup-compatibility/2006">
              <mc:Choice xmlns:v="urn:schemas-microsoft-com:vml" Requires="v">
                <p:oleObj name="Equation" r:id="rId7" imgW="3594100" imgH="1193800" progId="Equation.3">
                  <p:embed/>
                </p:oleObj>
              </mc:Choice>
              <mc:Fallback>
                <p:oleObj name="Equation" r:id="rId7" imgW="3594100" imgH="1193800" progId="Equation.3">
                  <p:embed/>
                  <p:pic>
                    <p:nvPicPr>
                      <p:cNvPr id="16392" name="Object 7">
                        <a:extLst>
                          <a:ext uri="{FF2B5EF4-FFF2-40B4-BE49-F238E27FC236}">
                            <a16:creationId xmlns:a16="http://schemas.microsoft.com/office/drawing/2014/main" id="{11DCFEC4-169C-ABD0-3572-DFD1FFA8D0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200" y="5257800"/>
                        <a:ext cx="3594100"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3" name="Object 8">
            <a:extLst>
              <a:ext uri="{FF2B5EF4-FFF2-40B4-BE49-F238E27FC236}">
                <a16:creationId xmlns:a16="http://schemas.microsoft.com/office/drawing/2014/main" id="{5C73AB07-10E8-9D80-FEF7-58DE8EC3242C}"/>
              </a:ext>
            </a:extLst>
          </p:cNvPr>
          <p:cNvGraphicFramePr>
            <a:graphicFrameLocks noChangeAspect="1"/>
          </p:cNvGraphicFramePr>
          <p:nvPr/>
        </p:nvGraphicFramePr>
        <p:xfrm>
          <a:off x="4724400" y="4114800"/>
          <a:ext cx="4271963" cy="388938"/>
        </p:xfrm>
        <a:graphic>
          <a:graphicData uri="http://schemas.openxmlformats.org/presentationml/2006/ole">
            <mc:AlternateContent xmlns:mc="http://schemas.openxmlformats.org/markup-compatibility/2006">
              <mc:Choice xmlns:v="urn:schemas-microsoft-com:vml" Requires="v">
                <p:oleObj name="Equation" r:id="rId9" imgW="2552700" imgH="241300" progId="Equation.3">
                  <p:embed/>
                </p:oleObj>
              </mc:Choice>
              <mc:Fallback>
                <p:oleObj name="Equation" r:id="rId9" imgW="2552700" imgH="241300" progId="Equation.3">
                  <p:embed/>
                  <p:pic>
                    <p:nvPicPr>
                      <p:cNvPr id="16393" name="Object 8">
                        <a:extLst>
                          <a:ext uri="{FF2B5EF4-FFF2-40B4-BE49-F238E27FC236}">
                            <a16:creationId xmlns:a16="http://schemas.microsoft.com/office/drawing/2014/main" id="{5C73AB07-10E8-9D80-FEF7-58DE8EC3242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4400" y="4114800"/>
                        <a:ext cx="4271963"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4" name="Object 9">
            <a:extLst>
              <a:ext uri="{FF2B5EF4-FFF2-40B4-BE49-F238E27FC236}">
                <a16:creationId xmlns:a16="http://schemas.microsoft.com/office/drawing/2014/main" id="{5C7EC39D-CA86-FF4A-CB4F-76AB447F8C83}"/>
              </a:ext>
            </a:extLst>
          </p:cNvPr>
          <p:cNvGraphicFramePr>
            <a:graphicFrameLocks/>
          </p:cNvGraphicFramePr>
          <p:nvPr/>
        </p:nvGraphicFramePr>
        <p:xfrm>
          <a:off x="152400" y="4114800"/>
          <a:ext cx="4419600" cy="2667000"/>
        </p:xfrm>
        <a:graphic>
          <a:graphicData uri="http://schemas.openxmlformats.org/presentationml/2006/ole">
            <mc:AlternateContent xmlns:mc="http://schemas.openxmlformats.org/markup-compatibility/2006">
              <mc:Choice xmlns:v="urn:schemas-microsoft-com:vml" Requires="v">
                <p:oleObj name="Worksheet" r:id="rId11" imgW="6115431" imgH="4458208" progId="Excel.Sheet.8">
                  <p:embed/>
                </p:oleObj>
              </mc:Choice>
              <mc:Fallback>
                <p:oleObj name="Worksheet" r:id="rId11" imgW="6115431" imgH="4458208" progId="Excel.Sheet.8">
                  <p:embed/>
                  <p:pic>
                    <p:nvPicPr>
                      <p:cNvPr id="16394" name="Object 9">
                        <a:extLst>
                          <a:ext uri="{FF2B5EF4-FFF2-40B4-BE49-F238E27FC236}">
                            <a16:creationId xmlns:a16="http://schemas.microsoft.com/office/drawing/2014/main" id="{5C7EC39D-CA86-FF4A-CB4F-76AB447F8C83}"/>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 y="4114800"/>
                        <a:ext cx="44196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5" name="Object 10">
            <a:extLst>
              <a:ext uri="{FF2B5EF4-FFF2-40B4-BE49-F238E27FC236}">
                <a16:creationId xmlns:a16="http://schemas.microsoft.com/office/drawing/2014/main" id="{B5DFC3F4-ED97-437E-EE6D-0B681C561F7F}"/>
              </a:ext>
            </a:extLst>
          </p:cNvPr>
          <p:cNvGraphicFramePr>
            <a:graphicFrameLocks noChangeAspect="1"/>
          </p:cNvGraphicFramePr>
          <p:nvPr>
            <p:extLst>
              <p:ext uri="{D42A27DB-BD31-4B8C-83A1-F6EECF244321}">
                <p14:modId xmlns:p14="http://schemas.microsoft.com/office/powerpoint/2010/main" val="836695696"/>
              </p:ext>
            </p:extLst>
          </p:nvPr>
        </p:nvGraphicFramePr>
        <p:xfrm>
          <a:off x="4378325" y="2601912"/>
          <a:ext cx="1073150" cy="665163"/>
        </p:xfrm>
        <a:graphic>
          <a:graphicData uri="http://schemas.openxmlformats.org/presentationml/2006/ole">
            <mc:AlternateContent xmlns:mc="http://schemas.openxmlformats.org/markup-compatibility/2006">
              <mc:Choice xmlns:v="urn:schemas-microsoft-com:vml" Requires="v">
                <p:oleObj name="Equation" r:id="rId13" imgW="583947" imgH="393529" progId="Equation.3">
                  <p:embed/>
                </p:oleObj>
              </mc:Choice>
              <mc:Fallback>
                <p:oleObj name="Equation" r:id="rId13" imgW="583947" imgH="393529" progId="Equation.3">
                  <p:embed/>
                  <p:pic>
                    <p:nvPicPr>
                      <p:cNvPr id="16395" name="Object 10">
                        <a:extLst>
                          <a:ext uri="{FF2B5EF4-FFF2-40B4-BE49-F238E27FC236}">
                            <a16:creationId xmlns:a16="http://schemas.microsoft.com/office/drawing/2014/main" id="{B5DFC3F4-ED97-437E-EE6D-0B681C561F7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78325" y="2601912"/>
                        <a:ext cx="1073150" cy="66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6" name="Object 11">
            <a:extLst>
              <a:ext uri="{FF2B5EF4-FFF2-40B4-BE49-F238E27FC236}">
                <a16:creationId xmlns:a16="http://schemas.microsoft.com/office/drawing/2014/main" id="{F17EBAA7-86D9-531F-3E61-08DAE1808DC4}"/>
              </a:ext>
            </a:extLst>
          </p:cNvPr>
          <p:cNvGraphicFramePr>
            <a:graphicFrameLocks noChangeAspect="1"/>
          </p:cNvGraphicFramePr>
          <p:nvPr/>
        </p:nvGraphicFramePr>
        <p:xfrm>
          <a:off x="76200" y="2057400"/>
          <a:ext cx="4800600" cy="523875"/>
        </p:xfrm>
        <a:graphic>
          <a:graphicData uri="http://schemas.openxmlformats.org/presentationml/2006/ole">
            <mc:AlternateContent xmlns:mc="http://schemas.openxmlformats.org/markup-compatibility/2006">
              <mc:Choice xmlns:v="urn:schemas-microsoft-com:vml" Requires="v">
                <p:oleObj name="Equation" r:id="rId15" imgW="3314700" imgH="393700" progId="Equation.3">
                  <p:embed/>
                </p:oleObj>
              </mc:Choice>
              <mc:Fallback>
                <p:oleObj name="Equation" r:id="rId15" imgW="3314700" imgH="393700" progId="Equation.3">
                  <p:embed/>
                  <p:pic>
                    <p:nvPicPr>
                      <p:cNvPr id="16396" name="Object 11">
                        <a:extLst>
                          <a:ext uri="{FF2B5EF4-FFF2-40B4-BE49-F238E27FC236}">
                            <a16:creationId xmlns:a16="http://schemas.microsoft.com/office/drawing/2014/main" id="{F17EBAA7-86D9-531F-3E61-08DAE1808DC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200" y="2057400"/>
                        <a:ext cx="48006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75A49277-0141-2FE6-438C-702B5498E1D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13F8C1E8-1672-47F0-9F04-FF32414D6664}" type="slidenum">
              <a:rPr lang="en-US" altLang="en-US"/>
              <a:pPr eaLnBrk="1" hangingPunct="1"/>
              <a:t>33</a:t>
            </a:fld>
            <a:endParaRPr lang="en-US" altLang="en-US"/>
          </a:p>
        </p:txBody>
      </p:sp>
      <p:sp>
        <p:nvSpPr>
          <p:cNvPr id="17411" name="Rectangle 2">
            <a:extLst>
              <a:ext uri="{FF2B5EF4-FFF2-40B4-BE49-F238E27FC236}">
                <a16:creationId xmlns:a16="http://schemas.microsoft.com/office/drawing/2014/main" id="{2E368B2E-7A7D-85C8-CAF4-2BFB4EE392A8}"/>
              </a:ext>
            </a:extLst>
          </p:cNvPr>
          <p:cNvSpPr>
            <a:spLocks noGrp="1" noChangeArrowheads="1"/>
          </p:cNvSpPr>
          <p:nvPr>
            <p:ph type="title"/>
          </p:nvPr>
        </p:nvSpPr>
        <p:spPr>
          <a:xfrm>
            <a:off x="533400" y="152400"/>
            <a:ext cx="8153400" cy="990600"/>
          </a:xfrm>
        </p:spPr>
        <p:txBody>
          <a:bodyPr>
            <a:noAutofit/>
          </a:bodyPr>
          <a:lstStyle/>
          <a:p>
            <a:pPr algn="ctr" eaLnBrk="1" hangingPunct="1"/>
            <a:r>
              <a:rPr lang="en-US" altLang="en-US" sz="3200" b="1" dirty="0">
                <a:latin typeface="Times New Roman" panose="02020603050405020304" pitchFamily="18" charset="0"/>
                <a:cs typeface="Times New Roman" panose="02020603050405020304" pitchFamily="18" charset="0"/>
              </a:rPr>
              <a:t>Computing </a:t>
            </a:r>
            <a:r>
              <a:rPr lang="en-US" altLang="en-US" sz="2800" b="1" dirty="0">
                <a:latin typeface="Times New Roman" panose="02020603050405020304" pitchFamily="18" charset="0"/>
                <a:cs typeface="Times New Roman" panose="02020603050405020304" pitchFamily="18" charset="0"/>
              </a:rPr>
              <a:t>Information-Gain</a:t>
            </a:r>
            <a:r>
              <a:rPr lang="en-US" altLang="en-US" sz="3200" b="1" dirty="0">
                <a:latin typeface="Times New Roman" panose="02020603050405020304" pitchFamily="18" charset="0"/>
                <a:cs typeface="Times New Roman" panose="02020603050405020304" pitchFamily="18" charset="0"/>
              </a:rPr>
              <a:t> for Continuous-Valued Attributes</a:t>
            </a:r>
            <a:endParaRPr lang="en-US" altLang="en-US" sz="3200" b="1" i="1" dirty="0">
              <a:latin typeface="Times New Roman" panose="02020603050405020304" pitchFamily="18" charset="0"/>
              <a:cs typeface="Times New Roman" panose="02020603050405020304" pitchFamily="18" charset="0"/>
            </a:endParaRPr>
          </a:p>
        </p:txBody>
      </p:sp>
      <p:sp>
        <p:nvSpPr>
          <p:cNvPr id="17412" name="Rectangle 3">
            <a:extLst>
              <a:ext uri="{FF2B5EF4-FFF2-40B4-BE49-F238E27FC236}">
                <a16:creationId xmlns:a16="http://schemas.microsoft.com/office/drawing/2014/main" id="{82A5D4E1-07DA-EB9C-123F-7C441390607D}"/>
              </a:ext>
            </a:extLst>
          </p:cNvPr>
          <p:cNvSpPr>
            <a:spLocks noGrp="1" noChangeArrowheads="1"/>
          </p:cNvSpPr>
          <p:nvPr>
            <p:ph type="body" idx="1"/>
          </p:nvPr>
        </p:nvSpPr>
        <p:spPr>
          <a:xfrm>
            <a:off x="304800" y="1295400"/>
            <a:ext cx="8610600" cy="5273675"/>
          </a:xfrm>
        </p:spPr>
        <p:txBody>
          <a:bodyPr/>
          <a:lstStyle/>
          <a:p>
            <a:pPr eaLnBrk="1" hangingPunct="1">
              <a:lnSpc>
                <a:spcPct val="115000"/>
              </a:lnSpc>
              <a:spcBef>
                <a:spcPct val="25000"/>
              </a:spcBef>
            </a:pPr>
            <a:r>
              <a:rPr lang="en-US" altLang="en-US" sz="2400" dirty="0"/>
              <a:t>Let attribute A be a continuous-valued attribute</a:t>
            </a:r>
          </a:p>
          <a:p>
            <a:pPr eaLnBrk="1" hangingPunct="1">
              <a:lnSpc>
                <a:spcPct val="115000"/>
              </a:lnSpc>
              <a:spcBef>
                <a:spcPct val="25000"/>
              </a:spcBef>
            </a:pPr>
            <a:r>
              <a:rPr lang="en-US" altLang="en-US" sz="2400" dirty="0"/>
              <a:t>Must determine the </a:t>
            </a:r>
            <a:r>
              <a:rPr lang="en-US" altLang="en-US" sz="2400" i="1" dirty="0">
                <a:solidFill>
                  <a:schemeClr val="hlink"/>
                </a:solidFill>
              </a:rPr>
              <a:t>best split point</a:t>
            </a:r>
            <a:r>
              <a:rPr lang="en-US" altLang="en-US" sz="2400" dirty="0"/>
              <a:t> for A</a:t>
            </a:r>
          </a:p>
          <a:p>
            <a:pPr lvl="1" eaLnBrk="1" hangingPunct="1">
              <a:lnSpc>
                <a:spcPct val="115000"/>
              </a:lnSpc>
              <a:spcBef>
                <a:spcPct val="25000"/>
              </a:spcBef>
            </a:pPr>
            <a:r>
              <a:rPr lang="en-US" altLang="en-US" sz="2400" dirty="0"/>
              <a:t>Sort the value A in increasing order</a:t>
            </a:r>
          </a:p>
          <a:p>
            <a:pPr lvl="1" eaLnBrk="1" hangingPunct="1">
              <a:lnSpc>
                <a:spcPct val="115000"/>
              </a:lnSpc>
              <a:spcBef>
                <a:spcPct val="25000"/>
              </a:spcBef>
            </a:pPr>
            <a:r>
              <a:rPr lang="en-US" altLang="en-US" sz="2400" dirty="0"/>
              <a:t>Typically, the midpoint between each pair of adjacent values is considered as a possible </a:t>
            </a:r>
            <a:r>
              <a:rPr lang="en-US" altLang="en-US" sz="2400" i="1" dirty="0"/>
              <a:t>split point</a:t>
            </a:r>
          </a:p>
          <a:p>
            <a:pPr lvl="2" eaLnBrk="1" hangingPunct="1">
              <a:lnSpc>
                <a:spcPct val="115000"/>
              </a:lnSpc>
              <a:spcBef>
                <a:spcPct val="25000"/>
              </a:spcBef>
            </a:pPr>
            <a:r>
              <a:rPr lang="en-US" altLang="en-US" sz="2000" dirty="0"/>
              <a:t>(a</a:t>
            </a:r>
            <a:r>
              <a:rPr lang="en-US" altLang="en-US" sz="2000" baseline="-25000" dirty="0"/>
              <a:t>i</a:t>
            </a:r>
            <a:r>
              <a:rPr lang="en-US" altLang="en-US" sz="2000" dirty="0"/>
              <a:t>+a</a:t>
            </a:r>
            <a:r>
              <a:rPr lang="en-US" altLang="en-US" sz="2000" baseline="-25000" dirty="0"/>
              <a:t>i+1</a:t>
            </a:r>
            <a:r>
              <a:rPr lang="en-US" altLang="en-US" sz="2000" dirty="0"/>
              <a:t>)/2 is the midpoint between the values of a</a:t>
            </a:r>
            <a:r>
              <a:rPr lang="en-US" altLang="en-US" sz="2000" baseline="-25000" dirty="0"/>
              <a:t>i</a:t>
            </a:r>
            <a:r>
              <a:rPr lang="en-US" altLang="en-US" sz="2000" dirty="0"/>
              <a:t> and a</a:t>
            </a:r>
            <a:r>
              <a:rPr lang="en-US" altLang="en-US" sz="2000" baseline="-25000" dirty="0"/>
              <a:t>i+1</a:t>
            </a:r>
          </a:p>
          <a:p>
            <a:pPr lvl="1" eaLnBrk="1" hangingPunct="1">
              <a:lnSpc>
                <a:spcPct val="115000"/>
              </a:lnSpc>
              <a:spcBef>
                <a:spcPct val="25000"/>
              </a:spcBef>
            </a:pPr>
            <a:r>
              <a:rPr lang="en-US" altLang="en-US" sz="2400" dirty="0"/>
              <a:t>The point with the </a:t>
            </a:r>
            <a:r>
              <a:rPr lang="en-US" altLang="en-US" sz="2400" i="1" dirty="0"/>
              <a:t>minimum expected information requirement</a:t>
            </a:r>
            <a:r>
              <a:rPr lang="en-US" altLang="en-US" sz="2400" dirty="0"/>
              <a:t> for A is selected as the split-point for A</a:t>
            </a:r>
          </a:p>
          <a:p>
            <a:pPr eaLnBrk="1" hangingPunct="1">
              <a:lnSpc>
                <a:spcPct val="115000"/>
              </a:lnSpc>
            </a:pPr>
            <a:r>
              <a:rPr lang="en-US" altLang="en-US" sz="2400" dirty="0"/>
              <a:t>Split:</a:t>
            </a:r>
          </a:p>
          <a:p>
            <a:pPr lvl="1" eaLnBrk="1" hangingPunct="1">
              <a:lnSpc>
                <a:spcPct val="115000"/>
              </a:lnSpc>
            </a:pPr>
            <a:r>
              <a:rPr lang="en-US" altLang="en-US" sz="2400" dirty="0"/>
              <a:t>D1 is the set of tuples in D satisfying A ≤ split-point, and D2 is the set of tuples in D satisfying A &gt; split-point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7">
            <a:extLst>
              <a:ext uri="{FF2B5EF4-FFF2-40B4-BE49-F238E27FC236}">
                <a16:creationId xmlns:a16="http://schemas.microsoft.com/office/drawing/2014/main" id="{9179971E-2923-57C6-1EA3-89E321053C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E59ED1CC-78F9-4410-82C2-2930797B855B}" type="slidenum">
              <a:rPr lang="en-US" altLang="en-US"/>
              <a:pPr eaLnBrk="1" hangingPunct="1"/>
              <a:t>34</a:t>
            </a:fld>
            <a:endParaRPr lang="en-US" altLang="en-US"/>
          </a:p>
        </p:txBody>
      </p:sp>
      <p:sp>
        <p:nvSpPr>
          <p:cNvPr id="18435" name="Rectangle 2050">
            <a:extLst>
              <a:ext uri="{FF2B5EF4-FFF2-40B4-BE49-F238E27FC236}">
                <a16:creationId xmlns:a16="http://schemas.microsoft.com/office/drawing/2014/main" id="{C9C662F9-8DF0-D5E0-A09E-2FBA79CCE727}"/>
              </a:ext>
            </a:extLst>
          </p:cNvPr>
          <p:cNvSpPr>
            <a:spLocks noGrp="1" noChangeArrowheads="1"/>
          </p:cNvSpPr>
          <p:nvPr>
            <p:ph type="title"/>
          </p:nvPr>
        </p:nvSpPr>
        <p:spPr>
          <a:xfrm>
            <a:off x="304800" y="381000"/>
            <a:ext cx="8534400" cy="609600"/>
          </a:xfrm>
        </p:spPr>
        <p:txBody>
          <a:bodyPr>
            <a:normAutofit fontScale="90000"/>
          </a:bodyPr>
          <a:lstStyle/>
          <a:p>
            <a:pPr eaLnBrk="1" hangingPunct="1"/>
            <a:r>
              <a:rPr lang="en-US" altLang="en-US"/>
              <a:t>Gain Ratio for Attribute Selection (C4.5)</a:t>
            </a:r>
            <a:endParaRPr lang="en-US" altLang="en-US" i="1">
              <a:solidFill>
                <a:srgbClr val="CC0000"/>
              </a:solidFill>
            </a:endParaRPr>
          </a:p>
        </p:txBody>
      </p:sp>
      <p:sp>
        <p:nvSpPr>
          <p:cNvPr id="18436" name="Rectangle 2051">
            <a:extLst>
              <a:ext uri="{FF2B5EF4-FFF2-40B4-BE49-F238E27FC236}">
                <a16:creationId xmlns:a16="http://schemas.microsoft.com/office/drawing/2014/main" id="{33A34A9D-1008-6152-51E3-EDB07B270986}"/>
              </a:ext>
            </a:extLst>
          </p:cNvPr>
          <p:cNvSpPr>
            <a:spLocks noGrp="1" noChangeArrowheads="1"/>
          </p:cNvSpPr>
          <p:nvPr>
            <p:ph type="body" sz="half" idx="1"/>
          </p:nvPr>
        </p:nvSpPr>
        <p:spPr>
          <a:xfrm>
            <a:off x="304800" y="1463040"/>
            <a:ext cx="8458200" cy="5013960"/>
          </a:xfrm>
        </p:spPr>
        <p:txBody>
          <a:bodyPr/>
          <a:lstStyle/>
          <a:p>
            <a:pPr eaLnBrk="1" hangingPunct="1"/>
            <a:r>
              <a:rPr lang="en-US" altLang="en-US" sz="2400" dirty="0"/>
              <a:t>Information gain measure is biased towards attributes with a large number of values</a:t>
            </a:r>
          </a:p>
          <a:p>
            <a:pPr eaLnBrk="1" hangingPunct="1"/>
            <a:r>
              <a:rPr lang="en-US" altLang="en-US" sz="2400" dirty="0"/>
              <a:t>C4.5 (a successor of ID3) uses gain ratio to overcome the problem (normalization to information gain)</a:t>
            </a:r>
          </a:p>
          <a:p>
            <a:pPr eaLnBrk="1" hangingPunct="1"/>
            <a:endParaRPr lang="en-US" altLang="en-US" sz="2400" dirty="0"/>
          </a:p>
          <a:p>
            <a:pPr eaLnBrk="1" hangingPunct="1"/>
            <a:endParaRPr lang="en-US" altLang="en-US" sz="2400" dirty="0"/>
          </a:p>
          <a:p>
            <a:pPr lvl="1" eaLnBrk="1" hangingPunct="1"/>
            <a:r>
              <a:rPr lang="en-US" altLang="en-US" sz="2400" dirty="0" err="1"/>
              <a:t>GainRatio</a:t>
            </a:r>
            <a:r>
              <a:rPr lang="en-US" altLang="en-US" sz="2400" dirty="0"/>
              <a:t>(A) = Gain(A)/</a:t>
            </a:r>
            <a:r>
              <a:rPr lang="en-US" altLang="en-US" sz="2400" dirty="0" err="1"/>
              <a:t>SplitInfo</a:t>
            </a:r>
            <a:r>
              <a:rPr lang="en-US" altLang="en-US" sz="2400" dirty="0"/>
              <a:t>(A)</a:t>
            </a:r>
          </a:p>
          <a:p>
            <a:pPr eaLnBrk="1" hangingPunct="1"/>
            <a:r>
              <a:rPr lang="en-US" altLang="en-US" sz="2400" dirty="0"/>
              <a:t>Ex.</a:t>
            </a:r>
          </a:p>
          <a:p>
            <a:pPr lvl="1" eaLnBrk="1" hangingPunct="1"/>
            <a:endParaRPr lang="en-US" altLang="en-US" sz="2400" dirty="0"/>
          </a:p>
          <a:p>
            <a:pPr lvl="1" eaLnBrk="1" hangingPunct="1"/>
            <a:r>
              <a:rPr lang="en-US" altLang="en-US" sz="2400" dirty="0" err="1"/>
              <a:t>gain_ratio</a:t>
            </a:r>
            <a:r>
              <a:rPr lang="en-US" altLang="en-US" sz="2400" dirty="0"/>
              <a:t>(income) = 0.029/1.557 = 0.019</a:t>
            </a:r>
          </a:p>
          <a:p>
            <a:pPr eaLnBrk="1" hangingPunct="1"/>
            <a:r>
              <a:rPr lang="en-US" altLang="en-US" sz="2400" dirty="0"/>
              <a:t>The attribute with the maximum gain ratio is selected as the splitting attribute</a:t>
            </a:r>
          </a:p>
        </p:txBody>
      </p:sp>
      <p:graphicFrame>
        <p:nvGraphicFramePr>
          <p:cNvPr id="18437" name="Object 2048">
            <a:extLst>
              <a:ext uri="{FF2B5EF4-FFF2-40B4-BE49-F238E27FC236}">
                <a16:creationId xmlns:a16="http://schemas.microsoft.com/office/drawing/2014/main" id="{8397F090-213A-06AF-C6A4-85D118B58180}"/>
              </a:ext>
            </a:extLst>
          </p:cNvPr>
          <p:cNvGraphicFramePr>
            <a:graphicFrameLocks noGrp="1" noChangeAspect="1"/>
          </p:cNvGraphicFramePr>
          <p:nvPr>
            <p:ph sz="quarter" idx="2"/>
          </p:nvPr>
        </p:nvGraphicFramePr>
        <p:xfrm>
          <a:off x="1981200" y="2971800"/>
          <a:ext cx="4343400" cy="831850"/>
        </p:xfrm>
        <a:graphic>
          <a:graphicData uri="http://schemas.openxmlformats.org/presentationml/2006/ole">
            <mc:AlternateContent xmlns:mc="http://schemas.openxmlformats.org/markup-compatibility/2006">
              <mc:Choice xmlns:v="urn:schemas-microsoft-com:vml" Requires="v">
                <p:oleObj name="Equation" r:id="rId3" imgW="2387600" imgH="457200" progId="Equation.3">
                  <p:embed/>
                </p:oleObj>
              </mc:Choice>
              <mc:Fallback>
                <p:oleObj name="Equation" r:id="rId3" imgW="2387600" imgH="457200" progId="Equation.3">
                  <p:embed/>
                  <p:pic>
                    <p:nvPicPr>
                      <p:cNvPr id="18437" name="Object 2048">
                        <a:extLst>
                          <a:ext uri="{FF2B5EF4-FFF2-40B4-BE49-F238E27FC236}">
                            <a16:creationId xmlns:a16="http://schemas.microsoft.com/office/drawing/2014/main" id="{8397F090-213A-06AF-C6A4-85D118B581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971800"/>
                        <a:ext cx="4343400"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8438" name="Picture 10" descr="8splitinfo">
            <a:extLst>
              <a:ext uri="{FF2B5EF4-FFF2-40B4-BE49-F238E27FC236}">
                <a16:creationId xmlns:a16="http://schemas.microsoft.com/office/drawing/2014/main" id="{5B82DA8E-5AD7-8681-1EEC-CE97F78451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4495800"/>
            <a:ext cx="79248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4422F0-64CF-A047-BF79-51AEF5819602}"/>
              </a:ext>
            </a:extLst>
          </p:cNvPr>
          <p:cNvPicPr>
            <a:picLocks noChangeAspect="1"/>
          </p:cNvPicPr>
          <p:nvPr/>
        </p:nvPicPr>
        <p:blipFill>
          <a:blip r:embed="rId2"/>
          <a:stretch>
            <a:fillRect/>
          </a:stretch>
        </p:blipFill>
        <p:spPr>
          <a:xfrm>
            <a:off x="571500" y="-102154"/>
            <a:ext cx="7401246" cy="2850437"/>
          </a:xfrm>
          <a:prstGeom prst="rect">
            <a:avLst/>
          </a:prstGeom>
        </p:spPr>
      </p:pic>
      <p:pic>
        <p:nvPicPr>
          <p:cNvPr id="5" name="Picture 4">
            <a:extLst>
              <a:ext uri="{FF2B5EF4-FFF2-40B4-BE49-F238E27FC236}">
                <a16:creationId xmlns:a16="http://schemas.microsoft.com/office/drawing/2014/main" id="{FAACFE86-75CD-7EEC-6E39-6FC261E3051B}"/>
              </a:ext>
            </a:extLst>
          </p:cNvPr>
          <p:cNvPicPr>
            <a:picLocks noChangeAspect="1"/>
          </p:cNvPicPr>
          <p:nvPr/>
        </p:nvPicPr>
        <p:blipFill>
          <a:blip r:embed="rId3"/>
          <a:stretch>
            <a:fillRect/>
          </a:stretch>
        </p:blipFill>
        <p:spPr>
          <a:xfrm>
            <a:off x="427662" y="2748283"/>
            <a:ext cx="8001000" cy="3554911"/>
          </a:xfrm>
          <a:prstGeom prst="rect">
            <a:avLst/>
          </a:prstGeom>
        </p:spPr>
      </p:pic>
    </p:spTree>
    <p:extLst>
      <p:ext uri="{BB962C8B-B14F-4D97-AF65-F5344CB8AC3E}">
        <p14:creationId xmlns:p14="http://schemas.microsoft.com/office/powerpoint/2010/main" val="13576383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6">
            <a:extLst>
              <a:ext uri="{FF2B5EF4-FFF2-40B4-BE49-F238E27FC236}">
                <a16:creationId xmlns:a16="http://schemas.microsoft.com/office/drawing/2014/main" id="{435850B7-8934-5F76-1316-A751A01EB51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D5C5167A-1302-4B3C-A659-C2822E280676}" type="slidenum">
              <a:rPr lang="en-US" altLang="en-US"/>
              <a:pPr eaLnBrk="1" hangingPunct="1"/>
              <a:t>36</a:t>
            </a:fld>
            <a:endParaRPr lang="en-US" altLang="en-US"/>
          </a:p>
        </p:txBody>
      </p:sp>
      <p:sp>
        <p:nvSpPr>
          <p:cNvPr id="19459" name="Rectangle 1026">
            <a:extLst>
              <a:ext uri="{FF2B5EF4-FFF2-40B4-BE49-F238E27FC236}">
                <a16:creationId xmlns:a16="http://schemas.microsoft.com/office/drawing/2014/main" id="{1D28F72C-0525-8DD4-B9F2-B74EABA5D863}"/>
              </a:ext>
            </a:extLst>
          </p:cNvPr>
          <p:cNvSpPr>
            <a:spLocks noGrp="1" noChangeArrowheads="1"/>
          </p:cNvSpPr>
          <p:nvPr>
            <p:ph type="title"/>
          </p:nvPr>
        </p:nvSpPr>
        <p:spPr>
          <a:noFill/>
        </p:spPr>
        <p:txBody>
          <a:bodyPr lIns="92075" tIns="46038" rIns="92075" bIns="46038">
            <a:normAutofit fontScale="90000"/>
          </a:bodyPr>
          <a:lstStyle/>
          <a:p>
            <a:pPr eaLnBrk="1" hangingPunct="1"/>
            <a:r>
              <a:rPr lang="en-US" altLang="en-US"/>
              <a:t>Gini Index (CART, IBM IntelligentMiner)</a:t>
            </a:r>
          </a:p>
        </p:txBody>
      </p:sp>
      <p:sp>
        <p:nvSpPr>
          <p:cNvPr id="19460" name="Rectangle 1027">
            <a:extLst>
              <a:ext uri="{FF2B5EF4-FFF2-40B4-BE49-F238E27FC236}">
                <a16:creationId xmlns:a16="http://schemas.microsoft.com/office/drawing/2014/main" id="{16493A77-633C-16D3-541C-AC46A4E92749}"/>
              </a:ext>
            </a:extLst>
          </p:cNvPr>
          <p:cNvSpPr>
            <a:spLocks noGrp="1" noChangeArrowheads="1"/>
          </p:cNvSpPr>
          <p:nvPr>
            <p:ph type="body" sz="half" idx="1"/>
          </p:nvPr>
        </p:nvSpPr>
        <p:spPr>
          <a:xfrm>
            <a:off x="304800" y="1371600"/>
            <a:ext cx="8534400" cy="5105400"/>
          </a:xfrm>
          <a:noFill/>
        </p:spPr>
        <p:txBody>
          <a:bodyPr lIns="92075" tIns="46038" rIns="92075" bIns="46038">
            <a:normAutofit lnSpcReduction="10000"/>
          </a:bodyPr>
          <a:lstStyle/>
          <a:p>
            <a:pPr eaLnBrk="1" hangingPunct="1">
              <a:spcBef>
                <a:spcPts val="600"/>
              </a:spcBef>
              <a:spcAft>
                <a:spcPts val="200"/>
              </a:spcAft>
            </a:pPr>
            <a:r>
              <a:rPr lang="en-US" altLang="en-US" sz="2400" dirty="0">
                <a:latin typeface="Times New Roman" panose="02020603050405020304" pitchFamily="18" charset="0"/>
                <a:cs typeface="Times New Roman" panose="02020603050405020304" pitchFamily="18" charset="0"/>
              </a:rPr>
              <a:t>If a data set </a:t>
            </a:r>
            <a:r>
              <a:rPr lang="en-US" altLang="en-US" sz="2400" i="1" dirty="0">
                <a:latin typeface="Times New Roman" panose="02020603050405020304" pitchFamily="18" charset="0"/>
                <a:cs typeface="Times New Roman" panose="02020603050405020304" pitchFamily="18" charset="0"/>
              </a:rPr>
              <a:t>D </a:t>
            </a:r>
            <a:r>
              <a:rPr lang="en-US" altLang="en-US" sz="2400" dirty="0">
                <a:latin typeface="Times New Roman" panose="02020603050405020304" pitchFamily="18" charset="0"/>
                <a:cs typeface="Times New Roman" panose="02020603050405020304" pitchFamily="18" charset="0"/>
              </a:rPr>
              <a:t>contains examples from </a:t>
            </a:r>
            <a:r>
              <a:rPr lang="en-US" altLang="en-US" sz="2400" i="1" dirty="0">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 classes, </a:t>
            </a:r>
            <a:r>
              <a:rPr lang="en-US" altLang="en-US" sz="2400" dirty="0" err="1">
                <a:latin typeface="Times New Roman" panose="02020603050405020304" pitchFamily="18" charset="0"/>
                <a:cs typeface="Times New Roman" panose="02020603050405020304" pitchFamily="18" charset="0"/>
              </a:rPr>
              <a:t>gini</a:t>
            </a:r>
            <a:r>
              <a:rPr lang="en-US" altLang="en-US" sz="2400" dirty="0">
                <a:latin typeface="Times New Roman" panose="02020603050405020304" pitchFamily="18" charset="0"/>
                <a:cs typeface="Times New Roman" panose="02020603050405020304" pitchFamily="18" charset="0"/>
              </a:rPr>
              <a:t> index, </a:t>
            </a:r>
            <a:r>
              <a:rPr lang="en-US" altLang="en-US" sz="2400" i="1" dirty="0" err="1">
                <a:latin typeface="Times New Roman" panose="02020603050405020304" pitchFamily="18" charset="0"/>
                <a:cs typeface="Times New Roman" panose="02020603050405020304" pitchFamily="18" charset="0"/>
              </a:rPr>
              <a:t>gini</a:t>
            </a:r>
            <a:r>
              <a:rPr lang="en-US" altLang="en-US" sz="2400" dirty="0">
                <a:latin typeface="Times New Roman" panose="02020603050405020304" pitchFamily="18" charset="0"/>
                <a:cs typeface="Times New Roman" panose="02020603050405020304" pitchFamily="18" charset="0"/>
              </a:rPr>
              <a:t>(</a:t>
            </a:r>
            <a:r>
              <a:rPr lang="en-US" altLang="en-US" sz="2400" i="1" dirty="0">
                <a:latin typeface="Times New Roman" panose="02020603050405020304" pitchFamily="18" charset="0"/>
                <a:cs typeface="Times New Roman" panose="02020603050405020304" pitchFamily="18" charset="0"/>
              </a:rPr>
              <a:t>D</a:t>
            </a:r>
            <a:r>
              <a:rPr lang="en-US" altLang="en-US" sz="2400" dirty="0">
                <a:latin typeface="Times New Roman" panose="02020603050405020304" pitchFamily="18" charset="0"/>
                <a:cs typeface="Times New Roman" panose="02020603050405020304" pitchFamily="18" charset="0"/>
              </a:rPr>
              <a:t>) is defined as</a:t>
            </a:r>
          </a:p>
          <a:p>
            <a:pPr eaLnBrk="1" hangingPunct="1">
              <a:spcBef>
                <a:spcPts val="600"/>
              </a:spcBef>
              <a:spcAft>
                <a:spcPts val="200"/>
              </a:spcAft>
            </a:pPr>
            <a:endParaRPr lang="en-US" altLang="en-US" sz="2400" dirty="0">
              <a:latin typeface="Times New Roman" panose="02020603050405020304" pitchFamily="18" charset="0"/>
              <a:cs typeface="Times New Roman" panose="02020603050405020304" pitchFamily="18" charset="0"/>
            </a:endParaRPr>
          </a:p>
          <a:p>
            <a:pPr eaLnBrk="1" hangingPunct="1">
              <a:spcBef>
                <a:spcPts val="600"/>
              </a:spcBef>
              <a:spcAft>
                <a:spcPts val="200"/>
              </a:spcAft>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    		where </a:t>
            </a:r>
            <a:r>
              <a:rPr lang="en-US" altLang="en-US" sz="2400" i="1" dirty="0" err="1">
                <a:latin typeface="Times New Roman" panose="02020603050405020304" pitchFamily="18" charset="0"/>
                <a:cs typeface="Times New Roman" panose="02020603050405020304" pitchFamily="18" charset="0"/>
              </a:rPr>
              <a:t>p</a:t>
            </a:r>
            <a:r>
              <a:rPr lang="en-US" altLang="en-US" sz="2400" i="1" baseline="-25000" dirty="0" err="1">
                <a:latin typeface="Times New Roman" panose="02020603050405020304" pitchFamily="18" charset="0"/>
                <a:cs typeface="Times New Roman" panose="02020603050405020304" pitchFamily="18" charset="0"/>
              </a:rPr>
              <a:t>j</a:t>
            </a:r>
            <a:r>
              <a:rPr lang="en-US" altLang="en-US" sz="2400" dirty="0">
                <a:latin typeface="Times New Roman" panose="02020603050405020304" pitchFamily="18" charset="0"/>
                <a:cs typeface="Times New Roman" panose="02020603050405020304" pitchFamily="18" charset="0"/>
              </a:rPr>
              <a:t> is the relative frequency of class </a:t>
            </a:r>
            <a:r>
              <a:rPr lang="en-US" altLang="en-US" sz="2400" i="1" dirty="0">
                <a:latin typeface="Times New Roman" panose="02020603050405020304" pitchFamily="18" charset="0"/>
                <a:cs typeface="Times New Roman" panose="02020603050405020304" pitchFamily="18" charset="0"/>
              </a:rPr>
              <a:t>j</a:t>
            </a:r>
            <a:r>
              <a:rPr lang="en-US" altLang="en-US" sz="2400" dirty="0">
                <a:latin typeface="Times New Roman" panose="02020603050405020304" pitchFamily="18" charset="0"/>
                <a:cs typeface="Times New Roman" panose="02020603050405020304" pitchFamily="18" charset="0"/>
              </a:rPr>
              <a:t> in </a:t>
            </a:r>
            <a:r>
              <a:rPr lang="en-US" altLang="en-US" sz="2400" i="1" dirty="0">
                <a:latin typeface="Times New Roman" panose="02020603050405020304" pitchFamily="18" charset="0"/>
                <a:cs typeface="Times New Roman" panose="02020603050405020304" pitchFamily="18" charset="0"/>
              </a:rPr>
              <a:t>D</a:t>
            </a:r>
          </a:p>
          <a:p>
            <a:pPr eaLnBrk="1" hangingPunct="1">
              <a:spcBef>
                <a:spcPts val="600"/>
              </a:spcBef>
              <a:spcAft>
                <a:spcPts val="200"/>
              </a:spcAft>
            </a:pPr>
            <a:r>
              <a:rPr lang="en-US" altLang="en-US" sz="2400" dirty="0">
                <a:latin typeface="Times New Roman" panose="02020603050405020304" pitchFamily="18" charset="0"/>
                <a:cs typeface="Times New Roman" panose="02020603050405020304" pitchFamily="18" charset="0"/>
              </a:rPr>
              <a:t>If a data set </a:t>
            </a:r>
            <a:r>
              <a:rPr lang="en-US" altLang="en-US" sz="2400" i="1" dirty="0">
                <a:latin typeface="Times New Roman" panose="02020603050405020304" pitchFamily="18" charset="0"/>
                <a:cs typeface="Times New Roman" panose="02020603050405020304" pitchFamily="18" charset="0"/>
              </a:rPr>
              <a:t>D</a:t>
            </a:r>
            <a:r>
              <a:rPr lang="en-US" altLang="en-US" sz="2400" dirty="0">
                <a:latin typeface="Times New Roman" panose="02020603050405020304" pitchFamily="18" charset="0"/>
                <a:cs typeface="Times New Roman" panose="02020603050405020304" pitchFamily="18" charset="0"/>
              </a:rPr>
              <a:t>  is split on A into two subsets </a:t>
            </a:r>
            <a:r>
              <a:rPr lang="en-US" altLang="en-US" sz="2400" i="1" dirty="0">
                <a:latin typeface="Times New Roman" panose="02020603050405020304" pitchFamily="18" charset="0"/>
                <a:cs typeface="Times New Roman" panose="02020603050405020304" pitchFamily="18" charset="0"/>
              </a:rPr>
              <a:t>D</a:t>
            </a:r>
            <a:r>
              <a:rPr lang="en-US" altLang="en-US" sz="2400" i="1"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 and </a:t>
            </a:r>
            <a:r>
              <a:rPr lang="en-US" altLang="en-US" sz="2400" i="1" dirty="0">
                <a:latin typeface="Times New Roman" panose="02020603050405020304" pitchFamily="18" charset="0"/>
                <a:cs typeface="Times New Roman" panose="02020603050405020304" pitchFamily="18" charset="0"/>
              </a:rPr>
              <a:t>D</a:t>
            </a:r>
            <a:r>
              <a:rPr lang="en-US" altLang="en-US" sz="2400" i="1" baseline="-25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the </a:t>
            </a:r>
            <a:r>
              <a:rPr lang="en-US" altLang="en-US" sz="2400" i="1" dirty="0" err="1">
                <a:latin typeface="Times New Roman" panose="02020603050405020304" pitchFamily="18" charset="0"/>
                <a:cs typeface="Times New Roman" panose="02020603050405020304" pitchFamily="18" charset="0"/>
              </a:rPr>
              <a:t>gini</a:t>
            </a:r>
            <a:r>
              <a:rPr lang="en-US" altLang="en-US" sz="2400" dirty="0">
                <a:latin typeface="Times New Roman" panose="02020603050405020304" pitchFamily="18" charset="0"/>
                <a:cs typeface="Times New Roman" panose="02020603050405020304" pitchFamily="18" charset="0"/>
              </a:rPr>
              <a:t> index </a:t>
            </a:r>
            <a:r>
              <a:rPr lang="en-US" altLang="en-US" sz="2400" i="1" dirty="0" err="1">
                <a:latin typeface="Times New Roman" panose="02020603050405020304" pitchFamily="18" charset="0"/>
                <a:cs typeface="Times New Roman" panose="02020603050405020304" pitchFamily="18" charset="0"/>
              </a:rPr>
              <a:t>gini</a:t>
            </a:r>
            <a:r>
              <a:rPr lang="en-US" altLang="en-US" sz="2400" dirty="0">
                <a:latin typeface="Times New Roman" panose="02020603050405020304" pitchFamily="18" charset="0"/>
                <a:cs typeface="Times New Roman" panose="02020603050405020304" pitchFamily="18" charset="0"/>
              </a:rPr>
              <a:t>(</a:t>
            </a:r>
            <a:r>
              <a:rPr lang="en-US" altLang="en-US" sz="2400" i="1" dirty="0">
                <a:latin typeface="Times New Roman" panose="02020603050405020304" pitchFamily="18" charset="0"/>
                <a:cs typeface="Times New Roman" panose="02020603050405020304" pitchFamily="18" charset="0"/>
              </a:rPr>
              <a:t>D</a:t>
            </a:r>
            <a:r>
              <a:rPr lang="en-US" altLang="en-US" sz="2400" dirty="0">
                <a:latin typeface="Times New Roman" panose="02020603050405020304" pitchFamily="18" charset="0"/>
                <a:cs typeface="Times New Roman" panose="02020603050405020304" pitchFamily="18" charset="0"/>
              </a:rPr>
              <a:t>) is defined as</a:t>
            </a:r>
          </a:p>
          <a:p>
            <a:pPr eaLnBrk="1" hangingPunct="1">
              <a:spcBef>
                <a:spcPts val="600"/>
              </a:spcBef>
              <a:spcAft>
                <a:spcPts val="200"/>
              </a:spcAft>
            </a:pPr>
            <a:endParaRPr lang="en-US" altLang="en-US" sz="2000" dirty="0">
              <a:latin typeface="Times New Roman" panose="02020603050405020304" pitchFamily="18" charset="0"/>
              <a:cs typeface="Times New Roman" panose="02020603050405020304" pitchFamily="18" charset="0"/>
            </a:endParaRPr>
          </a:p>
          <a:p>
            <a:pPr eaLnBrk="1" hangingPunct="1">
              <a:spcBef>
                <a:spcPts val="600"/>
              </a:spcBef>
              <a:spcAft>
                <a:spcPts val="200"/>
              </a:spcAft>
            </a:pPr>
            <a:r>
              <a:rPr lang="en-US" altLang="en-US" sz="2400" dirty="0">
                <a:latin typeface="Times New Roman" panose="02020603050405020304" pitchFamily="18" charset="0"/>
                <a:cs typeface="Times New Roman" panose="02020603050405020304" pitchFamily="18" charset="0"/>
              </a:rPr>
              <a:t>Reduction in Impurity:</a:t>
            </a:r>
          </a:p>
          <a:p>
            <a:pPr eaLnBrk="1" hangingPunct="1">
              <a:spcBef>
                <a:spcPts val="600"/>
              </a:spcBef>
              <a:spcAft>
                <a:spcPts val="200"/>
              </a:spcAft>
            </a:pPr>
            <a:endParaRPr lang="en-US" altLang="en-US" sz="2400" dirty="0">
              <a:latin typeface="Times New Roman" panose="02020603050405020304" pitchFamily="18" charset="0"/>
              <a:cs typeface="Times New Roman" panose="02020603050405020304" pitchFamily="18" charset="0"/>
            </a:endParaRPr>
          </a:p>
          <a:p>
            <a:pPr eaLnBrk="1" hangingPunct="1">
              <a:spcBef>
                <a:spcPts val="600"/>
              </a:spcBef>
              <a:spcAft>
                <a:spcPts val="200"/>
              </a:spcAft>
            </a:pPr>
            <a:endParaRPr lang="en-US" altLang="en-US" sz="2400" dirty="0">
              <a:latin typeface="Times New Roman" panose="02020603050405020304" pitchFamily="18" charset="0"/>
              <a:cs typeface="Times New Roman" panose="02020603050405020304" pitchFamily="18" charset="0"/>
            </a:endParaRPr>
          </a:p>
          <a:p>
            <a:pPr eaLnBrk="1" hangingPunct="1">
              <a:spcBef>
                <a:spcPts val="600"/>
              </a:spcBef>
              <a:spcAft>
                <a:spcPts val="200"/>
              </a:spcAft>
            </a:pPr>
            <a:r>
              <a:rPr lang="en-US" altLang="en-US" sz="2400" dirty="0">
                <a:latin typeface="Times New Roman" panose="02020603050405020304" pitchFamily="18" charset="0"/>
                <a:cs typeface="Times New Roman" panose="02020603050405020304" pitchFamily="18" charset="0"/>
              </a:rPr>
              <a:t>The attribute provides the smallest </a:t>
            </a:r>
            <a:r>
              <a:rPr lang="en-US" altLang="en-US" sz="2400" i="1" dirty="0" err="1">
                <a:latin typeface="Times New Roman" panose="02020603050405020304" pitchFamily="18" charset="0"/>
                <a:cs typeface="Times New Roman" panose="02020603050405020304" pitchFamily="18" charset="0"/>
              </a:rPr>
              <a:t>gini</a:t>
            </a:r>
            <a:r>
              <a:rPr lang="en-US" altLang="en-US" sz="2400" i="1" baseline="-25000" dirty="0" err="1">
                <a:latin typeface="Times New Roman" panose="02020603050405020304" pitchFamily="18" charset="0"/>
                <a:cs typeface="Times New Roman" panose="02020603050405020304" pitchFamily="18" charset="0"/>
              </a:rPr>
              <a:t>split</a:t>
            </a:r>
            <a:r>
              <a:rPr lang="en-US" altLang="en-US" sz="2400" dirty="0">
                <a:latin typeface="Times New Roman" panose="02020603050405020304" pitchFamily="18" charset="0"/>
                <a:cs typeface="Times New Roman" panose="02020603050405020304" pitchFamily="18" charset="0"/>
              </a:rPr>
              <a:t>(</a:t>
            </a:r>
            <a:r>
              <a:rPr lang="en-US" altLang="en-US" sz="2400" i="1" dirty="0">
                <a:latin typeface="Times New Roman" panose="02020603050405020304" pitchFamily="18" charset="0"/>
                <a:cs typeface="Times New Roman" panose="02020603050405020304" pitchFamily="18" charset="0"/>
              </a:rPr>
              <a:t>D</a:t>
            </a:r>
            <a:r>
              <a:rPr lang="en-US" altLang="en-US" sz="2400" dirty="0">
                <a:latin typeface="Times New Roman" panose="02020603050405020304" pitchFamily="18" charset="0"/>
                <a:cs typeface="Times New Roman" panose="02020603050405020304" pitchFamily="18" charset="0"/>
              </a:rPr>
              <a:t>) (or the largest reduction in impurity) is chosen to split the node (</a:t>
            </a:r>
            <a:r>
              <a:rPr lang="en-US" altLang="en-US" sz="2400" i="1" dirty="0">
                <a:solidFill>
                  <a:srgbClr val="CC0000"/>
                </a:solidFill>
                <a:latin typeface="Times New Roman" panose="02020603050405020304" pitchFamily="18" charset="0"/>
                <a:cs typeface="Times New Roman" panose="02020603050405020304" pitchFamily="18" charset="0"/>
              </a:rPr>
              <a:t>need to enumerate all the possible splitting points for each attribute</a:t>
            </a:r>
            <a:r>
              <a:rPr lang="en-US" altLang="en-US" sz="2400" dirty="0">
                <a:latin typeface="Times New Roman" panose="02020603050405020304" pitchFamily="18" charset="0"/>
                <a:cs typeface="Times New Roman" panose="02020603050405020304" pitchFamily="18" charset="0"/>
              </a:rPr>
              <a:t>)</a:t>
            </a:r>
          </a:p>
        </p:txBody>
      </p:sp>
      <p:graphicFrame>
        <p:nvGraphicFramePr>
          <p:cNvPr id="19461" name="Object 1024">
            <a:extLst>
              <a:ext uri="{FF2B5EF4-FFF2-40B4-BE49-F238E27FC236}">
                <a16:creationId xmlns:a16="http://schemas.microsoft.com/office/drawing/2014/main" id="{FEF28625-590A-9AA5-CEF1-97A1307F4898}"/>
              </a:ext>
            </a:extLst>
          </p:cNvPr>
          <p:cNvGraphicFramePr>
            <a:graphicFrameLocks/>
          </p:cNvGraphicFramePr>
          <p:nvPr>
            <p:extLst>
              <p:ext uri="{D42A27DB-BD31-4B8C-83A1-F6EECF244321}">
                <p14:modId xmlns:p14="http://schemas.microsoft.com/office/powerpoint/2010/main" val="499846495"/>
              </p:ext>
            </p:extLst>
          </p:nvPr>
        </p:nvGraphicFramePr>
        <p:xfrm>
          <a:off x="3886200" y="1706563"/>
          <a:ext cx="2895600" cy="838200"/>
        </p:xfrm>
        <a:graphic>
          <a:graphicData uri="http://schemas.openxmlformats.org/presentationml/2006/ole">
            <mc:AlternateContent xmlns:mc="http://schemas.openxmlformats.org/markup-compatibility/2006">
              <mc:Choice xmlns:v="urn:schemas-microsoft-com:vml" Requires="v">
                <p:oleObj name="Equation" r:id="rId3" imgW="1777229" imgH="761669" progId="Equation.3">
                  <p:embed/>
                </p:oleObj>
              </mc:Choice>
              <mc:Fallback>
                <p:oleObj name="Equation" r:id="rId3" imgW="1777229" imgH="761669" progId="Equation.3">
                  <p:embed/>
                  <p:pic>
                    <p:nvPicPr>
                      <p:cNvPr id="19461" name="Object 1024">
                        <a:extLst>
                          <a:ext uri="{FF2B5EF4-FFF2-40B4-BE49-F238E27FC236}">
                            <a16:creationId xmlns:a16="http://schemas.microsoft.com/office/drawing/2014/main" id="{FEF28625-590A-9AA5-CEF1-97A1307F489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706563"/>
                        <a:ext cx="2895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2" name="Object 1025">
            <a:extLst>
              <a:ext uri="{FF2B5EF4-FFF2-40B4-BE49-F238E27FC236}">
                <a16:creationId xmlns:a16="http://schemas.microsoft.com/office/drawing/2014/main" id="{BC5C7488-D5CC-C7E3-B315-819F0A2C63BB}"/>
              </a:ext>
            </a:extLst>
          </p:cNvPr>
          <p:cNvGraphicFramePr>
            <a:graphicFrameLocks noChangeAspect="1"/>
          </p:cNvGraphicFramePr>
          <p:nvPr>
            <p:extLst>
              <p:ext uri="{D42A27DB-BD31-4B8C-83A1-F6EECF244321}">
                <p14:modId xmlns:p14="http://schemas.microsoft.com/office/powerpoint/2010/main" val="1010625576"/>
              </p:ext>
            </p:extLst>
          </p:nvPr>
        </p:nvGraphicFramePr>
        <p:xfrm>
          <a:off x="3667124" y="3717925"/>
          <a:ext cx="5160963" cy="854075"/>
        </p:xfrm>
        <a:graphic>
          <a:graphicData uri="http://schemas.openxmlformats.org/presentationml/2006/ole">
            <mc:AlternateContent xmlns:mc="http://schemas.openxmlformats.org/markup-compatibility/2006">
              <mc:Choice xmlns:v="urn:schemas-microsoft-com:vml" Requires="v">
                <p:oleObj name="Equation" r:id="rId5" imgW="3441700" imgH="596900" progId="Equation.3">
                  <p:embed/>
                </p:oleObj>
              </mc:Choice>
              <mc:Fallback>
                <p:oleObj name="Equation" r:id="rId5" imgW="3441700" imgH="596900" progId="Equation.3">
                  <p:embed/>
                  <p:pic>
                    <p:nvPicPr>
                      <p:cNvPr id="19462" name="Object 1025">
                        <a:extLst>
                          <a:ext uri="{FF2B5EF4-FFF2-40B4-BE49-F238E27FC236}">
                            <a16:creationId xmlns:a16="http://schemas.microsoft.com/office/drawing/2014/main" id="{BC5C7488-D5CC-C7E3-B315-819F0A2C63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7124" y="3717925"/>
                        <a:ext cx="5160963" cy="854075"/>
                      </a:xfrm>
                      <a:prstGeom prst="rect">
                        <a:avLst/>
                      </a:prstGeom>
                      <a:noFill/>
                      <a:ln>
                        <a:noFill/>
                      </a:ln>
                      <a:effectLst/>
                    </p:spPr>
                  </p:pic>
                </p:oleObj>
              </mc:Fallback>
            </mc:AlternateContent>
          </a:graphicData>
        </a:graphic>
      </p:graphicFrame>
      <p:graphicFrame>
        <p:nvGraphicFramePr>
          <p:cNvPr id="19463" name="Object 1026">
            <a:extLst>
              <a:ext uri="{FF2B5EF4-FFF2-40B4-BE49-F238E27FC236}">
                <a16:creationId xmlns:a16="http://schemas.microsoft.com/office/drawing/2014/main" id="{51857779-7639-029B-480E-207A6F8284FB}"/>
              </a:ext>
            </a:extLst>
          </p:cNvPr>
          <p:cNvGraphicFramePr>
            <a:graphicFrameLocks noGrp="1" noChangeAspect="1"/>
          </p:cNvGraphicFramePr>
          <p:nvPr>
            <p:ph sz="half" idx="2"/>
            <p:extLst>
              <p:ext uri="{D42A27DB-BD31-4B8C-83A1-F6EECF244321}">
                <p14:modId xmlns:p14="http://schemas.microsoft.com/office/powerpoint/2010/main" val="1283633301"/>
              </p:ext>
            </p:extLst>
          </p:nvPr>
        </p:nvGraphicFramePr>
        <p:xfrm>
          <a:off x="3667125" y="4572000"/>
          <a:ext cx="4618038" cy="522287"/>
        </p:xfrm>
        <a:graphic>
          <a:graphicData uri="http://schemas.openxmlformats.org/presentationml/2006/ole">
            <mc:AlternateContent xmlns:mc="http://schemas.openxmlformats.org/markup-compatibility/2006">
              <mc:Choice xmlns:v="urn:schemas-microsoft-com:vml" Requires="v">
                <p:oleObj name="Equation" r:id="rId7" imgW="2692400" imgH="304800" progId="Equation.3">
                  <p:embed/>
                </p:oleObj>
              </mc:Choice>
              <mc:Fallback>
                <p:oleObj name="Equation" r:id="rId7" imgW="2692400" imgH="304800" progId="Equation.3">
                  <p:embed/>
                  <p:pic>
                    <p:nvPicPr>
                      <p:cNvPr id="19463" name="Object 1026">
                        <a:extLst>
                          <a:ext uri="{FF2B5EF4-FFF2-40B4-BE49-F238E27FC236}">
                            <a16:creationId xmlns:a16="http://schemas.microsoft.com/office/drawing/2014/main" id="{51857779-7639-029B-480E-207A6F8284F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67125" y="4572000"/>
                        <a:ext cx="4618038" cy="52228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7">
            <a:extLst>
              <a:ext uri="{FF2B5EF4-FFF2-40B4-BE49-F238E27FC236}">
                <a16:creationId xmlns:a16="http://schemas.microsoft.com/office/drawing/2014/main" id="{7C942475-7508-EF96-0514-6D8F2EFC623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69BB26B4-3205-44ED-BC15-2D9D79717DC2}" type="slidenum">
              <a:rPr lang="en-US" altLang="en-US"/>
              <a:pPr eaLnBrk="1" hangingPunct="1"/>
              <a:t>37</a:t>
            </a:fld>
            <a:endParaRPr lang="en-US" altLang="en-US"/>
          </a:p>
        </p:txBody>
      </p:sp>
      <p:sp>
        <p:nvSpPr>
          <p:cNvPr id="20483" name="Rectangle 1026">
            <a:extLst>
              <a:ext uri="{FF2B5EF4-FFF2-40B4-BE49-F238E27FC236}">
                <a16:creationId xmlns:a16="http://schemas.microsoft.com/office/drawing/2014/main" id="{1FFA20BE-91D6-2407-8ADC-87F6C434DBFA}"/>
              </a:ext>
            </a:extLst>
          </p:cNvPr>
          <p:cNvSpPr>
            <a:spLocks noGrp="1" noChangeArrowheads="1"/>
          </p:cNvSpPr>
          <p:nvPr>
            <p:ph type="title"/>
          </p:nvPr>
        </p:nvSpPr>
        <p:spPr/>
        <p:txBody>
          <a:bodyPr>
            <a:normAutofit fontScale="90000"/>
          </a:bodyPr>
          <a:lstStyle/>
          <a:p>
            <a:pPr eaLnBrk="1" hangingPunct="1"/>
            <a:r>
              <a:rPr lang="en-US" altLang="en-US"/>
              <a:t>Computation of Gini Index </a:t>
            </a:r>
          </a:p>
        </p:txBody>
      </p:sp>
      <p:sp>
        <p:nvSpPr>
          <p:cNvPr id="20484" name="Rectangle 1027">
            <a:extLst>
              <a:ext uri="{FF2B5EF4-FFF2-40B4-BE49-F238E27FC236}">
                <a16:creationId xmlns:a16="http://schemas.microsoft.com/office/drawing/2014/main" id="{E37D7ECC-201E-ABE7-0998-9B6B52C88450}"/>
              </a:ext>
            </a:extLst>
          </p:cNvPr>
          <p:cNvSpPr>
            <a:spLocks noGrp="1" noChangeArrowheads="1"/>
          </p:cNvSpPr>
          <p:nvPr>
            <p:ph type="body" sz="half" idx="1"/>
          </p:nvPr>
        </p:nvSpPr>
        <p:spPr>
          <a:xfrm>
            <a:off x="304800" y="1295400"/>
            <a:ext cx="8686800" cy="5486400"/>
          </a:xfrm>
        </p:spPr>
        <p:txBody>
          <a:bodyPr/>
          <a:lstStyle/>
          <a:p>
            <a:pPr eaLnBrk="1" hangingPunct="1"/>
            <a:r>
              <a:rPr lang="en-US" altLang="en-US" sz="2400" dirty="0"/>
              <a:t>Ex.  D has 9 tuples in </a:t>
            </a:r>
            <a:r>
              <a:rPr lang="en-US" altLang="en-US" sz="2400" dirty="0" err="1"/>
              <a:t>buys_computer</a:t>
            </a:r>
            <a:r>
              <a:rPr lang="en-US" altLang="en-US" sz="2400" dirty="0"/>
              <a:t> = “yes” and 5 in “no”</a:t>
            </a:r>
          </a:p>
          <a:p>
            <a:pPr eaLnBrk="1" hangingPunct="1"/>
            <a:endParaRPr lang="en-US" altLang="en-US" sz="2400" dirty="0"/>
          </a:p>
          <a:p>
            <a:pPr eaLnBrk="1" hangingPunct="1"/>
            <a:r>
              <a:rPr lang="en-US" altLang="en-US" sz="2400" dirty="0"/>
              <a:t>Suppose the attribute income partitions D into 10 in D</a:t>
            </a:r>
            <a:r>
              <a:rPr lang="en-US" altLang="en-US" sz="2400" baseline="-25000" dirty="0"/>
              <a:t>1</a:t>
            </a:r>
            <a:r>
              <a:rPr lang="en-US" altLang="en-US" sz="2400" dirty="0"/>
              <a:t>: {low, medium} and 4 in D</a:t>
            </a:r>
            <a:r>
              <a:rPr lang="en-US" altLang="en-US" sz="2400" baseline="-25000" dirty="0"/>
              <a:t>2</a:t>
            </a:r>
          </a:p>
          <a:p>
            <a:pPr eaLnBrk="1" hangingPunct="1"/>
            <a:endParaRPr lang="en-US" altLang="en-US" sz="2400" dirty="0"/>
          </a:p>
          <a:p>
            <a:pPr eaLnBrk="1" hangingPunct="1"/>
            <a:endParaRPr lang="en-US" altLang="en-US" sz="2400" dirty="0"/>
          </a:p>
          <a:p>
            <a:pPr eaLnBrk="1" hangingPunct="1"/>
            <a:endParaRPr lang="en-US" altLang="en-US" sz="2400" dirty="0"/>
          </a:p>
          <a:p>
            <a:pPr lvl="1" eaLnBrk="1" hangingPunct="1">
              <a:buFont typeface="Wingdings" panose="05000000000000000000" pitchFamily="2" charset="2"/>
              <a:buNone/>
            </a:pPr>
            <a:r>
              <a:rPr lang="en-US" altLang="en-US" sz="2400" dirty="0"/>
              <a:t> Gini</a:t>
            </a:r>
            <a:r>
              <a:rPr lang="en-US" altLang="en-US" sz="2400" baseline="-25000" dirty="0"/>
              <a:t>{</a:t>
            </a:r>
            <a:r>
              <a:rPr lang="en-US" altLang="en-US" sz="2400" baseline="-25000" dirty="0" err="1"/>
              <a:t>low,high</a:t>
            </a:r>
            <a:r>
              <a:rPr lang="en-US" altLang="en-US" sz="2400" baseline="-25000" dirty="0"/>
              <a:t>}</a:t>
            </a:r>
            <a:r>
              <a:rPr lang="en-US" altLang="en-US" sz="2400" dirty="0"/>
              <a:t> is 0.458; Gini</a:t>
            </a:r>
            <a:r>
              <a:rPr lang="en-US" altLang="en-US" sz="2400" baseline="-25000" dirty="0"/>
              <a:t>{</a:t>
            </a:r>
            <a:r>
              <a:rPr lang="en-US" altLang="en-US" sz="2400" baseline="-25000" dirty="0" err="1"/>
              <a:t>medium,high</a:t>
            </a:r>
            <a:r>
              <a:rPr lang="en-US" altLang="en-US" sz="2400" baseline="-25000" dirty="0"/>
              <a:t>}</a:t>
            </a:r>
            <a:r>
              <a:rPr lang="en-US" altLang="en-US" sz="2400" dirty="0"/>
              <a:t> is 0.450.  Thus, split on the {</a:t>
            </a:r>
            <a:r>
              <a:rPr lang="en-US" altLang="en-US" sz="2400" dirty="0" err="1"/>
              <a:t>low,medium</a:t>
            </a:r>
            <a:r>
              <a:rPr lang="en-US" altLang="en-US" sz="2400" dirty="0"/>
              <a:t>} (and {high}) since it has the lowest Gini index</a:t>
            </a:r>
          </a:p>
          <a:p>
            <a:pPr eaLnBrk="1" hangingPunct="1"/>
            <a:r>
              <a:rPr lang="en-US" altLang="en-US" sz="2400" dirty="0"/>
              <a:t>All attributes are assumed continuous-valued</a:t>
            </a:r>
          </a:p>
          <a:p>
            <a:pPr eaLnBrk="1" hangingPunct="1"/>
            <a:r>
              <a:rPr lang="en-US" altLang="en-US" sz="2400" dirty="0"/>
              <a:t>May need other tools, e.g., clustering, to get the possible split values</a:t>
            </a:r>
          </a:p>
          <a:p>
            <a:pPr eaLnBrk="1" hangingPunct="1"/>
            <a:r>
              <a:rPr lang="en-US" altLang="en-US" sz="2400" dirty="0"/>
              <a:t>Can be modified for categorical attributes</a:t>
            </a:r>
          </a:p>
        </p:txBody>
      </p:sp>
      <p:graphicFrame>
        <p:nvGraphicFramePr>
          <p:cNvPr id="20485" name="Object 2">
            <a:extLst>
              <a:ext uri="{FF2B5EF4-FFF2-40B4-BE49-F238E27FC236}">
                <a16:creationId xmlns:a16="http://schemas.microsoft.com/office/drawing/2014/main" id="{CE8CEB7A-3B1D-859C-032A-7502656C608B}"/>
              </a:ext>
            </a:extLst>
          </p:cNvPr>
          <p:cNvGraphicFramePr>
            <a:graphicFrameLocks noGrp="1" noChangeAspect="1"/>
          </p:cNvGraphicFramePr>
          <p:nvPr>
            <p:ph sz="quarter" idx="2"/>
          </p:nvPr>
        </p:nvGraphicFramePr>
        <p:xfrm>
          <a:off x="3810000" y="1600200"/>
          <a:ext cx="3581400" cy="787400"/>
        </p:xfrm>
        <a:graphic>
          <a:graphicData uri="http://schemas.openxmlformats.org/presentationml/2006/ole">
            <mc:AlternateContent xmlns:mc="http://schemas.openxmlformats.org/markup-compatibility/2006">
              <mc:Choice xmlns:v="urn:schemas-microsoft-com:vml" Requires="v">
                <p:oleObj name="Equation" r:id="rId3" imgW="2222500" imgH="469900" progId="Equation.3">
                  <p:embed/>
                </p:oleObj>
              </mc:Choice>
              <mc:Fallback>
                <p:oleObj name="Equation" r:id="rId3" imgW="2222500" imgH="469900" progId="Equation.3">
                  <p:embed/>
                  <p:pic>
                    <p:nvPicPr>
                      <p:cNvPr id="20485" name="Object 2">
                        <a:extLst>
                          <a:ext uri="{FF2B5EF4-FFF2-40B4-BE49-F238E27FC236}">
                            <a16:creationId xmlns:a16="http://schemas.microsoft.com/office/drawing/2014/main" id="{CE8CEB7A-3B1D-859C-032A-7502656C60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600200"/>
                        <a:ext cx="35814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6" name="Object 3">
            <a:extLst>
              <a:ext uri="{FF2B5EF4-FFF2-40B4-BE49-F238E27FC236}">
                <a16:creationId xmlns:a16="http://schemas.microsoft.com/office/drawing/2014/main" id="{2723A442-6A97-8FD9-1074-E8096820CD78}"/>
              </a:ext>
            </a:extLst>
          </p:cNvPr>
          <p:cNvGraphicFramePr>
            <a:graphicFrameLocks noChangeAspect="1"/>
          </p:cNvGraphicFramePr>
          <p:nvPr/>
        </p:nvGraphicFramePr>
        <p:xfrm>
          <a:off x="3562350" y="2514600"/>
          <a:ext cx="5040313" cy="652463"/>
        </p:xfrm>
        <a:graphic>
          <a:graphicData uri="http://schemas.openxmlformats.org/presentationml/2006/ole">
            <mc:AlternateContent xmlns:mc="http://schemas.openxmlformats.org/markup-compatibility/2006">
              <mc:Choice xmlns:v="urn:schemas-microsoft-com:vml" Requires="v">
                <p:oleObj name="Equation" r:id="rId5" imgW="3340100" imgH="431800" progId="Equation.3">
                  <p:embed/>
                </p:oleObj>
              </mc:Choice>
              <mc:Fallback>
                <p:oleObj name="Equation" r:id="rId5" imgW="3340100" imgH="431800" progId="Equation.3">
                  <p:embed/>
                  <p:pic>
                    <p:nvPicPr>
                      <p:cNvPr id="20486" name="Object 3">
                        <a:extLst>
                          <a:ext uri="{FF2B5EF4-FFF2-40B4-BE49-F238E27FC236}">
                            <a16:creationId xmlns:a16="http://schemas.microsoft.com/office/drawing/2014/main" id="{2723A442-6A97-8FD9-1074-E8096820CD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2350" y="2514600"/>
                        <a:ext cx="5040313"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487" name="Picture 14" descr="8gini">
            <a:extLst>
              <a:ext uri="{FF2B5EF4-FFF2-40B4-BE49-F238E27FC236}">
                <a16:creationId xmlns:a16="http://schemas.microsoft.com/office/drawing/2014/main" id="{55A7E7F7-CE5A-C74F-CD41-2F4568C370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4800" y="3124200"/>
            <a:ext cx="44196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a:extLst>
              <a:ext uri="{FF2B5EF4-FFF2-40B4-BE49-F238E27FC236}">
                <a16:creationId xmlns:a16="http://schemas.microsoft.com/office/drawing/2014/main" id="{FEA19BE9-A185-F538-CC10-179947C9A09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AC51EB8B-FA3C-44BE-89D3-C47095C379A8}" type="slidenum">
              <a:rPr lang="en-US" altLang="en-US"/>
              <a:pPr eaLnBrk="1" hangingPunct="1"/>
              <a:t>38</a:t>
            </a:fld>
            <a:endParaRPr lang="en-US" altLang="en-US"/>
          </a:p>
        </p:txBody>
      </p:sp>
      <p:sp>
        <p:nvSpPr>
          <p:cNvPr id="21507" name="Rectangle 2">
            <a:extLst>
              <a:ext uri="{FF2B5EF4-FFF2-40B4-BE49-F238E27FC236}">
                <a16:creationId xmlns:a16="http://schemas.microsoft.com/office/drawing/2014/main" id="{823CA223-F400-28D6-067F-203F3F9442BF}"/>
              </a:ext>
            </a:extLst>
          </p:cNvPr>
          <p:cNvSpPr>
            <a:spLocks noGrp="1" noChangeArrowheads="1"/>
          </p:cNvSpPr>
          <p:nvPr>
            <p:ph type="title"/>
          </p:nvPr>
        </p:nvSpPr>
        <p:spPr>
          <a:xfrm>
            <a:off x="0" y="304800"/>
            <a:ext cx="9144000" cy="685800"/>
          </a:xfrm>
          <a:noFill/>
        </p:spPr>
        <p:txBody>
          <a:bodyPr lIns="92075" tIns="46038" rIns="92075" bIns="46038" anchor="ctr"/>
          <a:lstStyle/>
          <a:p>
            <a:pPr eaLnBrk="1" hangingPunct="1"/>
            <a:r>
              <a:rPr lang="en-US" altLang="en-US" sz="3200"/>
              <a:t>Comparing Attribute Selection Measures</a:t>
            </a:r>
            <a:endParaRPr lang="en-US" altLang="en-US" sz="2800"/>
          </a:p>
        </p:txBody>
      </p:sp>
      <p:sp>
        <p:nvSpPr>
          <p:cNvPr id="21508" name="Rectangle 3">
            <a:extLst>
              <a:ext uri="{FF2B5EF4-FFF2-40B4-BE49-F238E27FC236}">
                <a16:creationId xmlns:a16="http://schemas.microsoft.com/office/drawing/2014/main" id="{DEF30FAB-C6D6-F986-C224-0B855DDD705B}"/>
              </a:ext>
            </a:extLst>
          </p:cNvPr>
          <p:cNvSpPr>
            <a:spLocks noGrp="1" noChangeArrowheads="1"/>
          </p:cNvSpPr>
          <p:nvPr>
            <p:ph type="body" idx="1"/>
          </p:nvPr>
        </p:nvSpPr>
        <p:spPr>
          <a:xfrm>
            <a:off x="304800" y="1371600"/>
            <a:ext cx="8458200" cy="5257800"/>
          </a:xfrm>
          <a:noFill/>
        </p:spPr>
        <p:txBody>
          <a:bodyPr lIns="92075" tIns="46038" rIns="92075" bIns="46038"/>
          <a:lstStyle/>
          <a:p>
            <a:pPr eaLnBrk="1" hangingPunct="1">
              <a:lnSpc>
                <a:spcPct val="110000"/>
              </a:lnSpc>
            </a:pPr>
            <a:r>
              <a:rPr lang="en-US" altLang="en-US" sz="2400" dirty="0"/>
              <a:t>The three measures, in general, return good results but</a:t>
            </a:r>
          </a:p>
          <a:p>
            <a:pPr lvl="1" eaLnBrk="1" hangingPunct="1">
              <a:lnSpc>
                <a:spcPct val="110000"/>
              </a:lnSpc>
            </a:pPr>
            <a:r>
              <a:rPr lang="en-US" altLang="en-US" sz="2400" b="1" dirty="0"/>
              <a:t>Information gain</a:t>
            </a:r>
            <a:r>
              <a:rPr lang="en-US" altLang="en-US" sz="2400" dirty="0"/>
              <a:t>: </a:t>
            </a:r>
          </a:p>
          <a:p>
            <a:pPr lvl="2" eaLnBrk="1" hangingPunct="1">
              <a:lnSpc>
                <a:spcPct val="110000"/>
              </a:lnSpc>
            </a:pPr>
            <a:r>
              <a:rPr lang="en-US" altLang="en-US" dirty="0"/>
              <a:t>biased towards multivalued attributes</a:t>
            </a:r>
          </a:p>
          <a:p>
            <a:pPr lvl="1" eaLnBrk="1" hangingPunct="1">
              <a:lnSpc>
                <a:spcPct val="110000"/>
              </a:lnSpc>
            </a:pPr>
            <a:r>
              <a:rPr lang="en-US" altLang="en-US" sz="2400" b="1" dirty="0"/>
              <a:t>Gain ratio</a:t>
            </a:r>
            <a:r>
              <a:rPr lang="en-US" altLang="en-US" sz="2400" dirty="0"/>
              <a:t>: </a:t>
            </a:r>
          </a:p>
          <a:p>
            <a:pPr lvl="2" eaLnBrk="1" hangingPunct="1">
              <a:lnSpc>
                <a:spcPct val="110000"/>
              </a:lnSpc>
            </a:pPr>
            <a:r>
              <a:rPr lang="en-US" altLang="en-US" dirty="0"/>
              <a:t>tends to prefer unbalanced splits in which one partition is much smaller than the others</a:t>
            </a:r>
          </a:p>
          <a:p>
            <a:pPr lvl="1" eaLnBrk="1" hangingPunct="1">
              <a:lnSpc>
                <a:spcPct val="110000"/>
              </a:lnSpc>
            </a:pPr>
            <a:r>
              <a:rPr lang="en-US" altLang="en-US" sz="2400" b="1" dirty="0"/>
              <a:t>Gini index</a:t>
            </a:r>
            <a:r>
              <a:rPr lang="en-US" altLang="en-US" sz="2400" dirty="0"/>
              <a:t>: </a:t>
            </a:r>
          </a:p>
          <a:p>
            <a:pPr lvl="2" eaLnBrk="1" hangingPunct="1">
              <a:lnSpc>
                <a:spcPct val="110000"/>
              </a:lnSpc>
            </a:pPr>
            <a:r>
              <a:rPr lang="en-US" altLang="en-US" dirty="0"/>
              <a:t>biased to multivalued attributes</a:t>
            </a:r>
          </a:p>
          <a:p>
            <a:pPr lvl="2" eaLnBrk="1" hangingPunct="1">
              <a:lnSpc>
                <a:spcPct val="110000"/>
              </a:lnSpc>
            </a:pPr>
            <a:r>
              <a:rPr lang="en-US" altLang="en-US" dirty="0"/>
              <a:t>has difficulty when # of classes is large</a:t>
            </a:r>
          </a:p>
          <a:p>
            <a:pPr lvl="2" eaLnBrk="1" hangingPunct="1">
              <a:lnSpc>
                <a:spcPct val="110000"/>
              </a:lnSpc>
            </a:pPr>
            <a:r>
              <a:rPr lang="en-US" altLang="en-US" dirty="0"/>
              <a:t>tends to favor tests that result in equal-sized partitions and purity in both partitions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3F4CDB12-84B6-9E5A-FC95-AE0520D8F6D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A7450438-2CA4-460B-A912-3AD060226D3D}" type="slidenum">
              <a:rPr lang="en-US" altLang="en-US"/>
              <a:pPr eaLnBrk="1" hangingPunct="1"/>
              <a:t>39</a:t>
            </a:fld>
            <a:endParaRPr lang="en-US" altLang="en-US"/>
          </a:p>
        </p:txBody>
      </p:sp>
      <p:sp>
        <p:nvSpPr>
          <p:cNvPr id="22531" name="Rectangle 2">
            <a:extLst>
              <a:ext uri="{FF2B5EF4-FFF2-40B4-BE49-F238E27FC236}">
                <a16:creationId xmlns:a16="http://schemas.microsoft.com/office/drawing/2014/main" id="{8483F5FB-762B-F5FD-EC3F-52BE9BC5274A}"/>
              </a:ext>
            </a:extLst>
          </p:cNvPr>
          <p:cNvSpPr>
            <a:spLocks noGrp="1" noChangeArrowheads="1"/>
          </p:cNvSpPr>
          <p:nvPr>
            <p:ph type="title"/>
          </p:nvPr>
        </p:nvSpPr>
        <p:spPr>
          <a:xfrm>
            <a:off x="0" y="304800"/>
            <a:ext cx="9144000" cy="685800"/>
          </a:xfrm>
          <a:noFill/>
        </p:spPr>
        <p:txBody>
          <a:bodyPr lIns="92075" tIns="46038" rIns="92075" bIns="46038" anchor="ctr">
            <a:normAutofit fontScale="90000"/>
          </a:bodyPr>
          <a:lstStyle/>
          <a:p>
            <a:pPr eaLnBrk="1" hangingPunct="1"/>
            <a:r>
              <a:rPr lang="en-US" altLang="en-US"/>
              <a:t>Other Attribute Selection Measures</a:t>
            </a:r>
            <a:endParaRPr lang="en-US" altLang="en-US" sz="3200"/>
          </a:p>
        </p:txBody>
      </p:sp>
      <p:sp>
        <p:nvSpPr>
          <p:cNvPr id="22532" name="Rectangle 3">
            <a:extLst>
              <a:ext uri="{FF2B5EF4-FFF2-40B4-BE49-F238E27FC236}">
                <a16:creationId xmlns:a16="http://schemas.microsoft.com/office/drawing/2014/main" id="{E2CE1DAA-11EE-B831-D0B2-D09542335089}"/>
              </a:ext>
            </a:extLst>
          </p:cNvPr>
          <p:cNvSpPr>
            <a:spLocks noGrp="1" noChangeArrowheads="1"/>
          </p:cNvSpPr>
          <p:nvPr>
            <p:ph type="body" idx="1"/>
          </p:nvPr>
        </p:nvSpPr>
        <p:spPr>
          <a:xfrm>
            <a:off x="304800" y="1295400"/>
            <a:ext cx="8458200" cy="5257800"/>
          </a:xfrm>
          <a:noFill/>
        </p:spPr>
        <p:txBody>
          <a:bodyPr lIns="92075" tIns="46038" rIns="92075" bIns="46038">
            <a:normAutofit/>
          </a:bodyPr>
          <a:lstStyle/>
          <a:p>
            <a:pPr eaLnBrk="1" hangingPunct="1">
              <a:lnSpc>
                <a:spcPct val="130000"/>
              </a:lnSpc>
            </a:pPr>
            <a:r>
              <a:rPr lang="en-US" altLang="en-US" sz="2000" u="sng" dirty="0"/>
              <a:t>CHAID</a:t>
            </a:r>
            <a:r>
              <a:rPr lang="en-US" altLang="en-US" sz="2000" dirty="0"/>
              <a:t>: a popular decision tree algorithm, measure based on </a:t>
            </a:r>
            <a:r>
              <a:rPr lang="el-GR" altLang="en-US" sz="2000" dirty="0"/>
              <a:t>χ</a:t>
            </a:r>
            <a:r>
              <a:rPr lang="en-US" altLang="en-US" sz="2000" baseline="30000" dirty="0"/>
              <a:t>2</a:t>
            </a:r>
            <a:r>
              <a:rPr lang="en-US" altLang="en-US" sz="2000" dirty="0"/>
              <a:t> test for independence</a:t>
            </a:r>
          </a:p>
          <a:p>
            <a:pPr eaLnBrk="1" hangingPunct="1">
              <a:lnSpc>
                <a:spcPct val="130000"/>
              </a:lnSpc>
            </a:pPr>
            <a:r>
              <a:rPr lang="en-US" altLang="en-US" sz="2000" u="sng" dirty="0"/>
              <a:t>G-statistic</a:t>
            </a:r>
            <a:r>
              <a:rPr lang="en-US" altLang="en-US" sz="2000" dirty="0"/>
              <a:t>: has a close approximation to </a:t>
            </a:r>
            <a:r>
              <a:rPr lang="el-GR" altLang="en-US" sz="2000" dirty="0"/>
              <a:t>χ</a:t>
            </a:r>
            <a:r>
              <a:rPr lang="en-US" altLang="en-US" sz="2000" baseline="30000" dirty="0"/>
              <a:t>2</a:t>
            </a:r>
            <a:r>
              <a:rPr lang="en-US" altLang="en-US" sz="2000" dirty="0"/>
              <a:t> distribution </a:t>
            </a:r>
          </a:p>
          <a:p>
            <a:pPr eaLnBrk="1" hangingPunct="1">
              <a:lnSpc>
                <a:spcPct val="130000"/>
              </a:lnSpc>
            </a:pPr>
            <a:r>
              <a:rPr lang="en-US" altLang="en-US" sz="2000" u="sng" dirty="0"/>
              <a:t>MDL (Minimal Description Length) principle</a:t>
            </a:r>
            <a:r>
              <a:rPr lang="en-US" altLang="en-US" sz="2000" dirty="0"/>
              <a:t> (i.e., the simplest solution is preferred): </a:t>
            </a:r>
          </a:p>
          <a:p>
            <a:pPr lvl="1" eaLnBrk="1" hangingPunct="1">
              <a:lnSpc>
                <a:spcPct val="130000"/>
              </a:lnSpc>
            </a:pPr>
            <a:r>
              <a:rPr lang="en-US" altLang="en-US" sz="2000" dirty="0"/>
              <a:t>The best tree as the one that requires the fewest # of bits to both (1) encode the tree, and (2) encode the exceptions to the tree</a:t>
            </a:r>
          </a:p>
          <a:p>
            <a:pPr eaLnBrk="1" hangingPunct="1">
              <a:lnSpc>
                <a:spcPct val="130000"/>
              </a:lnSpc>
            </a:pPr>
            <a:r>
              <a:rPr lang="en-US" altLang="en-US" sz="2000" dirty="0"/>
              <a:t>Multivariate splits (partition based on multiple variable combinations)</a:t>
            </a:r>
          </a:p>
          <a:p>
            <a:pPr lvl="1" eaLnBrk="1" hangingPunct="1">
              <a:lnSpc>
                <a:spcPct val="130000"/>
              </a:lnSpc>
            </a:pPr>
            <a:r>
              <a:rPr lang="en-US" altLang="en-US" sz="2000" u="sng" dirty="0"/>
              <a:t>CART</a:t>
            </a:r>
            <a:r>
              <a:rPr lang="en-US" altLang="en-US" sz="2000" dirty="0"/>
              <a:t>: finds multivariate splits based on a linear comb. of </a:t>
            </a:r>
            <a:r>
              <a:rPr lang="en-US" altLang="en-US" sz="2000" dirty="0" err="1"/>
              <a:t>attrs</a:t>
            </a:r>
            <a:r>
              <a:rPr lang="en-US" altLang="en-US" sz="2000" dirty="0"/>
              <a:t>.</a:t>
            </a:r>
          </a:p>
          <a:p>
            <a:pPr eaLnBrk="1" hangingPunct="1">
              <a:lnSpc>
                <a:spcPct val="130000"/>
              </a:lnSpc>
            </a:pPr>
            <a:r>
              <a:rPr lang="en-US" altLang="en-US" sz="2000" dirty="0"/>
              <a:t>Which attribute selection measure is the best?</a:t>
            </a:r>
          </a:p>
          <a:p>
            <a:pPr lvl="1" eaLnBrk="1" hangingPunct="1">
              <a:lnSpc>
                <a:spcPct val="130000"/>
              </a:lnSpc>
            </a:pPr>
            <a:r>
              <a:rPr lang="en-US" altLang="en-US" sz="2000" dirty="0"/>
              <a:t> Most give good results, none is significantly superior than others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365126"/>
            <a:ext cx="7886700" cy="600645"/>
          </a:xfrm>
        </p:spPr>
        <p:txBody>
          <a:bodyPr>
            <a:normAutofit fontScale="90000"/>
          </a:bodyPr>
          <a:lstStyle/>
          <a:p>
            <a:r>
              <a:rPr lang="en-US" dirty="0"/>
              <a:t>A simple question</a:t>
            </a:r>
          </a:p>
        </p:txBody>
      </p:sp>
      <p:sp>
        <p:nvSpPr>
          <p:cNvPr id="6" name="Content Placeholder 5"/>
          <p:cNvSpPr>
            <a:spLocks noGrp="1"/>
          </p:cNvSpPr>
          <p:nvPr>
            <p:ph idx="1"/>
          </p:nvPr>
        </p:nvSpPr>
        <p:spPr>
          <a:xfrm>
            <a:off x="628650" y="1325366"/>
            <a:ext cx="7886700" cy="4851597"/>
          </a:xfrm>
        </p:spPr>
        <p:txBody>
          <a:bodyPr/>
          <a:lstStyle/>
          <a:p>
            <a:r>
              <a:rPr lang="en-US" dirty="0"/>
              <a:t>1, 3, 5, 7, 9, </a:t>
            </a:r>
            <a:r>
              <a:rPr lang="is-IS" dirty="0"/>
              <a:t>….   What is the next number?</a:t>
            </a:r>
          </a:p>
          <a:p>
            <a:pPr lvl="1"/>
            <a:r>
              <a:rPr lang="is-IS" dirty="0"/>
              <a:t>Ans: 11. ;  Odd numbers, Or 2n+1</a:t>
            </a:r>
          </a:p>
          <a:p>
            <a:r>
              <a:rPr lang="is-IS" dirty="0"/>
              <a:t>1, 3, 9, 19, 33, ... What is the next number?</a:t>
            </a:r>
          </a:p>
          <a:p>
            <a:pPr lvl="1"/>
            <a:r>
              <a:rPr lang="is-IS" dirty="0"/>
              <a:t>Ans: 51; 2n</a:t>
            </a:r>
            <a:r>
              <a:rPr lang="is-IS" baseline="30000" dirty="0"/>
              <a:t>2</a:t>
            </a:r>
            <a:r>
              <a:rPr lang="is-IS" dirty="0"/>
              <a:t>+1</a:t>
            </a:r>
          </a:p>
          <a:p>
            <a:r>
              <a:rPr lang="is-IS" dirty="0"/>
              <a:t>How do we solve such problems?</a:t>
            </a:r>
          </a:p>
          <a:p>
            <a:pPr lvl="1"/>
            <a:r>
              <a:rPr lang="is-IS" dirty="0"/>
              <a:t>Find a pattern from the examples. </a:t>
            </a:r>
          </a:p>
          <a:p>
            <a:pPr lvl="2"/>
            <a:r>
              <a:rPr lang="is-IS" dirty="0"/>
              <a:t>(function f(n) = 2n+1. Or model the data)</a:t>
            </a:r>
          </a:p>
          <a:p>
            <a:pPr lvl="1"/>
            <a:r>
              <a:rPr lang="is-IS" dirty="0"/>
              <a:t>Use it to predict the next number (or solve the problem)</a:t>
            </a:r>
          </a:p>
          <a:p>
            <a:r>
              <a:rPr lang="is-IS" dirty="0"/>
              <a:t>How do we design a computational procedure?</a:t>
            </a:r>
          </a:p>
        </p:txBody>
      </p:sp>
    </p:spTree>
    <p:extLst>
      <p:ext uri="{BB962C8B-B14F-4D97-AF65-F5344CB8AC3E}">
        <p14:creationId xmlns:p14="http://schemas.microsoft.com/office/powerpoint/2010/main" val="2415246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37F41D69-22F7-7D3A-2352-0ABD16B76F5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1BB5FEE3-4DB4-4632-9795-0ECFCAB415C8}" type="slidenum">
              <a:rPr lang="en-US" altLang="en-US"/>
              <a:pPr eaLnBrk="1" hangingPunct="1"/>
              <a:t>40</a:t>
            </a:fld>
            <a:endParaRPr lang="en-US" altLang="en-US"/>
          </a:p>
        </p:txBody>
      </p:sp>
      <p:sp>
        <p:nvSpPr>
          <p:cNvPr id="24579" name="Rectangle 2">
            <a:extLst>
              <a:ext uri="{FF2B5EF4-FFF2-40B4-BE49-F238E27FC236}">
                <a16:creationId xmlns:a16="http://schemas.microsoft.com/office/drawing/2014/main" id="{04E67E42-B581-8040-89DC-8D5395A8CA53}"/>
              </a:ext>
            </a:extLst>
          </p:cNvPr>
          <p:cNvSpPr>
            <a:spLocks noGrp="1" noChangeArrowheads="1"/>
          </p:cNvSpPr>
          <p:nvPr>
            <p:ph type="title"/>
          </p:nvPr>
        </p:nvSpPr>
        <p:spPr>
          <a:xfrm>
            <a:off x="0" y="152400"/>
            <a:ext cx="9144000" cy="1062038"/>
          </a:xfrm>
          <a:noFill/>
        </p:spPr>
        <p:txBody>
          <a:bodyPr lIns="92075" tIns="46038" rIns="92075" bIns="46038" anchor="ctr"/>
          <a:lstStyle/>
          <a:p>
            <a:pPr eaLnBrk="1" hangingPunct="1"/>
            <a:r>
              <a:rPr lang="en-US" altLang="en-US" sz="3200"/>
              <a:t>Enhancements to Basic Decision Tree Induction</a:t>
            </a:r>
          </a:p>
        </p:txBody>
      </p:sp>
      <p:sp>
        <p:nvSpPr>
          <p:cNvPr id="24580" name="AutoShape 3">
            <a:extLst>
              <a:ext uri="{FF2B5EF4-FFF2-40B4-BE49-F238E27FC236}">
                <a16:creationId xmlns:a16="http://schemas.microsoft.com/office/drawing/2014/main" id="{23E3BB01-33E7-6B49-77E1-912C3C297975}"/>
              </a:ext>
            </a:extLst>
          </p:cNvPr>
          <p:cNvSpPr>
            <a:spLocks noGrp="1" noChangeArrowheads="1"/>
          </p:cNvSpPr>
          <p:nvPr>
            <p:ph type="body" idx="1"/>
          </p:nvPr>
        </p:nvSpPr>
        <p:spPr>
          <a:xfrm>
            <a:off x="228600" y="1371600"/>
            <a:ext cx="8534400" cy="5105400"/>
          </a:xfrm>
          <a:prstGeom prst="flowChartProcess">
            <a:avLst/>
          </a:prstGeom>
          <a:noFill/>
        </p:spPr>
        <p:txBody>
          <a:bodyPr lIns="92075" tIns="46038" rIns="92075" bIns="46038"/>
          <a:lstStyle/>
          <a:p>
            <a:pPr eaLnBrk="1" hangingPunct="1">
              <a:lnSpc>
                <a:spcPct val="105000"/>
              </a:lnSpc>
              <a:spcBef>
                <a:spcPct val="25000"/>
              </a:spcBef>
            </a:pPr>
            <a:r>
              <a:rPr lang="en-US" altLang="en-US" sz="2400" dirty="0"/>
              <a:t>Allow for </a:t>
            </a:r>
            <a:r>
              <a:rPr lang="en-US" altLang="en-US" sz="2400" b="1" dirty="0"/>
              <a:t>continuous-valued attributes</a:t>
            </a:r>
          </a:p>
          <a:p>
            <a:pPr lvl="1" eaLnBrk="1" hangingPunct="1">
              <a:lnSpc>
                <a:spcPct val="105000"/>
              </a:lnSpc>
              <a:spcBef>
                <a:spcPct val="25000"/>
              </a:spcBef>
            </a:pPr>
            <a:r>
              <a:rPr lang="en-US" altLang="en-US" sz="2400" dirty="0"/>
              <a:t>Dynamically define new discrete-valued attributes that partition the continuous attribute value into a discrete set of intervals</a:t>
            </a:r>
          </a:p>
          <a:p>
            <a:pPr eaLnBrk="1" hangingPunct="1">
              <a:lnSpc>
                <a:spcPct val="105000"/>
              </a:lnSpc>
              <a:spcBef>
                <a:spcPct val="25000"/>
              </a:spcBef>
            </a:pPr>
            <a:r>
              <a:rPr lang="en-US" altLang="en-US" sz="2400" dirty="0"/>
              <a:t>Handle </a:t>
            </a:r>
            <a:r>
              <a:rPr lang="en-US" altLang="en-US" sz="2400" b="1" dirty="0"/>
              <a:t>missing attribute values</a:t>
            </a:r>
          </a:p>
          <a:p>
            <a:pPr lvl="1" eaLnBrk="1" hangingPunct="1">
              <a:lnSpc>
                <a:spcPct val="105000"/>
              </a:lnSpc>
              <a:spcBef>
                <a:spcPct val="25000"/>
              </a:spcBef>
            </a:pPr>
            <a:r>
              <a:rPr lang="en-US" altLang="en-US" sz="2400" dirty="0"/>
              <a:t>Assign the most common value of the attribute</a:t>
            </a:r>
          </a:p>
          <a:p>
            <a:pPr lvl="1" eaLnBrk="1" hangingPunct="1">
              <a:lnSpc>
                <a:spcPct val="105000"/>
              </a:lnSpc>
              <a:spcBef>
                <a:spcPct val="25000"/>
              </a:spcBef>
            </a:pPr>
            <a:r>
              <a:rPr lang="en-US" altLang="en-US" sz="2400" dirty="0"/>
              <a:t>Assign probability to each of the possible values</a:t>
            </a:r>
          </a:p>
          <a:p>
            <a:pPr eaLnBrk="1" hangingPunct="1">
              <a:lnSpc>
                <a:spcPct val="105000"/>
              </a:lnSpc>
              <a:spcBef>
                <a:spcPct val="25000"/>
              </a:spcBef>
            </a:pPr>
            <a:r>
              <a:rPr lang="en-US" altLang="en-US" sz="2400" b="1" dirty="0"/>
              <a:t>Attribute construction</a:t>
            </a:r>
          </a:p>
          <a:p>
            <a:pPr lvl="1" eaLnBrk="1" hangingPunct="1">
              <a:lnSpc>
                <a:spcPct val="105000"/>
              </a:lnSpc>
              <a:spcBef>
                <a:spcPct val="25000"/>
              </a:spcBef>
            </a:pPr>
            <a:r>
              <a:rPr lang="en-US" altLang="en-US" sz="2400" dirty="0"/>
              <a:t>Create new attributes based on existing ones that are sparsely represented</a:t>
            </a:r>
          </a:p>
          <a:p>
            <a:pPr lvl="1" eaLnBrk="1" hangingPunct="1">
              <a:lnSpc>
                <a:spcPct val="105000"/>
              </a:lnSpc>
              <a:spcBef>
                <a:spcPct val="25000"/>
              </a:spcBef>
            </a:pPr>
            <a:r>
              <a:rPr lang="en-US" altLang="en-US" sz="2400" dirty="0"/>
              <a:t>This reduces fragmentation, repetition, and replication</a:t>
            </a:r>
          </a:p>
        </p:txBody>
      </p:sp>
      <p:sp>
        <p:nvSpPr>
          <p:cNvPr id="24581" name="AutoShape 4">
            <a:extLst>
              <a:ext uri="{FF2B5EF4-FFF2-40B4-BE49-F238E27FC236}">
                <a16:creationId xmlns:a16="http://schemas.microsoft.com/office/drawing/2014/main" id="{81776572-776D-A505-50F9-03E8D821C23D}"/>
              </a:ext>
            </a:extLst>
          </p:cNvPr>
          <p:cNvSpPr>
            <a:spLocks noChangeArrowheads="1"/>
          </p:cNvSpPr>
          <p:nvPr/>
        </p:nvSpPr>
        <p:spPr bwMode="auto">
          <a:xfrm>
            <a:off x="1905000" y="3352800"/>
            <a:ext cx="76200" cy="76200"/>
          </a:xfrm>
          <a:prstGeom prst="flowChartInternalStorag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24582" name="Line 5">
            <a:extLst>
              <a:ext uri="{FF2B5EF4-FFF2-40B4-BE49-F238E27FC236}">
                <a16:creationId xmlns:a16="http://schemas.microsoft.com/office/drawing/2014/main" id="{52D5DD06-9AFD-AE1B-78C4-0A74B53BD9D9}"/>
              </a:ext>
            </a:extLst>
          </p:cNvPr>
          <p:cNvSpPr>
            <a:spLocks noChangeShapeType="1"/>
          </p:cNvSpPr>
          <p:nvPr/>
        </p:nvSpPr>
        <p:spPr bwMode="auto">
          <a:xfrm>
            <a:off x="990600" y="3581400"/>
            <a:ext cx="708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endParaRPr lang="en-IN"/>
          </a:p>
        </p:txBody>
      </p:sp>
      <p:sp>
        <p:nvSpPr>
          <p:cNvPr id="24583" name="Line 6">
            <a:extLst>
              <a:ext uri="{FF2B5EF4-FFF2-40B4-BE49-F238E27FC236}">
                <a16:creationId xmlns:a16="http://schemas.microsoft.com/office/drawing/2014/main" id="{E3E00615-5383-9082-974F-5CBEC66FD06F}"/>
              </a:ext>
            </a:extLst>
          </p:cNvPr>
          <p:cNvSpPr>
            <a:spLocks noChangeShapeType="1"/>
          </p:cNvSpPr>
          <p:nvPr/>
        </p:nvSpPr>
        <p:spPr bwMode="auto">
          <a:xfrm>
            <a:off x="990600" y="3505200"/>
            <a:ext cx="7162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endParaRPr lang="en-IN"/>
          </a:p>
        </p:txBody>
      </p:sp>
    </p:spTree>
    <p:extLst>
      <p:ext uri="{BB962C8B-B14F-4D97-AF65-F5344CB8AC3E}">
        <p14:creationId xmlns:p14="http://schemas.microsoft.com/office/powerpoint/2010/main" val="17127544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a:extLst>
              <a:ext uri="{FF2B5EF4-FFF2-40B4-BE49-F238E27FC236}">
                <a16:creationId xmlns:a16="http://schemas.microsoft.com/office/drawing/2014/main" id="{0480025D-1989-C4B7-04ED-0778B4663EAB}"/>
              </a:ext>
            </a:extLst>
          </p:cNvPr>
          <p:cNvSpPr>
            <a:spLocks noGrp="1" noChangeArrowheads="1"/>
          </p:cNvSpPr>
          <p:nvPr>
            <p:ph type="body" idx="1"/>
          </p:nvPr>
        </p:nvSpPr>
        <p:spPr>
          <a:xfrm>
            <a:off x="441325" y="1371600"/>
            <a:ext cx="8259763" cy="4832350"/>
          </a:xfrm>
          <a:noFill/>
          <a:ln/>
        </p:spPr>
        <p:txBody>
          <a:bodyPr lIns="92075" tIns="46038" rIns="92075" bIns="46038">
            <a:normAutofit/>
          </a:bodyPr>
          <a:lstStyle/>
          <a:p>
            <a:r>
              <a:rPr lang="en-US" altLang="en-US" sz="2400" dirty="0"/>
              <a:t>Underfitting and overfitting are two problems that will adversely affect the accuracy and usefulness of the model. </a:t>
            </a:r>
          </a:p>
          <a:p>
            <a:pPr>
              <a:buFont typeface="Wingdings" panose="05000000000000000000" pitchFamily="2" charset="2"/>
              <a:buNone/>
            </a:pPr>
            <a:endParaRPr lang="en-US" altLang="en-US" sz="2400" dirty="0"/>
          </a:p>
          <a:p>
            <a:r>
              <a:rPr lang="en-US" altLang="en-US" sz="2400" dirty="0"/>
              <a:t>Classification requires three data sets</a:t>
            </a:r>
          </a:p>
          <a:p>
            <a:pPr lvl="1"/>
            <a:r>
              <a:rPr lang="en-US" altLang="en-US" dirty="0"/>
              <a:t>Training data set</a:t>
            </a:r>
          </a:p>
          <a:p>
            <a:pPr lvl="2"/>
            <a:r>
              <a:rPr lang="en-US" altLang="en-US" dirty="0"/>
              <a:t>This is the data that are analyzed to first produce a model. </a:t>
            </a:r>
          </a:p>
          <a:p>
            <a:pPr lvl="1"/>
            <a:r>
              <a:rPr lang="en-US" altLang="en-US" dirty="0"/>
              <a:t>Test data set</a:t>
            </a:r>
          </a:p>
          <a:p>
            <a:pPr lvl="2"/>
            <a:r>
              <a:rPr lang="en-US" altLang="en-US" dirty="0"/>
              <a:t>Once a model is developed it is then tested on the evaluation data set. The second data set is an evaluation data set important for refining the model if necessary, and to get a sense of how well the model will perform on subsequent data that it will be applied on. </a:t>
            </a:r>
          </a:p>
          <a:p>
            <a:pPr lvl="1"/>
            <a:r>
              <a:rPr lang="en-US" altLang="en-US" dirty="0"/>
              <a:t>Data on which classification is applied</a:t>
            </a:r>
          </a:p>
          <a:p>
            <a:endParaRPr lang="en-US" altLang="en-US" sz="2400" dirty="0"/>
          </a:p>
        </p:txBody>
      </p:sp>
      <p:sp>
        <p:nvSpPr>
          <p:cNvPr id="805891" name="Rectangle 3">
            <a:extLst>
              <a:ext uri="{FF2B5EF4-FFF2-40B4-BE49-F238E27FC236}">
                <a16:creationId xmlns:a16="http://schemas.microsoft.com/office/drawing/2014/main" id="{32AA6409-FBF9-2465-00D1-2F043F03FC6E}"/>
              </a:ext>
            </a:extLst>
          </p:cNvPr>
          <p:cNvSpPr>
            <a:spLocks noGrp="1" noChangeArrowheads="1"/>
          </p:cNvSpPr>
          <p:nvPr>
            <p:ph type="title"/>
          </p:nvPr>
        </p:nvSpPr>
        <p:spPr>
          <a:xfrm>
            <a:off x="762000" y="304800"/>
            <a:ext cx="7162800" cy="819150"/>
          </a:xfrm>
          <a:noFill/>
          <a:ln/>
        </p:spPr>
        <p:txBody>
          <a:bodyPr lIns="92075" tIns="46038" rIns="92075" bIns="46038" anchor="ctr"/>
          <a:lstStyle/>
          <a:p>
            <a:r>
              <a:rPr lang="en-US" altLang="en-US" dirty="0"/>
              <a:t>Underfitting and Overfitting</a:t>
            </a:r>
          </a:p>
        </p:txBody>
      </p:sp>
    </p:spTree>
  </p:cSld>
  <p:clrMapOvr>
    <a:masterClrMapping/>
  </p:clrMapOvr>
  <p:transition>
    <p:check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a:extLst>
              <a:ext uri="{FF2B5EF4-FFF2-40B4-BE49-F238E27FC236}">
                <a16:creationId xmlns:a16="http://schemas.microsoft.com/office/drawing/2014/main" id="{2E99DFCA-79F8-C7C2-7C29-69C962AD5AA3}"/>
              </a:ext>
            </a:extLst>
          </p:cNvPr>
          <p:cNvSpPr>
            <a:spLocks noGrp="1" noChangeArrowheads="1"/>
          </p:cNvSpPr>
          <p:nvPr>
            <p:ph type="title"/>
          </p:nvPr>
        </p:nvSpPr>
        <p:spPr>
          <a:xfrm>
            <a:off x="457200" y="0"/>
            <a:ext cx="8077200" cy="609600"/>
          </a:xfrm>
        </p:spPr>
        <p:txBody>
          <a:bodyPr/>
          <a:lstStyle/>
          <a:p>
            <a:pPr algn="ctr"/>
            <a:r>
              <a:rPr lang="en-US" altLang="en-US" sz="3600"/>
              <a:t>Underfitting and Overfitting</a:t>
            </a:r>
          </a:p>
        </p:txBody>
      </p:sp>
      <p:sp>
        <p:nvSpPr>
          <p:cNvPr id="836614" name="Text Box 6">
            <a:extLst>
              <a:ext uri="{FF2B5EF4-FFF2-40B4-BE49-F238E27FC236}">
                <a16:creationId xmlns:a16="http://schemas.microsoft.com/office/drawing/2014/main" id="{E0C5FC7A-FF86-F2B9-AE59-E2439728D25A}"/>
              </a:ext>
            </a:extLst>
          </p:cNvPr>
          <p:cNvSpPr txBox="1">
            <a:spLocks noChangeArrowheads="1"/>
          </p:cNvSpPr>
          <p:nvPr/>
        </p:nvSpPr>
        <p:spPr bwMode="auto">
          <a:xfrm>
            <a:off x="457200" y="5562600"/>
            <a:ext cx="84582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000" b="1">
                <a:latin typeface="Times New Roman" panose="02020603050405020304" pitchFamily="18" charset="0"/>
                <a:cs typeface="Times New Roman" panose="02020603050405020304" pitchFamily="18" charset="0"/>
              </a:rPr>
              <a:t>Underfitting</a:t>
            </a:r>
            <a:r>
              <a:rPr lang="en-US" altLang="en-US" sz="2000">
                <a:latin typeface="Times New Roman" panose="02020603050405020304" pitchFamily="18" charset="0"/>
                <a:cs typeface="Times New Roman" panose="02020603050405020304" pitchFamily="18" charset="0"/>
              </a:rPr>
              <a:t>: when model is too simple, both training and test errors are large</a:t>
            </a:r>
          </a:p>
          <a:p>
            <a:pPr eaLnBrk="0" hangingPunct="0">
              <a:spcBef>
                <a:spcPct val="50000"/>
              </a:spcBef>
            </a:pPr>
            <a:r>
              <a:rPr lang="en-US" altLang="en-US" sz="2000" b="1">
                <a:latin typeface="Times New Roman" panose="02020603050405020304" pitchFamily="18" charset="0"/>
                <a:cs typeface="Times New Roman" panose="02020603050405020304" pitchFamily="18" charset="0"/>
              </a:rPr>
              <a:t>Overfitting: </a:t>
            </a:r>
            <a:r>
              <a:rPr lang="en-US" altLang="en-US" sz="2000">
                <a:latin typeface="Times New Roman" panose="02020603050405020304" pitchFamily="18" charset="0"/>
                <a:cs typeface="Times New Roman" panose="02020603050405020304" pitchFamily="18" charset="0"/>
              </a:rPr>
              <a:t>once the tree becomes too large, its test error rates begins to increase even though its training error rate continues to decrease. </a:t>
            </a:r>
          </a:p>
        </p:txBody>
      </p:sp>
      <p:grpSp>
        <p:nvGrpSpPr>
          <p:cNvPr id="836617" name="Group 9">
            <a:extLst>
              <a:ext uri="{FF2B5EF4-FFF2-40B4-BE49-F238E27FC236}">
                <a16:creationId xmlns:a16="http://schemas.microsoft.com/office/drawing/2014/main" id="{D5C87EAC-B107-7DC6-0F63-BC809AC2A1B9}"/>
              </a:ext>
            </a:extLst>
          </p:cNvPr>
          <p:cNvGrpSpPr>
            <a:grpSpLocks/>
          </p:cNvGrpSpPr>
          <p:nvPr/>
        </p:nvGrpSpPr>
        <p:grpSpPr bwMode="auto">
          <a:xfrm>
            <a:off x="1295400" y="609600"/>
            <a:ext cx="6096000" cy="4800600"/>
            <a:chOff x="576" y="672"/>
            <a:chExt cx="3840" cy="3024"/>
          </a:xfrm>
        </p:grpSpPr>
        <p:pic>
          <p:nvPicPr>
            <p:cNvPr id="836611" name="Picture 3">
              <a:extLst>
                <a:ext uri="{FF2B5EF4-FFF2-40B4-BE49-F238E27FC236}">
                  <a16:creationId xmlns:a16="http://schemas.microsoft.com/office/drawing/2014/main" id="{67C12B34-9ED3-F987-E2CF-E0F62ADE59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 y="816"/>
              <a:ext cx="3840" cy="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6612" name="Line 4">
              <a:extLst>
                <a:ext uri="{FF2B5EF4-FFF2-40B4-BE49-F238E27FC236}">
                  <a16:creationId xmlns:a16="http://schemas.microsoft.com/office/drawing/2014/main" id="{71428E37-8B45-E8F7-124F-1DB150C3F4DA}"/>
                </a:ext>
              </a:extLst>
            </p:cNvPr>
            <p:cNvSpPr>
              <a:spLocks noChangeShapeType="1"/>
            </p:cNvSpPr>
            <p:nvPr/>
          </p:nvSpPr>
          <p:spPr bwMode="auto">
            <a:xfrm>
              <a:off x="2976" y="960"/>
              <a:ext cx="0" cy="2592"/>
            </a:xfrm>
            <a:prstGeom prst="line">
              <a:avLst/>
            </a:prstGeom>
            <a:noFill/>
            <a:ln w="25400">
              <a:solidFill>
                <a:srgbClr val="8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36613" name="Text Box 5">
              <a:extLst>
                <a:ext uri="{FF2B5EF4-FFF2-40B4-BE49-F238E27FC236}">
                  <a16:creationId xmlns:a16="http://schemas.microsoft.com/office/drawing/2014/main" id="{13F7A42B-6A9F-32F3-9B32-66EF9B5FC3AC}"/>
                </a:ext>
              </a:extLst>
            </p:cNvPr>
            <p:cNvSpPr txBox="1">
              <a:spLocks noChangeArrowheads="1"/>
            </p:cNvSpPr>
            <p:nvPr/>
          </p:nvSpPr>
          <p:spPr bwMode="auto">
            <a:xfrm>
              <a:off x="2976" y="672"/>
              <a:ext cx="10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800" b="1">
                  <a:latin typeface="Arial" panose="020B0604020202020204" pitchFamily="34" charset="0"/>
                </a:rPr>
                <a:t>Overfitting</a:t>
              </a:r>
              <a:endParaRPr lang="en-US" altLang="en-US" sz="1800" b="1">
                <a:latin typeface="Arial" panose="020B0604020202020204" pitchFamily="34" charset="0"/>
                <a:sym typeface="Symbol" panose="05050102010706020507" pitchFamily="18" charset="2"/>
              </a:endParaRPr>
            </a:p>
          </p:txBody>
        </p:sp>
        <p:sp>
          <p:nvSpPr>
            <p:cNvPr id="836615" name="Line 7">
              <a:extLst>
                <a:ext uri="{FF2B5EF4-FFF2-40B4-BE49-F238E27FC236}">
                  <a16:creationId xmlns:a16="http://schemas.microsoft.com/office/drawing/2014/main" id="{63B900B4-617F-1B2A-249F-A3E9A8AF217F}"/>
                </a:ext>
              </a:extLst>
            </p:cNvPr>
            <p:cNvSpPr>
              <a:spLocks noChangeShapeType="1"/>
            </p:cNvSpPr>
            <p:nvPr/>
          </p:nvSpPr>
          <p:spPr bwMode="auto">
            <a:xfrm>
              <a:off x="1392" y="912"/>
              <a:ext cx="0" cy="2592"/>
            </a:xfrm>
            <a:prstGeom prst="line">
              <a:avLst/>
            </a:prstGeom>
            <a:noFill/>
            <a:ln w="25400">
              <a:solidFill>
                <a:srgbClr val="8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36616" name="Text Box 8">
              <a:extLst>
                <a:ext uri="{FF2B5EF4-FFF2-40B4-BE49-F238E27FC236}">
                  <a16:creationId xmlns:a16="http://schemas.microsoft.com/office/drawing/2014/main" id="{68CA4845-64E3-F0DA-DFD6-75C3DDAD3E5E}"/>
                </a:ext>
              </a:extLst>
            </p:cNvPr>
            <p:cNvSpPr txBox="1">
              <a:spLocks noChangeArrowheads="1"/>
            </p:cNvSpPr>
            <p:nvPr/>
          </p:nvSpPr>
          <p:spPr bwMode="auto">
            <a:xfrm>
              <a:off x="1152" y="672"/>
              <a:ext cx="10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800" b="1">
                  <a:latin typeface="Arial" panose="020B0604020202020204" pitchFamily="34" charset="0"/>
                </a:rPr>
                <a:t>Underfitting</a:t>
              </a:r>
              <a:endParaRPr lang="en-US" altLang="en-US" sz="1800" b="1">
                <a:latin typeface="Arial" panose="020B0604020202020204" pitchFamily="34" charset="0"/>
                <a:sym typeface="Symbol" panose="05050102010706020507" pitchFamily="18" charset="2"/>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a:extLst>
              <a:ext uri="{FF2B5EF4-FFF2-40B4-BE49-F238E27FC236}">
                <a16:creationId xmlns:a16="http://schemas.microsoft.com/office/drawing/2014/main" id="{7CDE8E99-4658-1FE8-B01E-BD075D89FFB2}"/>
              </a:ext>
            </a:extLst>
          </p:cNvPr>
          <p:cNvSpPr>
            <a:spLocks noGrp="1" noChangeArrowheads="1"/>
          </p:cNvSpPr>
          <p:nvPr>
            <p:ph type="body" idx="1"/>
          </p:nvPr>
        </p:nvSpPr>
        <p:spPr>
          <a:xfrm>
            <a:off x="441325" y="1371600"/>
            <a:ext cx="8259763" cy="4832350"/>
          </a:xfrm>
          <a:noFill/>
          <a:ln/>
        </p:spPr>
        <p:txBody>
          <a:bodyPr lIns="92075" tIns="46038" rIns="92075" bIns="46038">
            <a:normAutofit/>
          </a:bodyPr>
          <a:lstStyle/>
          <a:p>
            <a:r>
              <a:rPr lang="en-US" altLang="en-US" b="1" dirty="0">
                <a:latin typeface="Times New Roman" panose="02020603050405020304" pitchFamily="18" charset="0"/>
                <a:cs typeface="Times New Roman" panose="02020603050405020304" pitchFamily="18" charset="0"/>
              </a:rPr>
              <a:t>Underfitting</a:t>
            </a:r>
            <a:r>
              <a:rPr lang="en-US" altLang="en-US" dirty="0">
                <a:latin typeface="Times New Roman" panose="02020603050405020304" pitchFamily="18" charset="0"/>
                <a:cs typeface="Times New Roman" panose="02020603050405020304" pitchFamily="18" charset="0"/>
              </a:rPr>
              <a:t> is a situation where training and test error rates of the model are large when the size of the tree is very small.</a:t>
            </a:r>
          </a:p>
          <a:p>
            <a:r>
              <a:rPr lang="en-US" altLang="en-US" dirty="0" err="1">
                <a:latin typeface="Times New Roman" panose="02020603050405020304" pitchFamily="18" charset="0"/>
                <a:cs typeface="Times New Roman" panose="02020603050405020304" pitchFamily="18" charset="0"/>
              </a:rPr>
              <a:t>Underfiting</a:t>
            </a:r>
            <a:r>
              <a:rPr lang="en-US" altLang="en-US" dirty="0">
                <a:latin typeface="Times New Roman" panose="02020603050405020304" pitchFamily="18" charset="0"/>
                <a:cs typeface="Times New Roman" panose="02020603050405020304" pitchFamily="18" charset="0"/>
              </a:rPr>
              <a:t> occurs because the model has yet to learn the true structure of the data</a:t>
            </a:r>
          </a:p>
          <a:p>
            <a:r>
              <a:rPr lang="en-US" altLang="en-US" dirty="0">
                <a:latin typeface="Times New Roman" panose="02020603050405020304" pitchFamily="18" charset="0"/>
                <a:cs typeface="Times New Roman" panose="02020603050405020304" pitchFamily="18" charset="0"/>
              </a:rPr>
              <a:t>It performs poorly on both training and test sets</a:t>
            </a:r>
          </a:p>
          <a:p>
            <a:r>
              <a:rPr lang="en-US" altLang="en-US" dirty="0">
                <a:latin typeface="Times New Roman" panose="02020603050405020304" pitchFamily="18" charset="0"/>
                <a:cs typeface="Times New Roman" panose="02020603050405020304" pitchFamily="18" charset="0"/>
              </a:rPr>
              <a:t>As number of nodes in the decision tree increases the tree will have a fewer training and test errors.</a:t>
            </a:r>
          </a:p>
          <a:p>
            <a:r>
              <a:rPr lang="en-US" altLang="en-US" dirty="0">
                <a:latin typeface="Times New Roman" panose="02020603050405020304" pitchFamily="18" charset="0"/>
                <a:cs typeface="Times New Roman" panose="02020603050405020304" pitchFamily="18" charset="0"/>
              </a:rPr>
              <a:t>However, once the tree becomes too large, its test error rates begins to increase even though its training error rate continues to decrease. It is called </a:t>
            </a:r>
            <a:r>
              <a:rPr lang="en-US" altLang="en-US" b="1" dirty="0">
                <a:latin typeface="Times New Roman" panose="02020603050405020304" pitchFamily="18" charset="0"/>
                <a:cs typeface="Times New Roman" panose="02020603050405020304" pitchFamily="18" charset="0"/>
              </a:rPr>
              <a:t>overfitting.</a:t>
            </a:r>
          </a:p>
          <a:p>
            <a:endParaRPr lang="en-US" altLang="en-US" b="1" dirty="0">
              <a:latin typeface="Times New Roman" panose="02020603050405020304" pitchFamily="18" charset="0"/>
              <a:cs typeface="Times New Roman" panose="02020603050405020304" pitchFamily="18" charset="0"/>
            </a:endParaRPr>
          </a:p>
        </p:txBody>
      </p:sp>
      <p:sp>
        <p:nvSpPr>
          <p:cNvPr id="834563" name="Rectangle 3">
            <a:extLst>
              <a:ext uri="{FF2B5EF4-FFF2-40B4-BE49-F238E27FC236}">
                <a16:creationId xmlns:a16="http://schemas.microsoft.com/office/drawing/2014/main" id="{349EABFC-1811-8CEB-04B5-548FDFC65838}"/>
              </a:ext>
            </a:extLst>
          </p:cNvPr>
          <p:cNvSpPr>
            <a:spLocks noGrp="1" noChangeArrowheads="1"/>
          </p:cNvSpPr>
          <p:nvPr>
            <p:ph type="title"/>
          </p:nvPr>
        </p:nvSpPr>
        <p:spPr>
          <a:xfrm>
            <a:off x="762000" y="304800"/>
            <a:ext cx="7162800" cy="819150"/>
          </a:xfrm>
          <a:noFill/>
          <a:ln/>
        </p:spPr>
        <p:txBody>
          <a:bodyPr lIns="92075" tIns="46038" rIns="92075" bIns="46038" anchor="ctr"/>
          <a:lstStyle/>
          <a:p>
            <a:r>
              <a:rPr lang="en-US" altLang="en-US"/>
              <a:t>Underfitting</a:t>
            </a:r>
          </a:p>
        </p:txBody>
      </p:sp>
    </p:spTree>
  </p:cSld>
  <p:clrMapOvr>
    <a:masterClrMapping/>
  </p:clrMapOvr>
  <p:transition>
    <p:check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a:extLst>
              <a:ext uri="{FF2B5EF4-FFF2-40B4-BE49-F238E27FC236}">
                <a16:creationId xmlns:a16="http://schemas.microsoft.com/office/drawing/2014/main" id="{29926080-87B1-9F2F-7A89-75683C7B7E4B}"/>
              </a:ext>
            </a:extLst>
          </p:cNvPr>
          <p:cNvSpPr>
            <a:spLocks noGrp="1" noChangeArrowheads="1"/>
          </p:cNvSpPr>
          <p:nvPr>
            <p:ph type="body" idx="1"/>
          </p:nvPr>
        </p:nvSpPr>
        <p:spPr>
          <a:xfrm>
            <a:off x="441325" y="1123950"/>
            <a:ext cx="8259763" cy="5734050"/>
          </a:xfrm>
          <a:noFill/>
          <a:ln/>
        </p:spPr>
        <p:txBody>
          <a:bodyPr lIns="92075" tIns="46038" rIns="92075" bIns="46038"/>
          <a:lstStyle/>
          <a:p>
            <a:pPr>
              <a:lnSpc>
                <a:spcPct val="90000"/>
              </a:lnSpc>
            </a:pPr>
            <a:r>
              <a:rPr lang="en-US" altLang="en-US" sz="2200" dirty="0">
                <a:latin typeface="Times New Roman" panose="02020603050405020304" pitchFamily="18" charset="0"/>
                <a:cs typeface="Times New Roman" panose="02020603050405020304" pitchFamily="18" charset="0"/>
              </a:rPr>
              <a:t>Underfitting refers to a model that is too general and fails to find interesting patterns in the data. </a:t>
            </a:r>
          </a:p>
          <a:p>
            <a:pPr lvl="1">
              <a:lnSpc>
                <a:spcPct val="90000"/>
              </a:lnSpc>
            </a:pPr>
            <a:r>
              <a:rPr lang="en-US" altLang="en-US" sz="2000" dirty="0">
                <a:latin typeface="Times New Roman" panose="02020603050405020304" pitchFamily="18" charset="0"/>
                <a:cs typeface="Times New Roman" panose="02020603050405020304" pitchFamily="18" charset="0"/>
              </a:rPr>
              <a:t>This can result from not including important variables as inputs during the model building process. </a:t>
            </a:r>
          </a:p>
          <a:p>
            <a:pPr lvl="1">
              <a:lnSpc>
                <a:spcPct val="90000"/>
              </a:lnSpc>
            </a:pPr>
            <a:r>
              <a:rPr lang="en-US" altLang="en-US" sz="2000" dirty="0">
                <a:latin typeface="Times New Roman" panose="02020603050405020304" pitchFamily="18" charset="0"/>
                <a:cs typeface="Times New Roman" panose="02020603050405020304" pitchFamily="18" charset="0"/>
              </a:rPr>
              <a:t>In terms of a loan application scenario, the analyst or model-builder may include annual salary as an important factor, but may exclude information about the applicant's job, which may turn out to be important. </a:t>
            </a:r>
          </a:p>
          <a:p>
            <a:pPr lvl="1">
              <a:lnSpc>
                <a:spcPct val="90000"/>
              </a:lnSpc>
            </a:pPr>
            <a:r>
              <a:rPr lang="en-US" altLang="en-US" sz="2000" dirty="0">
                <a:latin typeface="Times New Roman" panose="02020603050405020304" pitchFamily="18" charset="0"/>
                <a:cs typeface="Times New Roman" panose="02020603050405020304" pitchFamily="18" charset="0"/>
              </a:rPr>
              <a:t>For example, jobs that are seasonal (swimming pool maintenance, landscaping, etc.) may affect the person's ability to submit monthly payments during the times when work is slower -- information that is not reflected by their annual salary. </a:t>
            </a:r>
          </a:p>
          <a:p>
            <a:pPr lvl="1">
              <a:lnSpc>
                <a:spcPct val="90000"/>
              </a:lnSpc>
            </a:pPr>
            <a:r>
              <a:rPr lang="en-US" altLang="en-US" sz="2000" dirty="0">
                <a:latin typeface="Times New Roman" panose="02020603050405020304" pitchFamily="18" charset="0"/>
                <a:cs typeface="Times New Roman" panose="02020603050405020304" pitchFamily="18" charset="0"/>
              </a:rPr>
              <a:t>This might suggest that as much information as possible should be included as inputs during the model building process to avoid underfitting.</a:t>
            </a:r>
          </a:p>
        </p:txBody>
      </p:sp>
      <p:sp>
        <p:nvSpPr>
          <p:cNvPr id="807939" name="Rectangle 3">
            <a:extLst>
              <a:ext uri="{FF2B5EF4-FFF2-40B4-BE49-F238E27FC236}">
                <a16:creationId xmlns:a16="http://schemas.microsoft.com/office/drawing/2014/main" id="{82DFFFC1-30A7-EB0C-C22E-AA3F2A44759D}"/>
              </a:ext>
            </a:extLst>
          </p:cNvPr>
          <p:cNvSpPr>
            <a:spLocks noGrp="1" noChangeArrowheads="1"/>
          </p:cNvSpPr>
          <p:nvPr>
            <p:ph type="title"/>
          </p:nvPr>
        </p:nvSpPr>
        <p:spPr>
          <a:xfrm>
            <a:off x="762000" y="304800"/>
            <a:ext cx="7162800" cy="819150"/>
          </a:xfrm>
          <a:noFill/>
          <a:ln/>
        </p:spPr>
        <p:txBody>
          <a:bodyPr lIns="92075" tIns="46038" rIns="92075" bIns="46038" anchor="ctr"/>
          <a:lstStyle/>
          <a:p>
            <a:pPr algn="ctr"/>
            <a:r>
              <a:rPr lang="en-US" altLang="en-US" b="1"/>
              <a:t>Underfitting</a:t>
            </a:r>
          </a:p>
        </p:txBody>
      </p:sp>
    </p:spTree>
  </p:cSld>
  <p:clrMapOvr>
    <a:masterClrMapping/>
  </p:clrMapOvr>
  <p:transition>
    <p:check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a:extLst>
              <a:ext uri="{FF2B5EF4-FFF2-40B4-BE49-F238E27FC236}">
                <a16:creationId xmlns:a16="http://schemas.microsoft.com/office/drawing/2014/main" id="{953D4A90-1217-DB3F-3461-4FB4CC0DDAEE}"/>
              </a:ext>
            </a:extLst>
          </p:cNvPr>
          <p:cNvSpPr>
            <a:spLocks noGrp="1" noChangeArrowheads="1"/>
          </p:cNvSpPr>
          <p:nvPr>
            <p:ph type="title"/>
          </p:nvPr>
        </p:nvSpPr>
        <p:spPr/>
        <p:txBody>
          <a:bodyPr/>
          <a:lstStyle/>
          <a:p>
            <a:r>
              <a:rPr lang="en-US" altLang="en-US"/>
              <a:t> More on Underfitting</a:t>
            </a:r>
          </a:p>
        </p:txBody>
      </p:sp>
      <p:sp>
        <p:nvSpPr>
          <p:cNvPr id="838659" name="Rectangle 3">
            <a:extLst>
              <a:ext uri="{FF2B5EF4-FFF2-40B4-BE49-F238E27FC236}">
                <a16:creationId xmlns:a16="http://schemas.microsoft.com/office/drawing/2014/main" id="{5E1C0FB9-913D-7BC1-5F61-4A758D7D430A}"/>
              </a:ext>
            </a:extLst>
          </p:cNvPr>
          <p:cNvSpPr>
            <a:spLocks noGrp="1" noChangeArrowheads="1"/>
          </p:cNvSpPr>
          <p:nvPr>
            <p:ph type="body" idx="1"/>
          </p:nvPr>
        </p:nvSpPr>
        <p:spPr/>
        <p:txBody>
          <a:bodyPr/>
          <a:lstStyle/>
          <a:p>
            <a:r>
              <a:rPr lang="en-US" altLang="en-US" dirty="0"/>
              <a:t>Training error can be reduced  by increasing the model complexity.</a:t>
            </a:r>
          </a:p>
          <a:p>
            <a:pPr lvl="1"/>
            <a:r>
              <a:rPr lang="en-US" altLang="en-US" dirty="0"/>
              <a:t>Leaf-nodes can be expanded until it perfectly fits the training data.</a:t>
            </a:r>
          </a:p>
          <a:p>
            <a:pPr lvl="1"/>
            <a:r>
              <a:rPr lang="en-US" altLang="en-US" dirty="0"/>
              <a:t>As a result the test error may be large because the tree may fit some of the noise points in the data.</a:t>
            </a:r>
          </a:p>
          <a:p>
            <a:pPr lvl="1"/>
            <a:r>
              <a:rPr lang="en-US" altLang="en-US" dirty="0"/>
              <a:t>Such nodes degrade the performance as they do not generalize  well to the test examples.</a:t>
            </a:r>
          </a:p>
          <a:p>
            <a:pPr lvl="1"/>
            <a:endParaRPr lang="en-US"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a:extLst>
              <a:ext uri="{FF2B5EF4-FFF2-40B4-BE49-F238E27FC236}">
                <a16:creationId xmlns:a16="http://schemas.microsoft.com/office/drawing/2014/main" id="{EB3A2B93-632A-97CB-FB16-1AA4D99DE968}"/>
              </a:ext>
            </a:extLst>
          </p:cNvPr>
          <p:cNvSpPr>
            <a:spLocks noGrp="1" noChangeArrowheads="1"/>
          </p:cNvSpPr>
          <p:nvPr>
            <p:ph type="body" idx="1"/>
          </p:nvPr>
        </p:nvSpPr>
        <p:spPr>
          <a:xfrm>
            <a:off x="533400" y="990600"/>
            <a:ext cx="8259763" cy="5562600"/>
          </a:xfrm>
          <a:noFill/>
          <a:ln/>
        </p:spPr>
        <p:txBody>
          <a:bodyPr lIns="92075" tIns="46038" rIns="92075" bIns="46038">
            <a:normAutofit/>
          </a:bodyPr>
          <a:lstStyle/>
          <a:p>
            <a:pPr eaLnBrk="0" hangingPunct="0">
              <a:lnSpc>
                <a:spcPct val="80000"/>
              </a:lnSpc>
              <a:spcBef>
                <a:spcPct val="50000"/>
              </a:spcBef>
              <a:buClrTx/>
              <a:buSzTx/>
              <a:buFontTx/>
              <a:buChar char="•"/>
            </a:pPr>
            <a:r>
              <a:rPr lang="en-US" altLang="en-US" sz="2200" dirty="0">
                <a:latin typeface="Times New Roman" panose="02020603050405020304" pitchFamily="18" charset="0"/>
                <a:cs typeface="Times New Roman" panose="02020603050405020304" pitchFamily="18" charset="0"/>
              </a:rPr>
              <a:t>Overfitting: once the tree becomes too large, its test error rates begins to increase even though its training error rate continues to decrease. </a:t>
            </a:r>
          </a:p>
          <a:p>
            <a:pPr>
              <a:lnSpc>
                <a:spcPct val="80000"/>
              </a:lnSpc>
            </a:pPr>
            <a:r>
              <a:rPr lang="en-US" altLang="en-US" sz="2200" dirty="0">
                <a:latin typeface="Times New Roman" panose="02020603050405020304" pitchFamily="18" charset="0"/>
                <a:cs typeface="Times New Roman" panose="02020603050405020304" pitchFamily="18" charset="0"/>
              </a:rPr>
              <a:t>Including as much information as possible to develop a model can lead to the problem of overfitting.</a:t>
            </a:r>
          </a:p>
          <a:p>
            <a:pPr>
              <a:lnSpc>
                <a:spcPct val="80000"/>
              </a:lnSpc>
            </a:pPr>
            <a:r>
              <a:rPr lang="en-US" altLang="en-US" sz="2200" dirty="0">
                <a:latin typeface="Times New Roman" panose="02020603050405020304" pitchFamily="18" charset="0"/>
                <a:cs typeface="Times New Roman" panose="02020603050405020304" pitchFamily="18" charset="0"/>
              </a:rPr>
              <a:t>Overfitting refers to models that are too specific, or too sensitive to the particulars of the data (the training set) used to build the model. </a:t>
            </a:r>
          </a:p>
          <a:p>
            <a:pPr>
              <a:lnSpc>
                <a:spcPct val="80000"/>
              </a:lnSpc>
            </a:pPr>
            <a:r>
              <a:rPr lang="en-US" altLang="en-US" sz="2200" dirty="0">
                <a:latin typeface="Times New Roman" panose="02020603050405020304" pitchFamily="18" charset="0"/>
                <a:cs typeface="Times New Roman" panose="02020603050405020304" pitchFamily="18" charset="0"/>
              </a:rPr>
              <a:t>This can be due to having too many variables used as inputs and/or a non-representative training set. </a:t>
            </a:r>
          </a:p>
          <a:p>
            <a:pPr lvl="1">
              <a:lnSpc>
                <a:spcPct val="80000"/>
              </a:lnSpc>
            </a:pPr>
            <a:r>
              <a:rPr lang="en-US" altLang="en-US" sz="2000" dirty="0">
                <a:latin typeface="Times New Roman" panose="02020603050405020304" pitchFamily="18" charset="0"/>
                <a:cs typeface="Times New Roman" panose="02020603050405020304" pitchFamily="18" charset="0"/>
              </a:rPr>
              <a:t>In the loan application scenario, if in the training set, many people that defaulted on their loans happened to be named "Smith" (a popular name), then the model (e.g. a decision tree) may decide that if the applicant's last name is "Smith", then deny the loan. </a:t>
            </a:r>
          </a:p>
          <a:p>
            <a:pPr lvl="1">
              <a:lnSpc>
                <a:spcPct val="80000"/>
              </a:lnSpc>
            </a:pPr>
            <a:r>
              <a:rPr lang="en-US" altLang="en-US" sz="2000" dirty="0">
                <a:latin typeface="Times New Roman" panose="02020603050405020304" pitchFamily="18" charset="0"/>
                <a:cs typeface="Times New Roman" panose="02020603050405020304" pitchFamily="18" charset="0"/>
              </a:rPr>
              <a:t>In refining the model, perhaps last name should not serve as an input. More importantly, the characteristics of the data used to build the model have to be representative of the data at large -- it's unlikely that people named Smith have a disproportionately high rate of defaulting on loans.</a:t>
            </a:r>
          </a:p>
        </p:txBody>
      </p:sp>
      <p:sp>
        <p:nvSpPr>
          <p:cNvPr id="809987" name="Rectangle 3">
            <a:extLst>
              <a:ext uri="{FF2B5EF4-FFF2-40B4-BE49-F238E27FC236}">
                <a16:creationId xmlns:a16="http://schemas.microsoft.com/office/drawing/2014/main" id="{9CABAB8B-CFCD-8430-0DFA-B24058F00B44}"/>
              </a:ext>
            </a:extLst>
          </p:cNvPr>
          <p:cNvSpPr>
            <a:spLocks noGrp="1" noChangeArrowheads="1"/>
          </p:cNvSpPr>
          <p:nvPr>
            <p:ph type="title"/>
          </p:nvPr>
        </p:nvSpPr>
        <p:spPr>
          <a:xfrm>
            <a:off x="762000" y="304800"/>
            <a:ext cx="7162800" cy="609600"/>
          </a:xfrm>
          <a:noFill/>
          <a:ln/>
        </p:spPr>
        <p:txBody>
          <a:bodyPr lIns="92075" tIns="46038" rIns="92075" bIns="46038" anchor="ctr"/>
          <a:lstStyle/>
          <a:p>
            <a:pPr algn="ctr"/>
            <a:r>
              <a:rPr lang="en-US" altLang="en-US" sz="3600" b="1"/>
              <a:t>Overfitting</a:t>
            </a:r>
          </a:p>
        </p:txBody>
      </p:sp>
    </p:spTree>
  </p:cSld>
  <p:clrMapOvr>
    <a:masterClrMapping/>
  </p:clrMapOvr>
  <p:transition>
    <p:check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a:extLst>
              <a:ext uri="{FF2B5EF4-FFF2-40B4-BE49-F238E27FC236}">
                <a16:creationId xmlns:a16="http://schemas.microsoft.com/office/drawing/2014/main" id="{B3E19CEB-5D25-0C64-3419-9EB0BD33B634}"/>
              </a:ext>
            </a:extLst>
          </p:cNvPr>
          <p:cNvSpPr>
            <a:spLocks noGrp="1" noChangeArrowheads="1"/>
          </p:cNvSpPr>
          <p:nvPr>
            <p:ph type="body" idx="1"/>
          </p:nvPr>
        </p:nvSpPr>
        <p:spPr>
          <a:xfrm>
            <a:off x="441325" y="1371600"/>
            <a:ext cx="8259763" cy="4832350"/>
          </a:xfrm>
          <a:noFill/>
          <a:ln/>
        </p:spPr>
        <p:txBody>
          <a:bodyPr lIns="92075" tIns="46038" rIns="92075" bIns="46038">
            <a:normAutofit lnSpcReduction="10000"/>
          </a:bodyPr>
          <a:lstStyle/>
          <a:p>
            <a:r>
              <a:rPr lang="en-US" altLang="en-US" dirty="0">
                <a:latin typeface="Times New Roman" panose="02020603050405020304" pitchFamily="18" charset="0"/>
                <a:cs typeface="Times New Roman" panose="02020603050405020304" pitchFamily="18" charset="0"/>
              </a:rPr>
              <a:t>Overfitting can be corrected using the evaluation data set. If accurate performance on the training set is due to particular characteristics in that data (e.g. person's last name), then performance will be poor on the evaluation set as long as the evaluation set does not share these idiosyncrasies. </a:t>
            </a:r>
          </a:p>
          <a:p>
            <a:r>
              <a:rPr lang="en-US" altLang="en-US" dirty="0">
                <a:latin typeface="Times New Roman" panose="02020603050405020304" pitchFamily="18" charset="0"/>
                <a:cs typeface="Times New Roman" panose="02020603050405020304" pitchFamily="18" charset="0"/>
              </a:rPr>
              <a:t>Refining the model (e.g. by pruning the decision tree) involves setting performance to be generally equivalent on both the training and evaluation data sets. </a:t>
            </a:r>
          </a:p>
          <a:p>
            <a:r>
              <a:rPr lang="en-US" altLang="en-US" dirty="0">
                <a:latin typeface="Times New Roman" panose="02020603050405020304" pitchFamily="18" charset="0"/>
                <a:cs typeface="Times New Roman" panose="02020603050405020304" pitchFamily="18" charset="0"/>
              </a:rPr>
              <a:t>This will generally give the analyst the idea of how well the model may perform on "real" data.</a:t>
            </a:r>
          </a:p>
        </p:txBody>
      </p:sp>
      <p:sp>
        <p:nvSpPr>
          <p:cNvPr id="812035" name="Rectangle 3">
            <a:extLst>
              <a:ext uri="{FF2B5EF4-FFF2-40B4-BE49-F238E27FC236}">
                <a16:creationId xmlns:a16="http://schemas.microsoft.com/office/drawing/2014/main" id="{275ED7F7-AAEF-ECAB-475E-212F247E53A8}"/>
              </a:ext>
            </a:extLst>
          </p:cNvPr>
          <p:cNvSpPr>
            <a:spLocks noGrp="1" noChangeArrowheads="1"/>
          </p:cNvSpPr>
          <p:nvPr>
            <p:ph type="title"/>
          </p:nvPr>
        </p:nvSpPr>
        <p:spPr>
          <a:xfrm>
            <a:off x="762000" y="304800"/>
            <a:ext cx="7162800" cy="819150"/>
          </a:xfrm>
          <a:noFill/>
          <a:ln/>
        </p:spPr>
        <p:txBody>
          <a:bodyPr lIns="92075" tIns="46038" rIns="92075" bIns="46038" anchor="ctr"/>
          <a:lstStyle/>
          <a:p>
            <a:pPr algn="ctr"/>
            <a:r>
              <a:rPr lang="en-US" altLang="en-US" b="1"/>
              <a:t>Overfitting</a:t>
            </a:r>
          </a:p>
        </p:txBody>
      </p:sp>
    </p:spTree>
  </p:cSld>
  <p:clrMapOvr>
    <a:masterClrMapping/>
  </p:clrMapOvr>
  <p:transition>
    <p:check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2" name="Rectangle 2">
            <a:extLst>
              <a:ext uri="{FF2B5EF4-FFF2-40B4-BE49-F238E27FC236}">
                <a16:creationId xmlns:a16="http://schemas.microsoft.com/office/drawing/2014/main" id="{C59CDA40-9638-30E2-DF8B-6271B00C074B}"/>
              </a:ext>
            </a:extLst>
          </p:cNvPr>
          <p:cNvSpPr>
            <a:spLocks noGrp="1" noChangeArrowheads="1"/>
          </p:cNvSpPr>
          <p:nvPr>
            <p:ph type="body" idx="1"/>
          </p:nvPr>
        </p:nvSpPr>
        <p:spPr>
          <a:xfrm>
            <a:off x="441325" y="1219200"/>
            <a:ext cx="8259763" cy="4984750"/>
          </a:xfrm>
          <a:noFill/>
          <a:ln/>
        </p:spPr>
        <p:txBody>
          <a:bodyPr lIns="92075" tIns="46038" rIns="92075" bIns="46038"/>
          <a:lstStyle/>
          <a:p>
            <a:pPr>
              <a:lnSpc>
                <a:spcPct val="80000"/>
              </a:lnSpc>
            </a:pPr>
            <a:r>
              <a:rPr lang="en-US" altLang="en-US" sz="1800" dirty="0"/>
              <a:t>Overfitting can still occur despite the use of a training and evaluation data set. </a:t>
            </a:r>
          </a:p>
          <a:p>
            <a:pPr>
              <a:lnSpc>
                <a:spcPct val="80000"/>
              </a:lnSpc>
            </a:pPr>
            <a:endParaRPr lang="en-US" altLang="en-US" sz="1800" dirty="0"/>
          </a:p>
          <a:p>
            <a:pPr>
              <a:lnSpc>
                <a:spcPct val="80000"/>
              </a:lnSpc>
            </a:pPr>
            <a:r>
              <a:rPr lang="en-US" altLang="en-US" sz="1800" dirty="0"/>
              <a:t>This can be the result of poorly creating the training and evaluation sets -- so that neither is </a:t>
            </a:r>
            <a:r>
              <a:rPr lang="en-US" altLang="en-US" sz="1800" b="1" dirty="0"/>
              <a:t>representative of subsequent data that the model will be applied to. </a:t>
            </a:r>
          </a:p>
          <a:p>
            <a:pPr>
              <a:lnSpc>
                <a:spcPct val="80000"/>
              </a:lnSpc>
            </a:pPr>
            <a:endParaRPr lang="en-US" altLang="en-US" sz="1800" b="1" dirty="0"/>
          </a:p>
          <a:p>
            <a:pPr>
              <a:lnSpc>
                <a:spcPct val="80000"/>
              </a:lnSpc>
            </a:pPr>
            <a:r>
              <a:rPr lang="en-US" altLang="en-US" sz="1800" dirty="0"/>
              <a:t>For example, of predicting stock market performance. </a:t>
            </a:r>
          </a:p>
          <a:p>
            <a:pPr>
              <a:lnSpc>
                <a:spcPct val="80000"/>
              </a:lnSpc>
            </a:pPr>
            <a:r>
              <a:rPr lang="en-US" altLang="en-US" sz="1800" dirty="0"/>
              <a:t>One year's worth of data were partitioned into equal sized training and evaluation sets. A quantitative model was developed based on the training set -- and its predictive power on this dataset was impressive. It was equally impressive on the evaluation dataset, apparently requiring no refinement. But when applied to the next year's data it performed miserably despite the fact that there were not significant events related to the stock market. The reason for this is had to do with how the training and evaluation data sets were created. The training and evaluation sets were based on the daily closing values of alternate days. Day 1's close was assigned to the training set, day 2 to the evaluation set, day 3 to the training set, day 4 to the evaluation set, and so forth. As a result the overfitting that occurred when the model picked up factors tied to the temporal fluctuations in the stock market's closing values were carried over into the evaluation set as well.</a:t>
            </a:r>
          </a:p>
        </p:txBody>
      </p:sp>
      <p:sp>
        <p:nvSpPr>
          <p:cNvPr id="814083" name="Rectangle 3">
            <a:extLst>
              <a:ext uri="{FF2B5EF4-FFF2-40B4-BE49-F238E27FC236}">
                <a16:creationId xmlns:a16="http://schemas.microsoft.com/office/drawing/2014/main" id="{8AF83669-27E0-D1B8-6B4A-3354B0489F13}"/>
              </a:ext>
            </a:extLst>
          </p:cNvPr>
          <p:cNvSpPr>
            <a:spLocks noGrp="1" noChangeArrowheads="1"/>
          </p:cNvSpPr>
          <p:nvPr>
            <p:ph type="title"/>
          </p:nvPr>
        </p:nvSpPr>
        <p:spPr>
          <a:xfrm>
            <a:off x="762000" y="304800"/>
            <a:ext cx="7162800" cy="609600"/>
          </a:xfrm>
          <a:noFill/>
          <a:ln/>
        </p:spPr>
        <p:txBody>
          <a:bodyPr lIns="92075" tIns="46038" rIns="92075" bIns="46038" anchor="ctr"/>
          <a:lstStyle/>
          <a:p>
            <a:r>
              <a:rPr lang="en-US" altLang="en-US" sz="3600"/>
              <a:t>Overfitting Examples</a:t>
            </a:r>
          </a:p>
        </p:txBody>
      </p:sp>
    </p:spTree>
  </p:cSld>
  <p:clrMapOvr>
    <a:masterClrMapping/>
  </p:clrMapOvr>
  <p:transition>
    <p:check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a:extLst>
              <a:ext uri="{FF2B5EF4-FFF2-40B4-BE49-F238E27FC236}">
                <a16:creationId xmlns:a16="http://schemas.microsoft.com/office/drawing/2014/main" id="{DDD5BB60-7DA2-BF6F-1360-295C69D4A20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14924207-E997-4600-BA17-004BF10259B5}" type="slidenum">
              <a:rPr lang="en-US" altLang="en-US"/>
              <a:pPr eaLnBrk="1" hangingPunct="1"/>
              <a:t>49</a:t>
            </a:fld>
            <a:endParaRPr lang="en-US" altLang="en-US"/>
          </a:p>
        </p:txBody>
      </p:sp>
      <p:sp>
        <p:nvSpPr>
          <p:cNvPr id="23555" name="Rectangle 2">
            <a:extLst>
              <a:ext uri="{FF2B5EF4-FFF2-40B4-BE49-F238E27FC236}">
                <a16:creationId xmlns:a16="http://schemas.microsoft.com/office/drawing/2014/main" id="{C4911F75-3D32-E226-DE61-8F85363B7F69}"/>
              </a:ext>
            </a:extLst>
          </p:cNvPr>
          <p:cNvSpPr>
            <a:spLocks noGrp="1" noChangeArrowheads="1"/>
          </p:cNvSpPr>
          <p:nvPr>
            <p:ph type="title"/>
          </p:nvPr>
        </p:nvSpPr>
        <p:spPr>
          <a:xfrm>
            <a:off x="381000" y="304800"/>
            <a:ext cx="8305800" cy="685800"/>
          </a:xfrm>
          <a:noFill/>
        </p:spPr>
        <p:txBody>
          <a:bodyPr lIns="92075" tIns="46038" rIns="92075" bIns="46038" anchor="ctr">
            <a:normAutofit fontScale="90000"/>
          </a:bodyPr>
          <a:lstStyle/>
          <a:p>
            <a:pPr eaLnBrk="1" hangingPunct="1"/>
            <a:r>
              <a:rPr lang="en-US" altLang="en-US"/>
              <a:t>Overfitting and Tree Pruning</a:t>
            </a:r>
            <a:endParaRPr lang="en-US" altLang="en-US" sz="3200"/>
          </a:p>
        </p:txBody>
      </p:sp>
      <p:sp>
        <p:nvSpPr>
          <p:cNvPr id="23556" name="Rectangle 3">
            <a:extLst>
              <a:ext uri="{FF2B5EF4-FFF2-40B4-BE49-F238E27FC236}">
                <a16:creationId xmlns:a16="http://schemas.microsoft.com/office/drawing/2014/main" id="{A6654B89-AC7E-AD77-41C4-4811B6E67C4D}"/>
              </a:ext>
            </a:extLst>
          </p:cNvPr>
          <p:cNvSpPr>
            <a:spLocks noGrp="1" noChangeArrowheads="1"/>
          </p:cNvSpPr>
          <p:nvPr>
            <p:ph type="body" idx="1"/>
          </p:nvPr>
        </p:nvSpPr>
        <p:spPr>
          <a:xfrm>
            <a:off x="304800" y="1371600"/>
            <a:ext cx="8458200" cy="5257800"/>
          </a:xfrm>
          <a:noFill/>
        </p:spPr>
        <p:txBody>
          <a:bodyPr lIns="92075" tIns="46038" rIns="92075" bIns="46038"/>
          <a:lstStyle/>
          <a:p>
            <a:pPr eaLnBrk="1" hangingPunct="1"/>
            <a:r>
              <a:rPr lang="en-US" altLang="en-US" sz="2400" u="sng"/>
              <a:t>Overfitting</a:t>
            </a:r>
            <a:r>
              <a:rPr lang="en-US" altLang="en-US" sz="2400"/>
              <a:t>:  An induced tree may overfit the training data </a:t>
            </a:r>
          </a:p>
          <a:p>
            <a:pPr lvl="1" eaLnBrk="1" hangingPunct="1"/>
            <a:r>
              <a:rPr lang="en-US" altLang="en-US" sz="2400"/>
              <a:t>Too many branches, some may reflect anomalies due to noise or outliers</a:t>
            </a:r>
          </a:p>
          <a:p>
            <a:pPr lvl="1" eaLnBrk="1" hangingPunct="1"/>
            <a:r>
              <a:rPr lang="en-US" altLang="en-US" sz="2400"/>
              <a:t>Poor accuracy for unseen samples</a:t>
            </a:r>
          </a:p>
          <a:p>
            <a:pPr eaLnBrk="1" hangingPunct="1"/>
            <a:r>
              <a:rPr lang="en-US" altLang="en-US" sz="2400"/>
              <a:t>Two approaches to avoid overfitting </a:t>
            </a:r>
          </a:p>
          <a:p>
            <a:pPr lvl="1" eaLnBrk="1" hangingPunct="1"/>
            <a:r>
              <a:rPr lang="en-US" altLang="en-US" sz="2400" u="sng"/>
              <a:t>Prepruning</a:t>
            </a:r>
            <a:r>
              <a:rPr lang="en-US" altLang="en-US" sz="2400"/>
              <a:t>: </a:t>
            </a:r>
            <a:r>
              <a:rPr lang="en-US" altLang="en-US" sz="2400" i="1"/>
              <a:t>Halt tree construction early</a:t>
            </a:r>
            <a:r>
              <a:rPr lang="en-US" altLang="en-US" sz="2400"/>
              <a:t> </a:t>
            </a:r>
            <a:r>
              <a:rPr lang="en-US" altLang="en-US" sz="2400">
                <a:cs typeface="Tahoma" panose="020B0604030504040204" pitchFamily="34" charset="0"/>
              </a:rPr>
              <a:t>̵</a:t>
            </a:r>
            <a:r>
              <a:rPr lang="en-US" altLang="en-US" sz="2400"/>
              <a:t> do not split a node if this would result in the goodness measure falling below a threshold</a:t>
            </a:r>
          </a:p>
          <a:p>
            <a:pPr lvl="2" eaLnBrk="1" hangingPunct="1"/>
            <a:r>
              <a:rPr lang="en-US" altLang="en-US"/>
              <a:t>Difficult to choose an appropriate threshold</a:t>
            </a:r>
          </a:p>
          <a:p>
            <a:pPr lvl="1" eaLnBrk="1" hangingPunct="1"/>
            <a:r>
              <a:rPr lang="en-US" altLang="en-US" sz="2400" u="sng"/>
              <a:t>Postpruning</a:t>
            </a:r>
            <a:r>
              <a:rPr lang="en-US" altLang="en-US" sz="2400"/>
              <a:t>: </a:t>
            </a:r>
            <a:r>
              <a:rPr lang="en-US" altLang="en-US" sz="2400" i="1"/>
              <a:t>Remove branches</a:t>
            </a:r>
            <a:r>
              <a:rPr lang="en-US" altLang="en-US" sz="2400"/>
              <a:t> from a “fully grown” tree—get a sequence of progressively pruned trees</a:t>
            </a:r>
          </a:p>
          <a:p>
            <a:pPr lvl="2" eaLnBrk="1" hangingPunct="1"/>
            <a:r>
              <a:rPr lang="en-US" altLang="en-US"/>
              <a:t>Use a set of data different from the training data to decide which is the “best pruned tree”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59166" y="227783"/>
            <a:ext cx="7772400" cy="779756"/>
          </a:xfrm>
        </p:spPr>
        <p:txBody>
          <a:bodyPr/>
          <a:lstStyle/>
          <a:p>
            <a:r>
              <a:rPr lang="en-US" dirty="0"/>
              <a:t>A simple question (cont.)</a:t>
            </a:r>
          </a:p>
        </p:txBody>
      </p:sp>
      <p:sp>
        <p:nvSpPr>
          <p:cNvPr id="6" name="Content Placeholder 5"/>
          <p:cNvSpPr>
            <a:spLocks noGrp="1"/>
          </p:cNvSpPr>
          <p:nvPr>
            <p:ph idx="1"/>
          </p:nvPr>
        </p:nvSpPr>
        <p:spPr>
          <a:xfrm>
            <a:off x="685800" y="1126073"/>
            <a:ext cx="7772400" cy="4648200"/>
          </a:xfrm>
        </p:spPr>
        <p:txBody>
          <a:bodyPr>
            <a:normAutofit lnSpcReduction="10000"/>
          </a:bodyPr>
          <a:lstStyle/>
          <a:p>
            <a:r>
              <a:rPr lang="is-IS" dirty="0"/>
              <a:t>We know: 1, 3, 9, 19, 33, ... What is the next number?</a:t>
            </a:r>
          </a:p>
          <a:p>
            <a:pPr lvl="1"/>
            <a:r>
              <a:rPr lang="is-IS" dirty="0"/>
              <a:t>Ans: 51; 2n</a:t>
            </a:r>
            <a:r>
              <a:rPr lang="is-IS" baseline="30000" dirty="0"/>
              <a:t>2</a:t>
            </a:r>
            <a:r>
              <a:rPr lang="is-IS" dirty="0"/>
              <a:t>+1</a:t>
            </a:r>
          </a:p>
          <a:p>
            <a:r>
              <a:rPr lang="is-IS" dirty="0"/>
              <a:t>0.99, 3.02, 9.00, 18.98, 33.01, ... What next?</a:t>
            </a:r>
          </a:p>
          <a:p>
            <a:r>
              <a:rPr lang="is-IS" dirty="0"/>
              <a:t>Consider a series of 2D points </a:t>
            </a:r>
          </a:p>
          <a:p>
            <a:pPr lvl="1"/>
            <a:r>
              <a:rPr lang="is-IS" dirty="0"/>
              <a:t>(1,3), (2,6), (3,9), (4,12), ....</a:t>
            </a:r>
          </a:p>
          <a:p>
            <a:pPr lvl="1"/>
            <a:r>
              <a:rPr lang="is-IS" dirty="0"/>
              <a:t>What is the next point? </a:t>
            </a:r>
          </a:p>
          <a:p>
            <a:r>
              <a:rPr lang="is-IS" dirty="0"/>
              <a:t>When does the problem become  difficult?</a:t>
            </a:r>
          </a:p>
          <a:p>
            <a:pPr lvl="1"/>
            <a:r>
              <a:rPr lang="is-IS" dirty="0"/>
              <a:t>When numbers are “uncertain”. Noise in measurements</a:t>
            </a:r>
          </a:p>
          <a:p>
            <a:pPr lvl="1"/>
            <a:r>
              <a:rPr lang="is-IS" dirty="0"/>
              <a:t>When numbers are not just “simple numbers”?</a:t>
            </a:r>
          </a:p>
        </p:txBody>
      </p:sp>
    </p:spTree>
    <p:extLst>
      <p:ext uri="{BB962C8B-B14F-4D97-AF65-F5344CB8AC3E}">
        <p14:creationId xmlns:p14="http://schemas.microsoft.com/office/powerpoint/2010/main" val="393512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a:extLst>
              <a:ext uri="{FF2B5EF4-FFF2-40B4-BE49-F238E27FC236}">
                <a16:creationId xmlns:a16="http://schemas.microsoft.com/office/drawing/2014/main" id="{BBB466B9-30C7-9292-DC4B-21FFB3EC99D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19952319-8C11-4316-B21E-95034CAD9E12}" type="slidenum">
              <a:rPr lang="en-US" altLang="en-US"/>
              <a:pPr eaLnBrk="1" hangingPunct="1"/>
              <a:t>50</a:t>
            </a:fld>
            <a:endParaRPr lang="en-US" altLang="en-US"/>
          </a:p>
        </p:txBody>
      </p:sp>
      <p:sp>
        <p:nvSpPr>
          <p:cNvPr id="25603" name="Rectangle 2">
            <a:extLst>
              <a:ext uri="{FF2B5EF4-FFF2-40B4-BE49-F238E27FC236}">
                <a16:creationId xmlns:a16="http://schemas.microsoft.com/office/drawing/2014/main" id="{A2093F49-4854-0826-5A7E-1BC89C9272B7}"/>
              </a:ext>
            </a:extLst>
          </p:cNvPr>
          <p:cNvSpPr>
            <a:spLocks noGrp="1" noChangeArrowheads="1"/>
          </p:cNvSpPr>
          <p:nvPr>
            <p:ph type="title"/>
          </p:nvPr>
        </p:nvSpPr>
        <p:spPr>
          <a:xfrm>
            <a:off x="0" y="381000"/>
            <a:ext cx="8936038" cy="609600"/>
          </a:xfrm>
          <a:noFill/>
        </p:spPr>
        <p:txBody>
          <a:bodyPr lIns="92075" tIns="46038" rIns="92075" bIns="46038">
            <a:normAutofit fontScale="90000"/>
          </a:bodyPr>
          <a:lstStyle/>
          <a:p>
            <a:pPr algn="ctr" eaLnBrk="1" hangingPunct="1"/>
            <a:r>
              <a:rPr lang="en-US" altLang="en-US" b="1" dirty="0">
                <a:latin typeface="Times New Roman" panose="02020603050405020304" pitchFamily="18" charset="0"/>
                <a:cs typeface="Times New Roman" panose="02020603050405020304" pitchFamily="18" charset="0"/>
              </a:rPr>
              <a:t>Classification in Large Databases</a:t>
            </a:r>
          </a:p>
        </p:txBody>
      </p:sp>
      <p:sp>
        <p:nvSpPr>
          <p:cNvPr id="25604" name="Rectangle 3">
            <a:extLst>
              <a:ext uri="{FF2B5EF4-FFF2-40B4-BE49-F238E27FC236}">
                <a16:creationId xmlns:a16="http://schemas.microsoft.com/office/drawing/2014/main" id="{BCE977CB-CEB8-2800-BDE9-4B785BF0F9A9}"/>
              </a:ext>
            </a:extLst>
          </p:cNvPr>
          <p:cNvSpPr>
            <a:spLocks noGrp="1" noChangeArrowheads="1"/>
          </p:cNvSpPr>
          <p:nvPr>
            <p:ph type="body" idx="1"/>
          </p:nvPr>
        </p:nvSpPr>
        <p:spPr>
          <a:xfrm>
            <a:off x="396876" y="1097756"/>
            <a:ext cx="8539162" cy="5151438"/>
          </a:xfrm>
          <a:noFill/>
        </p:spPr>
        <p:txBody>
          <a:bodyPr lIns="92075" tIns="46038" rIns="92075" bIns="46038"/>
          <a:lstStyle/>
          <a:p>
            <a:pPr eaLnBrk="1" hangingPunct="1">
              <a:lnSpc>
                <a:spcPct val="110000"/>
              </a:lnSpc>
            </a:pPr>
            <a:r>
              <a:rPr lang="en-US" altLang="en-US" sz="2400" dirty="0"/>
              <a:t>Classification—a classical problem extensively studied by statisticians and machine learning researchers</a:t>
            </a:r>
          </a:p>
          <a:p>
            <a:pPr eaLnBrk="1" hangingPunct="1">
              <a:lnSpc>
                <a:spcPct val="110000"/>
              </a:lnSpc>
            </a:pPr>
            <a:r>
              <a:rPr lang="en-US" altLang="en-US" sz="2400" dirty="0"/>
              <a:t>Scalability: Classifying data sets with millions of examples and hundreds of attributes with reasonable speed</a:t>
            </a:r>
          </a:p>
          <a:p>
            <a:pPr eaLnBrk="1" hangingPunct="1">
              <a:lnSpc>
                <a:spcPct val="110000"/>
              </a:lnSpc>
            </a:pPr>
            <a:r>
              <a:rPr lang="en-US" altLang="en-US" sz="2400" dirty="0"/>
              <a:t>Why is decision tree induction popular?</a:t>
            </a:r>
          </a:p>
          <a:p>
            <a:pPr lvl="1" eaLnBrk="1" hangingPunct="1">
              <a:lnSpc>
                <a:spcPct val="80000"/>
              </a:lnSpc>
            </a:pPr>
            <a:r>
              <a:rPr lang="en-US" altLang="en-US" sz="2400" dirty="0"/>
              <a:t>relatively faster learning speed (than other classification methods)</a:t>
            </a:r>
          </a:p>
          <a:p>
            <a:pPr lvl="1" eaLnBrk="1" hangingPunct="1">
              <a:lnSpc>
                <a:spcPct val="80000"/>
              </a:lnSpc>
            </a:pPr>
            <a:r>
              <a:rPr lang="en-US" altLang="en-US" sz="2400" dirty="0"/>
              <a:t>convertible to simple and easy to understand classification rules</a:t>
            </a:r>
          </a:p>
          <a:p>
            <a:pPr lvl="1" eaLnBrk="1" hangingPunct="1">
              <a:lnSpc>
                <a:spcPct val="80000"/>
              </a:lnSpc>
            </a:pPr>
            <a:r>
              <a:rPr lang="en-US" altLang="en-US" sz="2400" dirty="0"/>
              <a:t>can use SQL queries for accessing databases</a:t>
            </a:r>
          </a:p>
          <a:p>
            <a:pPr lvl="1" eaLnBrk="1" hangingPunct="1">
              <a:lnSpc>
                <a:spcPct val="80000"/>
              </a:lnSpc>
            </a:pPr>
            <a:r>
              <a:rPr lang="en-US" altLang="en-US" sz="2400" dirty="0"/>
              <a:t>comparable classification accuracy with other methods</a:t>
            </a:r>
          </a:p>
          <a:p>
            <a:pPr eaLnBrk="1" hangingPunct="1">
              <a:lnSpc>
                <a:spcPct val="80000"/>
              </a:lnSpc>
            </a:pPr>
            <a:r>
              <a:rPr lang="en-US" altLang="en-US" sz="2400" dirty="0" err="1">
                <a:solidFill>
                  <a:srgbClr val="FF3300"/>
                </a:solidFill>
              </a:rPr>
              <a:t>RainForest</a:t>
            </a:r>
            <a:r>
              <a:rPr lang="en-US" altLang="en-US" sz="2400" dirty="0">
                <a:solidFill>
                  <a:srgbClr val="FF3300"/>
                </a:solidFill>
              </a:rPr>
              <a:t> </a:t>
            </a:r>
            <a:r>
              <a:rPr lang="en-US" altLang="en-US" sz="2400" dirty="0"/>
              <a:t>(VLDB’98 — </a:t>
            </a:r>
            <a:r>
              <a:rPr lang="en-US" altLang="en-US" sz="2400" dirty="0" err="1"/>
              <a:t>Gehrke</a:t>
            </a:r>
            <a:r>
              <a:rPr lang="en-US" altLang="en-US" sz="2400" dirty="0"/>
              <a:t>, Ramakrishnan &amp; </a:t>
            </a:r>
            <a:r>
              <a:rPr lang="en-US" altLang="en-US" sz="2400" dirty="0" err="1"/>
              <a:t>Ganti</a:t>
            </a:r>
            <a:r>
              <a:rPr lang="en-US" altLang="en-US" sz="2400" dirty="0"/>
              <a:t>)</a:t>
            </a:r>
          </a:p>
          <a:p>
            <a:pPr lvl="1" eaLnBrk="1" hangingPunct="1">
              <a:lnSpc>
                <a:spcPct val="80000"/>
              </a:lnSpc>
            </a:pPr>
            <a:r>
              <a:rPr lang="en-US" altLang="en-US" sz="2400" dirty="0"/>
              <a:t>Builds an AVC-list (attribute, value, class label)</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47AFDD2C-A324-D68D-B720-DC3F94B4010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363B05CF-5105-4BA3-96BC-47F62AD1BC78}" type="slidenum">
              <a:rPr lang="en-US" altLang="en-US"/>
              <a:pPr eaLnBrk="1" hangingPunct="1"/>
              <a:t>51</a:t>
            </a:fld>
            <a:endParaRPr lang="en-US" altLang="en-US"/>
          </a:p>
        </p:txBody>
      </p:sp>
      <p:sp>
        <p:nvSpPr>
          <p:cNvPr id="26627" name="Rectangle 3074">
            <a:extLst>
              <a:ext uri="{FF2B5EF4-FFF2-40B4-BE49-F238E27FC236}">
                <a16:creationId xmlns:a16="http://schemas.microsoft.com/office/drawing/2014/main" id="{DF2CED89-A89C-8063-6F79-A0A82798C4D1}"/>
              </a:ext>
            </a:extLst>
          </p:cNvPr>
          <p:cNvSpPr>
            <a:spLocks noGrp="1" noChangeArrowheads="1"/>
          </p:cNvSpPr>
          <p:nvPr>
            <p:ph type="title"/>
          </p:nvPr>
        </p:nvSpPr>
        <p:spPr>
          <a:xfrm>
            <a:off x="533400" y="304800"/>
            <a:ext cx="7772400" cy="609600"/>
          </a:xfrm>
        </p:spPr>
        <p:txBody>
          <a:bodyPr>
            <a:noAutofit/>
          </a:bodyPr>
          <a:lstStyle/>
          <a:p>
            <a:pPr algn="ctr" eaLnBrk="1" hangingPunct="1"/>
            <a:r>
              <a:rPr lang="en-US" altLang="en-US" sz="3600" b="1" dirty="0">
                <a:latin typeface="Times New Roman" panose="02020603050405020304" pitchFamily="18" charset="0"/>
                <a:cs typeface="Times New Roman" panose="02020603050405020304" pitchFamily="18" charset="0"/>
              </a:rPr>
              <a:t>Scalability Framework for </a:t>
            </a:r>
            <a:r>
              <a:rPr lang="en-US" altLang="en-US" sz="3600" b="1" dirty="0" err="1">
                <a:latin typeface="Times New Roman" panose="02020603050405020304" pitchFamily="18" charset="0"/>
                <a:cs typeface="Times New Roman" panose="02020603050405020304" pitchFamily="18" charset="0"/>
              </a:rPr>
              <a:t>RainForest</a:t>
            </a:r>
            <a:endParaRPr lang="en-US" altLang="ko-KR" sz="2400" b="1" dirty="0">
              <a:latin typeface="Times New Roman" panose="02020603050405020304" pitchFamily="18" charset="0"/>
              <a:ea typeface="Gulim" panose="020B0600000101010101" pitchFamily="34" charset="-127"/>
              <a:cs typeface="Times New Roman" panose="02020603050405020304" pitchFamily="18" charset="0"/>
            </a:endParaRPr>
          </a:p>
        </p:txBody>
      </p:sp>
      <p:sp>
        <p:nvSpPr>
          <p:cNvPr id="26628" name="Rectangle 3075">
            <a:extLst>
              <a:ext uri="{FF2B5EF4-FFF2-40B4-BE49-F238E27FC236}">
                <a16:creationId xmlns:a16="http://schemas.microsoft.com/office/drawing/2014/main" id="{394CD5C0-C9C7-5A84-CD14-922515A57F21}"/>
              </a:ext>
            </a:extLst>
          </p:cNvPr>
          <p:cNvSpPr>
            <a:spLocks noGrp="1" noChangeArrowheads="1"/>
          </p:cNvSpPr>
          <p:nvPr>
            <p:ph type="body" idx="1"/>
          </p:nvPr>
        </p:nvSpPr>
        <p:spPr>
          <a:xfrm>
            <a:off x="304800" y="1243173"/>
            <a:ext cx="8610600" cy="5133815"/>
          </a:xfrm>
        </p:spPr>
        <p:txBody>
          <a:bodyPr/>
          <a:lstStyle/>
          <a:p>
            <a:pPr eaLnBrk="1" hangingPunct="1">
              <a:lnSpc>
                <a:spcPct val="130000"/>
              </a:lnSpc>
            </a:pPr>
            <a:r>
              <a:rPr lang="en-US" altLang="en-US" sz="2400" dirty="0">
                <a:latin typeface="Arial" panose="020B0604020202020204" pitchFamily="34" charset="0"/>
              </a:rPr>
              <a:t>Separates the scalability aspects from the criteria that determine the quality of the tree </a:t>
            </a:r>
          </a:p>
          <a:p>
            <a:pPr eaLnBrk="1" hangingPunct="1">
              <a:lnSpc>
                <a:spcPct val="130000"/>
              </a:lnSpc>
            </a:pPr>
            <a:r>
              <a:rPr lang="en-US" altLang="en-US" sz="2400" dirty="0">
                <a:latin typeface="Arial" panose="020B0604020202020204" pitchFamily="34" charset="0"/>
              </a:rPr>
              <a:t>Builds an AVC-list</a:t>
            </a:r>
            <a:r>
              <a:rPr lang="en-US" altLang="ko-KR" sz="2400" b="1" dirty="0">
                <a:latin typeface="Arial" panose="020B0604020202020204" pitchFamily="34" charset="0"/>
                <a:ea typeface="Gulim" panose="020B0600000101010101" pitchFamily="34" charset="-127"/>
              </a:rPr>
              <a:t>: AVC (Attribute, Value, </a:t>
            </a:r>
            <a:r>
              <a:rPr lang="en-US" altLang="ko-KR" sz="2400" b="1" dirty="0" err="1">
                <a:latin typeface="Arial" panose="020B0604020202020204" pitchFamily="34" charset="0"/>
                <a:ea typeface="Gulim" panose="020B0600000101010101" pitchFamily="34" charset="-127"/>
              </a:rPr>
              <a:t>Class_label</a:t>
            </a:r>
            <a:r>
              <a:rPr lang="en-US" altLang="ko-KR" sz="2400" b="1" dirty="0">
                <a:latin typeface="Arial" panose="020B0604020202020204" pitchFamily="34" charset="0"/>
                <a:ea typeface="Gulim" panose="020B0600000101010101" pitchFamily="34" charset="-127"/>
              </a:rPr>
              <a:t>) </a:t>
            </a:r>
          </a:p>
          <a:p>
            <a:pPr eaLnBrk="1" hangingPunct="1">
              <a:lnSpc>
                <a:spcPct val="130000"/>
              </a:lnSpc>
            </a:pPr>
            <a:r>
              <a:rPr lang="en-US" altLang="ko-KR" sz="2400" b="1" dirty="0">
                <a:latin typeface="Arial" panose="020B0604020202020204" pitchFamily="34" charset="0"/>
                <a:ea typeface="Gulim" panose="020B0600000101010101" pitchFamily="34" charset="-127"/>
              </a:rPr>
              <a:t>AVC-set  </a:t>
            </a:r>
            <a:r>
              <a:rPr lang="en-US" altLang="ko-KR" sz="2400" dirty="0">
                <a:latin typeface="Arial" panose="020B0604020202020204" pitchFamily="34" charset="0"/>
                <a:ea typeface="Gulim" panose="020B0600000101010101" pitchFamily="34" charset="-127"/>
              </a:rPr>
              <a:t>(of an attribute </a:t>
            </a:r>
            <a:r>
              <a:rPr lang="en-US" altLang="ko-KR" sz="2400" i="1" dirty="0">
                <a:latin typeface="Arial" panose="020B0604020202020204" pitchFamily="34" charset="0"/>
                <a:ea typeface="Gulim" panose="020B0600000101010101" pitchFamily="34" charset="-127"/>
              </a:rPr>
              <a:t>X</a:t>
            </a:r>
            <a:r>
              <a:rPr lang="en-US" altLang="ko-KR" sz="2400" dirty="0">
                <a:latin typeface="Arial" panose="020B0604020202020204" pitchFamily="34" charset="0"/>
                <a:ea typeface="Gulim" panose="020B0600000101010101" pitchFamily="34" charset="-127"/>
              </a:rPr>
              <a:t> )</a:t>
            </a:r>
          </a:p>
          <a:p>
            <a:pPr lvl="1" eaLnBrk="1" hangingPunct="1">
              <a:lnSpc>
                <a:spcPct val="130000"/>
              </a:lnSpc>
            </a:pPr>
            <a:r>
              <a:rPr lang="en-US" altLang="ko-KR" sz="2400" dirty="0">
                <a:latin typeface="Arial" panose="020B0604020202020204" pitchFamily="34" charset="0"/>
                <a:ea typeface="Gulim" panose="020B0600000101010101" pitchFamily="34" charset="-127"/>
              </a:rPr>
              <a:t>Projection of training dataset onto the attribute </a:t>
            </a:r>
            <a:r>
              <a:rPr lang="en-US" altLang="ko-KR" sz="2400" i="1" dirty="0">
                <a:latin typeface="Arial" panose="020B0604020202020204" pitchFamily="34" charset="0"/>
                <a:ea typeface="Gulim" panose="020B0600000101010101" pitchFamily="34" charset="-127"/>
              </a:rPr>
              <a:t>X</a:t>
            </a:r>
            <a:r>
              <a:rPr lang="en-US" altLang="ko-KR" sz="2400" dirty="0">
                <a:latin typeface="Arial" panose="020B0604020202020204" pitchFamily="34" charset="0"/>
                <a:ea typeface="Gulim" panose="020B0600000101010101" pitchFamily="34" charset="-127"/>
              </a:rPr>
              <a:t> and class label where counts of individual class label are aggregated</a:t>
            </a:r>
          </a:p>
          <a:p>
            <a:pPr eaLnBrk="1" hangingPunct="1">
              <a:lnSpc>
                <a:spcPct val="130000"/>
              </a:lnSpc>
            </a:pPr>
            <a:r>
              <a:rPr lang="en-US" altLang="ko-KR" sz="2400" b="1" dirty="0">
                <a:latin typeface="Arial" panose="020B0604020202020204" pitchFamily="34" charset="0"/>
                <a:ea typeface="Gulim" panose="020B0600000101010101" pitchFamily="34" charset="-127"/>
              </a:rPr>
              <a:t>AVC-group  </a:t>
            </a:r>
            <a:r>
              <a:rPr lang="en-US" altLang="ko-KR" sz="2400" dirty="0">
                <a:latin typeface="Arial" panose="020B0604020202020204" pitchFamily="34" charset="0"/>
                <a:ea typeface="Gulim" panose="020B0600000101010101" pitchFamily="34" charset="-127"/>
              </a:rPr>
              <a:t>(of a node </a:t>
            </a:r>
            <a:r>
              <a:rPr lang="en-US" altLang="ko-KR" sz="2400" i="1" dirty="0">
                <a:latin typeface="Arial" panose="020B0604020202020204" pitchFamily="34" charset="0"/>
                <a:ea typeface="Gulim" panose="020B0600000101010101" pitchFamily="34" charset="-127"/>
              </a:rPr>
              <a:t>n</a:t>
            </a:r>
            <a:r>
              <a:rPr lang="en-US" altLang="ko-KR" sz="2400" dirty="0">
                <a:latin typeface="Arial" panose="020B0604020202020204" pitchFamily="34" charset="0"/>
                <a:ea typeface="Gulim" panose="020B0600000101010101" pitchFamily="34" charset="-127"/>
              </a:rPr>
              <a:t> )</a:t>
            </a:r>
          </a:p>
          <a:p>
            <a:pPr lvl="1" eaLnBrk="1" hangingPunct="1">
              <a:lnSpc>
                <a:spcPct val="130000"/>
              </a:lnSpc>
            </a:pPr>
            <a:r>
              <a:rPr lang="en-US" altLang="ko-KR" sz="2400" dirty="0">
                <a:latin typeface="Arial" panose="020B0604020202020204" pitchFamily="34" charset="0"/>
                <a:ea typeface="Gulim" panose="020B0600000101010101" pitchFamily="34" charset="-127"/>
              </a:rPr>
              <a:t>Set of AVC-sets of all predictor attributes at the node </a:t>
            </a:r>
            <a:r>
              <a:rPr lang="en-US" altLang="ko-KR" sz="2400" i="1" dirty="0">
                <a:latin typeface="Arial" panose="020B0604020202020204" pitchFamily="34" charset="0"/>
                <a:ea typeface="Gulim" panose="020B0600000101010101" pitchFamily="34" charset="-127"/>
              </a:rPr>
              <a:t>n</a:t>
            </a:r>
            <a:r>
              <a:rPr lang="en-US" altLang="ko-KR" sz="2400" b="1" dirty="0">
                <a:latin typeface="Arial" panose="020B0604020202020204" pitchFamily="34" charset="0"/>
                <a:ea typeface="Gulim" panose="020B0600000101010101" pitchFamily="34" charset="-127"/>
              </a:rPr>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Slide Number Placeholder 8">
            <a:extLst>
              <a:ext uri="{FF2B5EF4-FFF2-40B4-BE49-F238E27FC236}">
                <a16:creationId xmlns:a16="http://schemas.microsoft.com/office/drawing/2014/main" id="{46802773-CDE0-021C-9ED0-DDBF4D1B65C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17070B4A-1740-47E2-B52E-25FCA230F1E9}" type="slidenum">
              <a:rPr lang="en-US" altLang="en-US"/>
              <a:pPr eaLnBrk="1" hangingPunct="1"/>
              <a:t>52</a:t>
            </a:fld>
            <a:endParaRPr lang="en-US" altLang="en-US"/>
          </a:p>
        </p:txBody>
      </p:sp>
      <p:sp>
        <p:nvSpPr>
          <p:cNvPr id="27651" name="Rectangle 2">
            <a:extLst>
              <a:ext uri="{FF2B5EF4-FFF2-40B4-BE49-F238E27FC236}">
                <a16:creationId xmlns:a16="http://schemas.microsoft.com/office/drawing/2014/main" id="{39FFFC70-EC81-B0A3-E420-A1880CC91F15}"/>
              </a:ext>
            </a:extLst>
          </p:cNvPr>
          <p:cNvSpPr>
            <a:spLocks noGrp="1" noChangeArrowheads="1"/>
          </p:cNvSpPr>
          <p:nvPr>
            <p:ph type="title" sz="quarter"/>
          </p:nvPr>
        </p:nvSpPr>
        <p:spPr>
          <a:xfrm>
            <a:off x="0" y="381000"/>
            <a:ext cx="9144000" cy="609600"/>
          </a:xfrm>
        </p:spPr>
        <p:txBody>
          <a:bodyPr>
            <a:normAutofit fontScale="90000"/>
          </a:bodyPr>
          <a:lstStyle/>
          <a:p>
            <a:pPr eaLnBrk="1" hangingPunct="1"/>
            <a:r>
              <a:rPr lang="en-US" altLang="en-US"/>
              <a:t>Rainforest:  Training Set and Its AVC Sets </a:t>
            </a:r>
          </a:p>
        </p:txBody>
      </p:sp>
      <p:graphicFrame>
        <p:nvGraphicFramePr>
          <p:cNvPr id="1678460" name="Group 124">
            <a:extLst>
              <a:ext uri="{FF2B5EF4-FFF2-40B4-BE49-F238E27FC236}">
                <a16:creationId xmlns:a16="http://schemas.microsoft.com/office/drawing/2014/main" id="{2B78498F-B395-45CA-7B90-D30AA8E9885E}"/>
              </a:ext>
            </a:extLst>
          </p:cNvPr>
          <p:cNvGraphicFramePr>
            <a:graphicFrameLocks noGrp="1"/>
          </p:cNvGraphicFramePr>
          <p:nvPr>
            <p:ph sz="quarter" idx="1"/>
          </p:nvPr>
        </p:nvGraphicFramePr>
        <p:xfrm>
          <a:off x="4343400" y="4800600"/>
          <a:ext cx="2400300" cy="1485901"/>
        </p:xfrm>
        <a:graphic>
          <a:graphicData uri="http://schemas.openxmlformats.org/drawingml/2006/table">
            <a:tbl>
              <a:tblPr/>
              <a:tblGrid>
                <a:gridCol w="946150">
                  <a:extLst>
                    <a:ext uri="{9D8B030D-6E8A-4147-A177-3AD203B41FA5}">
                      <a16:colId xmlns:a16="http://schemas.microsoft.com/office/drawing/2014/main" val="20000"/>
                    </a:ext>
                  </a:extLst>
                </a:gridCol>
                <a:gridCol w="492125">
                  <a:extLst>
                    <a:ext uri="{9D8B030D-6E8A-4147-A177-3AD203B41FA5}">
                      <a16:colId xmlns:a16="http://schemas.microsoft.com/office/drawing/2014/main" val="20001"/>
                    </a:ext>
                  </a:extLst>
                </a:gridCol>
                <a:gridCol w="962025">
                  <a:extLst>
                    <a:ext uri="{9D8B030D-6E8A-4147-A177-3AD203B41FA5}">
                      <a16:colId xmlns:a16="http://schemas.microsoft.com/office/drawing/2014/main" val="20002"/>
                    </a:ext>
                  </a:extLst>
                </a:gridCol>
              </a:tblGrid>
              <a:tr h="371475">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student</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sz="1300" b="0" i="0" u="none" strike="noStrike" cap="none" normalizeH="0" baseline="0">
                          <a:ln>
                            <a:noFill/>
                          </a:ln>
                          <a:solidFill>
                            <a:schemeClr val="tx1"/>
                          </a:solidFill>
                          <a:effectLst/>
                          <a:latin typeface="Arial" charset="0"/>
                        </a:rPr>
                        <a:t>Buy_Computer</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69888">
                <a:tc>
                  <a:txBody>
                    <a:bodyPr/>
                    <a:lstStyle/>
                    <a:p>
                      <a:pPr marL="0" marR="0" lvl="0" indent="0" algn="l" defTabSz="914400" rtl="0" eaLnBrk="1" fontAlgn="b" latinLnBrk="0" hangingPunct="1">
                        <a:lnSpc>
                          <a:spcPct val="100000"/>
                        </a:lnSpc>
                        <a:spcBef>
                          <a:spcPct val="0"/>
                        </a:spcBef>
                        <a:spcAft>
                          <a:spcPct val="0"/>
                        </a:spcAft>
                        <a:buClrTx/>
                        <a:buSzPct val="60000"/>
                        <a:buFontTx/>
                        <a:buNone/>
                        <a:tabLst/>
                      </a:pPr>
                      <a:endParaRPr kumimoji="0" lang="en-US" sz="1300" b="0" i="0" u="none" strike="noStrike" cap="none" normalizeH="0" baseline="0">
                        <a:ln>
                          <a:noFill/>
                        </a:ln>
                        <a:solidFill>
                          <a:schemeClr val="tx1"/>
                        </a:solidFill>
                        <a:effectLst/>
                        <a:latin typeface="Arial"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yes</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no</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3063">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yes</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6</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1</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no</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3</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4</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678471" name="Group 135">
            <a:extLst>
              <a:ext uri="{FF2B5EF4-FFF2-40B4-BE49-F238E27FC236}">
                <a16:creationId xmlns:a16="http://schemas.microsoft.com/office/drawing/2014/main" id="{F6609CEB-77B8-1CA6-815E-CA0AF5321E33}"/>
              </a:ext>
            </a:extLst>
          </p:cNvPr>
          <p:cNvGraphicFramePr>
            <a:graphicFrameLocks noGrp="1"/>
          </p:cNvGraphicFramePr>
          <p:nvPr>
            <p:ph sz="quarter" idx="2"/>
          </p:nvPr>
        </p:nvGraphicFramePr>
        <p:xfrm>
          <a:off x="4495800" y="1981200"/>
          <a:ext cx="1981200" cy="1714501"/>
        </p:xfrm>
        <a:graphic>
          <a:graphicData uri="http://schemas.openxmlformats.org/drawingml/2006/table">
            <a:tbl>
              <a:tblPr/>
              <a:tblGrid>
                <a:gridCol w="657225">
                  <a:extLst>
                    <a:ext uri="{9D8B030D-6E8A-4147-A177-3AD203B41FA5}">
                      <a16:colId xmlns:a16="http://schemas.microsoft.com/office/drawing/2014/main" val="20000"/>
                    </a:ext>
                  </a:extLst>
                </a:gridCol>
                <a:gridCol w="622300">
                  <a:extLst>
                    <a:ext uri="{9D8B030D-6E8A-4147-A177-3AD203B41FA5}">
                      <a16:colId xmlns:a16="http://schemas.microsoft.com/office/drawing/2014/main" val="20001"/>
                    </a:ext>
                  </a:extLst>
                </a:gridCol>
                <a:gridCol w="701675">
                  <a:extLst>
                    <a:ext uri="{9D8B030D-6E8A-4147-A177-3AD203B41FA5}">
                      <a16:colId xmlns:a16="http://schemas.microsoft.com/office/drawing/2014/main" val="20002"/>
                    </a:ext>
                  </a:extLst>
                </a:gridCol>
              </a:tblGrid>
              <a:tr h="309563">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Age</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sz="1300" b="0" i="0" u="none" strike="noStrike" cap="none" normalizeH="0" baseline="0">
                          <a:ln>
                            <a:noFill/>
                          </a:ln>
                          <a:solidFill>
                            <a:schemeClr val="tx1"/>
                          </a:solidFill>
                          <a:effectLst/>
                          <a:latin typeface="Arial" charset="0"/>
                        </a:rPr>
                        <a:t>Buy_Computer</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477837">
                <a:tc>
                  <a:txBody>
                    <a:bodyPr/>
                    <a:lstStyle/>
                    <a:p>
                      <a:pPr marL="0" marR="0" lvl="0" indent="0" algn="l" defTabSz="914400" rtl="0" eaLnBrk="1" fontAlgn="b" latinLnBrk="0" hangingPunct="1">
                        <a:lnSpc>
                          <a:spcPct val="100000"/>
                        </a:lnSpc>
                        <a:spcBef>
                          <a:spcPct val="0"/>
                        </a:spcBef>
                        <a:spcAft>
                          <a:spcPct val="0"/>
                        </a:spcAft>
                        <a:buClrTx/>
                        <a:buSzPct val="60000"/>
                        <a:buFontTx/>
                        <a:buNone/>
                        <a:tabLst/>
                      </a:pPr>
                      <a:endParaRPr kumimoji="0" lang="en-US" sz="1300" b="0" i="0" u="none" strike="noStrike" cap="none" normalizeH="0" baseline="0">
                        <a:ln>
                          <a:noFill/>
                        </a:ln>
                        <a:solidFill>
                          <a:schemeClr val="tx1"/>
                        </a:solidFill>
                        <a:effectLst/>
                        <a:latin typeface="Arial"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yes</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no</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7975">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&lt;=30</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2</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3</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9563">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31..40</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4</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0</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9563">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&gt;40</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3</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dirty="0">
                          <a:ln>
                            <a:noFill/>
                          </a:ln>
                          <a:solidFill>
                            <a:schemeClr val="tx1"/>
                          </a:solidFill>
                          <a:effectLst/>
                          <a:latin typeface="Arial" charset="0"/>
                          <a:ea typeface="Gulim" pitchFamily="34" charset="-127"/>
                          <a:cs typeface="Arial" charset="0"/>
                        </a:rPr>
                        <a:t>2</a:t>
                      </a:r>
                      <a:endParaRPr kumimoji="0" lang="en-US" sz="1300" b="0" i="0" u="none" strike="noStrike" cap="none" normalizeH="0" baseline="0" dirty="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678511" name="Group 175">
            <a:extLst>
              <a:ext uri="{FF2B5EF4-FFF2-40B4-BE49-F238E27FC236}">
                <a16:creationId xmlns:a16="http://schemas.microsoft.com/office/drawing/2014/main" id="{FA975758-421F-F1FC-459C-02B8ADD70C1A}"/>
              </a:ext>
            </a:extLst>
          </p:cNvPr>
          <p:cNvGraphicFramePr>
            <a:graphicFrameLocks noGrp="1"/>
          </p:cNvGraphicFramePr>
          <p:nvPr>
            <p:ph sz="quarter" idx="3"/>
          </p:nvPr>
        </p:nvGraphicFramePr>
        <p:xfrm>
          <a:off x="6743700" y="4876800"/>
          <a:ext cx="2400300" cy="1401764"/>
        </p:xfrm>
        <a:graphic>
          <a:graphicData uri="http://schemas.openxmlformats.org/drawingml/2006/table">
            <a:tbl>
              <a:tblPr/>
              <a:tblGrid>
                <a:gridCol w="995363">
                  <a:extLst>
                    <a:ext uri="{9D8B030D-6E8A-4147-A177-3AD203B41FA5}">
                      <a16:colId xmlns:a16="http://schemas.microsoft.com/office/drawing/2014/main" val="20000"/>
                    </a:ext>
                  </a:extLst>
                </a:gridCol>
                <a:gridCol w="587375">
                  <a:extLst>
                    <a:ext uri="{9D8B030D-6E8A-4147-A177-3AD203B41FA5}">
                      <a16:colId xmlns:a16="http://schemas.microsoft.com/office/drawing/2014/main" val="20001"/>
                    </a:ext>
                  </a:extLst>
                </a:gridCol>
                <a:gridCol w="817562">
                  <a:extLst>
                    <a:ext uri="{9D8B030D-6E8A-4147-A177-3AD203B41FA5}">
                      <a16:colId xmlns:a16="http://schemas.microsoft.com/office/drawing/2014/main" val="20002"/>
                    </a:ext>
                  </a:extLst>
                </a:gridCol>
              </a:tblGrid>
              <a:tr h="350838">
                <a:tc rowSpan="2">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Credit</a:t>
                      </a:r>
                    </a:p>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rating</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sz="1300" b="0" i="0" u="none" strike="noStrike" cap="none" normalizeH="0" baseline="0">
                          <a:ln>
                            <a:noFill/>
                          </a:ln>
                          <a:solidFill>
                            <a:schemeClr val="tx1"/>
                          </a:solidFill>
                          <a:effectLst/>
                          <a:latin typeface="Arial" charset="0"/>
                        </a:rPr>
                        <a:t>Buy_Computer</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0838">
                <a:tc vMerge="1">
                  <a:txBody>
                    <a:bodyPr/>
                    <a:lstStyle/>
                    <a:p>
                      <a:endParaRPr lang="en-US"/>
                    </a:p>
                  </a:txBody>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yes</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no</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9250">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fair</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6</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2</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0838">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excellent</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3</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3</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7718" name="Object 3">
            <a:extLst>
              <a:ext uri="{FF2B5EF4-FFF2-40B4-BE49-F238E27FC236}">
                <a16:creationId xmlns:a16="http://schemas.microsoft.com/office/drawing/2014/main" id="{CAB7770B-658D-A413-11AD-EC9F0BE448FE}"/>
              </a:ext>
            </a:extLst>
          </p:cNvPr>
          <p:cNvGraphicFramePr>
            <a:graphicFrameLocks noGrp="1"/>
          </p:cNvGraphicFramePr>
          <p:nvPr>
            <p:ph type="body" idx="4294967295"/>
          </p:nvPr>
        </p:nvGraphicFramePr>
        <p:xfrm>
          <a:off x="0" y="1905000"/>
          <a:ext cx="4216400" cy="4572000"/>
        </p:xfrm>
        <a:graphic>
          <a:graphicData uri="http://schemas.openxmlformats.org/presentationml/2006/ole">
            <mc:AlternateContent xmlns:mc="http://schemas.openxmlformats.org/markup-compatibility/2006">
              <mc:Choice xmlns:v="urn:schemas-microsoft-com:vml" Requires="v">
                <p:oleObj name="Worksheet" r:id="rId3" imgW="4457700" imgH="4457700" progId="Excel.Sheet.8">
                  <p:embed/>
                </p:oleObj>
              </mc:Choice>
              <mc:Fallback>
                <p:oleObj name="Worksheet" r:id="rId3" imgW="4457700" imgH="4457700" progId="Excel.Sheet.8">
                  <p:embed/>
                  <p:pic>
                    <p:nvPicPr>
                      <p:cNvPr id="27718" name="Object 3">
                        <a:extLst>
                          <a:ext uri="{FF2B5EF4-FFF2-40B4-BE49-F238E27FC236}">
                            <a16:creationId xmlns:a16="http://schemas.microsoft.com/office/drawing/2014/main" id="{CAB7770B-658D-A413-11AD-EC9F0BE448F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05000"/>
                        <a:ext cx="4216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719" name="Rectangle 128">
            <a:extLst>
              <a:ext uri="{FF2B5EF4-FFF2-40B4-BE49-F238E27FC236}">
                <a16:creationId xmlns:a16="http://schemas.microsoft.com/office/drawing/2014/main" id="{B1D49303-0632-577D-BE72-0A809B1B7B71}"/>
              </a:ext>
            </a:extLst>
          </p:cNvPr>
          <p:cNvSpPr>
            <a:spLocks noChangeArrowheads="1"/>
          </p:cNvSpPr>
          <p:nvPr/>
        </p:nvSpPr>
        <p:spPr bwMode="auto">
          <a:xfrm>
            <a:off x="6705600" y="1524000"/>
            <a:ext cx="23034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2000"/>
              <a:t>AVC-set on </a:t>
            </a:r>
            <a:r>
              <a:rPr lang="en-US" altLang="ko-KR" sz="2000" i="1">
                <a:ea typeface="Gulim" panose="020B0600000101010101" pitchFamily="34" charset="-127"/>
              </a:rPr>
              <a:t>income</a:t>
            </a:r>
            <a:endParaRPr lang="en-US" altLang="en-US" sz="2000" i="1"/>
          </a:p>
        </p:txBody>
      </p:sp>
      <p:sp>
        <p:nvSpPr>
          <p:cNvPr id="27720" name="Rectangle 129">
            <a:extLst>
              <a:ext uri="{FF2B5EF4-FFF2-40B4-BE49-F238E27FC236}">
                <a16:creationId xmlns:a16="http://schemas.microsoft.com/office/drawing/2014/main" id="{1AE6647D-F654-0C9F-C8E6-42DAF57DB080}"/>
              </a:ext>
            </a:extLst>
          </p:cNvPr>
          <p:cNvSpPr>
            <a:spLocks noChangeArrowheads="1"/>
          </p:cNvSpPr>
          <p:nvPr/>
        </p:nvSpPr>
        <p:spPr bwMode="auto">
          <a:xfrm>
            <a:off x="4419600" y="1524000"/>
            <a:ext cx="1927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2000"/>
              <a:t>AVC-set on </a:t>
            </a:r>
            <a:r>
              <a:rPr lang="en-US" altLang="ko-KR" sz="2000" i="1">
                <a:ea typeface="Gulim" panose="020B0600000101010101" pitchFamily="34" charset="-127"/>
              </a:rPr>
              <a:t>Age</a:t>
            </a:r>
            <a:endParaRPr lang="en-US" altLang="en-US" sz="2000" i="1"/>
          </a:p>
        </p:txBody>
      </p:sp>
      <p:sp>
        <p:nvSpPr>
          <p:cNvPr id="27721" name="Rectangle 130">
            <a:extLst>
              <a:ext uri="{FF2B5EF4-FFF2-40B4-BE49-F238E27FC236}">
                <a16:creationId xmlns:a16="http://schemas.microsoft.com/office/drawing/2014/main" id="{5DBC263F-FC90-9A24-D3D1-317EA8537A5F}"/>
              </a:ext>
            </a:extLst>
          </p:cNvPr>
          <p:cNvSpPr>
            <a:spLocks noChangeArrowheads="1"/>
          </p:cNvSpPr>
          <p:nvPr/>
        </p:nvSpPr>
        <p:spPr bwMode="auto">
          <a:xfrm>
            <a:off x="4419600" y="4267200"/>
            <a:ext cx="2370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2000"/>
              <a:t>AVC-set on </a:t>
            </a:r>
            <a:r>
              <a:rPr lang="en-US" altLang="ko-KR" sz="2000" i="1">
                <a:ea typeface="Gulim" panose="020B0600000101010101" pitchFamily="34" charset="-127"/>
              </a:rPr>
              <a:t>Student</a:t>
            </a:r>
            <a:endParaRPr lang="en-US" altLang="en-US" sz="2000" i="1"/>
          </a:p>
        </p:txBody>
      </p:sp>
      <p:sp>
        <p:nvSpPr>
          <p:cNvPr id="27722" name="Rectangle 132">
            <a:extLst>
              <a:ext uri="{FF2B5EF4-FFF2-40B4-BE49-F238E27FC236}">
                <a16:creationId xmlns:a16="http://schemas.microsoft.com/office/drawing/2014/main" id="{E6944FF7-8B97-DAB8-4D23-92A51B42E680}"/>
              </a:ext>
            </a:extLst>
          </p:cNvPr>
          <p:cNvSpPr>
            <a:spLocks noChangeArrowheads="1"/>
          </p:cNvSpPr>
          <p:nvPr/>
        </p:nvSpPr>
        <p:spPr bwMode="auto">
          <a:xfrm>
            <a:off x="533400" y="14478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r>
              <a:rPr lang="en-US" altLang="en-US" sz="2400"/>
              <a:t>Training Examples</a:t>
            </a:r>
            <a:endParaRPr lang="en-US" altLang="en-US" sz="2400" i="1"/>
          </a:p>
        </p:txBody>
      </p:sp>
      <p:graphicFrame>
        <p:nvGraphicFramePr>
          <p:cNvPr id="1678504" name="Group 168">
            <a:extLst>
              <a:ext uri="{FF2B5EF4-FFF2-40B4-BE49-F238E27FC236}">
                <a16:creationId xmlns:a16="http://schemas.microsoft.com/office/drawing/2014/main" id="{A362B445-4DC7-3973-BBD9-938B359EA30D}"/>
              </a:ext>
            </a:extLst>
          </p:cNvPr>
          <p:cNvGraphicFramePr>
            <a:graphicFrameLocks noGrp="1"/>
          </p:cNvGraphicFramePr>
          <p:nvPr>
            <p:ph sz="quarter" idx="4"/>
          </p:nvPr>
        </p:nvGraphicFramePr>
        <p:xfrm>
          <a:off x="6781800" y="1905000"/>
          <a:ext cx="2209800" cy="1828800"/>
        </p:xfrm>
        <a:graphic>
          <a:graphicData uri="http://schemas.openxmlformats.org/drawingml/2006/table">
            <a:tbl>
              <a:tblPr/>
              <a:tblGrid>
                <a:gridCol w="828675">
                  <a:extLst>
                    <a:ext uri="{9D8B030D-6E8A-4147-A177-3AD203B41FA5}">
                      <a16:colId xmlns:a16="http://schemas.microsoft.com/office/drawing/2014/main" val="20000"/>
                    </a:ext>
                  </a:extLst>
                </a:gridCol>
                <a:gridCol w="577850">
                  <a:extLst>
                    <a:ext uri="{9D8B030D-6E8A-4147-A177-3AD203B41FA5}">
                      <a16:colId xmlns:a16="http://schemas.microsoft.com/office/drawing/2014/main" val="20001"/>
                    </a:ext>
                  </a:extLst>
                </a:gridCol>
                <a:gridCol w="803275">
                  <a:extLst>
                    <a:ext uri="{9D8B030D-6E8A-4147-A177-3AD203B41FA5}">
                      <a16:colId xmlns:a16="http://schemas.microsoft.com/office/drawing/2014/main" val="20002"/>
                    </a:ext>
                  </a:extLst>
                </a:gridCol>
              </a:tblGrid>
              <a:tr h="304800">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income</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sz="1300" b="0" i="0" u="none" strike="noStrike" cap="none" normalizeH="0" baseline="0">
                          <a:ln>
                            <a:noFill/>
                          </a:ln>
                          <a:solidFill>
                            <a:schemeClr val="tx1"/>
                          </a:solidFill>
                          <a:effectLst/>
                          <a:latin typeface="Arial" charset="0"/>
                        </a:rPr>
                        <a:t>Buy_Computer</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marR="0" lvl="0" indent="0" algn="l" defTabSz="914400" rtl="0" eaLnBrk="1" fontAlgn="b" latinLnBrk="0" hangingPunct="1">
                        <a:lnSpc>
                          <a:spcPct val="100000"/>
                        </a:lnSpc>
                        <a:spcBef>
                          <a:spcPct val="0"/>
                        </a:spcBef>
                        <a:spcAft>
                          <a:spcPct val="0"/>
                        </a:spcAft>
                        <a:buClrTx/>
                        <a:buSzPct val="60000"/>
                        <a:buFontTx/>
                        <a:buNone/>
                        <a:tabLst/>
                      </a:pPr>
                      <a:endParaRPr kumimoji="0" lang="en-US" sz="1300" b="0" i="0" u="none" strike="noStrike" cap="none" normalizeH="0" baseline="0">
                        <a:ln>
                          <a:noFill/>
                        </a:ln>
                        <a:solidFill>
                          <a:schemeClr val="tx1"/>
                        </a:solidFill>
                        <a:effectLst/>
                        <a:latin typeface="Arial"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yes</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no</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high</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2</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2</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medium</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4</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2</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low</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3</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1</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7748" name="Rectangle 167">
            <a:extLst>
              <a:ext uri="{FF2B5EF4-FFF2-40B4-BE49-F238E27FC236}">
                <a16:creationId xmlns:a16="http://schemas.microsoft.com/office/drawing/2014/main" id="{86651CBA-807E-B0D6-26AA-94F110B2612B}"/>
              </a:ext>
            </a:extLst>
          </p:cNvPr>
          <p:cNvSpPr>
            <a:spLocks noChangeArrowheads="1"/>
          </p:cNvSpPr>
          <p:nvPr/>
        </p:nvSpPr>
        <p:spPr bwMode="auto">
          <a:xfrm>
            <a:off x="7162800" y="4114800"/>
            <a:ext cx="1600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r>
              <a:rPr lang="en-US" altLang="en-US" sz="2000"/>
              <a:t>AVC-set on </a:t>
            </a:r>
          </a:p>
          <a:p>
            <a:pPr algn="ctr" eaLnBrk="1" hangingPunct="1"/>
            <a:r>
              <a:rPr lang="en-US" altLang="ko-KR" sz="2000" i="1">
                <a:ea typeface="Gulim" panose="020B0600000101010101" pitchFamily="34" charset="-127"/>
              </a:rPr>
              <a:t>credit_rating</a:t>
            </a:r>
            <a:endParaRPr lang="en-US" altLang="en-US" sz="2000" i="1"/>
          </a:p>
        </p:txBody>
      </p:sp>
    </p:spTree>
  </p:cSld>
  <p:clrMapOvr>
    <a:masterClrMapping/>
  </p:clrMapOvr>
  <p:transition>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FBBBD7A2-49E1-FC81-0FD1-6BC2B881346E}"/>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6736C5FD-8EA6-4447-BFDA-6E992C8CFFFE}" type="slidenum">
              <a:rPr lang="en-US" altLang="en-US" sz="1200"/>
              <a:pPr algn="r" eaLnBrk="1" hangingPunct="1"/>
              <a:t>53</a:t>
            </a:fld>
            <a:endParaRPr lang="en-US" altLang="en-US" sz="1200"/>
          </a:p>
        </p:txBody>
      </p:sp>
      <p:sp>
        <p:nvSpPr>
          <p:cNvPr id="28675" name="Rectangle 2">
            <a:extLst>
              <a:ext uri="{FF2B5EF4-FFF2-40B4-BE49-F238E27FC236}">
                <a16:creationId xmlns:a16="http://schemas.microsoft.com/office/drawing/2014/main" id="{0396DA81-0573-57A0-BBAB-9C4AD39C5AED}"/>
              </a:ext>
            </a:extLst>
          </p:cNvPr>
          <p:cNvSpPr>
            <a:spLocks noGrp="1" noChangeArrowheads="1"/>
          </p:cNvSpPr>
          <p:nvPr>
            <p:ph type="title" idx="4294967295"/>
          </p:nvPr>
        </p:nvSpPr>
        <p:spPr>
          <a:xfrm>
            <a:off x="381000" y="304800"/>
            <a:ext cx="8229600" cy="838200"/>
          </a:xfrm>
        </p:spPr>
        <p:txBody>
          <a:bodyPr>
            <a:noAutofit/>
          </a:bodyPr>
          <a:lstStyle/>
          <a:p>
            <a:pPr algn="ctr" eaLnBrk="1" hangingPunct="1"/>
            <a:r>
              <a:rPr lang="en-US" altLang="en-US" sz="3600" dirty="0">
                <a:latin typeface="Times New Roman" panose="02020603050405020304" pitchFamily="18" charset="0"/>
                <a:cs typeface="Times New Roman" panose="02020603050405020304" pitchFamily="18" charset="0"/>
              </a:rPr>
              <a:t>BOAT (Bootstrapped Optimistic Algorithm for Tree Construction)</a:t>
            </a:r>
            <a:endParaRPr lang="en-US" altLang="ko-KR" sz="3600" b="0" dirty="0">
              <a:latin typeface="Times New Roman" panose="02020603050405020304" pitchFamily="18" charset="0"/>
              <a:ea typeface="Gulim" panose="020B0600000101010101" pitchFamily="34" charset="-127"/>
              <a:cs typeface="Times New Roman" panose="02020603050405020304" pitchFamily="18" charset="0"/>
            </a:endParaRPr>
          </a:p>
        </p:txBody>
      </p:sp>
      <p:sp>
        <p:nvSpPr>
          <p:cNvPr id="28676" name="Rectangle 3">
            <a:extLst>
              <a:ext uri="{FF2B5EF4-FFF2-40B4-BE49-F238E27FC236}">
                <a16:creationId xmlns:a16="http://schemas.microsoft.com/office/drawing/2014/main" id="{B9CA4E87-3D22-956B-C8B8-5C14B1683951}"/>
              </a:ext>
            </a:extLst>
          </p:cNvPr>
          <p:cNvSpPr>
            <a:spLocks noGrp="1" noChangeArrowheads="1"/>
          </p:cNvSpPr>
          <p:nvPr>
            <p:ph type="body" idx="4294967295"/>
          </p:nvPr>
        </p:nvSpPr>
        <p:spPr>
          <a:xfrm>
            <a:off x="381000" y="1447800"/>
            <a:ext cx="8229600" cy="5005388"/>
          </a:xfrm>
        </p:spPr>
        <p:txBody>
          <a:bodyPr/>
          <a:lstStyle/>
          <a:p>
            <a:pPr eaLnBrk="1" hangingPunct="1">
              <a:lnSpc>
                <a:spcPct val="130000"/>
              </a:lnSpc>
            </a:pPr>
            <a:r>
              <a:rPr lang="en-US" altLang="en-US" sz="2400" dirty="0">
                <a:latin typeface="Arial" panose="020B0604020202020204" pitchFamily="34" charset="0"/>
              </a:rPr>
              <a:t>Use a statistical technique called </a:t>
            </a:r>
            <a:r>
              <a:rPr lang="en-US" altLang="en-US" sz="2400" i="1" dirty="0">
                <a:latin typeface="Arial" panose="020B0604020202020204" pitchFamily="34" charset="0"/>
              </a:rPr>
              <a:t>bootstrapping</a:t>
            </a:r>
            <a:r>
              <a:rPr lang="en-US" altLang="en-US" sz="2400" dirty="0">
                <a:latin typeface="Arial" panose="020B0604020202020204" pitchFamily="34" charset="0"/>
              </a:rPr>
              <a:t> to create several smaller samples (subsets), each fits in memory</a:t>
            </a:r>
          </a:p>
          <a:p>
            <a:pPr eaLnBrk="1" hangingPunct="1">
              <a:lnSpc>
                <a:spcPct val="130000"/>
              </a:lnSpc>
            </a:pPr>
            <a:r>
              <a:rPr lang="en-US" altLang="ko-KR" sz="2400" dirty="0">
                <a:latin typeface="Arial" panose="020B0604020202020204" pitchFamily="34" charset="0"/>
                <a:ea typeface="Gulim" panose="020B0600000101010101" pitchFamily="34" charset="-127"/>
              </a:rPr>
              <a:t>Each subset is used to create a tree, resulting in several trees </a:t>
            </a:r>
          </a:p>
          <a:p>
            <a:pPr eaLnBrk="1" hangingPunct="1">
              <a:lnSpc>
                <a:spcPct val="130000"/>
              </a:lnSpc>
            </a:pPr>
            <a:r>
              <a:rPr lang="en-US" altLang="ko-KR" sz="2400" dirty="0">
                <a:latin typeface="Arial" panose="020B0604020202020204" pitchFamily="34" charset="0"/>
                <a:ea typeface="Gulim" panose="020B0600000101010101" pitchFamily="34" charset="-127"/>
              </a:rPr>
              <a:t>These trees are examined and used to construct a new tree </a:t>
            </a:r>
            <a:r>
              <a:rPr lang="en-US" altLang="ko-KR" sz="2400" i="1" dirty="0">
                <a:latin typeface="Arial" panose="020B0604020202020204" pitchFamily="34" charset="0"/>
                <a:ea typeface="Gulim" panose="020B0600000101010101" pitchFamily="34" charset="-127"/>
              </a:rPr>
              <a:t>T’</a:t>
            </a:r>
          </a:p>
          <a:p>
            <a:pPr lvl="1" eaLnBrk="1" hangingPunct="1">
              <a:lnSpc>
                <a:spcPct val="130000"/>
              </a:lnSpc>
            </a:pPr>
            <a:r>
              <a:rPr lang="en-US" altLang="ko-KR" sz="2400" dirty="0">
                <a:latin typeface="Arial" panose="020B0604020202020204" pitchFamily="34" charset="0"/>
                <a:ea typeface="Gulim" panose="020B0600000101010101" pitchFamily="34" charset="-127"/>
              </a:rPr>
              <a:t>It turns out that</a:t>
            </a:r>
            <a:r>
              <a:rPr lang="en-US" altLang="ko-KR" sz="2400" i="1" dirty="0">
                <a:latin typeface="Arial" panose="020B0604020202020204" pitchFamily="34" charset="0"/>
                <a:ea typeface="Gulim" panose="020B0600000101010101" pitchFamily="34" charset="-127"/>
              </a:rPr>
              <a:t> T’</a:t>
            </a:r>
            <a:r>
              <a:rPr lang="en-US" altLang="ko-KR" sz="2400" dirty="0">
                <a:latin typeface="Arial" panose="020B0604020202020204" pitchFamily="34" charset="0"/>
                <a:ea typeface="Gulim" panose="020B0600000101010101" pitchFamily="34" charset="-127"/>
              </a:rPr>
              <a:t> is very close to the tree that would be generated using the whole data set together</a:t>
            </a:r>
          </a:p>
          <a:p>
            <a:pPr eaLnBrk="1" hangingPunct="1">
              <a:lnSpc>
                <a:spcPct val="130000"/>
              </a:lnSpc>
            </a:pPr>
            <a:r>
              <a:rPr lang="en-US" altLang="ko-KR" sz="2400" dirty="0">
                <a:latin typeface="Arial" panose="020B0604020202020204" pitchFamily="34" charset="0"/>
                <a:ea typeface="Gulim" panose="020B0600000101010101" pitchFamily="34" charset="-127"/>
              </a:rPr>
              <a:t>Adv: requires only two scans of DB, an incremental alg.</a:t>
            </a:r>
          </a:p>
          <a:p>
            <a:pPr eaLnBrk="1" hangingPunct="1">
              <a:lnSpc>
                <a:spcPct val="130000"/>
              </a:lnSpc>
            </a:pPr>
            <a:endParaRPr lang="en-US" altLang="ko-KR" sz="2400" dirty="0">
              <a:latin typeface="Arial" panose="020B0604020202020204" pitchFamily="34" charset="0"/>
              <a:ea typeface="Gulim" panose="020B0600000101010101" pitchFamily="34" charset="-127"/>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6C225D9-AA55-3BC2-AC47-F52E1B16125A}"/>
              </a:ext>
            </a:extLst>
          </p:cNvPr>
          <p:cNvSpPr>
            <a:spLocks noGrp="1" noChangeArrowheads="1"/>
          </p:cNvSpPr>
          <p:nvPr>
            <p:ph type="title"/>
          </p:nvPr>
        </p:nvSpPr>
        <p:spPr>
          <a:xfrm>
            <a:off x="457200" y="304800"/>
            <a:ext cx="8229600" cy="715963"/>
          </a:xfrm>
        </p:spPr>
        <p:txBody>
          <a:bodyPr/>
          <a:lstStyle/>
          <a:p>
            <a:pPr eaLnBrk="1" hangingPunct="1"/>
            <a:r>
              <a:rPr lang="en-US" altLang="en-US" sz="3600" b="1"/>
              <a:t>Presentation Outline</a:t>
            </a:r>
            <a:endParaRPr lang="en-AU" altLang="en-US" b="1"/>
          </a:p>
        </p:txBody>
      </p:sp>
      <p:sp>
        <p:nvSpPr>
          <p:cNvPr id="5123" name="Rectangle 3">
            <a:extLst>
              <a:ext uri="{FF2B5EF4-FFF2-40B4-BE49-F238E27FC236}">
                <a16:creationId xmlns:a16="http://schemas.microsoft.com/office/drawing/2014/main" id="{1D632CA6-8A96-8BB8-3A23-6904ECEB17D6}"/>
              </a:ext>
            </a:extLst>
          </p:cNvPr>
          <p:cNvSpPr>
            <a:spLocks noGrp="1" noChangeArrowheads="1"/>
          </p:cNvSpPr>
          <p:nvPr>
            <p:ph type="body" idx="1"/>
          </p:nvPr>
        </p:nvSpPr>
        <p:spPr>
          <a:xfrm>
            <a:off x="457200" y="1066800"/>
            <a:ext cx="8534400" cy="5486400"/>
          </a:xfrm>
        </p:spPr>
        <p:txBody>
          <a:bodyPr>
            <a:normAutofit/>
          </a:bodyPr>
          <a:lstStyle/>
          <a:p>
            <a:pPr marL="609600" indent="-609600" eaLnBrk="1" hangingPunct="1">
              <a:lnSpc>
                <a:spcPct val="90000"/>
              </a:lnSpc>
            </a:pPr>
            <a:r>
              <a:rPr lang="en-US" altLang="en-US" sz="3600" dirty="0">
                <a:latin typeface="Times New Roman" panose="02020603050405020304" pitchFamily="18" charset="0"/>
                <a:cs typeface="Times New Roman" panose="02020603050405020304" pitchFamily="18" charset="0"/>
              </a:rPr>
              <a:t>Background</a:t>
            </a:r>
          </a:p>
          <a:p>
            <a:pPr marL="609600" indent="-609600" eaLnBrk="1" hangingPunct="1">
              <a:lnSpc>
                <a:spcPct val="90000"/>
              </a:lnSpc>
            </a:pPr>
            <a:r>
              <a:rPr lang="en-US" altLang="en-US" sz="3600" dirty="0">
                <a:latin typeface="Times New Roman" panose="02020603050405020304" pitchFamily="18" charset="0"/>
                <a:cs typeface="Times New Roman" panose="02020603050405020304" pitchFamily="18" charset="0"/>
              </a:rPr>
              <a:t>Basic concepts</a:t>
            </a:r>
          </a:p>
          <a:p>
            <a:pPr marL="609600" indent="-609600" eaLnBrk="1" hangingPunct="1">
              <a:lnSpc>
                <a:spcPct val="90000"/>
              </a:lnSpc>
            </a:pPr>
            <a:r>
              <a:rPr lang="en-US" altLang="en-US" sz="3600" dirty="0">
                <a:latin typeface="Times New Roman" panose="02020603050405020304" pitchFamily="18" charset="0"/>
                <a:cs typeface="Times New Roman" panose="02020603050405020304" pitchFamily="18" charset="0"/>
              </a:rPr>
              <a:t>Decision Tree Induction </a:t>
            </a:r>
          </a:p>
          <a:p>
            <a:pPr marL="609600" indent="-609600"/>
            <a:r>
              <a:rPr lang="en-US" altLang="en-US" sz="3200" b="1" dirty="0">
                <a:latin typeface="Times New Roman" panose="02020603050405020304" pitchFamily="18" charset="0"/>
                <a:cs typeface="Times New Roman" panose="02020603050405020304" pitchFamily="18" charset="0"/>
              </a:rPr>
              <a:t>Bayes Classification Methods</a:t>
            </a:r>
          </a:p>
          <a:p>
            <a:pPr marL="609600" indent="-609600"/>
            <a:r>
              <a:rPr lang="en-US" altLang="en-US" sz="3200" dirty="0">
                <a:latin typeface="Times New Roman" panose="02020603050405020304" pitchFamily="18" charset="0"/>
                <a:cs typeface="Times New Roman" panose="02020603050405020304" pitchFamily="18" charset="0"/>
              </a:rPr>
              <a:t>Rule-Based Classification</a:t>
            </a:r>
          </a:p>
          <a:p>
            <a:pPr marL="609600" indent="-609600"/>
            <a:r>
              <a:rPr lang="en-US" altLang="en-US" sz="3200" dirty="0">
                <a:latin typeface="Times New Roman" panose="02020603050405020304" pitchFamily="18" charset="0"/>
                <a:cs typeface="Times New Roman" panose="02020603050405020304" pitchFamily="18" charset="0"/>
              </a:rPr>
              <a:t>Model Evaluation and Selection</a:t>
            </a:r>
          </a:p>
          <a:p>
            <a:pPr marL="609600" indent="-609600"/>
            <a:r>
              <a:rPr lang="en-US" altLang="en-US" sz="3200" dirty="0">
                <a:latin typeface="Times New Roman" panose="02020603050405020304" pitchFamily="18" charset="0"/>
                <a:cs typeface="Times New Roman" panose="02020603050405020304" pitchFamily="18" charset="0"/>
              </a:rPr>
              <a:t>Techniques to Improve Accuracy</a:t>
            </a:r>
          </a:p>
          <a:p>
            <a:pPr marL="609600" indent="-609600" eaLnBrk="1" hangingPunct="1">
              <a:lnSpc>
                <a:spcPct val="90000"/>
              </a:lnSpc>
            </a:pPr>
            <a:r>
              <a:rPr lang="en-US" altLang="en-US" sz="3600" dirty="0">
                <a:latin typeface="Times New Roman" panose="02020603050405020304" pitchFamily="18" charset="0"/>
                <a:cs typeface="Times New Roman" panose="02020603050405020304" pitchFamily="18" charset="0"/>
              </a:rPr>
              <a:t>Summary</a:t>
            </a:r>
          </a:p>
        </p:txBody>
      </p:sp>
    </p:spTree>
    <p:extLst>
      <p:ext uri="{BB962C8B-B14F-4D97-AF65-F5344CB8AC3E}">
        <p14:creationId xmlns:p14="http://schemas.microsoft.com/office/powerpoint/2010/main" val="24288838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a:extLst>
              <a:ext uri="{FF2B5EF4-FFF2-40B4-BE49-F238E27FC236}">
                <a16:creationId xmlns:a16="http://schemas.microsoft.com/office/drawing/2014/main" id="{CD35613C-48CF-6653-ECAE-C8DC42D9B8A5}"/>
              </a:ext>
            </a:extLst>
          </p:cNvPr>
          <p:cNvSpPr>
            <a:spLocks noGrp="1" noChangeArrowheads="1"/>
          </p:cNvSpPr>
          <p:nvPr>
            <p:ph type="title"/>
          </p:nvPr>
        </p:nvSpPr>
        <p:spPr>
          <a:xfrm>
            <a:off x="609600" y="304800"/>
            <a:ext cx="7696200" cy="685800"/>
          </a:xfrm>
          <a:noFill/>
          <a:ln/>
        </p:spPr>
        <p:txBody>
          <a:bodyPr lIns="92075" tIns="46038" rIns="92075" bIns="46038" anchor="ctr">
            <a:normAutofit fontScale="90000"/>
          </a:bodyPr>
          <a:lstStyle/>
          <a:p>
            <a:r>
              <a:rPr lang="en-US" altLang="en-US"/>
              <a:t>Bayesian Classification: Why?</a:t>
            </a:r>
            <a:endParaRPr lang="en-US" altLang="en-US" sz="2800"/>
          </a:p>
        </p:txBody>
      </p:sp>
      <p:sp>
        <p:nvSpPr>
          <p:cNvPr id="859139" name="Rectangle 3">
            <a:extLst>
              <a:ext uri="{FF2B5EF4-FFF2-40B4-BE49-F238E27FC236}">
                <a16:creationId xmlns:a16="http://schemas.microsoft.com/office/drawing/2014/main" id="{E734ACFC-31EC-6550-D95B-E8CBDF48B86A}"/>
              </a:ext>
            </a:extLst>
          </p:cNvPr>
          <p:cNvSpPr>
            <a:spLocks noGrp="1" noChangeArrowheads="1"/>
          </p:cNvSpPr>
          <p:nvPr>
            <p:ph type="body" idx="1"/>
          </p:nvPr>
        </p:nvSpPr>
        <p:spPr>
          <a:xfrm>
            <a:off x="381000" y="1371600"/>
            <a:ext cx="8458200" cy="5105400"/>
          </a:xfrm>
          <a:noFill/>
          <a:ln/>
        </p:spPr>
        <p:txBody>
          <a:bodyPr lIns="92075" tIns="46038" rIns="92075" bIns="46038"/>
          <a:lstStyle/>
          <a:p>
            <a:pPr>
              <a:lnSpc>
                <a:spcPct val="90000"/>
              </a:lnSpc>
            </a:pPr>
            <a:r>
              <a:rPr lang="en-US" altLang="en-US" sz="2200" u="sng" dirty="0"/>
              <a:t>A statistical classifier</a:t>
            </a:r>
            <a:r>
              <a:rPr lang="en-US" altLang="en-US" sz="2200" dirty="0"/>
              <a:t>: performs </a:t>
            </a:r>
            <a:r>
              <a:rPr lang="en-US" altLang="en-US" sz="2200" i="1" dirty="0"/>
              <a:t>probabilistic prediction, i.e.,</a:t>
            </a:r>
            <a:r>
              <a:rPr lang="en-US" altLang="en-US" sz="2200" dirty="0"/>
              <a:t> predicts class membership probabilities</a:t>
            </a:r>
          </a:p>
          <a:p>
            <a:pPr>
              <a:lnSpc>
                <a:spcPct val="90000"/>
              </a:lnSpc>
            </a:pPr>
            <a:r>
              <a:rPr lang="en-US" altLang="en-US" sz="2200" u="sng" dirty="0"/>
              <a:t>Foundation:</a:t>
            </a:r>
            <a:r>
              <a:rPr lang="en-US" altLang="en-US" sz="2200" dirty="0"/>
              <a:t> Based on Bayes’ Theorem. </a:t>
            </a:r>
          </a:p>
          <a:p>
            <a:pPr>
              <a:lnSpc>
                <a:spcPct val="90000"/>
              </a:lnSpc>
            </a:pPr>
            <a:r>
              <a:rPr lang="en-US" altLang="en-US" sz="2200" u="sng" dirty="0"/>
              <a:t>Performance:</a:t>
            </a:r>
            <a:r>
              <a:rPr lang="en-US" altLang="en-US" sz="2200" dirty="0"/>
              <a:t> A simple Bayesian classifier, </a:t>
            </a:r>
            <a:r>
              <a:rPr lang="en-US" altLang="en-US" sz="2200" i="1" dirty="0"/>
              <a:t>naïve Bayesian classifier</a:t>
            </a:r>
            <a:r>
              <a:rPr lang="en-US" altLang="en-US" sz="2200" dirty="0"/>
              <a:t>, has comparable performance with decision tree and selected neural network classifiers</a:t>
            </a:r>
          </a:p>
          <a:p>
            <a:pPr>
              <a:lnSpc>
                <a:spcPct val="90000"/>
              </a:lnSpc>
            </a:pPr>
            <a:r>
              <a:rPr lang="en-US" altLang="en-US" sz="2200" u="sng" dirty="0"/>
              <a:t>Incremental</a:t>
            </a:r>
            <a:r>
              <a:rPr lang="en-US" altLang="en-US" sz="2200" dirty="0"/>
              <a:t>: Each training example can incrementally increase/decrease the probability that a hypothesis is correct </a:t>
            </a:r>
            <a:r>
              <a:rPr lang="en-US" altLang="en-US" sz="2200" dirty="0">
                <a:latin typeface="Tahoma" panose="020B0604030504040204" pitchFamily="34" charset="0"/>
              </a:rPr>
              <a:t>—</a:t>
            </a:r>
            <a:r>
              <a:rPr lang="en-US" altLang="en-US" sz="2200" dirty="0"/>
              <a:t> prior knowledge can be combined with observed data</a:t>
            </a:r>
          </a:p>
          <a:p>
            <a:pPr>
              <a:lnSpc>
                <a:spcPct val="90000"/>
              </a:lnSpc>
            </a:pPr>
            <a:r>
              <a:rPr lang="en-US" altLang="en-US" sz="2200" u="sng" dirty="0"/>
              <a:t>Standard</a:t>
            </a:r>
            <a:r>
              <a:rPr lang="en-US" altLang="en-US" sz="2200" dirty="0"/>
              <a:t>: Even when Bayesian methods are computationally intractable, they can provide a standard of optimal decision making against which other methods can be measured</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a:extLst>
              <a:ext uri="{FF2B5EF4-FFF2-40B4-BE49-F238E27FC236}">
                <a16:creationId xmlns:a16="http://schemas.microsoft.com/office/drawing/2014/main" id="{CC5E2558-D49F-CB2D-F1A4-64047B65E432}"/>
              </a:ext>
            </a:extLst>
          </p:cNvPr>
          <p:cNvSpPr>
            <a:spLocks noGrp="1" noChangeArrowheads="1"/>
          </p:cNvSpPr>
          <p:nvPr>
            <p:ph type="title"/>
          </p:nvPr>
        </p:nvSpPr>
        <p:spPr>
          <a:xfrm>
            <a:off x="1371600" y="228600"/>
            <a:ext cx="6248400" cy="609600"/>
          </a:xfrm>
          <a:noFill/>
          <a:ln/>
        </p:spPr>
        <p:txBody>
          <a:bodyPr lIns="92075" tIns="46038" rIns="92075" bIns="46038"/>
          <a:lstStyle/>
          <a:p>
            <a:r>
              <a:rPr lang="en-US" altLang="en-US" sz="3200"/>
              <a:t>Derivation of Bays’ theorem </a:t>
            </a:r>
          </a:p>
        </p:txBody>
      </p:sp>
      <p:sp>
        <p:nvSpPr>
          <p:cNvPr id="844803" name="Rectangle 3">
            <a:extLst>
              <a:ext uri="{FF2B5EF4-FFF2-40B4-BE49-F238E27FC236}">
                <a16:creationId xmlns:a16="http://schemas.microsoft.com/office/drawing/2014/main" id="{4E79DA85-580A-CF24-95AC-EE1684C61F11}"/>
              </a:ext>
            </a:extLst>
          </p:cNvPr>
          <p:cNvSpPr>
            <a:spLocks noGrp="1" noChangeArrowheads="1"/>
          </p:cNvSpPr>
          <p:nvPr>
            <p:ph type="body" idx="1"/>
          </p:nvPr>
        </p:nvSpPr>
        <p:spPr>
          <a:xfrm>
            <a:off x="228600" y="914400"/>
            <a:ext cx="8661400" cy="5334000"/>
          </a:xfrm>
          <a:noFill/>
          <a:ln/>
        </p:spPr>
        <p:txBody>
          <a:bodyPr lIns="92075" tIns="46038" rIns="92075" bIns="46038"/>
          <a:lstStyle/>
          <a:p>
            <a:pPr>
              <a:lnSpc>
                <a:spcPct val="120000"/>
              </a:lnSpc>
              <a:spcBef>
                <a:spcPct val="30000"/>
              </a:spcBef>
            </a:pPr>
            <a:r>
              <a:rPr lang="en-US" altLang="en-US" sz="1800" dirty="0"/>
              <a:t>Definition: The conditional probability that A is true, given that B, with the notion P(A/B) (read “probability of A given B).</a:t>
            </a:r>
          </a:p>
          <a:p>
            <a:pPr lvl="1">
              <a:lnSpc>
                <a:spcPct val="120000"/>
              </a:lnSpc>
              <a:spcBef>
                <a:spcPct val="30000"/>
              </a:spcBef>
            </a:pPr>
            <a:r>
              <a:rPr lang="en-US" altLang="en-US" sz="1800" dirty="0"/>
              <a:t>P(A/B)= P(A </a:t>
            </a:r>
            <a:r>
              <a:rPr lang="en-US" altLang="en-US" sz="1800" dirty="0">
                <a:sym typeface="Symbol" panose="05050102010706020507" pitchFamily="18" charset="2"/>
              </a:rPr>
              <a:t> B)/P(B)</a:t>
            </a:r>
          </a:p>
          <a:p>
            <a:pPr lvl="1">
              <a:lnSpc>
                <a:spcPct val="120000"/>
              </a:lnSpc>
              <a:spcBef>
                <a:spcPct val="30000"/>
              </a:spcBef>
            </a:pPr>
            <a:r>
              <a:rPr lang="en-US" altLang="en-US" sz="1800" dirty="0">
                <a:sym typeface="Symbol" panose="05050102010706020507" pitchFamily="18" charset="2"/>
              </a:rPr>
              <a:t>Or  </a:t>
            </a:r>
            <a:r>
              <a:rPr lang="en-US" altLang="en-US" sz="1800" dirty="0"/>
              <a:t>P(A </a:t>
            </a:r>
            <a:r>
              <a:rPr lang="en-US" altLang="en-US" sz="1800" dirty="0">
                <a:sym typeface="Symbol" panose="05050102010706020507" pitchFamily="18" charset="2"/>
              </a:rPr>
              <a:t> B)= P(A/B) * P(B)</a:t>
            </a:r>
          </a:p>
          <a:p>
            <a:pPr>
              <a:lnSpc>
                <a:spcPct val="120000"/>
              </a:lnSpc>
              <a:spcBef>
                <a:spcPct val="30000"/>
              </a:spcBef>
            </a:pPr>
            <a:r>
              <a:rPr lang="en-US" altLang="en-US" sz="1800" dirty="0">
                <a:sym typeface="Symbol" panose="05050102010706020507" pitchFamily="18" charset="2"/>
              </a:rPr>
              <a:t>Bays theorem</a:t>
            </a:r>
          </a:p>
          <a:p>
            <a:pPr lvl="1">
              <a:lnSpc>
                <a:spcPct val="120000"/>
              </a:lnSpc>
              <a:spcBef>
                <a:spcPct val="30000"/>
              </a:spcBef>
            </a:pPr>
            <a:r>
              <a:rPr lang="en-US" altLang="en-US" sz="1800" dirty="0"/>
              <a:t>P(A </a:t>
            </a:r>
            <a:r>
              <a:rPr lang="en-US" altLang="en-US" sz="1800" dirty="0">
                <a:sym typeface="Symbol" panose="05050102010706020507" pitchFamily="18" charset="2"/>
              </a:rPr>
              <a:t> B)= </a:t>
            </a:r>
            <a:r>
              <a:rPr lang="en-US" altLang="en-US" sz="1800" dirty="0"/>
              <a:t>P(B </a:t>
            </a:r>
            <a:r>
              <a:rPr lang="en-US" altLang="en-US" sz="1800" dirty="0">
                <a:sym typeface="Symbol" panose="05050102010706020507" pitchFamily="18" charset="2"/>
              </a:rPr>
              <a:t> A)</a:t>
            </a:r>
          </a:p>
          <a:p>
            <a:pPr lvl="1">
              <a:lnSpc>
                <a:spcPct val="120000"/>
              </a:lnSpc>
              <a:spcBef>
                <a:spcPct val="30000"/>
              </a:spcBef>
            </a:pPr>
            <a:r>
              <a:rPr lang="en-US" altLang="en-US" sz="1800" dirty="0"/>
              <a:t>P(B</a:t>
            </a:r>
            <a:r>
              <a:rPr lang="en-US" altLang="en-US" sz="1800" dirty="0">
                <a:sym typeface="Symbol" panose="05050102010706020507" pitchFamily="18" charset="2"/>
              </a:rPr>
              <a:t> A)=P(B/A) * P(A)</a:t>
            </a:r>
          </a:p>
          <a:p>
            <a:pPr>
              <a:lnSpc>
                <a:spcPct val="120000"/>
              </a:lnSpc>
              <a:spcBef>
                <a:spcPct val="30000"/>
              </a:spcBef>
            </a:pPr>
            <a:r>
              <a:rPr lang="en-US" altLang="en-US" sz="1800" dirty="0">
                <a:sym typeface="Symbol" panose="05050102010706020507" pitchFamily="18" charset="2"/>
              </a:rPr>
              <a:t>So, we have P(A/B)=P(B/A)*P(A) / P(B)</a:t>
            </a:r>
          </a:p>
          <a:p>
            <a:pPr>
              <a:lnSpc>
                <a:spcPct val="120000"/>
              </a:lnSpc>
              <a:spcBef>
                <a:spcPct val="30000"/>
              </a:spcBef>
            </a:pPr>
            <a:endParaRPr lang="en-US" altLang="en-US" sz="1800" dirty="0"/>
          </a:p>
          <a:p>
            <a:pPr>
              <a:lnSpc>
                <a:spcPct val="120000"/>
              </a:lnSpc>
              <a:spcBef>
                <a:spcPct val="30000"/>
              </a:spcBef>
            </a:pPr>
            <a:r>
              <a:rPr lang="en-US" altLang="en-US" sz="1800" dirty="0"/>
              <a:t>Let H be some hypothesis, such as the data sample X belongs to a specified class C. For this we want to determine P(H/X), the probability that the hypothesis H holds  given the observed sample X. </a:t>
            </a:r>
          </a:p>
          <a:p>
            <a:pPr lvl="1">
              <a:lnSpc>
                <a:spcPct val="120000"/>
              </a:lnSpc>
              <a:spcBef>
                <a:spcPct val="30000"/>
              </a:spcBef>
            </a:pPr>
            <a:r>
              <a:rPr lang="en-US" altLang="en-US" sz="1800" dirty="0"/>
              <a:t>P(H/X)=P(X/H)*P(H)/P(X)</a:t>
            </a:r>
          </a:p>
        </p:txBody>
      </p:sp>
    </p:spTree>
  </p:cSld>
  <p:clrMapOvr>
    <a:masterClrMapping/>
  </p:clrMapOvr>
  <p:transition>
    <p:check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3B03-643E-8A90-73B4-2A46620E244D}"/>
              </a:ext>
            </a:extLst>
          </p:cNvPr>
          <p:cNvSpPr>
            <a:spLocks noGrp="1"/>
          </p:cNvSpPr>
          <p:nvPr>
            <p:ph type="title"/>
          </p:nvPr>
        </p:nvSpPr>
        <p:spPr>
          <a:xfrm>
            <a:off x="628650" y="0"/>
            <a:ext cx="7886700" cy="744483"/>
          </a:xfrm>
        </p:spPr>
        <p:txBody>
          <a:bodyPr>
            <a:normAutofit/>
          </a:bodyPr>
          <a:lstStyle/>
          <a:p>
            <a:pPr algn="ctr"/>
            <a:r>
              <a:rPr lang="en-IN" sz="3600" b="1" dirty="0">
                <a:latin typeface="Times New Roman" panose="02020603050405020304" pitchFamily="18" charset="0"/>
                <a:cs typeface="Times New Roman" panose="02020603050405020304" pitchFamily="18" charset="0"/>
              </a:rPr>
              <a:t>Examples of conditional probability</a:t>
            </a:r>
          </a:p>
        </p:txBody>
      </p:sp>
      <p:sp>
        <p:nvSpPr>
          <p:cNvPr id="3" name="Content Placeholder 2">
            <a:extLst>
              <a:ext uri="{FF2B5EF4-FFF2-40B4-BE49-F238E27FC236}">
                <a16:creationId xmlns:a16="http://schemas.microsoft.com/office/drawing/2014/main" id="{DFAAC67E-E059-420D-CB69-54F11680BB01}"/>
              </a:ext>
            </a:extLst>
          </p:cNvPr>
          <p:cNvSpPr>
            <a:spLocks noGrp="1"/>
          </p:cNvSpPr>
          <p:nvPr>
            <p:ph idx="1"/>
          </p:nvPr>
        </p:nvSpPr>
        <p:spPr>
          <a:xfrm>
            <a:off x="0" y="948690"/>
            <a:ext cx="8926830" cy="5996639"/>
          </a:xfrm>
        </p:spPr>
        <p:txBody>
          <a:bodyPr>
            <a:normAutofit/>
          </a:bodyPr>
          <a:lstStyle/>
          <a:p>
            <a:r>
              <a:rPr lang="en-US" sz="2000" dirty="0">
                <a:latin typeface="Times New Roman" panose="02020603050405020304" pitchFamily="18" charset="0"/>
                <a:cs typeface="Times New Roman" panose="02020603050405020304" pitchFamily="18" charset="0"/>
              </a:rPr>
              <a:t>Example 1: Suppose you are drawing three marbles—red, blue, and green—from a bag. Each marble has an equal chance of being drawn. What is the conditional probability of drawing the red marble after already drawing the blue one? </a:t>
            </a:r>
          </a:p>
          <a:p>
            <a:pPr lvl="1"/>
            <a:r>
              <a:rPr lang="en-US" sz="1600" dirty="0">
                <a:latin typeface="Times New Roman" panose="02020603050405020304" pitchFamily="18" charset="0"/>
                <a:cs typeface="Times New Roman" panose="02020603050405020304" pitchFamily="18" charset="0"/>
              </a:rPr>
              <a:t>First, the probability of drawing a blue marble is about 33% because it is one possible outcome out of three. Assuming this first event occurs, there will be two marbles remaining, with each having a 50% chance of being drawn. So the chance of drawing a blue marble after already drawing a red marble would be about 16.5% (33% x 50%). </a:t>
            </a:r>
          </a:p>
          <a:p>
            <a:r>
              <a:rPr lang="en-US" sz="2000" dirty="0">
                <a:latin typeface="Times New Roman" panose="02020603050405020304" pitchFamily="18" charset="0"/>
                <a:cs typeface="Times New Roman" panose="02020603050405020304" pitchFamily="18" charset="0"/>
              </a:rPr>
              <a:t>Example 2: Consider that a fair die has been rolled and you are asked to give the probability that it was a five. There are six equally likely outcomes, so your answer is 1/6. </a:t>
            </a:r>
          </a:p>
          <a:p>
            <a:pPr lvl="1"/>
            <a:r>
              <a:rPr lang="en-US" sz="1600" dirty="0">
                <a:latin typeface="Times New Roman" panose="02020603050405020304" pitchFamily="18" charset="0"/>
                <a:cs typeface="Times New Roman" panose="02020603050405020304" pitchFamily="18" charset="0"/>
              </a:rPr>
              <a:t>But imagine if before you answer, you get extra information that the number rolled was odd. Since there are only three odd numbers that are possible, one of which is five, you would certainly revise your estimate for the likelihood that a five was rolled from 1/6 to 1/3. </a:t>
            </a:r>
          </a:p>
          <a:p>
            <a:r>
              <a:rPr lang="en-US" sz="2000" dirty="0">
                <a:latin typeface="Times New Roman" panose="02020603050405020304" pitchFamily="18" charset="0"/>
                <a:cs typeface="Times New Roman" panose="02020603050405020304" pitchFamily="18" charset="0"/>
              </a:rPr>
              <a:t>Example 3: Suppose a student is applying for admission to a university and hopes to receive an academic scholarship. The school to which they are applying accepts 100 of every 1,000 applicants (10%) and awards academic </a:t>
            </a:r>
            <a:r>
              <a:rPr lang="en-US" sz="20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scholarships</a:t>
            </a:r>
            <a:r>
              <a:rPr lang="en-US" sz="2000" dirty="0">
                <a:latin typeface="Times New Roman" panose="02020603050405020304" pitchFamily="18" charset="0"/>
                <a:cs typeface="Times New Roman" panose="02020603050405020304" pitchFamily="18" charset="0"/>
              </a:rPr>
              <a:t> to 10 of every 500 students who are accepted (2%). </a:t>
            </a:r>
          </a:p>
          <a:p>
            <a:pPr lvl="1"/>
            <a:r>
              <a:rPr lang="en-US" sz="1600" dirty="0">
                <a:latin typeface="Times New Roman" panose="02020603050405020304" pitchFamily="18" charset="0"/>
                <a:cs typeface="Times New Roman" panose="02020603050405020304" pitchFamily="18" charset="0"/>
              </a:rPr>
              <a:t>Of the scholarship recipients, 50% of them also receive university stipends for books, meals, and housing. For the students, the chance of them being accepted and then receiving a scholarship is .2% (.1 x .02). The chance of them being accepted, receiving the scholarship, then also receiving a stipend for books, etc. is .1% (.1 x .02 x .5). </a:t>
            </a:r>
          </a:p>
          <a:p>
            <a:endParaRPr lang="en-US" sz="1600" dirty="0">
              <a:latin typeface="Times New Roman" panose="02020603050405020304" pitchFamily="18" charset="0"/>
              <a:cs typeface="Times New Roman" panose="02020603050405020304" pitchFamily="18" charset="0"/>
            </a:endParaRPr>
          </a:p>
          <a:p>
            <a:endParaRPr lang="en-IN" sz="3200" dirty="0"/>
          </a:p>
        </p:txBody>
      </p:sp>
    </p:spTree>
    <p:extLst>
      <p:ext uri="{BB962C8B-B14F-4D97-AF65-F5344CB8AC3E}">
        <p14:creationId xmlns:p14="http://schemas.microsoft.com/office/powerpoint/2010/main" val="18390925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2">
            <a:extLst>
              <a:ext uri="{FF2B5EF4-FFF2-40B4-BE49-F238E27FC236}">
                <a16:creationId xmlns:a16="http://schemas.microsoft.com/office/drawing/2014/main" id="{53B79812-590F-09B4-6A29-3A438381691F}"/>
              </a:ext>
            </a:extLst>
          </p:cNvPr>
          <p:cNvSpPr>
            <a:spLocks noGrp="1" noChangeArrowheads="1"/>
          </p:cNvSpPr>
          <p:nvPr>
            <p:ph type="title"/>
          </p:nvPr>
        </p:nvSpPr>
        <p:spPr>
          <a:xfrm>
            <a:off x="609600" y="152400"/>
            <a:ext cx="7848600" cy="685800"/>
          </a:xfrm>
          <a:noFill/>
          <a:ln/>
        </p:spPr>
        <p:txBody>
          <a:bodyPr lIns="92075" tIns="46038" rIns="92075" bIns="46038" anchor="ctr">
            <a:normAutofit/>
          </a:bodyPr>
          <a:lstStyle/>
          <a:p>
            <a:r>
              <a:rPr lang="en-US" altLang="en-US" sz="2800" dirty="0"/>
              <a:t>Bayesian Classification: Simple Overview</a:t>
            </a:r>
          </a:p>
        </p:txBody>
      </p:sp>
      <p:sp>
        <p:nvSpPr>
          <p:cNvPr id="845827" name="Rectangle 3">
            <a:extLst>
              <a:ext uri="{FF2B5EF4-FFF2-40B4-BE49-F238E27FC236}">
                <a16:creationId xmlns:a16="http://schemas.microsoft.com/office/drawing/2014/main" id="{35B5D8E4-ACB9-416F-7C35-3D74C8E34E84}"/>
              </a:ext>
            </a:extLst>
          </p:cNvPr>
          <p:cNvSpPr>
            <a:spLocks noGrp="1" noChangeArrowheads="1"/>
          </p:cNvSpPr>
          <p:nvPr>
            <p:ph type="body" idx="1"/>
          </p:nvPr>
        </p:nvSpPr>
        <p:spPr>
          <a:xfrm>
            <a:off x="304800" y="838200"/>
            <a:ext cx="8686800" cy="5638800"/>
          </a:xfrm>
          <a:noFill/>
          <a:ln/>
        </p:spPr>
        <p:txBody>
          <a:bodyPr lIns="92075" tIns="46038" rIns="92075" bIns="46038"/>
          <a:lstStyle/>
          <a:p>
            <a:pPr>
              <a:buClr>
                <a:schemeClr val="tx1"/>
              </a:buClr>
              <a:buFont typeface="Wingdings" panose="05000000000000000000" pitchFamily="2" charset="2"/>
              <a:buChar char="§"/>
            </a:pPr>
            <a:br>
              <a:rPr lang="en-US" altLang="en-US" sz="1000" b="1" dirty="0">
                <a:latin typeface="Courier New" panose="02070309020205020404" pitchFamily="49" charset="0"/>
                <a:ea typeface="MS Mincho" panose="02020609040205080304" pitchFamily="49" charset="-128"/>
              </a:rPr>
            </a:br>
            <a:r>
              <a:rPr lang="en-US" altLang="en-US" sz="1400" b="1" dirty="0">
                <a:latin typeface="Courier New" panose="02070309020205020404" pitchFamily="49" charset="0"/>
                <a:ea typeface="MS Mincho" panose="02020609040205080304" pitchFamily="49" charset="-128"/>
              </a:rPr>
              <a:t>"The essence of the Bayesian approach is to provide a mathematical</a:t>
            </a:r>
            <a:br>
              <a:rPr lang="en-US" altLang="en-US" sz="1400" b="1" dirty="0">
                <a:latin typeface="Courier New" panose="02070309020205020404" pitchFamily="49" charset="0"/>
                <a:ea typeface="MS Mincho" panose="02020609040205080304" pitchFamily="49" charset="-128"/>
              </a:rPr>
            </a:br>
            <a:r>
              <a:rPr lang="en-US" altLang="en-US" sz="1600" b="1" dirty="0">
                <a:latin typeface="Courier New" panose="02070309020205020404" pitchFamily="49" charset="0"/>
                <a:ea typeface="MS Mincho" panose="02020609040205080304" pitchFamily="49" charset="-128"/>
              </a:rPr>
              <a:t>rule explaining how you should change your existing beliefs in the light of new evidence. </a:t>
            </a:r>
          </a:p>
          <a:p>
            <a:pPr>
              <a:buFont typeface="Wingdings" panose="05000000000000000000" pitchFamily="2" charset="2"/>
              <a:buChar char="§"/>
            </a:pPr>
            <a:r>
              <a:rPr lang="en-US" altLang="en-US" sz="1600" b="1" dirty="0">
                <a:latin typeface="Courier New" panose="02070309020205020404" pitchFamily="49" charset="0"/>
                <a:ea typeface="MS Mincho" panose="02020609040205080304" pitchFamily="49" charset="-128"/>
              </a:rPr>
              <a:t>In other words, it allows scientists to combine new data with their existing knowledge or expertise.</a:t>
            </a:r>
          </a:p>
          <a:p>
            <a:pPr>
              <a:buFont typeface="Wingdings" panose="05000000000000000000" pitchFamily="2" charset="2"/>
              <a:buChar char="§"/>
            </a:pPr>
            <a:endParaRPr lang="en-US" altLang="en-US" sz="1600" b="1" dirty="0">
              <a:latin typeface="Courier New" panose="02070309020205020404" pitchFamily="49" charset="0"/>
              <a:ea typeface="MS Mincho" panose="02020609040205080304" pitchFamily="49" charset="-128"/>
            </a:endParaRPr>
          </a:p>
          <a:p>
            <a:pPr>
              <a:buFont typeface="Wingdings" panose="05000000000000000000" pitchFamily="2" charset="2"/>
              <a:buChar char="§"/>
            </a:pPr>
            <a:r>
              <a:rPr lang="en-US" altLang="en-US" sz="1600" b="1" dirty="0">
                <a:latin typeface="Courier New" panose="02070309020205020404" pitchFamily="49" charset="0"/>
                <a:ea typeface="MS Mincho" panose="02020609040205080304" pitchFamily="49" charset="-128"/>
              </a:rPr>
              <a:t>The canonical example is to imagine that a precocious newborn observes his first sunset, and wonders whether the sun will rise again or not. He assigns equal prior probabilities to both possible outcomes, and represents this by placing one white and one black marble into a bag. The following day, when the sun rises, the child places another white marble in the bag. The probability that a marble plucked randomly from the bag will be white (</a:t>
            </a:r>
            <a:r>
              <a:rPr lang="en-US" altLang="en-US" sz="1600" b="1" dirty="0" err="1">
                <a:latin typeface="Courier New" panose="02070309020205020404" pitchFamily="49" charset="0"/>
                <a:ea typeface="MS Mincho" panose="02020609040205080304" pitchFamily="49" charset="-128"/>
              </a:rPr>
              <a:t>ie</a:t>
            </a:r>
            <a:r>
              <a:rPr lang="en-US" altLang="en-US" sz="1600" b="1" dirty="0">
                <a:latin typeface="Courier New" panose="02070309020205020404" pitchFamily="49" charset="0"/>
                <a:ea typeface="MS Mincho" panose="02020609040205080304" pitchFamily="49" charset="-128"/>
              </a:rPr>
              <a:t>, the child's degree of belief in future sunrises) has thus gone from a half to two-thirds. After sunrise the next day, the child adds another white marble, and the probability (and thus the degree of belief) goes from two-thirds to three-quarters. And so on. Gradually, the initial belief that the sun is just as likely as not to rise each morning is modified to become a near-certainty that the sun will always rise."  </a:t>
            </a:r>
            <a:endParaRPr lang="en-US" altLang="en-US" sz="1600" dirty="0"/>
          </a:p>
        </p:txBody>
      </p:sp>
    </p:spTree>
  </p:cSld>
  <p:clrMapOvr>
    <a:masterClrMapping/>
  </p:clrMapOvr>
  <p:transition>
    <p:checke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a:extLst>
              <a:ext uri="{FF2B5EF4-FFF2-40B4-BE49-F238E27FC236}">
                <a16:creationId xmlns:a16="http://schemas.microsoft.com/office/drawing/2014/main" id="{320DD5A6-7AA7-D53C-89B0-21CE6F4C74AE}"/>
              </a:ext>
            </a:extLst>
          </p:cNvPr>
          <p:cNvSpPr>
            <a:spLocks noGrp="1" noChangeArrowheads="1"/>
          </p:cNvSpPr>
          <p:nvPr>
            <p:ph type="title"/>
          </p:nvPr>
        </p:nvSpPr>
        <p:spPr>
          <a:xfrm>
            <a:off x="914400" y="228600"/>
            <a:ext cx="7848600" cy="685800"/>
          </a:xfrm>
          <a:noFill/>
          <a:ln/>
        </p:spPr>
        <p:txBody>
          <a:bodyPr lIns="92075" tIns="46038" rIns="92075" bIns="46038" anchor="ctr">
            <a:normAutofit/>
          </a:bodyPr>
          <a:lstStyle/>
          <a:p>
            <a:r>
              <a:rPr lang="en-US" altLang="en-US" sz="2800" dirty="0"/>
              <a:t>Bayesian Classification: Simple overview</a:t>
            </a:r>
          </a:p>
        </p:txBody>
      </p:sp>
      <p:sp>
        <p:nvSpPr>
          <p:cNvPr id="846851" name="Rectangle 3">
            <a:extLst>
              <a:ext uri="{FF2B5EF4-FFF2-40B4-BE49-F238E27FC236}">
                <a16:creationId xmlns:a16="http://schemas.microsoft.com/office/drawing/2014/main" id="{B21E599D-7876-09F4-19BE-9EEB514B6C7B}"/>
              </a:ext>
            </a:extLst>
          </p:cNvPr>
          <p:cNvSpPr>
            <a:spLocks noGrp="1" noChangeArrowheads="1"/>
          </p:cNvSpPr>
          <p:nvPr>
            <p:ph type="body" idx="1"/>
          </p:nvPr>
        </p:nvSpPr>
        <p:spPr>
          <a:xfrm>
            <a:off x="304800" y="914400"/>
            <a:ext cx="8686800" cy="5562600"/>
          </a:xfrm>
          <a:noFill/>
          <a:ln/>
        </p:spPr>
        <p:txBody>
          <a:bodyPr lIns="92075" tIns="46038" rIns="92075" bIns="46038">
            <a:normAutofit/>
          </a:bodyPr>
          <a:lstStyle/>
          <a:p>
            <a:pPr>
              <a:buClr>
                <a:schemeClr val="tx1"/>
              </a:buClr>
            </a:pPr>
            <a:r>
              <a:rPr lang="en-US" altLang="en-US" sz="1800" dirty="0">
                <a:latin typeface="Times New Roman" panose="02020603050405020304" pitchFamily="18" charset="0"/>
                <a:ea typeface="MS Mincho" panose="02020609040205080304" pitchFamily="49" charset="-128"/>
                <a:cs typeface="Times New Roman" panose="02020603050405020304" pitchFamily="18" charset="0"/>
              </a:rPr>
              <a:t>Suppose your data consist of fruits, described by their color and shape.  Bayesian classifiers operate by saying "If you see a fruit that is red and round, which type of fruit is it most likely to be, based on the observed data sample? In future, classify red and round fruit as that type of fruit.“</a:t>
            </a:r>
          </a:p>
          <a:p>
            <a:pPr>
              <a:buClr>
                <a:schemeClr val="tx1"/>
              </a:buClr>
            </a:pPr>
            <a:r>
              <a:rPr lang="en-US" altLang="en-US" sz="1800" dirty="0">
                <a:latin typeface="Times New Roman" panose="02020603050405020304" pitchFamily="18" charset="0"/>
                <a:ea typeface="MS Mincho" panose="02020609040205080304" pitchFamily="49" charset="-128"/>
                <a:cs typeface="Times New Roman" panose="02020603050405020304" pitchFamily="18" charset="0"/>
              </a:rPr>
              <a:t>A difficulty arises when you have more than a few variables and classes -- you would require an enormous number of observations (records) to estimate these probabilities.</a:t>
            </a:r>
          </a:p>
          <a:p>
            <a:pPr>
              <a:buClr>
                <a:schemeClr val="tx1"/>
              </a:buClr>
            </a:pPr>
            <a:r>
              <a:rPr lang="en-US" altLang="en-US" sz="1800" dirty="0">
                <a:latin typeface="Times New Roman" panose="02020603050405020304" pitchFamily="18" charset="0"/>
                <a:ea typeface="MS Mincho" panose="02020609040205080304" pitchFamily="49" charset="-128"/>
                <a:cs typeface="Times New Roman" panose="02020603050405020304" pitchFamily="18" charset="0"/>
              </a:rPr>
              <a:t>Naive </a:t>
            </a:r>
            <a:r>
              <a:rPr lang="en-US" altLang="en-US" sz="1800" dirty="0" err="1">
                <a:latin typeface="Times New Roman" panose="02020603050405020304" pitchFamily="18" charset="0"/>
                <a:ea typeface="MS Mincho" panose="02020609040205080304" pitchFamily="49" charset="-128"/>
                <a:cs typeface="Times New Roman" panose="02020603050405020304" pitchFamily="18" charset="0"/>
              </a:rPr>
              <a:t>Baye’s</a:t>
            </a:r>
            <a:r>
              <a:rPr lang="en-US" altLang="en-US" sz="1800" dirty="0">
                <a:latin typeface="Times New Roman" panose="02020603050405020304" pitchFamily="18" charset="0"/>
                <a:ea typeface="MS Mincho" panose="02020609040205080304" pitchFamily="49" charset="-128"/>
                <a:cs typeface="Times New Roman" panose="02020603050405020304" pitchFamily="18" charset="0"/>
              </a:rPr>
              <a:t> classification gets around this problem by not requiring that you have lots of observations for each possible combination of the variables.  Rather, the variables are assumed to be independent of one another and, therefore the probability that a fruit that is red, round, firm, 3" in diameter, etc. will be an apple can be calculated from the independent probabilities that a fruit is red, that it is round, that it is firm, that is 3" in diameter, etc.</a:t>
            </a:r>
          </a:p>
          <a:p>
            <a:pPr>
              <a:buClr>
                <a:schemeClr val="tx1"/>
              </a:buClr>
            </a:pPr>
            <a:r>
              <a:rPr lang="en-US" altLang="en-US" sz="1800" dirty="0">
                <a:latin typeface="Times New Roman" panose="02020603050405020304" pitchFamily="18" charset="0"/>
                <a:ea typeface="MS Mincho" panose="02020609040205080304" pitchFamily="49" charset="-128"/>
                <a:cs typeface="Times New Roman" panose="02020603050405020304" pitchFamily="18" charset="0"/>
              </a:rPr>
              <a:t>In other words, Naive Bayes classifiers assume that the effect of an variable value on a given class is independent of the values of other variable. This assumption is called class conditional independence. It is made to simplify the computation and in this sense considered to be  naïve.</a:t>
            </a:r>
            <a:br>
              <a:rPr lang="en-US" altLang="en-US" sz="1800" dirty="0">
                <a:latin typeface="Times New Roman" panose="02020603050405020304" pitchFamily="18" charset="0"/>
                <a:ea typeface="MS Mincho" panose="02020609040205080304" pitchFamily="49" charset="-128"/>
                <a:cs typeface="Times New Roman" panose="02020603050405020304" pitchFamily="18" charset="0"/>
              </a:rPr>
            </a:br>
            <a:endParaRPr lang="en-US" altLang="en-US" sz="1800" dirty="0">
              <a:latin typeface="Times New Roman" panose="02020603050405020304" pitchFamily="18" charset="0"/>
              <a:ea typeface="MS Mincho" panose="02020609040205080304" pitchFamily="49" charset="-128"/>
              <a:cs typeface="Times New Roman" panose="02020603050405020304" pitchFamily="18" charset="0"/>
            </a:endParaRPr>
          </a:p>
        </p:txBody>
      </p:sp>
    </p:spTree>
  </p:cSld>
  <p:clrMapOvr>
    <a:masterClrMapping/>
  </p:clrMapOvr>
  <p:transition>
    <p:check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457200" y="609600"/>
            <a:ext cx="8305800" cy="5181600"/>
          </a:xfrm>
        </p:spPr>
        <p:txBody>
          <a:bodyPr/>
          <a:lstStyle/>
          <a:p>
            <a:pPr>
              <a:buFontTx/>
              <a:buNone/>
            </a:pPr>
            <a:r>
              <a:rPr lang="en-US" b="1" dirty="0">
                <a:solidFill>
                  <a:schemeClr val="accent2"/>
                </a:solidFill>
              </a:rPr>
              <a:t>  Traditional Programming</a:t>
            </a:r>
          </a:p>
          <a:p>
            <a:endParaRPr lang="en-US" dirty="0"/>
          </a:p>
          <a:p>
            <a:endParaRPr lang="en-US" dirty="0"/>
          </a:p>
          <a:p>
            <a:endParaRPr lang="en-US" dirty="0"/>
          </a:p>
          <a:p>
            <a:endParaRPr lang="en-US" b="1" dirty="0">
              <a:solidFill>
                <a:schemeClr val="accent2"/>
              </a:solidFill>
            </a:endParaRPr>
          </a:p>
          <a:p>
            <a:pPr>
              <a:buFontTx/>
              <a:buNone/>
            </a:pPr>
            <a:r>
              <a:rPr lang="en-US" b="1" dirty="0">
                <a:solidFill>
                  <a:schemeClr val="accent2"/>
                </a:solidFill>
              </a:rPr>
              <a:t>  Machine Learning</a:t>
            </a:r>
          </a:p>
        </p:txBody>
      </p:sp>
      <p:sp>
        <p:nvSpPr>
          <p:cNvPr id="3076" name="Rectangle 4"/>
          <p:cNvSpPr>
            <a:spLocks noChangeArrowheads="1"/>
          </p:cNvSpPr>
          <p:nvPr/>
        </p:nvSpPr>
        <p:spPr bwMode="auto">
          <a:xfrm>
            <a:off x="3352800" y="1600200"/>
            <a:ext cx="2667000" cy="15240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3200"/>
              <a:t>Computer</a:t>
            </a:r>
          </a:p>
        </p:txBody>
      </p:sp>
      <p:sp>
        <p:nvSpPr>
          <p:cNvPr id="3078" name="Line 6"/>
          <p:cNvSpPr>
            <a:spLocks noChangeShapeType="1"/>
          </p:cNvSpPr>
          <p:nvPr/>
        </p:nvSpPr>
        <p:spPr bwMode="auto">
          <a:xfrm>
            <a:off x="2438400" y="2057400"/>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079" name="Line 7"/>
          <p:cNvSpPr>
            <a:spLocks noChangeShapeType="1"/>
          </p:cNvSpPr>
          <p:nvPr/>
        </p:nvSpPr>
        <p:spPr bwMode="auto">
          <a:xfrm>
            <a:off x="2438400" y="2743200"/>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080" name="Line 8"/>
          <p:cNvSpPr>
            <a:spLocks noChangeShapeType="1"/>
          </p:cNvSpPr>
          <p:nvPr/>
        </p:nvSpPr>
        <p:spPr bwMode="auto">
          <a:xfrm>
            <a:off x="6019800" y="2286000"/>
            <a:ext cx="7620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082" name="Text Box 10"/>
          <p:cNvSpPr txBox="1">
            <a:spLocks noChangeArrowheads="1"/>
          </p:cNvSpPr>
          <p:nvPr/>
        </p:nvSpPr>
        <p:spPr bwMode="auto">
          <a:xfrm>
            <a:off x="1355725" y="1692275"/>
            <a:ext cx="10414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3200"/>
              <a:t>Data</a:t>
            </a:r>
          </a:p>
        </p:txBody>
      </p:sp>
      <p:sp>
        <p:nvSpPr>
          <p:cNvPr id="3083" name="Text Box 11"/>
          <p:cNvSpPr txBox="1">
            <a:spLocks noChangeArrowheads="1"/>
          </p:cNvSpPr>
          <p:nvPr/>
        </p:nvSpPr>
        <p:spPr bwMode="auto">
          <a:xfrm>
            <a:off x="685800" y="2362200"/>
            <a:ext cx="17399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3200"/>
              <a:t>Program</a:t>
            </a:r>
          </a:p>
        </p:txBody>
      </p:sp>
      <p:sp>
        <p:nvSpPr>
          <p:cNvPr id="3084" name="Text Box 12"/>
          <p:cNvSpPr txBox="1">
            <a:spLocks noChangeArrowheads="1"/>
          </p:cNvSpPr>
          <p:nvPr/>
        </p:nvSpPr>
        <p:spPr bwMode="auto">
          <a:xfrm>
            <a:off x="6781800" y="1981200"/>
            <a:ext cx="1401763"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3200"/>
              <a:t>Output</a:t>
            </a:r>
          </a:p>
        </p:txBody>
      </p:sp>
      <p:sp>
        <p:nvSpPr>
          <p:cNvPr id="3091" name="Rectangle 19"/>
          <p:cNvSpPr>
            <a:spLocks noChangeArrowheads="1"/>
          </p:cNvSpPr>
          <p:nvPr/>
        </p:nvSpPr>
        <p:spPr bwMode="auto">
          <a:xfrm>
            <a:off x="3429000" y="4419600"/>
            <a:ext cx="2667000" cy="15240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3200"/>
              <a:t>Computer</a:t>
            </a:r>
          </a:p>
        </p:txBody>
      </p:sp>
      <p:sp>
        <p:nvSpPr>
          <p:cNvPr id="3092" name="Line 20"/>
          <p:cNvSpPr>
            <a:spLocks noChangeShapeType="1"/>
          </p:cNvSpPr>
          <p:nvPr/>
        </p:nvSpPr>
        <p:spPr bwMode="auto">
          <a:xfrm>
            <a:off x="2514600" y="4876800"/>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093" name="Line 21"/>
          <p:cNvSpPr>
            <a:spLocks noChangeShapeType="1"/>
          </p:cNvSpPr>
          <p:nvPr/>
        </p:nvSpPr>
        <p:spPr bwMode="auto">
          <a:xfrm>
            <a:off x="2514600" y="5562600"/>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094" name="Line 22"/>
          <p:cNvSpPr>
            <a:spLocks noChangeShapeType="1"/>
          </p:cNvSpPr>
          <p:nvPr/>
        </p:nvSpPr>
        <p:spPr bwMode="auto">
          <a:xfrm>
            <a:off x="6096000" y="5105400"/>
            <a:ext cx="7620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095" name="Text Box 23"/>
          <p:cNvSpPr txBox="1">
            <a:spLocks noChangeArrowheads="1"/>
          </p:cNvSpPr>
          <p:nvPr/>
        </p:nvSpPr>
        <p:spPr bwMode="auto">
          <a:xfrm>
            <a:off x="1431925" y="4511675"/>
            <a:ext cx="10414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3200"/>
              <a:t>Data</a:t>
            </a:r>
          </a:p>
        </p:txBody>
      </p:sp>
      <p:sp>
        <p:nvSpPr>
          <p:cNvPr id="3096" name="Text Box 24"/>
          <p:cNvSpPr txBox="1">
            <a:spLocks noChangeArrowheads="1"/>
          </p:cNvSpPr>
          <p:nvPr/>
        </p:nvSpPr>
        <p:spPr bwMode="auto">
          <a:xfrm>
            <a:off x="1066800" y="5257800"/>
            <a:ext cx="1401763"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3200"/>
              <a:t>Output</a:t>
            </a:r>
          </a:p>
        </p:txBody>
      </p:sp>
      <p:sp>
        <p:nvSpPr>
          <p:cNvPr id="3097" name="Text Box 25"/>
          <p:cNvSpPr txBox="1">
            <a:spLocks noChangeArrowheads="1"/>
          </p:cNvSpPr>
          <p:nvPr/>
        </p:nvSpPr>
        <p:spPr bwMode="auto">
          <a:xfrm>
            <a:off x="6858000" y="4800600"/>
            <a:ext cx="17399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3200"/>
              <a:t>Program</a:t>
            </a:r>
          </a:p>
        </p:txBody>
      </p:sp>
    </p:spTree>
    <p:extLst>
      <p:ext uri="{BB962C8B-B14F-4D97-AF65-F5344CB8AC3E}">
        <p14:creationId xmlns:p14="http://schemas.microsoft.com/office/powerpoint/2010/main" val="13090556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a:extLst>
              <a:ext uri="{FF2B5EF4-FFF2-40B4-BE49-F238E27FC236}">
                <a16:creationId xmlns:a16="http://schemas.microsoft.com/office/drawing/2014/main" id="{E0267185-68F2-F301-8A90-54CF5C686AD1}"/>
              </a:ext>
            </a:extLst>
          </p:cNvPr>
          <p:cNvSpPr>
            <a:spLocks noGrp="1" noChangeArrowheads="1"/>
          </p:cNvSpPr>
          <p:nvPr>
            <p:ph type="title"/>
          </p:nvPr>
        </p:nvSpPr>
        <p:spPr>
          <a:xfrm>
            <a:off x="914400" y="228600"/>
            <a:ext cx="7848600" cy="685800"/>
          </a:xfrm>
          <a:noFill/>
          <a:ln/>
        </p:spPr>
        <p:txBody>
          <a:bodyPr lIns="92075" tIns="46038" rIns="92075" bIns="46038" anchor="ctr">
            <a:normAutofit/>
          </a:bodyPr>
          <a:lstStyle/>
          <a:p>
            <a:r>
              <a:rPr lang="en-US" altLang="en-US" sz="2400" dirty="0"/>
              <a:t>Bayesian Classification: Simple overview…</a:t>
            </a:r>
          </a:p>
        </p:txBody>
      </p:sp>
      <p:sp>
        <p:nvSpPr>
          <p:cNvPr id="847875" name="Rectangle 3">
            <a:extLst>
              <a:ext uri="{FF2B5EF4-FFF2-40B4-BE49-F238E27FC236}">
                <a16:creationId xmlns:a16="http://schemas.microsoft.com/office/drawing/2014/main" id="{2C58D186-002B-C247-B300-0B40D7EF39A6}"/>
              </a:ext>
            </a:extLst>
          </p:cNvPr>
          <p:cNvSpPr>
            <a:spLocks noGrp="1" noChangeArrowheads="1"/>
          </p:cNvSpPr>
          <p:nvPr>
            <p:ph type="body" idx="1"/>
          </p:nvPr>
        </p:nvSpPr>
        <p:spPr>
          <a:xfrm>
            <a:off x="304800" y="990600"/>
            <a:ext cx="8686800" cy="5486400"/>
          </a:xfrm>
          <a:noFill/>
          <a:ln/>
        </p:spPr>
        <p:txBody>
          <a:bodyPr lIns="92075" tIns="46038" rIns="92075" bIns="46038"/>
          <a:lstStyle/>
          <a:p>
            <a:pPr>
              <a:buClr>
                <a:schemeClr val="tx1"/>
              </a:buClr>
              <a:buFont typeface="Wingdings" panose="05000000000000000000" pitchFamily="2" charset="2"/>
              <a:buNone/>
            </a:pPr>
            <a:r>
              <a:rPr lang="en-US" altLang="en-US" sz="1800" dirty="0">
                <a:latin typeface="Courier New" panose="02070309020205020404" pitchFamily="49" charset="0"/>
                <a:ea typeface="MS Mincho" panose="02020609040205080304" pitchFamily="49" charset="-128"/>
              </a:rPr>
              <a:t>	This assumption is a fairly strong assumption and is often not applicable.  However, bias in estimating probabilities often may not make a difference in practice -- it is the order of the probabilities, not their exact values, that determine the classifications.</a:t>
            </a:r>
            <a:br>
              <a:rPr lang="en-US" altLang="en-US" sz="1800" dirty="0">
                <a:latin typeface="Courier New" panose="02070309020205020404" pitchFamily="49" charset="0"/>
                <a:ea typeface="MS Mincho" panose="02020609040205080304" pitchFamily="49" charset="-128"/>
              </a:rPr>
            </a:br>
            <a:br>
              <a:rPr lang="en-US" altLang="en-US" sz="1800" dirty="0">
                <a:latin typeface="Courier New" panose="02070309020205020404" pitchFamily="49" charset="0"/>
                <a:ea typeface="MS Mincho" panose="02020609040205080304" pitchFamily="49" charset="-128"/>
              </a:rPr>
            </a:br>
            <a:r>
              <a:rPr lang="en-US" altLang="en-US" sz="1800" dirty="0">
                <a:latin typeface="Courier New" panose="02070309020205020404" pitchFamily="49" charset="0"/>
                <a:ea typeface="MS Mincho" panose="02020609040205080304" pitchFamily="49" charset="-128"/>
              </a:rPr>
              <a:t>Studies comparing classification algorithms have found the Na</a:t>
            </a:r>
            <a:r>
              <a:rPr lang="en-US" altLang="en-US" sz="1800" dirty="0">
                <a:ea typeface="MS Mincho" panose="02020609040205080304" pitchFamily="49" charset="-128"/>
              </a:rPr>
              <a:t>ï</a:t>
            </a:r>
            <a:r>
              <a:rPr lang="en-US" altLang="en-US" sz="1800" dirty="0">
                <a:latin typeface="Courier New" panose="02070309020205020404" pitchFamily="49" charset="0"/>
                <a:ea typeface="MS Mincho" panose="02020609040205080304" pitchFamily="49" charset="-128"/>
              </a:rPr>
              <a:t>ve Bayesian classifier to be comparable in performance with classification trees and with neural network classifiers.  They have also exhibited high accuracy and speed when applied to large databases.</a:t>
            </a:r>
            <a:br>
              <a:rPr lang="en-US" altLang="en-US" sz="1800" dirty="0">
                <a:latin typeface="Courier New" panose="02070309020205020404" pitchFamily="49" charset="0"/>
                <a:ea typeface="MS Mincho" panose="02020609040205080304" pitchFamily="49" charset="-128"/>
              </a:rPr>
            </a:br>
            <a:br>
              <a:rPr lang="en-US" altLang="en-US" sz="1800" dirty="0">
                <a:latin typeface="Courier New" panose="02070309020205020404" pitchFamily="49" charset="0"/>
                <a:ea typeface="MS Mincho" panose="02020609040205080304" pitchFamily="49" charset="-128"/>
              </a:rPr>
            </a:br>
            <a:endParaRPr lang="en-US" altLang="en-US" sz="1800" dirty="0">
              <a:latin typeface="Courier New" panose="02070309020205020404" pitchFamily="49" charset="0"/>
              <a:ea typeface="MS Mincho" panose="02020609040205080304" pitchFamily="49" charset="-128"/>
            </a:endParaRPr>
          </a:p>
        </p:txBody>
      </p:sp>
    </p:spTree>
  </p:cSld>
  <p:clrMapOvr>
    <a:masterClrMapping/>
  </p:clrMapOvr>
  <p:transition>
    <p:checke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9" name="Rectangle 3">
            <a:extLst>
              <a:ext uri="{FF2B5EF4-FFF2-40B4-BE49-F238E27FC236}">
                <a16:creationId xmlns:a16="http://schemas.microsoft.com/office/drawing/2014/main" id="{79609C7E-494D-53D8-B3C7-633B0FD7BA7F}"/>
              </a:ext>
            </a:extLst>
          </p:cNvPr>
          <p:cNvSpPr>
            <a:spLocks noGrp="1" noChangeArrowheads="1"/>
          </p:cNvSpPr>
          <p:nvPr>
            <p:ph type="body" idx="1"/>
          </p:nvPr>
        </p:nvSpPr>
        <p:spPr>
          <a:xfrm>
            <a:off x="304800" y="990600"/>
            <a:ext cx="8686800" cy="5486400"/>
          </a:xfrm>
          <a:noFill/>
          <a:ln/>
        </p:spPr>
        <p:txBody>
          <a:bodyPr lIns="92075" tIns="46038" rIns="92075" bIns="46038">
            <a:normAutofit fontScale="92500" lnSpcReduction="10000"/>
          </a:bodyPr>
          <a:lstStyle/>
          <a:p>
            <a:pPr>
              <a:lnSpc>
                <a:spcPct val="90000"/>
              </a:lnSpc>
              <a:buClr>
                <a:schemeClr val="tx1"/>
              </a:buClr>
              <a:buFont typeface="Wingdings" panose="05000000000000000000" pitchFamily="2" charset="2"/>
              <a:buNone/>
            </a:pPr>
            <a:br>
              <a:rPr lang="en-US" altLang="en-US" sz="1800" dirty="0">
                <a:latin typeface="Courier New" panose="02070309020205020404" pitchFamily="49" charset="0"/>
                <a:ea typeface="MS Mincho" panose="02020609040205080304" pitchFamily="49" charset="-128"/>
              </a:rPr>
            </a:br>
            <a:r>
              <a:rPr lang="en-US" altLang="en-US" sz="1800" dirty="0">
                <a:latin typeface="Courier New" panose="02070309020205020404" pitchFamily="49" charset="0"/>
                <a:ea typeface="MS Mincho" panose="02020609040205080304" pitchFamily="49" charset="-128"/>
              </a:rPr>
              <a:t>Let X be the data record (case) whose class label is unknown. Let H be some hypothesis, such as "data record X belongs to a specified class C.</a:t>
            </a:r>
            <a:r>
              <a:rPr lang="en-US" altLang="en-US" sz="1800" dirty="0">
                <a:ea typeface="MS Mincho" panose="02020609040205080304" pitchFamily="49" charset="-128"/>
              </a:rPr>
              <a:t>“</a:t>
            </a:r>
            <a:endParaRPr lang="en-US" altLang="en-US" sz="1800" dirty="0">
              <a:latin typeface="Courier New" panose="02070309020205020404" pitchFamily="49" charset="0"/>
              <a:ea typeface="MS Mincho" panose="02020609040205080304" pitchFamily="49" charset="-128"/>
            </a:endParaRPr>
          </a:p>
          <a:p>
            <a:pPr>
              <a:lnSpc>
                <a:spcPct val="90000"/>
              </a:lnSpc>
              <a:buClr>
                <a:schemeClr val="tx1"/>
              </a:buClr>
              <a:buFont typeface="Wingdings" panose="05000000000000000000" pitchFamily="2" charset="2"/>
              <a:buNone/>
            </a:pPr>
            <a:r>
              <a:rPr lang="en-US" altLang="en-US" sz="1800" dirty="0">
                <a:latin typeface="Courier New" panose="02070309020205020404" pitchFamily="49" charset="0"/>
                <a:ea typeface="MS Mincho" panose="02020609040205080304" pitchFamily="49" charset="-128"/>
              </a:rPr>
              <a:t> </a:t>
            </a:r>
          </a:p>
          <a:p>
            <a:pPr>
              <a:lnSpc>
                <a:spcPct val="90000"/>
              </a:lnSpc>
              <a:buClr>
                <a:schemeClr val="tx1"/>
              </a:buClr>
              <a:buFont typeface="Wingdings" panose="05000000000000000000" pitchFamily="2" charset="2"/>
              <a:buNone/>
            </a:pPr>
            <a:r>
              <a:rPr lang="en-US" altLang="en-US" sz="1800" dirty="0">
                <a:latin typeface="Courier New" panose="02070309020205020404" pitchFamily="49" charset="0"/>
                <a:ea typeface="MS Mincho" panose="02020609040205080304" pitchFamily="49" charset="-128"/>
              </a:rPr>
              <a:t>  For classification, we want to determine P (H|X) </a:t>
            </a:r>
            <a:r>
              <a:rPr lang="en-US" altLang="en-US" sz="1800" dirty="0">
                <a:ea typeface="MS Mincho" panose="02020609040205080304" pitchFamily="49" charset="-128"/>
              </a:rPr>
              <a:t>–</a:t>
            </a:r>
            <a:r>
              <a:rPr lang="en-US" altLang="en-US" sz="1800" dirty="0">
                <a:latin typeface="Courier New" panose="02070309020205020404" pitchFamily="49" charset="0"/>
                <a:ea typeface="MS Mincho" panose="02020609040205080304" pitchFamily="49" charset="-128"/>
              </a:rPr>
              <a:t> the probability that the hypothesis H holds, given the observed data record X.</a:t>
            </a:r>
            <a:br>
              <a:rPr lang="en-US" altLang="en-US" sz="1800" dirty="0">
                <a:latin typeface="Courier New" panose="02070309020205020404" pitchFamily="49" charset="0"/>
                <a:ea typeface="MS Mincho" panose="02020609040205080304" pitchFamily="49" charset="-128"/>
              </a:rPr>
            </a:br>
            <a:br>
              <a:rPr lang="en-US" altLang="en-US" sz="1800" dirty="0">
                <a:latin typeface="Courier New" panose="02070309020205020404" pitchFamily="49" charset="0"/>
                <a:ea typeface="MS Mincho" panose="02020609040205080304" pitchFamily="49" charset="-128"/>
              </a:rPr>
            </a:br>
            <a:r>
              <a:rPr lang="en-US" altLang="en-US" sz="1800" dirty="0">
                <a:latin typeface="Courier New" panose="02070309020205020404" pitchFamily="49" charset="0"/>
                <a:ea typeface="MS Mincho" panose="02020609040205080304" pitchFamily="49" charset="-128"/>
              </a:rPr>
              <a:t>P (H|X) is the posterior probability of H conditioned on X. For example, the probability that a fruit is an apple, given the condition that it is red and round.  </a:t>
            </a:r>
          </a:p>
          <a:p>
            <a:pPr>
              <a:lnSpc>
                <a:spcPct val="90000"/>
              </a:lnSpc>
              <a:buClr>
                <a:schemeClr val="tx1"/>
              </a:buClr>
              <a:buFont typeface="Wingdings" panose="05000000000000000000" pitchFamily="2" charset="2"/>
              <a:buNone/>
            </a:pPr>
            <a:endParaRPr lang="en-US" altLang="en-US" sz="1800" dirty="0">
              <a:latin typeface="Courier New" panose="02070309020205020404" pitchFamily="49" charset="0"/>
              <a:ea typeface="MS Mincho" panose="02020609040205080304" pitchFamily="49" charset="-128"/>
            </a:endParaRPr>
          </a:p>
          <a:p>
            <a:pPr>
              <a:lnSpc>
                <a:spcPct val="90000"/>
              </a:lnSpc>
              <a:buClr>
                <a:schemeClr val="tx1"/>
              </a:buClr>
              <a:buFont typeface="Wingdings" panose="05000000000000000000" pitchFamily="2" charset="2"/>
              <a:buNone/>
            </a:pPr>
            <a:r>
              <a:rPr lang="en-US" altLang="en-US" sz="1800" dirty="0">
                <a:latin typeface="Courier New" panose="02070309020205020404" pitchFamily="49" charset="0"/>
                <a:ea typeface="MS Mincho" panose="02020609040205080304" pitchFamily="49" charset="-128"/>
              </a:rPr>
              <a:t>	In contrast, P(H) is the prior probability, or a priori probability, of H. In this example P(H) is the probability that any given data record is an apple, regardless of how the data record looks. </a:t>
            </a:r>
          </a:p>
          <a:p>
            <a:pPr>
              <a:lnSpc>
                <a:spcPct val="90000"/>
              </a:lnSpc>
              <a:buClr>
                <a:schemeClr val="tx1"/>
              </a:buClr>
              <a:buFont typeface="Wingdings" panose="05000000000000000000" pitchFamily="2" charset="2"/>
              <a:buNone/>
            </a:pPr>
            <a:endParaRPr lang="en-US" altLang="en-US" sz="1800" dirty="0">
              <a:latin typeface="Courier New" panose="02070309020205020404" pitchFamily="49" charset="0"/>
              <a:ea typeface="MS Mincho" panose="02020609040205080304" pitchFamily="49" charset="-128"/>
            </a:endParaRPr>
          </a:p>
          <a:p>
            <a:pPr>
              <a:lnSpc>
                <a:spcPct val="90000"/>
              </a:lnSpc>
              <a:buClr>
                <a:schemeClr val="tx1"/>
              </a:buClr>
              <a:buFont typeface="Wingdings" panose="05000000000000000000" pitchFamily="2" charset="2"/>
              <a:buNone/>
            </a:pPr>
            <a:r>
              <a:rPr lang="en-US" altLang="en-US" sz="1800" dirty="0">
                <a:latin typeface="Courier New" panose="02070309020205020404" pitchFamily="49" charset="0"/>
                <a:ea typeface="MS Mincho" panose="02020609040205080304" pitchFamily="49" charset="-128"/>
              </a:rPr>
              <a:t>	The posterior probability, P (H|X), is based on more information (such as background knowledge) than the prior probability, P(H), which is independent of X.</a:t>
            </a:r>
            <a:br>
              <a:rPr lang="en-US" altLang="en-US" sz="1800" dirty="0">
                <a:latin typeface="Courier New" panose="02070309020205020404" pitchFamily="49" charset="0"/>
                <a:ea typeface="MS Mincho" panose="02020609040205080304" pitchFamily="49" charset="-128"/>
              </a:rPr>
            </a:br>
            <a:endParaRPr lang="en-US" altLang="en-US" sz="1800" dirty="0">
              <a:latin typeface="Courier New" panose="02070309020205020404" pitchFamily="49" charset="0"/>
              <a:ea typeface="MS Mincho" panose="02020609040205080304" pitchFamily="49" charset="-128"/>
            </a:endParaRPr>
          </a:p>
        </p:txBody>
      </p:sp>
      <p:sp>
        <p:nvSpPr>
          <p:cNvPr id="848900" name="Rectangle 4">
            <a:extLst>
              <a:ext uri="{FF2B5EF4-FFF2-40B4-BE49-F238E27FC236}">
                <a16:creationId xmlns:a16="http://schemas.microsoft.com/office/drawing/2014/main" id="{B53F37C0-0E4A-C58C-F32B-487ECCED9A70}"/>
              </a:ext>
            </a:extLst>
          </p:cNvPr>
          <p:cNvSpPr>
            <a:spLocks noGrp="1" noChangeArrowheads="1"/>
          </p:cNvSpPr>
          <p:nvPr>
            <p:ph type="title"/>
          </p:nvPr>
        </p:nvSpPr>
        <p:spPr>
          <a:xfrm>
            <a:off x="533400" y="381000"/>
            <a:ext cx="8077200" cy="533400"/>
          </a:xfrm>
        </p:spPr>
        <p:txBody>
          <a:bodyPr>
            <a:normAutofit fontScale="90000"/>
          </a:bodyPr>
          <a:lstStyle/>
          <a:p>
            <a:r>
              <a:rPr lang="en-US" altLang="en-US" sz="3600"/>
              <a:t>Bays Theorem</a:t>
            </a:r>
          </a:p>
        </p:txBody>
      </p:sp>
    </p:spTree>
  </p:cSld>
  <p:clrMapOvr>
    <a:masterClrMapping/>
  </p:clrMapOvr>
  <p:transition>
    <p:checke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Rectangle 2">
            <a:extLst>
              <a:ext uri="{FF2B5EF4-FFF2-40B4-BE49-F238E27FC236}">
                <a16:creationId xmlns:a16="http://schemas.microsoft.com/office/drawing/2014/main" id="{22C68F82-CF87-B7A7-EFD9-74C0B93F784F}"/>
              </a:ext>
            </a:extLst>
          </p:cNvPr>
          <p:cNvSpPr>
            <a:spLocks noGrp="1" noChangeArrowheads="1"/>
          </p:cNvSpPr>
          <p:nvPr>
            <p:ph type="title"/>
          </p:nvPr>
        </p:nvSpPr>
        <p:spPr>
          <a:xfrm>
            <a:off x="914400" y="228600"/>
            <a:ext cx="7848600" cy="685800"/>
          </a:xfrm>
          <a:noFill/>
          <a:ln/>
        </p:spPr>
        <p:txBody>
          <a:bodyPr lIns="92075" tIns="46038" rIns="92075" bIns="46038" anchor="ctr">
            <a:normAutofit/>
          </a:bodyPr>
          <a:lstStyle/>
          <a:p>
            <a:r>
              <a:rPr lang="en-US" altLang="en-US" sz="2800"/>
              <a:t>Bayesian Classification: Simple introduction…</a:t>
            </a:r>
          </a:p>
        </p:txBody>
      </p:sp>
      <p:sp>
        <p:nvSpPr>
          <p:cNvPr id="849923" name="Rectangle 3">
            <a:extLst>
              <a:ext uri="{FF2B5EF4-FFF2-40B4-BE49-F238E27FC236}">
                <a16:creationId xmlns:a16="http://schemas.microsoft.com/office/drawing/2014/main" id="{FAF887CF-3124-19C4-F380-8406CCC75B78}"/>
              </a:ext>
            </a:extLst>
          </p:cNvPr>
          <p:cNvSpPr>
            <a:spLocks noGrp="1" noChangeArrowheads="1"/>
          </p:cNvSpPr>
          <p:nvPr>
            <p:ph type="body" idx="1"/>
          </p:nvPr>
        </p:nvSpPr>
        <p:spPr>
          <a:xfrm>
            <a:off x="304800" y="990600"/>
            <a:ext cx="8686800" cy="5486400"/>
          </a:xfrm>
          <a:noFill/>
          <a:ln/>
        </p:spPr>
        <p:txBody>
          <a:bodyPr lIns="92075" tIns="46038" rIns="92075" bIns="46038"/>
          <a:lstStyle/>
          <a:p>
            <a:pPr>
              <a:buClr>
                <a:schemeClr val="tx1"/>
              </a:buClr>
              <a:buFont typeface="Wingdings" panose="05000000000000000000" pitchFamily="2" charset="2"/>
              <a:buNone/>
            </a:pPr>
            <a:r>
              <a:rPr lang="en-US" altLang="en-US" sz="1800" dirty="0">
                <a:latin typeface="Courier New" panose="02070309020205020404" pitchFamily="49" charset="0"/>
                <a:ea typeface="MS Mincho" panose="02020609040205080304" pitchFamily="49" charset="-128"/>
              </a:rPr>
              <a:t>	</a:t>
            </a:r>
            <a:br>
              <a:rPr lang="en-US" altLang="en-US" sz="1800" dirty="0">
                <a:latin typeface="Courier New" panose="02070309020205020404" pitchFamily="49" charset="0"/>
                <a:ea typeface="MS Mincho" panose="02020609040205080304" pitchFamily="49" charset="-128"/>
              </a:rPr>
            </a:br>
            <a:r>
              <a:rPr lang="en-US" altLang="en-US" sz="1800" dirty="0">
                <a:latin typeface="Courier New" panose="02070309020205020404" pitchFamily="49" charset="0"/>
                <a:ea typeface="MS Mincho" panose="02020609040205080304" pitchFamily="49" charset="-128"/>
              </a:rPr>
              <a:t>Similarly, P (X|H) is posterior probability of X conditioned on H. That is, it is the probability that X is red and round given that we know that it is true that X is an apple. </a:t>
            </a:r>
          </a:p>
          <a:p>
            <a:pPr>
              <a:buClr>
                <a:schemeClr val="tx1"/>
              </a:buClr>
              <a:buFont typeface="Wingdings" panose="05000000000000000000" pitchFamily="2" charset="2"/>
              <a:buNone/>
            </a:pPr>
            <a:r>
              <a:rPr lang="en-US" altLang="en-US" sz="1800" dirty="0">
                <a:latin typeface="Courier New" panose="02070309020205020404" pitchFamily="49" charset="0"/>
                <a:ea typeface="MS Mincho" panose="02020609040205080304" pitchFamily="49" charset="-128"/>
              </a:rPr>
              <a:t>	</a:t>
            </a:r>
          </a:p>
          <a:p>
            <a:pPr>
              <a:buClr>
                <a:schemeClr val="tx1"/>
              </a:buClr>
              <a:buFont typeface="Wingdings" panose="05000000000000000000" pitchFamily="2" charset="2"/>
              <a:buNone/>
            </a:pPr>
            <a:r>
              <a:rPr lang="en-US" altLang="en-US" sz="1800" dirty="0">
                <a:latin typeface="Courier New" panose="02070309020205020404" pitchFamily="49" charset="0"/>
                <a:ea typeface="MS Mincho" panose="02020609040205080304" pitchFamily="49" charset="-128"/>
              </a:rPr>
              <a:t>	P(X) is the prior probability of X, i.e., it is the probability that a data record from our set of fruits is red and round. </a:t>
            </a:r>
          </a:p>
          <a:p>
            <a:pPr>
              <a:buClr>
                <a:schemeClr val="tx1"/>
              </a:buClr>
              <a:buFont typeface="Wingdings" panose="05000000000000000000" pitchFamily="2" charset="2"/>
              <a:buNone/>
            </a:pPr>
            <a:endParaRPr lang="en-US" altLang="en-US" sz="1800" dirty="0">
              <a:latin typeface="Courier New" panose="02070309020205020404" pitchFamily="49" charset="0"/>
              <a:ea typeface="MS Mincho" panose="02020609040205080304" pitchFamily="49" charset="-128"/>
            </a:endParaRPr>
          </a:p>
          <a:p>
            <a:pPr>
              <a:buClr>
                <a:schemeClr val="tx1"/>
              </a:buClr>
              <a:buFont typeface="Wingdings" panose="05000000000000000000" pitchFamily="2" charset="2"/>
              <a:buNone/>
            </a:pPr>
            <a:r>
              <a:rPr lang="en-US" altLang="en-US" sz="1800" dirty="0">
                <a:latin typeface="Courier New" panose="02070309020205020404" pitchFamily="49" charset="0"/>
                <a:ea typeface="MS Mincho" panose="02020609040205080304" pitchFamily="49" charset="-128"/>
              </a:rPr>
              <a:t>	Bayes theorem is useful in that it provides a way of calculating the posterior probability, P(H|X), from P(H), P(X), and P(X|H). Bayes theorem is</a:t>
            </a:r>
            <a:br>
              <a:rPr lang="en-US" altLang="en-US" sz="1800" dirty="0">
                <a:latin typeface="Courier New" panose="02070309020205020404" pitchFamily="49" charset="0"/>
                <a:ea typeface="MS Mincho" panose="02020609040205080304" pitchFamily="49" charset="-128"/>
              </a:rPr>
            </a:br>
            <a:br>
              <a:rPr lang="en-US" altLang="en-US" sz="1800" dirty="0">
                <a:latin typeface="Courier New" panose="02070309020205020404" pitchFamily="49" charset="0"/>
                <a:ea typeface="MS Mincho" panose="02020609040205080304" pitchFamily="49" charset="-128"/>
              </a:rPr>
            </a:br>
            <a:r>
              <a:rPr lang="en-US" altLang="en-US" sz="1800" dirty="0">
                <a:latin typeface="Courier New" panose="02070309020205020404" pitchFamily="49" charset="0"/>
                <a:ea typeface="MS Mincho" panose="02020609040205080304" pitchFamily="49" charset="-128"/>
              </a:rPr>
              <a:t>P (H|X)  =  P(X|H) P(H) / P(X)</a:t>
            </a:r>
            <a:br>
              <a:rPr lang="en-US" altLang="en-US" sz="1800" dirty="0">
                <a:latin typeface="Courier New" panose="02070309020205020404" pitchFamily="49" charset="0"/>
                <a:ea typeface="MS Mincho" panose="02020609040205080304" pitchFamily="49" charset="-128"/>
              </a:rPr>
            </a:br>
            <a:endParaRPr lang="en-US" altLang="en-US" sz="1800" dirty="0">
              <a:latin typeface="Courier New" panose="02070309020205020404" pitchFamily="49" charset="0"/>
              <a:ea typeface="MS Mincho" panose="02020609040205080304" pitchFamily="49" charset="-128"/>
            </a:endParaRPr>
          </a:p>
        </p:txBody>
      </p:sp>
    </p:spTree>
  </p:cSld>
  <p:clrMapOvr>
    <a:masterClrMapping/>
  </p:clrMapOvr>
  <p:transition>
    <p:checke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a:extLst>
              <a:ext uri="{FF2B5EF4-FFF2-40B4-BE49-F238E27FC236}">
                <a16:creationId xmlns:a16="http://schemas.microsoft.com/office/drawing/2014/main" id="{928F7559-66B6-5FEC-9EEB-897D9C8B84CC}"/>
              </a:ext>
            </a:extLst>
          </p:cNvPr>
          <p:cNvSpPr>
            <a:spLocks noGrp="1" noChangeArrowheads="1"/>
          </p:cNvSpPr>
          <p:nvPr>
            <p:ph type="title"/>
          </p:nvPr>
        </p:nvSpPr>
        <p:spPr>
          <a:xfrm>
            <a:off x="533400" y="381000"/>
            <a:ext cx="8077200" cy="685800"/>
          </a:xfrm>
        </p:spPr>
        <p:txBody>
          <a:bodyPr>
            <a:normAutofit fontScale="90000"/>
          </a:bodyPr>
          <a:lstStyle/>
          <a:p>
            <a:pPr algn="ctr"/>
            <a:r>
              <a:rPr lang="en-US" altLang="en-US" sz="4400" b="1"/>
              <a:t>Bayes Classifier</a:t>
            </a:r>
          </a:p>
        </p:txBody>
      </p:sp>
      <p:sp>
        <p:nvSpPr>
          <p:cNvPr id="867331" name="Rectangle 3">
            <a:extLst>
              <a:ext uri="{FF2B5EF4-FFF2-40B4-BE49-F238E27FC236}">
                <a16:creationId xmlns:a16="http://schemas.microsoft.com/office/drawing/2014/main" id="{31D0D6B6-740C-0753-C5C0-DC6156837729}"/>
              </a:ext>
            </a:extLst>
          </p:cNvPr>
          <p:cNvSpPr>
            <a:spLocks noGrp="1" noChangeArrowheads="1"/>
          </p:cNvSpPr>
          <p:nvPr>
            <p:ph type="body" idx="1"/>
          </p:nvPr>
        </p:nvSpPr>
        <p:spPr/>
        <p:txBody>
          <a:bodyPr/>
          <a:lstStyle/>
          <a:p>
            <a:r>
              <a:rPr lang="en-US" altLang="en-US"/>
              <a:t>A probabilistic framework for solving classification problems</a:t>
            </a:r>
          </a:p>
          <a:p>
            <a:r>
              <a:rPr lang="en-US" altLang="en-US"/>
              <a:t>Conditional Probability:</a:t>
            </a:r>
          </a:p>
          <a:p>
            <a:endParaRPr lang="en-US" altLang="en-US"/>
          </a:p>
          <a:p>
            <a:endParaRPr lang="en-US" altLang="en-US"/>
          </a:p>
          <a:p>
            <a:endParaRPr lang="en-US" altLang="en-US"/>
          </a:p>
          <a:p>
            <a:r>
              <a:rPr lang="en-US" altLang="en-US"/>
              <a:t> Bayes theorem:</a:t>
            </a:r>
          </a:p>
        </p:txBody>
      </p:sp>
      <p:graphicFrame>
        <p:nvGraphicFramePr>
          <p:cNvPr id="867332" name="Object 4">
            <a:extLst>
              <a:ext uri="{FF2B5EF4-FFF2-40B4-BE49-F238E27FC236}">
                <a16:creationId xmlns:a16="http://schemas.microsoft.com/office/drawing/2014/main" id="{121DD04D-DF71-870E-511E-4CCDF0F11F1D}"/>
              </a:ext>
            </a:extLst>
          </p:cNvPr>
          <p:cNvGraphicFramePr>
            <a:graphicFrameLocks noChangeAspect="1"/>
          </p:cNvGraphicFramePr>
          <p:nvPr/>
        </p:nvGraphicFramePr>
        <p:xfrm>
          <a:off x="1600200" y="5029200"/>
          <a:ext cx="4440238" cy="1157288"/>
        </p:xfrm>
        <a:graphic>
          <a:graphicData uri="http://schemas.openxmlformats.org/presentationml/2006/ole">
            <mc:AlternateContent xmlns:mc="http://schemas.openxmlformats.org/markup-compatibility/2006">
              <mc:Choice xmlns:v="urn:schemas-microsoft-com:vml" Requires="v">
                <p:oleObj name="Equation" r:id="rId2" imgW="3022560" imgH="787320" progId="Equation.3">
                  <p:embed/>
                </p:oleObj>
              </mc:Choice>
              <mc:Fallback>
                <p:oleObj name="Equation" r:id="rId2" imgW="3022560" imgH="787320" progId="Equation.3">
                  <p:embed/>
                  <p:pic>
                    <p:nvPicPr>
                      <p:cNvPr id="867332" name="Object 4">
                        <a:extLst>
                          <a:ext uri="{FF2B5EF4-FFF2-40B4-BE49-F238E27FC236}">
                            <a16:creationId xmlns:a16="http://schemas.microsoft.com/office/drawing/2014/main" id="{121DD04D-DF71-870E-511E-4CCDF0F11F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5029200"/>
                        <a:ext cx="4440238" cy="1157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7333" name="Object 5">
            <a:extLst>
              <a:ext uri="{FF2B5EF4-FFF2-40B4-BE49-F238E27FC236}">
                <a16:creationId xmlns:a16="http://schemas.microsoft.com/office/drawing/2014/main" id="{A6B4E1D7-2BD6-67BD-B591-0196DF298648}"/>
              </a:ext>
            </a:extLst>
          </p:cNvPr>
          <p:cNvGraphicFramePr>
            <a:graphicFrameLocks noChangeAspect="1"/>
          </p:cNvGraphicFramePr>
          <p:nvPr/>
        </p:nvGraphicFramePr>
        <p:xfrm>
          <a:off x="4953000" y="2667000"/>
          <a:ext cx="2819400" cy="2003425"/>
        </p:xfrm>
        <a:graphic>
          <a:graphicData uri="http://schemas.openxmlformats.org/presentationml/2006/ole">
            <mc:AlternateContent xmlns:mc="http://schemas.openxmlformats.org/markup-compatibility/2006">
              <mc:Choice xmlns:v="urn:schemas-microsoft-com:vml" Requires="v">
                <p:oleObj name="Equation" r:id="rId4" imgW="2323800" imgH="1650960" progId="Equation.3">
                  <p:embed/>
                </p:oleObj>
              </mc:Choice>
              <mc:Fallback>
                <p:oleObj name="Equation" r:id="rId4" imgW="2323800" imgH="1650960" progId="Equation.3">
                  <p:embed/>
                  <p:pic>
                    <p:nvPicPr>
                      <p:cNvPr id="867333" name="Object 5">
                        <a:extLst>
                          <a:ext uri="{FF2B5EF4-FFF2-40B4-BE49-F238E27FC236}">
                            <a16:creationId xmlns:a16="http://schemas.microsoft.com/office/drawing/2014/main" id="{A6B4E1D7-2BD6-67BD-B591-0196DF2986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2667000"/>
                        <a:ext cx="2819400" cy="200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a:extLst>
              <a:ext uri="{FF2B5EF4-FFF2-40B4-BE49-F238E27FC236}">
                <a16:creationId xmlns:a16="http://schemas.microsoft.com/office/drawing/2014/main" id="{0BFFBB19-10EE-565E-1304-FCD0C97C48BF}"/>
              </a:ext>
            </a:extLst>
          </p:cNvPr>
          <p:cNvSpPr>
            <a:spLocks noGrp="1" noChangeArrowheads="1"/>
          </p:cNvSpPr>
          <p:nvPr>
            <p:ph type="title"/>
          </p:nvPr>
        </p:nvSpPr>
        <p:spPr>
          <a:xfrm>
            <a:off x="533400" y="381000"/>
            <a:ext cx="8077200" cy="609600"/>
          </a:xfrm>
        </p:spPr>
        <p:txBody>
          <a:bodyPr/>
          <a:lstStyle/>
          <a:p>
            <a:pPr algn="ctr"/>
            <a:r>
              <a:rPr lang="en-US" altLang="en-US" sz="3600" b="1"/>
              <a:t>Example of Bayes Theorem</a:t>
            </a:r>
          </a:p>
        </p:txBody>
      </p:sp>
      <p:sp>
        <p:nvSpPr>
          <p:cNvPr id="868355" name="Rectangle 3">
            <a:extLst>
              <a:ext uri="{FF2B5EF4-FFF2-40B4-BE49-F238E27FC236}">
                <a16:creationId xmlns:a16="http://schemas.microsoft.com/office/drawing/2014/main" id="{400F981A-9694-3C6E-F24F-A2D60C718367}"/>
              </a:ext>
            </a:extLst>
          </p:cNvPr>
          <p:cNvSpPr>
            <a:spLocks noGrp="1" noChangeArrowheads="1"/>
          </p:cNvSpPr>
          <p:nvPr>
            <p:ph type="body" idx="1"/>
          </p:nvPr>
        </p:nvSpPr>
        <p:spPr>
          <a:xfrm>
            <a:off x="411163" y="1143000"/>
            <a:ext cx="8580437" cy="5181600"/>
          </a:xfrm>
        </p:spPr>
        <p:txBody>
          <a:bodyPr/>
          <a:lstStyle/>
          <a:p>
            <a:r>
              <a:rPr lang="en-US" altLang="en-US" dirty="0"/>
              <a:t>Given: </a:t>
            </a:r>
          </a:p>
          <a:p>
            <a:pPr lvl="1"/>
            <a:r>
              <a:rPr lang="en-US" altLang="en-US" sz="2000" dirty="0"/>
              <a:t>A doctor knows that meningitis causes stiff neck 50% of the time</a:t>
            </a:r>
          </a:p>
          <a:p>
            <a:pPr lvl="1"/>
            <a:r>
              <a:rPr lang="en-US" altLang="en-US" sz="2000" dirty="0"/>
              <a:t>Prior probability of any patient having meningitis is 1/50,000</a:t>
            </a:r>
          </a:p>
          <a:p>
            <a:pPr lvl="1"/>
            <a:r>
              <a:rPr lang="en-US" altLang="en-US" sz="2000" dirty="0"/>
              <a:t>Prior probability of any patient having stiff neck is 1/20</a:t>
            </a:r>
          </a:p>
          <a:p>
            <a:pPr lvl="1">
              <a:buFont typeface="Wingdings" panose="05000000000000000000" pitchFamily="2" charset="2"/>
              <a:buNone/>
            </a:pPr>
            <a:endParaRPr lang="en-US" altLang="en-US" sz="2000" dirty="0"/>
          </a:p>
          <a:p>
            <a:r>
              <a:rPr lang="en-US" altLang="en-US" dirty="0"/>
              <a:t> If a patient has stiff neck, what’s the probability he/she has meningitis?</a:t>
            </a:r>
            <a:endParaRPr lang="en-US" altLang="en-US" sz="2100" dirty="0"/>
          </a:p>
          <a:p>
            <a:endParaRPr lang="en-US" altLang="en-US" dirty="0"/>
          </a:p>
        </p:txBody>
      </p:sp>
      <p:graphicFrame>
        <p:nvGraphicFramePr>
          <p:cNvPr id="868356" name="Object 4">
            <a:extLst>
              <a:ext uri="{FF2B5EF4-FFF2-40B4-BE49-F238E27FC236}">
                <a16:creationId xmlns:a16="http://schemas.microsoft.com/office/drawing/2014/main" id="{05B2A7D7-B0E7-06F6-D4A2-89D34A9AD265}"/>
              </a:ext>
            </a:extLst>
          </p:cNvPr>
          <p:cNvGraphicFramePr>
            <a:graphicFrameLocks noChangeAspect="1"/>
          </p:cNvGraphicFramePr>
          <p:nvPr/>
        </p:nvGraphicFramePr>
        <p:xfrm>
          <a:off x="609600" y="4800600"/>
          <a:ext cx="7772400" cy="962025"/>
        </p:xfrm>
        <a:graphic>
          <a:graphicData uri="http://schemas.openxmlformats.org/presentationml/2006/ole">
            <mc:AlternateContent xmlns:mc="http://schemas.openxmlformats.org/markup-compatibility/2006">
              <mc:Choice xmlns:v="urn:schemas-microsoft-com:vml" Requires="v">
                <p:oleObj name="Equation" r:id="rId2" imgW="6362640" imgH="787320" progId="Equation.3">
                  <p:embed/>
                </p:oleObj>
              </mc:Choice>
              <mc:Fallback>
                <p:oleObj name="Equation" r:id="rId2" imgW="6362640" imgH="787320" progId="Equation.3">
                  <p:embed/>
                  <p:pic>
                    <p:nvPicPr>
                      <p:cNvPr id="868356" name="Object 4">
                        <a:extLst>
                          <a:ext uri="{FF2B5EF4-FFF2-40B4-BE49-F238E27FC236}">
                            <a16:creationId xmlns:a16="http://schemas.microsoft.com/office/drawing/2014/main" id="{05B2A7D7-B0E7-06F6-D4A2-89D34A9AD2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800600"/>
                        <a:ext cx="7772400"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a:extLst>
              <a:ext uri="{FF2B5EF4-FFF2-40B4-BE49-F238E27FC236}">
                <a16:creationId xmlns:a16="http://schemas.microsoft.com/office/drawing/2014/main" id="{A171A56A-F0CD-244A-62FD-F8AC0A83F1B0}"/>
              </a:ext>
            </a:extLst>
          </p:cNvPr>
          <p:cNvSpPr>
            <a:spLocks noGrp="1" noChangeArrowheads="1"/>
          </p:cNvSpPr>
          <p:nvPr>
            <p:ph type="title"/>
          </p:nvPr>
        </p:nvSpPr>
        <p:spPr>
          <a:xfrm>
            <a:off x="533400" y="381000"/>
            <a:ext cx="8077200" cy="609600"/>
          </a:xfrm>
        </p:spPr>
        <p:txBody>
          <a:bodyPr/>
          <a:lstStyle/>
          <a:p>
            <a:r>
              <a:rPr lang="en-US" altLang="en-US" sz="3600" b="1"/>
              <a:t>Bayesian Classifiers</a:t>
            </a:r>
          </a:p>
        </p:txBody>
      </p:sp>
      <p:sp>
        <p:nvSpPr>
          <p:cNvPr id="869379" name="Rectangle 3">
            <a:extLst>
              <a:ext uri="{FF2B5EF4-FFF2-40B4-BE49-F238E27FC236}">
                <a16:creationId xmlns:a16="http://schemas.microsoft.com/office/drawing/2014/main" id="{2F345F84-D779-99F7-2211-FB5E590A7366}"/>
              </a:ext>
            </a:extLst>
          </p:cNvPr>
          <p:cNvSpPr>
            <a:spLocks noGrp="1" noChangeArrowheads="1"/>
          </p:cNvSpPr>
          <p:nvPr>
            <p:ph type="body" idx="1"/>
          </p:nvPr>
        </p:nvSpPr>
        <p:spPr>
          <a:xfrm>
            <a:off x="228600" y="1066800"/>
            <a:ext cx="8686800" cy="5105400"/>
          </a:xfrm>
        </p:spPr>
        <p:txBody>
          <a:bodyPr/>
          <a:lstStyle/>
          <a:p>
            <a:r>
              <a:rPr lang="en-US" altLang="en-US" dirty="0"/>
              <a:t>Consider each attribute and class label as random variables</a:t>
            </a:r>
          </a:p>
          <a:p>
            <a:pPr lvl="1">
              <a:buFont typeface="Wingdings" panose="05000000000000000000" pitchFamily="2" charset="2"/>
              <a:buNone/>
            </a:pPr>
            <a:endParaRPr lang="en-US" altLang="en-US" dirty="0"/>
          </a:p>
          <a:p>
            <a:r>
              <a:rPr lang="en-US" altLang="en-US" dirty="0"/>
              <a:t>Given a record with attributes (A</a:t>
            </a:r>
            <a:r>
              <a:rPr lang="en-US" altLang="en-US" baseline="-25000" dirty="0"/>
              <a:t>1</a:t>
            </a:r>
            <a:r>
              <a:rPr lang="en-US" altLang="en-US" dirty="0"/>
              <a:t>, A</a:t>
            </a:r>
            <a:r>
              <a:rPr lang="en-US" altLang="en-US" baseline="-25000" dirty="0"/>
              <a:t>2</a:t>
            </a:r>
            <a:r>
              <a:rPr lang="en-US" altLang="en-US" dirty="0"/>
              <a:t>,…,A</a:t>
            </a:r>
            <a:r>
              <a:rPr lang="en-US" altLang="en-US" baseline="-25000" dirty="0"/>
              <a:t>n</a:t>
            </a:r>
            <a:r>
              <a:rPr lang="en-US" altLang="en-US" dirty="0"/>
              <a:t>) </a:t>
            </a:r>
          </a:p>
          <a:p>
            <a:pPr lvl="1"/>
            <a:r>
              <a:rPr lang="en-US" altLang="en-US" dirty="0"/>
              <a:t>Goal is to predict class C</a:t>
            </a:r>
          </a:p>
          <a:p>
            <a:pPr lvl="1"/>
            <a:r>
              <a:rPr lang="en-US" altLang="en-US" dirty="0"/>
              <a:t>Specifically, we want to find the value of C that maximizes P(C| A</a:t>
            </a:r>
            <a:r>
              <a:rPr lang="en-US" altLang="en-US" baseline="-25000" dirty="0"/>
              <a:t>1</a:t>
            </a:r>
            <a:r>
              <a:rPr lang="en-US" altLang="en-US" dirty="0"/>
              <a:t>, A</a:t>
            </a:r>
            <a:r>
              <a:rPr lang="en-US" altLang="en-US" baseline="-25000" dirty="0"/>
              <a:t>2</a:t>
            </a:r>
            <a:r>
              <a:rPr lang="en-US" altLang="en-US" dirty="0"/>
              <a:t>,…,A</a:t>
            </a:r>
            <a:r>
              <a:rPr lang="en-US" altLang="en-US" baseline="-25000" dirty="0"/>
              <a:t>n </a:t>
            </a:r>
            <a:r>
              <a:rPr lang="en-US" altLang="en-US" dirty="0"/>
              <a:t>)</a:t>
            </a:r>
          </a:p>
          <a:p>
            <a:pPr lvl="1"/>
            <a:endParaRPr lang="en-US" altLang="en-US" dirty="0"/>
          </a:p>
          <a:p>
            <a:r>
              <a:rPr lang="en-US" altLang="en-US" dirty="0"/>
              <a:t>Can we estimate P(C| A</a:t>
            </a:r>
            <a:r>
              <a:rPr lang="en-US" altLang="en-US" baseline="-25000" dirty="0"/>
              <a:t>1</a:t>
            </a:r>
            <a:r>
              <a:rPr lang="en-US" altLang="en-US" dirty="0"/>
              <a:t>, A</a:t>
            </a:r>
            <a:r>
              <a:rPr lang="en-US" altLang="en-US" baseline="-25000" dirty="0"/>
              <a:t>2</a:t>
            </a:r>
            <a:r>
              <a:rPr lang="en-US" altLang="en-US" dirty="0"/>
              <a:t>,…,A</a:t>
            </a:r>
            <a:r>
              <a:rPr lang="en-US" altLang="en-US" baseline="-25000" dirty="0"/>
              <a:t>n </a:t>
            </a:r>
            <a:r>
              <a:rPr lang="en-US" altLang="en-US" dirty="0"/>
              <a:t>) directly from data?</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2" name="Rectangle 2">
            <a:extLst>
              <a:ext uri="{FF2B5EF4-FFF2-40B4-BE49-F238E27FC236}">
                <a16:creationId xmlns:a16="http://schemas.microsoft.com/office/drawing/2014/main" id="{894C2763-194B-A9F4-90FC-62DD15DC7AE5}"/>
              </a:ext>
            </a:extLst>
          </p:cNvPr>
          <p:cNvSpPr>
            <a:spLocks noGrp="1" noChangeArrowheads="1"/>
          </p:cNvSpPr>
          <p:nvPr>
            <p:ph type="title"/>
          </p:nvPr>
        </p:nvSpPr>
        <p:spPr>
          <a:xfrm>
            <a:off x="533400" y="381000"/>
            <a:ext cx="8077200" cy="609600"/>
          </a:xfrm>
        </p:spPr>
        <p:txBody>
          <a:bodyPr/>
          <a:lstStyle/>
          <a:p>
            <a:pPr algn="ctr"/>
            <a:r>
              <a:rPr lang="en-US" altLang="en-US" sz="3600" b="1"/>
              <a:t>Bayesian Classifiers</a:t>
            </a:r>
          </a:p>
        </p:txBody>
      </p:sp>
      <p:sp>
        <p:nvSpPr>
          <p:cNvPr id="870403" name="Rectangle 3">
            <a:extLst>
              <a:ext uri="{FF2B5EF4-FFF2-40B4-BE49-F238E27FC236}">
                <a16:creationId xmlns:a16="http://schemas.microsoft.com/office/drawing/2014/main" id="{D5323EC9-51F6-F7A3-2431-E183BCA3AA46}"/>
              </a:ext>
            </a:extLst>
          </p:cNvPr>
          <p:cNvSpPr>
            <a:spLocks noGrp="1" noChangeArrowheads="1"/>
          </p:cNvSpPr>
          <p:nvPr>
            <p:ph type="body" idx="1"/>
          </p:nvPr>
        </p:nvSpPr>
        <p:spPr>
          <a:xfrm>
            <a:off x="304800" y="1066800"/>
            <a:ext cx="8580438" cy="5181600"/>
          </a:xfrm>
        </p:spPr>
        <p:txBody>
          <a:bodyPr/>
          <a:lstStyle/>
          <a:p>
            <a:pPr>
              <a:lnSpc>
                <a:spcPct val="90000"/>
              </a:lnSpc>
            </a:pPr>
            <a:r>
              <a:rPr lang="en-US" altLang="en-US" sz="2200" dirty="0"/>
              <a:t>Approach:</a:t>
            </a:r>
          </a:p>
          <a:p>
            <a:pPr lvl="1">
              <a:lnSpc>
                <a:spcPct val="90000"/>
              </a:lnSpc>
            </a:pPr>
            <a:r>
              <a:rPr lang="en-US" altLang="en-US" sz="2000" dirty="0"/>
              <a:t>compute the posterior probability P(C | A</a:t>
            </a:r>
            <a:r>
              <a:rPr lang="en-US" altLang="en-US" sz="2000" baseline="-25000" dirty="0"/>
              <a:t>1</a:t>
            </a:r>
            <a:r>
              <a:rPr lang="en-US" altLang="en-US" sz="2000" dirty="0"/>
              <a:t>, A</a:t>
            </a:r>
            <a:r>
              <a:rPr lang="en-US" altLang="en-US" sz="2000" baseline="-25000" dirty="0"/>
              <a:t>2</a:t>
            </a:r>
            <a:r>
              <a:rPr lang="en-US" altLang="en-US" sz="2000" dirty="0"/>
              <a:t>, …, A</a:t>
            </a:r>
            <a:r>
              <a:rPr lang="en-US" altLang="en-US" sz="2000" baseline="-25000" dirty="0"/>
              <a:t>n</a:t>
            </a:r>
            <a:r>
              <a:rPr lang="en-US" altLang="en-US" sz="2000" dirty="0"/>
              <a:t>) for all values of C using the Bayes theorem</a:t>
            </a:r>
          </a:p>
          <a:p>
            <a:pPr lvl="1">
              <a:lnSpc>
                <a:spcPct val="90000"/>
              </a:lnSpc>
            </a:pPr>
            <a:endParaRPr lang="en-US" altLang="en-US" sz="2000" dirty="0"/>
          </a:p>
          <a:p>
            <a:pPr lvl="1">
              <a:lnSpc>
                <a:spcPct val="90000"/>
              </a:lnSpc>
            </a:pPr>
            <a:endParaRPr lang="en-US" altLang="en-US" sz="2000" dirty="0"/>
          </a:p>
          <a:p>
            <a:pPr lvl="1">
              <a:lnSpc>
                <a:spcPct val="90000"/>
              </a:lnSpc>
              <a:buFont typeface="Wingdings" panose="05000000000000000000" pitchFamily="2" charset="2"/>
              <a:buNone/>
            </a:pPr>
            <a:endParaRPr lang="en-US" altLang="en-US" sz="2000" dirty="0"/>
          </a:p>
          <a:p>
            <a:pPr lvl="1">
              <a:lnSpc>
                <a:spcPct val="90000"/>
              </a:lnSpc>
            </a:pPr>
            <a:r>
              <a:rPr lang="en-US" altLang="en-US" sz="2000" dirty="0"/>
              <a:t>Choose value of C that maximizes </a:t>
            </a:r>
            <a:br>
              <a:rPr lang="en-US" altLang="en-US" sz="2000" dirty="0"/>
            </a:br>
            <a:r>
              <a:rPr lang="en-US" altLang="en-US" sz="2000" dirty="0"/>
              <a:t>		P(C | A</a:t>
            </a:r>
            <a:r>
              <a:rPr lang="en-US" altLang="en-US" sz="2000" baseline="-25000" dirty="0"/>
              <a:t>1</a:t>
            </a:r>
            <a:r>
              <a:rPr lang="en-US" altLang="en-US" sz="2000" dirty="0"/>
              <a:t>, A</a:t>
            </a:r>
            <a:r>
              <a:rPr lang="en-US" altLang="en-US" sz="2000" baseline="-25000" dirty="0"/>
              <a:t>2</a:t>
            </a:r>
            <a:r>
              <a:rPr lang="en-US" altLang="en-US" sz="2000" dirty="0"/>
              <a:t>, …, A</a:t>
            </a:r>
            <a:r>
              <a:rPr lang="en-US" altLang="en-US" sz="2000" baseline="-25000" dirty="0"/>
              <a:t>n</a:t>
            </a:r>
            <a:r>
              <a:rPr lang="en-US" altLang="en-US" sz="2000" dirty="0"/>
              <a:t>)</a:t>
            </a:r>
            <a:br>
              <a:rPr lang="en-US" altLang="en-US" sz="2000" dirty="0"/>
            </a:br>
            <a:endParaRPr lang="en-US" altLang="en-US" sz="2000" dirty="0"/>
          </a:p>
          <a:p>
            <a:pPr lvl="1">
              <a:lnSpc>
                <a:spcPct val="90000"/>
              </a:lnSpc>
            </a:pPr>
            <a:r>
              <a:rPr lang="en-US" altLang="en-US" sz="2000" dirty="0"/>
              <a:t>Equivalent to choosing value of C that maximizes</a:t>
            </a:r>
            <a:br>
              <a:rPr lang="en-US" altLang="en-US" sz="2000" dirty="0"/>
            </a:br>
            <a:r>
              <a:rPr lang="en-US" altLang="en-US" sz="2000" dirty="0"/>
              <a:t>     	P(A</a:t>
            </a:r>
            <a:r>
              <a:rPr lang="en-US" altLang="en-US" sz="2000" baseline="-25000" dirty="0"/>
              <a:t>1</a:t>
            </a:r>
            <a:r>
              <a:rPr lang="en-US" altLang="en-US" sz="2000" dirty="0"/>
              <a:t>, A</a:t>
            </a:r>
            <a:r>
              <a:rPr lang="en-US" altLang="en-US" sz="2000" baseline="-25000" dirty="0"/>
              <a:t>2</a:t>
            </a:r>
            <a:r>
              <a:rPr lang="en-US" altLang="en-US" sz="2000" dirty="0"/>
              <a:t>, …, </a:t>
            </a:r>
            <a:r>
              <a:rPr lang="en-US" altLang="en-US" sz="2000" dirty="0" err="1"/>
              <a:t>A</a:t>
            </a:r>
            <a:r>
              <a:rPr lang="en-US" altLang="en-US" sz="2000" baseline="-25000" dirty="0" err="1"/>
              <a:t>n</a:t>
            </a:r>
            <a:r>
              <a:rPr lang="en-US" altLang="en-US" sz="2000" dirty="0" err="1"/>
              <a:t>|C</a:t>
            </a:r>
            <a:r>
              <a:rPr lang="en-US" altLang="en-US" sz="2000" dirty="0"/>
              <a:t>) P(C)</a:t>
            </a:r>
          </a:p>
          <a:p>
            <a:pPr lvl="1">
              <a:lnSpc>
                <a:spcPct val="90000"/>
              </a:lnSpc>
              <a:buFont typeface="Wingdings" panose="05000000000000000000" pitchFamily="2" charset="2"/>
              <a:buNone/>
            </a:pPr>
            <a:endParaRPr lang="en-US" altLang="en-US" sz="2000" dirty="0"/>
          </a:p>
          <a:p>
            <a:pPr>
              <a:lnSpc>
                <a:spcPct val="90000"/>
              </a:lnSpc>
            </a:pPr>
            <a:r>
              <a:rPr lang="en-US" altLang="en-US" sz="2200" dirty="0"/>
              <a:t>How to estimate P(A</a:t>
            </a:r>
            <a:r>
              <a:rPr lang="en-US" altLang="en-US" sz="2200" baseline="-25000" dirty="0"/>
              <a:t>1</a:t>
            </a:r>
            <a:r>
              <a:rPr lang="en-US" altLang="en-US" sz="2200" dirty="0"/>
              <a:t>, A</a:t>
            </a:r>
            <a:r>
              <a:rPr lang="en-US" altLang="en-US" sz="2200" baseline="-25000" dirty="0"/>
              <a:t>2</a:t>
            </a:r>
            <a:r>
              <a:rPr lang="en-US" altLang="en-US" sz="2200" dirty="0"/>
              <a:t>, …, A</a:t>
            </a:r>
            <a:r>
              <a:rPr lang="en-US" altLang="en-US" sz="2200" baseline="-25000" dirty="0"/>
              <a:t>n </a:t>
            </a:r>
            <a:r>
              <a:rPr lang="en-US" altLang="en-US" sz="2200" dirty="0"/>
              <a:t>| C ) ?</a:t>
            </a:r>
          </a:p>
        </p:txBody>
      </p:sp>
      <p:graphicFrame>
        <p:nvGraphicFramePr>
          <p:cNvPr id="870404" name="Object 4">
            <a:extLst>
              <a:ext uri="{FF2B5EF4-FFF2-40B4-BE49-F238E27FC236}">
                <a16:creationId xmlns:a16="http://schemas.microsoft.com/office/drawing/2014/main" id="{AC43E234-A87A-67B7-8D08-68E02B728535}"/>
              </a:ext>
            </a:extLst>
          </p:cNvPr>
          <p:cNvGraphicFramePr>
            <a:graphicFrameLocks noChangeAspect="1"/>
          </p:cNvGraphicFramePr>
          <p:nvPr/>
        </p:nvGraphicFramePr>
        <p:xfrm>
          <a:off x="1828800" y="2209800"/>
          <a:ext cx="5791200" cy="796925"/>
        </p:xfrm>
        <a:graphic>
          <a:graphicData uri="http://schemas.openxmlformats.org/presentationml/2006/ole">
            <mc:AlternateContent xmlns:mc="http://schemas.openxmlformats.org/markup-compatibility/2006">
              <mc:Choice xmlns:v="urn:schemas-microsoft-com:vml" Requires="v">
                <p:oleObj name="Equation" r:id="rId2" imgW="4863960" imgH="799920" progId="Equation.3">
                  <p:embed/>
                </p:oleObj>
              </mc:Choice>
              <mc:Fallback>
                <p:oleObj name="Equation" r:id="rId2" imgW="4863960" imgH="799920" progId="Equation.3">
                  <p:embed/>
                  <p:pic>
                    <p:nvPicPr>
                      <p:cNvPr id="870404" name="Object 4">
                        <a:extLst>
                          <a:ext uri="{FF2B5EF4-FFF2-40B4-BE49-F238E27FC236}">
                            <a16:creationId xmlns:a16="http://schemas.microsoft.com/office/drawing/2014/main" id="{AC43E234-A87A-67B7-8D08-68E02B7285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209800"/>
                        <a:ext cx="5791200" cy="796925"/>
                      </a:xfrm>
                      <a:prstGeom prst="rect">
                        <a:avLst/>
                      </a:prstGeom>
                      <a:noFill/>
                      <a:ln w="57150" cmpd="thickThin">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Rectangle 2">
            <a:extLst>
              <a:ext uri="{FF2B5EF4-FFF2-40B4-BE49-F238E27FC236}">
                <a16:creationId xmlns:a16="http://schemas.microsoft.com/office/drawing/2014/main" id="{E169E27A-88BE-B1D2-8AAE-C7410B8D5903}"/>
              </a:ext>
            </a:extLst>
          </p:cNvPr>
          <p:cNvSpPr>
            <a:spLocks noGrp="1" noChangeArrowheads="1"/>
          </p:cNvSpPr>
          <p:nvPr>
            <p:ph type="title"/>
          </p:nvPr>
        </p:nvSpPr>
        <p:spPr>
          <a:xfrm>
            <a:off x="628650" y="365127"/>
            <a:ext cx="7886700" cy="846454"/>
          </a:xfrm>
        </p:spPr>
        <p:txBody>
          <a:bodyPr/>
          <a:lstStyle/>
          <a:p>
            <a:r>
              <a:rPr lang="en-US" altLang="en-US" dirty="0"/>
              <a:t>Naïve Bayes Classifier</a:t>
            </a:r>
          </a:p>
        </p:txBody>
      </p:sp>
      <p:sp>
        <p:nvSpPr>
          <p:cNvPr id="871427" name="Rectangle 3">
            <a:extLst>
              <a:ext uri="{FF2B5EF4-FFF2-40B4-BE49-F238E27FC236}">
                <a16:creationId xmlns:a16="http://schemas.microsoft.com/office/drawing/2014/main" id="{AD1B8F2B-4E65-3F77-E4E4-09C845A01BA7}"/>
              </a:ext>
            </a:extLst>
          </p:cNvPr>
          <p:cNvSpPr>
            <a:spLocks noGrp="1" noChangeArrowheads="1"/>
          </p:cNvSpPr>
          <p:nvPr>
            <p:ph type="body" idx="1"/>
          </p:nvPr>
        </p:nvSpPr>
        <p:spPr>
          <a:xfrm>
            <a:off x="685800" y="1447800"/>
            <a:ext cx="7772400" cy="4876800"/>
          </a:xfrm>
        </p:spPr>
        <p:txBody>
          <a:bodyPr/>
          <a:lstStyle/>
          <a:p>
            <a:r>
              <a:rPr lang="en-US" altLang="en-US" dirty="0"/>
              <a:t>Assume independence among attributes A</a:t>
            </a:r>
            <a:r>
              <a:rPr lang="en-US" altLang="en-US" sz="3000" baseline="-25000" dirty="0"/>
              <a:t>i</a:t>
            </a:r>
            <a:r>
              <a:rPr lang="en-US" altLang="en-US" dirty="0"/>
              <a:t> when class is given:    </a:t>
            </a:r>
          </a:p>
          <a:p>
            <a:pPr lvl="1"/>
            <a:r>
              <a:rPr lang="en-US" altLang="en-US" dirty="0"/>
              <a:t>P(A</a:t>
            </a:r>
            <a:r>
              <a:rPr lang="en-US" altLang="en-US" baseline="-25000" dirty="0"/>
              <a:t>1</a:t>
            </a:r>
            <a:r>
              <a:rPr lang="en-US" altLang="en-US" dirty="0"/>
              <a:t>, A</a:t>
            </a:r>
            <a:r>
              <a:rPr lang="en-US" altLang="en-US" baseline="-25000" dirty="0"/>
              <a:t>2</a:t>
            </a:r>
            <a:r>
              <a:rPr lang="en-US" altLang="en-US" dirty="0"/>
              <a:t>, …, A</a:t>
            </a:r>
            <a:r>
              <a:rPr lang="en-US" altLang="en-US" baseline="-25000" dirty="0"/>
              <a:t>n </a:t>
            </a:r>
            <a:r>
              <a:rPr lang="en-US" altLang="en-US" dirty="0"/>
              <a:t>|C) = P(A</a:t>
            </a:r>
            <a:r>
              <a:rPr lang="en-US" altLang="en-US" baseline="-25000" dirty="0"/>
              <a:t>1</a:t>
            </a:r>
            <a:r>
              <a:rPr lang="en-US" altLang="en-US" dirty="0"/>
              <a:t>| </a:t>
            </a:r>
            <a:r>
              <a:rPr lang="en-US" altLang="en-US" dirty="0" err="1"/>
              <a:t>C</a:t>
            </a:r>
            <a:r>
              <a:rPr lang="en-US" altLang="en-US" baseline="-25000" dirty="0" err="1"/>
              <a:t>j</a:t>
            </a:r>
            <a:r>
              <a:rPr lang="en-US" altLang="en-US" dirty="0"/>
              <a:t>) P(A</a:t>
            </a:r>
            <a:r>
              <a:rPr lang="en-US" altLang="en-US" baseline="-25000" dirty="0"/>
              <a:t>2</a:t>
            </a:r>
            <a:r>
              <a:rPr lang="en-US" altLang="en-US" dirty="0"/>
              <a:t>| </a:t>
            </a:r>
            <a:r>
              <a:rPr lang="en-US" altLang="en-US" dirty="0" err="1"/>
              <a:t>C</a:t>
            </a:r>
            <a:r>
              <a:rPr lang="en-US" altLang="en-US" baseline="-25000" dirty="0" err="1"/>
              <a:t>j</a:t>
            </a:r>
            <a:r>
              <a:rPr lang="en-US" altLang="en-US" dirty="0"/>
              <a:t>)… P(A</a:t>
            </a:r>
            <a:r>
              <a:rPr lang="en-US" altLang="en-US" baseline="-25000" dirty="0"/>
              <a:t>n</a:t>
            </a:r>
            <a:r>
              <a:rPr lang="en-US" altLang="en-US" dirty="0"/>
              <a:t>| </a:t>
            </a:r>
            <a:r>
              <a:rPr lang="en-US" altLang="en-US" dirty="0" err="1"/>
              <a:t>C</a:t>
            </a:r>
            <a:r>
              <a:rPr lang="en-US" altLang="en-US" baseline="-25000" dirty="0" err="1"/>
              <a:t>j</a:t>
            </a:r>
            <a:r>
              <a:rPr lang="en-US" altLang="en-US" dirty="0"/>
              <a:t>)</a:t>
            </a:r>
          </a:p>
          <a:p>
            <a:pPr lvl="1">
              <a:buFont typeface="Wingdings" panose="05000000000000000000" pitchFamily="2" charset="2"/>
              <a:buNone/>
            </a:pPr>
            <a:r>
              <a:rPr lang="en-US" altLang="en-US" dirty="0"/>
              <a:t> </a:t>
            </a:r>
          </a:p>
          <a:p>
            <a:pPr lvl="1"/>
            <a:r>
              <a:rPr lang="en-US" altLang="en-US" dirty="0"/>
              <a:t>Can estimate P(A</a:t>
            </a:r>
            <a:r>
              <a:rPr lang="en-US" altLang="en-US" sz="2800" baseline="-25000" dirty="0"/>
              <a:t>i</a:t>
            </a:r>
            <a:r>
              <a:rPr lang="en-US" altLang="en-US" dirty="0"/>
              <a:t>| </a:t>
            </a:r>
            <a:r>
              <a:rPr lang="en-US" altLang="en-US" dirty="0" err="1"/>
              <a:t>C</a:t>
            </a:r>
            <a:r>
              <a:rPr lang="en-US" altLang="en-US" sz="2800" baseline="-25000" dirty="0" err="1"/>
              <a:t>j</a:t>
            </a:r>
            <a:r>
              <a:rPr lang="en-US" altLang="en-US" dirty="0"/>
              <a:t>) for all A</a:t>
            </a:r>
            <a:r>
              <a:rPr lang="en-US" altLang="en-US" sz="2800" baseline="-25000" dirty="0"/>
              <a:t>i</a:t>
            </a:r>
            <a:r>
              <a:rPr lang="en-US" altLang="en-US" dirty="0"/>
              <a:t> and </a:t>
            </a:r>
            <a:r>
              <a:rPr lang="en-US" altLang="en-US" dirty="0" err="1"/>
              <a:t>C</a:t>
            </a:r>
            <a:r>
              <a:rPr lang="en-US" altLang="en-US" sz="2800" baseline="-25000" dirty="0" err="1"/>
              <a:t>j</a:t>
            </a:r>
            <a:r>
              <a:rPr lang="en-US" altLang="en-US" dirty="0"/>
              <a:t>.</a:t>
            </a:r>
          </a:p>
          <a:p>
            <a:pPr lvl="1">
              <a:buFont typeface="Wingdings" panose="05000000000000000000" pitchFamily="2" charset="2"/>
              <a:buNone/>
            </a:pPr>
            <a:endParaRPr lang="en-US" altLang="en-US" dirty="0"/>
          </a:p>
          <a:p>
            <a:pPr lvl="1"/>
            <a:r>
              <a:rPr lang="en-US" altLang="en-US" dirty="0"/>
              <a:t>New point is classified to </a:t>
            </a:r>
            <a:r>
              <a:rPr lang="en-US" altLang="en-US" dirty="0" err="1"/>
              <a:t>C</a:t>
            </a:r>
            <a:r>
              <a:rPr lang="en-US" altLang="en-US" baseline="-25000" dirty="0" err="1"/>
              <a:t>j</a:t>
            </a:r>
            <a:r>
              <a:rPr lang="en-US" altLang="en-US" dirty="0"/>
              <a:t> if  P(</a:t>
            </a:r>
            <a:r>
              <a:rPr lang="en-US" altLang="en-US" dirty="0" err="1"/>
              <a:t>C</a:t>
            </a:r>
            <a:r>
              <a:rPr lang="en-US" altLang="en-US" baseline="-25000" dirty="0" err="1"/>
              <a:t>j</a:t>
            </a:r>
            <a:r>
              <a:rPr lang="en-US" altLang="en-US" dirty="0"/>
              <a:t>) </a:t>
            </a:r>
            <a:r>
              <a:rPr lang="en-US" altLang="en-US" dirty="0">
                <a:sym typeface="Symbol" panose="05050102010706020507" pitchFamily="18" charset="2"/>
              </a:rPr>
              <a:t></a:t>
            </a:r>
            <a:r>
              <a:rPr lang="en-US" altLang="en-US" dirty="0"/>
              <a:t> P(A</a:t>
            </a:r>
            <a:r>
              <a:rPr lang="en-US" altLang="en-US" baseline="-25000" dirty="0"/>
              <a:t>i</a:t>
            </a:r>
            <a:r>
              <a:rPr lang="en-US" altLang="en-US" dirty="0"/>
              <a:t>| </a:t>
            </a:r>
            <a:r>
              <a:rPr lang="en-US" altLang="en-US" dirty="0" err="1"/>
              <a:t>C</a:t>
            </a:r>
            <a:r>
              <a:rPr lang="en-US" altLang="en-US" baseline="-25000" dirty="0" err="1"/>
              <a:t>j</a:t>
            </a:r>
            <a:r>
              <a:rPr lang="en-US" altLang="en-US" dirty="0"/>
              <a:t>)  is maximal.</a:t>
            </a:r>
            <a:endParaRPr lang="en-US" altLang="en-US" sz="2800" dirty="0"/>
          </a:p>
          <a:p>
            <a:pPr>
              <a:buFont typeface="Wingdings" panose="05000000000000000000" pitchFamily="2" charset="2"/>
              <a:buNone/>
            </a:pPr>
            <a:endParaRPr lang="en-US" altLang="en-US" sz="30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Rectangle 2">
            <a:extLst>
              <a:ext uri="{FF2B5EF4-FFF2-40B4-BE49-F238E27FC236}">
                <a16:creationId xmlns:a16="http://schemas.microsoft.com/office/drawing/2014/main" id="{A762147E-1746-4A13-14F1-6F035A21C51E}"/>
              </a:ext>
            </a:extLst>
          </p:cNvPr>
          <p:cNvSpPr>
            <a:spLocks noGrp="1" noChangeArrowheads="1"/>
          </p:cNvSpPr>
          <p:nvPr>
            <p:ph type="title"/>
          </p:nvPr>
        </p:nvSpPr>
        <p:spPr>
          <a:xfrm>
            <a:off x="457200" y="457200"/>
            <a:ext cx="8686800" cy="533400"/>
          </a:xfrm>
        </p:spPr>
        <p:txBody>
          <a:bodyPr>
            <a:normAutofit fontScale="90000"/>
          </a:bodyPr>
          <a:lstStyle/>
          <a:p>
            <a:r>
              <a:rPr lang="en-US" altLang="en-US" sz="3600"/>
              <a:t>How to Estimate Probabilities from Data?</a:t>
            </a:r>
          </a:p>
        </p:txBody>
      </p:sp>
      <p:sp>
        <p:nvSpPr>
          <p:cNvPr id="872451" name="Rectangle 3">
            <a:extLst>
              <a:ext uri="{FF2B5EF4-FFF2-40B4-BE49-F238E27FC236}">
                <a16:creationId xmlns:a16="http://schemas.microsoft.com/office/drawing/2014/main" id="{7C89E83D-E000-04E7-B4F7-07070C8C2961}"/>
              </a:ext>
            </a:extLst>
          </p:cNvPr>
          <p:cNvSpPr>
            <a:spLocks noGrp="1" noChangeArrowheads="1"/>
          </p:cNvSpPr>
          <p:nvPr>
            <p:ph type="body" idx="1"/>
          </p:nvPr>
        </p:nvSpPr>
        <p:spPr>
          <a:xfrm>
            <a:off x="4343400" y="1066800"/>
            <a:ext cx="4572000" cy="5181600"/>
          </a:xfrm>
        </p:spPr>
        <p:txBody>
          <a:bodyPr/>
          <a:lstStyle/>
          <a:p>
            <a:pPr>
              <a:lnSpc>
                <a:spcPct val="90000"/>
              </a:lnSpc>
            </a:pPr>
            <a:r>
              <a:rPr lang="en-US" altLang="en-US"/>
              <a:t>Class:  P(C) = N</a:t>
            </a:r>
            <a:r>
              <a:rPr lang="en-US" altLang="en-US" baseline="-25000"/>
              <a:t>c</a:t>
            </a:r>
            <a:r>
              <a:rPr lang="en-US" altLang="en-US"/>
              <a:t>/N</a:t>
            </a:r>
          </a:p>
          <a:p>
            <a:pPr lvl="1">
              <a:lnSpc>
                <a:spcPct val="90000"/>
              </a:lnSpc>
            </a:pPr>
            <a:r>
              <a:rPr lang="en-US" altLang="en-US" sz="1800"/>
              <a:t>e.g.,  P(No) = 7/10, </a:t>
            </a:r>
            <a:br>
              <a:rPr lang="en-US" altLang="en-US" sz="1800"/>
            </a:br>
            <a:r>
              <a:rPr lang="en-US" altLang="en-US" sz="1800"/>
              <a:t>	        P(Yes) = 3/10</a:t>
            </a:r>
          </a:p>
          <a:p>
            <a:pPr lvl="1">
              <a:lnSpc>
                <a:spcPct val="90000"/>
              </a:lnSpc>
              <a:buFont typeface="Wingdings" panose="05000000000000000000" pitchFamily="2" charset="2"/>
              <a:buNone/>
            </a:pPr>
            <a:endParaRPr lang="en-US" altLang="en-US" sz="1800"/>
          </a:p>
          <a:p>
            <a:pPr>
              <a:lnSpc>
                <a:spcPct val="90000"/>
              </a:lnSpc>
            </a:pPr>
            <a:r>
              <a:rPr lang="en-US" altLang="en-US"/>
              <a:t>For discrete attributes:</a:t>
            </a:r>
            <a:br>
              <a:rPr lang="en-US" altLang="en-US"/>
            </a:br>
            <a:r>
              <a:rPr lang="en-US" altLang="en-US" sz="900"/>
              <a:t>  </a:t>
            </a:r>
            <a:br>
              <a:rPr lang="en-US" altLang="en-US" sz="900"/>
            </a:br>
            <a:r>
              <a:rPr lang="en-US" altLang="en-US"/>
              <a:t>     P(A</a:t>
            </a:r>
            <a:r>
              <a:rPr lang="en-US" altLang="en-US" baseline="-25000"/>
              <a:t>i</a:t>
            </a:r>
            <a:r>
              <a:rPr lang="en-US" altLang="en-US"/>
              <a:t> | C</a:t>
            </a:r>
            <a:r>
              <a:rPr lang="en-US" altLang="en-US" baseline="-25000"/>
              <a:t>k</a:t>
            </a:r>
            <a:r>
              <a:rPr lang="en-US" altLang="en-US"/>
              <a:t>) = |A</a:t>
            </a:r>
            <a:r>
              <a:rPr lang="en-US" altLang="en-US" baseline="-25000"/>
              <a:t>ik</a:t>
            </a:r>
            <a:r>
              <a:rPr lang="en-US" altLang="en-US"/>
              <a:t>|/ N</a:t>
            </a:r>
            <a:r>
              <a:rPr lang="en-US" altLang="en-US" baseline="-25000"/>
              <a:t>c </a:t>
            </a:r>
          </a:p>
          <a:p>
            <a:pPr lvl="1">
              <a:lnSpc>
                <a:spcPct val="90000"/>
              </a:lnSpc>
            </a:pPr>
            <a:endParaRPr lang="en-US" altLang="en-US" sz="700"/>
          </a:p>
          <a:p>
            <a:pPr lvl="1">
              <a:lnSpc>
                <a:spcPct val="90000"/>
              </a:lnSpc>
            </a:pPr>
            <a:r>
              <a:rPr lang="en-US" altLang="en-US" sz="2000"/>
              <a:t>where |A</a:t>
            </a:r>
            <a:r>
              <a:rPr lang="en-US" altLang="en-US" sz="2000" baseline="-25000"/>
              <a:t>ik</a:t>
            </a:r>
            <a:r>
              <a:rPr lang="en-US" altLang="en-US" sz="2000"/>
              <a:t>| is number of instances having attribute A</a:t>
            </a:r>
            <a:r>
              <a:rPr lang="en-US" altLang="en-US" sz="2000" baseline="-25000"/>
              <a:t>i</a:t>
            </a:r>
            <a:r>
              <a:rPr lang="en-US" altLang="en-US" sz="2000"/>
              <a:t> and belongs to class C</a:t>
            </a:r>
            <a:r>
              <a:rPr lang="en-US" altLang="en-US" sz="2000" baseline="-25000"/>
              <a:t>k</a:t>
            </a:r>
            <a:endParaRPr lang="en-US" altLang="en-US" sz="2000"/>
          </a:p>
          <a:p>
            <a:pPr lvl="1">
              <a:lnSpc>
                <a:spcPct val="90000"/>
              </a:lnSpc>
            </a:pPr>
            <a:r>
              <a:rPr lang="en-US" altLang="en-US" sz="2000"/>
              <a:t>Examples:</a:t>
            </a:r>
            <a:br>
              <a:rPr lang="en-US" altLang="en-US" sz="2000"/>
            </a:br>
            <a:endParaRPr lang="en-US" altLang="en-US" sz="700"/>
          </a:p>
          <a:p>
            <a:pPr lvl="1">
              <a:lnSpc>
                <a:spcPct val="90000"/>
              </a:lnSpc>
              <a:buFont typeface="Wingdings" panose="05000000000000000000" pitchFamily="2" charset="2"/>
              <a:buNone/>
            </a:pPr>
            <a:r>
              <a:rPr lang="en-US" altLang="en-US" sz="1800"/>
              <a:t>	P(Status=Married|No) = 4/7</a:t>
            </a:r>
            <a:br>
              <a:rPr lang="en-US" altLang="en-US" sz="1800" baseline="-25000"/>
            </a:br>
            <a:r>
              <a:rPr lang="en-US" altLang="en-US" sz="1800"/>
              <a:t>P(Refund=Yes|Yes)=0</a:t>
            </a:r>
            <a:endParaRPr lang="en-US" altLang="en-US" sz="1800" baseline="-25000"/>
          </a:p>
        </p:txBody>
      </p:sp>
      <p:graphicFrame>
        <p:nvGraphicFramePr>
          <p:cNvPr id="872453" name="Object 5">
            <a:extLst>
              <a:ext uri="{FF2B5EF4-FFF2-40B4-BE49-F238E27FC236}">
                <a16:creationId xmlns:a16="http://schemas.microsoft.com/office/drawing/2014/main" id="{8C35B0C7-B5D5-1119-166A-B2D6B71D3491}"/>
              </a:ext>
            </a:extLst>
          </p:cNvPr>
          <p:cNvGraphicFramePr>
            <a:graphicFrameLocks noChangeAspect="1"/>
          </p:cNvGraphicFramePr>
          <p:nvPr/>
        </p:nvGraphicFramePr>
        <p:xfrm>
          <a:off x="152400" y="1524000"/>
          <a:ext cx="4389438" cy="4275138"/>
        </p:xfrm>
        <a:graphic>
          <a:graphicData uri="http://schemas.openxmlformats.org/presentationml/2006/ole">
            <mc:AlternateContent xmlns:mc="http://schemas.openxmlformats.org/markup-compatibility/2006">
              <mc:Choice xmlns:v="urn:schemas-microsoft-com:vml" Requires="v">
                <p:oleObj name="VISIO" r:id="rId2" imgW="4390200" imgH="5341320" progId="Visio.Drawing.6">
                  <p:embed/>
                </p:oleObj>
              </mc:Choice>
              <mc:Fallback>
                <p:oleObj name="VISIO" r:id="rId2" imgW="4390200" imgH="5341320" progId="Visio.Drawing.6">
                  <p:embed/>
                  <p:pic>
                    <p:nvPicPr>
                      <p:cNvPr id="872453" name="Object 5">
                        <a:extLst>
                          <a:ext uri="{FF2B5EF4-FFF2-40B4-BE49-F238E27FC236}">
                            <a16:creationId xmlns:a16="http://schemas.microsoft.com/office/drawing/2014/main" id="{8C35B0C7-B5D5-1119-166A-B2D6B71D34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9971"/>
                      <a:stretch>
                        <a:fillRect/>
                      </a:stretch>
                    </p:blipFill>
                    <p:spPr bwMode="auto">
                      <a:xfrm>
                        <a:off x="152400" y="1524000"/>
                        <a:ext cx="4389438" cy="427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2">
            <a:extLst>
              <a:ext uri="{FF2B5EF4-FFF2-40B4-BE49-F238E27FC236}">
                <a16:creationId xmlns:a16="http://schemas.microsoft.com/office/drawing/2014/main" id="{ECA3A6CB-6508-5244-A75F-B9D51209C466}"/>
              </a:ext>
            </a:extLst>
          </p:cNvPr>
          <p:cNvSpPr>
            <a:spLocks noGrp="1" noChangeArrowheads="1"/>
          </p:cNvSpPr>
          <p:nvPr>
            <p:ph type="title"/>
          </p:nvPr>
        </p:nvSpPr>
        <p:spPr>
          <a:xfrm>
            <a:off x="495300" y="403860"/>
            <a:ext cx="8153400" cy="533400"/>
          </a:xfrm>
        </p:spPr>
        <p:txBody>
          <a:bodyPr/>
          <a:lstStyle/>
          <a:p>
            <a:r>
              <a:rPr lang="en-US" altLang="en-US" sz="3200" b="1" dirty="0"/>
              <a:t>How to Estimate Probabilities from Data?</a:t>
            </a:r>
          </a:p>
        </p:txBody>
      </p:sp>
      <p:sp>
        <p:nvSpPr>
          <p:cNvPr id="873475" name="Rectangle 3">
            <a:extLst>
              <a:ext uri="{FF2B5EF4-FFF2-40B4-BE49-F238E27FC236}">
                <a16:creationId xmlns:a16="http://schemas.microsoft.com/office/drawing/2014/main" id="{FD35F240-5122-71F2-9E6A-48293D0D6793}"/>
              </a:ext>
            </a:extLst>
          </p:cNvPr>
          <p:cNvSpPr>
            <a:spLocks noGrp="1" noChangeArrowheads="1"/>
          </p:cNvSpPr>
          <p:nvPr>
            <p:ph type="body" idx="1"/>
          </p:nvPr>
        </p:nvSpPr>
        <p:spPr>
          <a:xfrm>
            <a:off x="361950" y="1334814"/>
            <a:ext cx="8153400" cy="5671776"/>
          </a:xfrm>
        </p:spPr>
        <p:txBody>
          <a:bodyPr>
            <a:normAutofit/>
          </a:bodyPr>
          <a:lstStyle/>
          <a:p>
            <a:pPr>
              <a:lnSpc>
                <a:spcPct val="90000"/>
              </a:lnSpc>
            </a:pPr>
            <a:r>
              <a:rPr lang="en-US" altLang="en-US" sz="3200" dirty="0"/>
              <a:t>For continuous attributes: </a:t>
            </a:r>
          </a:p>
          <a:p>
            <a:pPr lvl="1">
              <a:lnSpc>
                <a:spcPct val="90000"/>
              </a:lnSpc>
            </a:pPr>
            <a:r>
              <a:rPr lang="en-US" altLang="en-US" sz="2800" dirty="0">
                <a:solidFill>
                  <a:srgbClr val="FF0000"/>
                </a:solidFill>
              </a:rPr>
              <a:t>Discretize</a:t>
            </a:r>
            <a:r>
              <a:rPr lang="en-US" altLang="en-US" sz="2800" dirty="0"/>
              <a:t> the range into bins </a:t>
            </a:r>
          </a:p>
          <a:p>
            <a:pPr lvl="2">
              <a:lnSpc>
                <a:spcPct val="90000"/>
              </a:lnSpc>
            </a:pPr>
            <a:r>
              <a:rPr lang="en-US" altLang="en-US" sz="2400" dirty="0"/>
              <a:t> one ordinal attribute per bin</a:t>
            </a:r>
          </a:p>
          <a:p>
            <a:pPr lvl="2">
              <a:lnSpc>
                <a:spcPct val="90000"/>
              </a:lnSpc>
            </a:pPr>
            <a:r>
              <a:rPr lang="en-US" altLang="en-US" sz="2400" dirty="0"/>
              <a:t> violates independence assumption</a:t>
            </a:r>
          </a:p>
          <a:p>
            <a:pPr lvl="1">
              <a:lnSpc>
                <a:spcPct val="90000"/>
              </a:lnSpc>
            </a:pPr>
            <a:r>
              <a:rPr lang="en-US" altLang="en-US" sz="2800" dirty="0">
                <a:solidFill>
                  <a:srgbClr val="FF0000"/>
                </a:solidFill>
              </a:rPr>
              <a:t>Two-way split:</a:t>
            </a:r>
            <a:r>
              <a:rPr lang="en-US" altLang="en-US" sz="2800" dirty="0"/>
              <a:t>  (A &lt; v) or (A &gt; v)</a:t>
            </a:r>
          </a:p>
          <a:p>
            <a:pPr lvl="2">
              <a:lnSpc>
                <a:spcPct val="90000"/>
              </a:lnSpc>
            </a:pPr>
            <a:r>
              <a:rPr lang="en-US" altLang="en-US" sz="2400" dirty="0"/>
              <a:t> choose only one of the two splits as new attribute</a:t>
            </a:r>
          </a:p>
          <a:p>
            <a:pPr lvl="1">
              <a:lnSpc>
                <a:spcPct val="90000"/>
              </a:lnSpc>
            </a:pPr>
            <a:r>
              <a:rPr lang="en-US" altLang="en-US" sz="2800" dirty="0">
                <a:solidFill>
                  <a:srgbClr val="FF0000"/>
                </a:solidFill>
              </a:rPr>
              <a:t>Probability density estimation:</a:t>
            </a:r>
          </a:p>
          <a:p>
            <a:pPr lvl="2">
              <a:lnSpc>
                <a:spcPct val="90000"/>
              </a:lnSpc>
            </a:pPr>
            <a:r>
              <a:rPr lang="en-US" altLang="en-US" sz="2400" dirty="0"/>
              <a:t> Assume attribute follows a normal distribution</a:t>
            </a:r>
          </a:p>
          <a:p>
            <a:pPr lvl="2">
              <a:lnSpc>
                <a:spcPct val="90000"/>
              </a:lnSpc>
            </a:pPr>
            <a:r>
              <a:rPr lang="en-US" altLang="en-US" sz="2400" dirty="0"/>
              <a:t> Use data to estimate parameters of distribution </a:t>
            </a:r>
            <a:br>
              <a:rPr lang="en-US" altLang="en-US" sz="2400" dirty="0"/>
            </a:br>
            <a:r>
              <a:rPr lang="en-US" altLang="en-US" sz="2400" dirty="0"/>
              <a:t>   (e.g., mean and standard deviation)</a:t>
            </a:r>
          </a:p>
          <a:p>
            <a:pPr lvl="2">
              <a:lnSpc>
                <a:spcPct val="90000"/>
              </a:lnSpc>
            </a:pPr>
            <a:r>
              <a:rPr lang="en-US" altLang="en-US" sz="2400" dirty="0"/>
              <a:t> Once probability distribution is known, can use it to estimate the conditional probability P(</a:t>
            </a:r>
            <a:r>
              <a:rPr lang="en-US" altLang="en-US" sz="2400" dirty="0" err="1"/>
              <a:t>A</a:t>
            </a:r>
            <a:r>
              <a:rPr lang="en-US" altLang="en-US" sz="2400" baseline="-25000" dirty="0" err="1"/>
              <a:t>i</a:t>
            </a:r>
            <a:r>
              <a:rPr lang="en-US" altLang="en-US" sz="2400" dirty="0" err="1"/>
              <a:t>|c</a:t>
            </a:r>
            <a:r>
              <a:rPr lang="en-US" altLang="en-US" sz="24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28650" y="365127"/>
            <a:ext cx="7886700" cy="919144"/>
          </a:xfrm>
        </p:spPr>
        <p:txBody>
          <a:bodyPr>
            <a:normAutofit/>
          </a:bodyPr>
          <a:lstStyle/>
          <a:p>
            <a:r>
              <a:rPr lang="en-US" sz="4000" dirty="0">
                <a:latin typeface="Arial" charset="0"/>
              </a:rPr>
              <a:t>The machine learning framework</a:t>
            </a:r>
          </a:p>
        </p:txBody>
      </p:sp>
      <p:sp>
        <p:nvSpPr>
          <p:cNvPr id="52227" name="Content Placeholder 2"/>
          <p:cNvSpPr>
            <a:spLocks noGrp="1"/>
          </p:cNvSpPr>
          <p:nvPr>
            <p:ph idx="1"/>
          </p:nvPr>
        </p:nvSpPr>
        <p:spPr>
          <a:xfrm>
            <a:off x="457200" y="1981200"/>
            <a:ext cx="8229600" cy="4144963"/>
          </a:xfrm>
        </p:spPr>
        <p:txBody>
          <a:bodyPr>
            <a:normAutofit/>
          </a:bodyPr>
          <a:lstStyle/>
          <a:p>
            <a:r>
              <a:rPr lang="en-US" sz="2400" dirty="0">
                <a:latin typeface="Arial" charset="0"/>
              </a:rPr>
              <a:t>Apply a prediction function to a feature representation of the “sample” to get the desired output:</a:t>
            </a:r>
            <a:br>
              <a:rPr lang="en-US" sz="2400" dirty="0">
                <a:latin typeface="Arial" charset="0"/>
              </a:rPr>
            </a:br>
            <a:endParaRPr lang="en-US" sz="2400" dirty="0">
              <a:latin typeface="Arial" charset="0"/>
            </a:endParaRPr>
          </a:p>
          <a:p>
            <a:pPr>
              <a:buFontTx/>
              <a:buNone/>
            </a:pPr>
            <a:r>
              <a:rPr lang="en-US" sz="2400" dirty="0">
                <a:solidFill>
                  <a:srgbClr val="0000FF"/>
                </a:solidFill>
                <a:latin typeface="Arial" charset="0"/>
              </a:rPr>
              <a:t>			</a:t>
            </a:r>
            <a:r>
              <a:rPr lang="en-US" sz="6000" dirty="0">
                <a:solidFill>
                  <a:srgbClr val="0000FF"/>
                </a:solidFill>
                <a:latin typeface="Arial" charset="0"/>
              </a:rPr>
              <a:t>f(    ) = “apple”</a:t>
            </a:r>
          </a:p>
          <a:p>
            <a:pPr>
              <a:buFontTx/>
              <a:buNone/>
            </a:pPr>
            <a:r>
              <a:rPr lang="en-US" sz="6000" dirty="0">
                <a:solidFill>
                  <a:srgbClr val="0000FF"/>
                </a:solidFill>
                <a:latin typeface="Arial" charset="0"/>
              </a:rPr>
              <a:t>			f(    ) = “tomato”</a:t>
            </a:r>
          </a:p>
          <a:p>
            <a:pPr>
              <a:buFontTx/>
              <a:buNone/>
            </a:pPr>
            <a:r>
              <a:rPr lang="en-US" sz="6000" dirty="0">
                <a:solidFill>
                  <a:srgbClr val="0000FF"/>
                </a:solidFill>
                <a:latin typeface="Arial" charset="0"/>
              </a:rPr>
              <a:t>			f(    ) = “cow”</a:t>
            </a:r>
          </a:p>
          <a:p>
            <a:pPr>
              <a:buFontTx/>
              <a:buNone/>
            </a:pPr>
            <a:endParaRPr lang="en-US" dirty="0">
              <a:latin typeface="Arial" charset="0"/>
            </a:endParaRPr>
          </a:p>
          <a:p>
            <a:pPr>
              <a:buFontTx/>
              <a:buNone/>
            </a:pPr>
            <a:endParaRPr lang="en-US" dirty="0">
              <a:latin typeface="Arial" charset="0"/>
            </a:endParaRPr>
          </a:p>
          <a:p>
            <a:pPr>
              <a:buFontTx/>
              <a:buNone/>
            </a:pPr>
            <a:endParaRPr lang="en-US" dirty="0">
              <a:latin typeface="Arial" charset="0"/>
            </a:endParaRPr>
          </a:p>
        </p:txBody>
      </p:sp>
      <p:pic>
        <p:nvPicPr>
          <p:cNvPr id="522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3183473"/>
            <a:ext cx="762000" cy="749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222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250273"/>
            <a:ext cx="774700" cy="749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223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5393273"/>
            <a:ext cx="7747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p:cNvSpPr txBox="1"/>
          <p:nvPr/>
        </p:nvSpPr>
        <p:spPr>
          <a:xfrm>
            <a:off x="7315200" y="6581775"/>
            <a:ext cx="1812925" cy="276225"/>
          </a:xfrm>
          <a:prstGeom prst="rect">
            <a:avLst/>
          </a:prstGeom>
          <a:noFill/>
        </p:spPr>
        <p:txBody>
          <a:bodyPr wrap="none">
            <a:spAutoFit/>
          </a:bodyPr>
          <a:lstStyle/>
          <a:p>
            <a:pPr>
              <a:defRPr/>
            </a:pPr>
            <a:r>
              <a:rPr lang="en-US" sz="1200" dirty="0">
                <a:solidFill>
                  <a:srgbClr val="FFFFFF">
                    <a:lumMod val="65000"/>
                  </a:srgbClr>
                </a:solidFill>
                <a:ea typeface="+mn-ea"/>
                <a:cs typeface="+mn-cs"/>
              </a:rPr>
              <a:t>Slide credit: L. </a:t>
            </a:r>
            <a:r>
              <a:rPr lang="en-US" sz="1200" dirty="0" err="1">
                <a:solidFill>
                  <a:srgbClr val="FFFFFF">
                    <a:lumMod val="65000"/>
                  </a:srgbClr>
                </a:solidFill>
                <a:ea typeface="+mn-ea"/>
                <a:cs typeface="+mn-cs"/>
              </a:rPr>
              <a:t>Lazebnik</a:t>
            </a:r>
            <a:endParaRPr lang="en-US" sz="1200" dirty="0">
              <a:solidFill>
                <a:srgbClr val="FFFFFF">
                  <a:lumMod val="65000"/>
                </a:srgbClr>
              </a:solidFill>
              <a:ea typeface="+mn-ea"/>
              <a:cs typeface="+mn-cs"/>
            </a:endParaRPr>
          </a:p>
        </p:txBody>
      </p:sp>
    </p:spTree>
    <p:extLst>
      <p:ext uri="{BB962C8B-B14F-4D97-AF65-F5344CB8AC3E}">
        <p14:creationId xmlns:p14="http://schemas.microsoft.com/office/powerpoint/2010/main" val="35842440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a:extLst>
              <a:ext uri="{FF2B5EF4-FFF2-40B4-BE49-F238E27FC236}">
                <a16:creationId xmlns:a16="http://schemas.microsoft.com/office/drawing/2014/main" id="{AFF10A00-D3E2-7093-57F2-D613805FC082}"/>
              </a:ext>
            </a:extLst>
          </p:cNvPr>
          <p:cNvSpPr>
            <a:spLocks noGrp="1" noChangeArrowheads="1"/>
          </p:cNvSpPr>
          <p:nvPr>
            <p:ph type="title"/>
          </p:nvPr>
        </p:nvSpPr>
        <p:spPr>
          <a:xfrm>
            <a:off x="457200" y="304800"/>
            <a:ext cx="8305800" cy="533400"/>
          </a:xfrm>
        </p:spPr>
        <p:txBody>
          <a:bodyPr>
            <a:normAutofit fontScale="90000"/>
          </a:bodyPr>
          <a:lstStyle/>
          <a:p>
            <a:r>
              <a:rPr lang="en-US" altLang="en-US" sz="3600"/>
              <a:t>How to Estimate Probabilities from Data?</a:t>
            </a:r>
          </a:p>
        </p:txBody>
      </p:sp>
      <p:sp>
        <p:nvSpPr>
          <p:cNvPr id="874499" name="Rectangle 3">
            <a:extLst>
              <a:ext uri="{FF2B5EF4-FFF2-40B4-BE49-F238E27FC236}">
                <a16:creationId xmlns:a16="http://schemas.microsoft.com/office/drawing/2014/main" id="{8AC0275F-4632-F6AF-A109-68A0B9E898E0}"/>
              </a:ext>
            </a:extLst>
          </p:cNvPr>
          <p:cNvSpPr>
            <a:spLocks noGrp="1" noChangeArrowheads="1"/>
          </p:cNvSpPr>
          <p:nvPr>
            <p:ph type="body" idx="1"/>
          </p:nvPr>
        </p:nvSpPr>
        <p:spPr>
          <a:xfrm>
            <a:off x="4495800" y="1066800"/>
            <a:ext cx="4419600" cy="5181600"/>
          </a:xfrm>
        </p:spPr>
        <p:txBody>
          <a:bodyPr/>
          <a:lstStyle/>
          <a:p>
            <a:r>
              <a:rPr lang="en-US" altLang="en-US" sz="2200" dirty="0"/>
              <a:t>Normal distribution:</a:t>
            </a:r>
          </a:p>
          <a:p>
            <a:pPr lvl="1"/>
            <a:endParaRPr lang="en-US" altLang="en-US" sz="2000" dirty="0"/>
          </a:p>
          <a:p>
            <a:pPr lvl="1"/>
            <a:endParaRPr lang="en-US" altLang="en-US" sz="2000" dirty="0"/>
          </a:p>
          <a:p>
            <a:pPr lvl="1"/>
            <a:endParaRPr lang="en-US" altLang="en-US" sz="900" dirty="0"/>
          </a:p>
          <a:p>
            <a:pPr lvl="1"/>
            <a:r>
              <a:rPr lang="en-US" altLang="en-US" sz="2000" dirty="0"/>
              <a:t>One for each (</a:t>
            </a:r>
            <a:r>
              <a:rPr lang="en-US" altLang="en-US" sz="2000" dirty="0" err="1"/>
              <a:t>A</a:t>
            </a:r>
            <a:r>
              <a:rPr lang="en-US" altLang="en-US" sz="2000" baseline="-25000" dirty="0" err="1"/>
              <a:t>i</a:t>
            </a:r>
            <a:r>
              <a:rPr lang="en-US" altLang="en-US" sz="2000" dirty="0" err="1"/>
              <a:t>,c</a:t>
            </a:r>
            <a:r>
              <a:rPr lang="en-US" altLang="en-US" sz="2000" baseline="-25000" dirty="0" err="1"/>
              <a:t>i</a:t>
            </a:r>
            <a:r>
              <a:rPr lang="en-US" altLang="en-US" sz="2000" dirty="0"/>
              <a:t>) pair</a:t>
            </a:r>
          </a:p>
          <a:p>
            <a:pPr lvl="1"/>
            <a:endParaRPr lang="en-US" altLang="en-US" sz="700" dirty="0"/>
          </a:p>
          <a:p>
            <a:r>
              <a:rPr lang="en-US" altLang="en-US" sz="2200" dirty="0"/>
              <a:t>For (Income, Class=No):</a:t>
            </a:r>
          </a:p>
          <a:p>
            <a:pPr lvl="1"/>
            <a:r>
              <a:rPr lang="en-US" altLang="en-US" sz="2000" dirty="0"/>
              <a:t>If Class=No</a:t>
            </a:r>
          </a:p>
          <a:p>
            <a:pPr lvl="2"/>
            <a:r>
              <a:rPr lang="en-US" altLang="en-US" sz="1800" dirty="0"/>
              <a:t> sample mean = 110</a:t>
            </a:r>
          </a:p>
          <a:p>
            <a:pPr lvl="2"/>
            <a:r>
              <a:rPr lang="en-US" altLang="en-US" sz="1800" dirty="0"/>
              <a:t> sample variance = 2975</a:t>
            </a:r>
          </a:p>
          <a:p>
            <a:pPr lvl="1">
              <a:buFont typeface="Wingdings" panose="05000000000000000000" pitchFamily="2" charset="2"/>
              <a:buNone/>
            </a:pPr>
            <a:endParaRPr lang="en-US" altLang="en-US" sz="2000" dirty="0"/>
          </a:p>
        </p:txBody>
      </p:sp>
      <p:graphicFrame>
        <p:nvGraphicFramePr>
          <p:cNvPr id="874500" name="Object 4">
            <a:extLst>
              <a:ext uri="{FF2B5EF4-FFF2-40B4-BE49-F238E27FC236}">
                <a16:creationId xmlns:a16="http://schemas.microsoft.com/office/drawing/2014/main" id="{1F75A7F4-7024-EC27-57E8-28419F0B6FBD}"/>
              </a:ext>
            </a:extLst>
          </p:cNvPr>
          <p:cNvGraphicFramePr>
            <a:graphicFrameLocks noChangeAspect="1"/>
          </p:cNvGraphicFramePr>
          <p:nvPr/>
        </p:nvGraphicFramePr>
        <p:xfrm>
          <a:off x="304800" y="1143000"/>
          <a:ext cx="4195763" cy="4038600"/>
        </p:xfrm>
        <a:graphic>
          <a:graphicData uri="http://schemas.openxmlformats.org/presentationml/2006/ole">
            <mc:AlternateContent xmlns:mc="http://schemas.openxmlformats.org/markup-compatibility/2006">
              <mc:Choice xmlns:v="urn:schemas-microsoft-com:vml" Requires="v">
                <p:oleObj name="VISIO" r:id="rId2" imgW="4390200" imgH="5341320" progId="Visio.Drawing.6">
                  <p:embed/>
                </p:oleObj>
              </mc:Choice>
              <mc:Fallback>
                <p:oleObj name="VISIO" r:id="rId2" imgW="4390200" imgH="5341320" progId="Visio.Drawing.6">
                  <p:embed/>
                  <p:pic>
                    <p:nvPicPr>
                      <p:cNvPr id="874500" name="Object 4">
                        <a:extLst>
                          <a:ext uri="{FF2B5EF4-FFF2-40B4-BE49-F238E27FC236}">
                            <a16:creationId xmlns:a16="http://schemas.microsoft.com/office/drawing/2014/main" id="{1F75A7F4-7024-EC27-57E8-28419F0B6F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0895"/>
                      <a:stretch>
                        <a:fillRect/>
                      </a:stretch>
                    </p:blipFill>
                    <p:spPr bwMode="auto">
                      <a:xfrm>
                        <a:off x="304800" y="1143000"/>
                        <a:ext cx="4195763"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4501" name="Object 5">
            <a:extLst>
              <a:ext uri="{FF2B5EF4-FFF2-40B4-BE49-F238E27FC236}">
                <a16:creationId xmlns:a16="http://schemas.microsoft.com/office/drawing/2014/main" id="{A2525D7C-561E-9BF4-10ED-A55703827E41}"/>
              </a:ext>
            </a:extLst>
          </p:cNvPr>
          <p:cNvGraphicFramePr>
            <a:graphicFrameLocks noChangeAspect="1"/>
          </p:cNvGraphicFramePr>
          <p:nvPr/>
        </p:nvGraphicFramePr>
        <p:xfrm>
          <a:off x="5181600" y="1447800"/>
          <a:ext cx="3517900" cy="992188"/>
        </p:xfrm>
        <a:graphic>
          <a:graphicData uri="http://schemas.openxmlformats.org/presentationml/2006/ole">
            <mc:AlternateContent xmlns:mc="http://schemas.openxmlformats.org/markup-compatibility/2006">
              <mc:Choice xmlns:v="urn:schemas-microsoft-com:vml" Requires="v">
                <p:oleObj name="Equation" r:id="rId4" imgW="2971800" imgH="838080" progId="Equation.3">
                  <p:embed/>
                </p:oleObj>
              </mc:Choice>
              <mc:Fallback>
                <p:oleObj name="Equation" r:id="rId4" imgW="2971800" imgH="838080" progId="Equation.3">
                  <p:embed/>
                  <p:pic>
                    <p:nvPicPr>
                      <p:cNvPr id="874501" name="Object 5">
                        <a:extLst>
                          <a:ext uri="{FF2B5EF4-FFF2-40B4-BE49-F238E27FC236}">
                            <a16:creationId xmlns:a16="http://schemas.microsoft.com/office/drawing/2014/main" id="{A2525D7C-561E-9BF4-10ED-A55703827E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1447800"/>
                        <a:ext cx="3517900" cy="992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4502" name="Object 6">
            <a:extLst>
              <a:ext uri="{FF2B5EF4-FFF2-40B4-BE49-F238E27FC236}">
                <a16:creationId xmlns:a16="http://schemas.microsoft.com/office/drawing/2014/main" id="{6E132AFE-6A6F-D615-4D19-35FFC089A09F}"/>
              </a:ext>
            </a:extLst>
          </p:cNvPr>
          <p:cNvGraphicFramePr>
            <a:graphicFrameLocks noChangeAspect="1"/>
          </p:cNvGraphicFramePr>
          <p:nvPr/>
        </p:nvGraphicFramePr>
        <p:xfrm>
          <a:off x="236538" y="5257800"/>
          <a:ext cx="8520112" cy="1055688"/>
        </p:xfrm>
        <a:graphic>
          <a:graphicData uri="http://schemas.openxmlformats.org/presentationml/2006/ole">
            <mc:AlternateContent xmlns:mc="http://schemas.openxmlformats.org/markup-compatibility/2006">
              <mc:Choice xmlns:v="urn:schemas-microsoft-com:vml" Requires="v">
                <p:oleObj name="Equation" r:id="rId6" imgW="6349680" imgH="787320" progId="Equation.3">
                  <p:embed/>
                </p:oleObj>
              </mc:Choice>
              <mc:Fallback>
                <p:oleObj name="Equation" r:id="rId6" imgW="6349680" imgH="787320" progId="Equation.3">
                  <p:embed/>
                  <p:pic>
                    <p:nvPicPr>
                      <p:cNvPr id="874502" name="Object 6">
                        <a:extLst>
                          <a:ext uri="{FF2B5EF4-FFF2-40B4-BE49-F238E27FC236}">
                            <a16:creationId xmlns:a16="http://schemas.microsoft.com/office/drawing/2014/main" id="{6E132AFE-6A6F-D615-4D19-35FFC089A09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538" y="5257800"/>
                        <a:ext cx="8520112" cy="1055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Rectangle 2">
            <a:extLst>
              <a:ext uri="{FF2B5EF4-FFF2-40B4-BE49-F238E27FC236}">
                <a16:creationId xmlns:a16="http://schemas.microsoft.com/office/drawing/2014/main" id="{28BAC30B-9A6C-FA90-D9C5-7389082DE345}"/>
              </a:ext>
            </a:extLst>
          </p:cNvPr>
          <p:cNvSpPr>
            <a:spLocks noGrp="1" noChangeArrowheads="1"/>
          </p:cNvSpPr>
          <p:nvPr>
            <p:ph type="title"/>
          </p:nvPr>
        </p:nvSpPr>
        <p:spPr>
          <a:xfrm>
            <a:off x="533400" y="0"/>
            <a:ext cx="8077200" cy="990600"/>
          </a:xfrm>
        </p:spPr>
        <p:txBody>
          <a:bodyPr/>
          <a:lstStyle/>
          <a:p>
            <a:r>
              <a:rPr lang="en-US" altLang="en-US"/>
              <a:t>Example of Naïve Bayes Classifier</a:t>
            </a:r>
          </a:p>
        </p:txBody>
      </p:sp>
      <p:graphicFrame>
        <p:nvGraphicFramePr>
          <p:cNvPr id="875523" name="Object 3">
            <a:extLst>
              <a:ext uri="{FF2B5EF4-FFF2-40B4-BE49-F238E27FC236}">
                <a16:creationId xmlns:a16="http://schemas.microsoft.com/office/drawing/2014/main" id="{34C85043-D945-6507-4E78-F63228551EFF}"/>
              </a:ext>
            </a:extLst>
          </p:cNvPr>
          <p:cNvGraphicFramePr>
            <a:graphicFrameLocks noChangeAspect="1"/>
          </p:cNvGraphicFramePr>
          <p:nvPr/>
        </p:nvGraphicFramePr>
        <p:xfrm>
          <a:off x="0" y="2057400"/>
          <a:ext cx="3886200" cy="4279900"/>
        </p:xfrm>
        <a:graphic>
          <a:graphicData uri="http://schemas.openxmlformats.org/presentationml/2006/ole">
            <mc:AlternateContent xmlns:mc="http://schemas.openxmlformats.org/markup-compatibility/2006">
              <mc:Choice xmlns:v="urn:schemas-microsoft-com:vml" Requires="v">
                <p:oleObj name="VISIO" r:id="rId2" imgW="9070560" imgH="5536800" progId="Visio.Drawing.6">
                  <p:embed/>
                </p:oleObj>
              </mc:Choice>
              <mc:Fallback>
                <p:oleObj name="VISIO" r:id="rId2" imgW="9070560" imgH="5536800" progId="Visio.Drawing.6">
                  <p:embed/>
                  <p:pic>
                    <p:nvPicPr>
                      <p:cNvPr id="875523" name="Object 3">
                        <a:extLst>
                          <a:ext uri="{FF2B5EF4-FFF2-40B4-BE49-F238E27FC236}">
                            <a16:creationId xmlns:a16="http://schemas.microsoft.com/office/drawing/2014/main" id="{34C85043-D945-6507-4E78-F63228551E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478" r="26086"/>
                      <a:stretch>
                        <a:fillRect/>
                      </a:stretch>
                    </p:blipFill>
                    <p:spPr bwMode="auto">
                      <a:xfrm>
                        <a:off x="0" y="2057400"/>
                        <a:ext cx="3886200" cy="427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5524" name="Object 4">
            <a:extLst>
              <a:ext uri="{FF2B5EF4-FFF2-40B4-BE49-F238E27FC236}">
                <a16:creationId xmlns:a16="http://schemas.microsoft.com/office/drawing/2014/main" id="{F6E4873E-32BE-7059-5F7A-6D8303DF6EF5}"/>
              </a:ext>
            </a:extLst>
          </p:cNvPr>
          <p:cNvGraphicFramePr>
            <a:graphicFrameLocks noChangeAspect="1"/>
          </p:cNvGraphicFramePr>
          <p:nvPr/>
        </p:nvGraphicFramePr>
        <p:xfrm>
          <a:off x="1371600" y="1524000"/>
          <a:ext cx="6477000" cy="407988"/>
        </p:xfrm>
        <a:graphic>
          <a:graphicData uri="http://schemas.openxmlformats.org/presentationml/2006/ole">
            <mc:AlternateContent xmlns:mc="http://schemas.openxmlformats.org/markup-compatibility/2006">
              <mc:Choice xmlns:v="urn:schemas-microsoft-com:vml" Requires="v">
                <p:oleObj name="Equation" r:id="rId4" imgW="5448240" imgH="342720" progId="Equation.3">
                  <p:embed/>
                </p:oleObj>
              </mc:Choice>
              <mc:Fallback>
                <p:oleObj name="Equation" r:id="rId4" imgW="5448240" imgH="342720" progId="Equation.3">
                  <p:embed/>
                  <p:pic>
                    <p:nvPicPr>
                      <p:cNvPr id="875524" name="Object 4">
                        <a:extLst>
                          <a:ext uri="{FF2B5EF4-FFF2-40B4-BE49-F238E27FC236}">
                            <a16:creationId xmlns:a16="http://schemas.microsoft.com/office/drawing/2014/main" id="{F6E4873E-32BE-7059-5F7A-6D8303DF6E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524000"/>
                        <a:ext cx="6477000"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5525" name="Rectangle 5">
            <a:extLst>
              <a:ext uri="{FF2B5EF4-FFF2-40B4-BE49-F238E27FC236}">
                <a16:creationId xmlns:a16="http://schemas.microsoft.com/office/drawing/2014/main" id="{AA11BE39-D043-8EC7-A38A-31CDDC269892}"/>
              </a:ext>
            </a:extLst>
          </p:cNvPr>
          <p:cNvSpPr>
            <a:spLocks noChangeArrowheads="1"/>
          </p:cNvSpPr>
          <p:nvPr/>
        </p:nvSpPr>
        <p:spPr bwMode="auto">
          <a:xfrm>
            <a:off x="3733800" y="2590800"/>
            <a:ext cx="49530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292100" indent="-2921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pPr eaLnBrk="0" hangingPunct="0">
              <a:spcBef>
                <a:spcPct val="10000"/>
              </a:spcBef>
              <a:spcAft>
                <a:spcPts val="400"/>
              </a:spcAft>
              <a:buClr>
                <a:srgbClr val="0C7B9C"/>
              </a:buClr>
              <a:buSzPct val="75000"/>
              <a:buFont typeface="Monotype Sorts" pitchFamily="2" charset="2"/>
              <a:buChar char="l"/>
            </a:pPr>
            <a:r>
              <a:rPr lang="en-US" altLang="en-US" sz="1600"/>
              <a:t>P(X|Class=No) = P(Refund=No|Class=No)</a:t>
            </a:r>
            <a:br>
              <a:rPr lang="en-US" altLang="en-US" sz="1600"/>
            </a:br>
            <a:r>
              <a:rPr lang="en-US" altLang="en-US" sz="1600"/>
              <a:t>		 </a:t>
            </a:r>
            <a:r>
              <a:rPr lang="en-US" altLang="en-US" sz="1600">
                <a:sym typeface="Symbol" panose="05050102010706020507" pitchFamily="18" charset="2"/>
              </a:rPr>
              <a:t> P(Married| </a:t>
            </a:r>
            <a:r>
              <a:rPr lang="en-US" altLang="en-US" sz="1600"/>
              <a:t>Class=No)</a:t>
            </a:r>
            <a:br>
              <a:rPr lang="en-US" altLang="en-US" sz="1600"/>
            </a:br>
            <a:r>
              <a:rPr lang="en-US" altLang="en-US" sz="1600"/>
              <a:t>		 </a:t>
            </a:r>
            <a:r>
              <a:rPr lang="en-US" altLang="en-US" sz="1600">
                <a:sym typeface="Symbol" panose="05050102010706020507" pitchFamily="18" charset="2"/>
              </a:rPr>
              <a:t></a:t>
            </a:r>
            <a:r>
              <a:rPr lang="en-US" altLang="en-US" sz="1600"/>
              <a:t> P(Income=120K| Class=No)</a:t>
            </a:r>
            <a:br>
              <a:rPr lang="en-US" altLang="en-US" sz="1600"/>
            </a:br>
            <a:r>
              <a:rPr lang="en-US" altLang="en-US" sz="1600"/>
              <a:t>	              = 4/7 </a:t>
            </a:r>
            <a:r>
              <a:rPr lang="en-US" altLang="en-US" sz="1600">
                <a:sym typeface="Symbol" panose="05050102010706020507" pitchFamily="18" charset="2"/>
              </a:rPr>
              <a:t> 4/7  0.0072 = 0.0024</a:t>
            </a:r>
          </a:p>
          <a:p>
            <a:pPr eaLnBrk="0" hangingPunct="0">
              <a:spcBef>
                <a:spcPct val="10000"/>
              </a:spcBef>
              <a:spcAft>
                <a:spcPts val="400"/>
              </a:spcAft>
              <a:buClr>
                <a:srgbClr val="0C7B9C"/>
              </a:buClr>
              <a:buSzPct val="75000"/>
              <a:buFont typeface="Monotype Sorts" pitchFamily="2" charset="2"/>
              <a:buNone/>
            </a:pPr>
            <a:endParaRPr lang="en-US" altLang="en-US" sz="800">
              <a:sym typeface="Symbol" panose="05050102010706020507" pitchFamily="18" charset="2"/>
            </a:endParaRPr>
          </a:p>
          <a:p>
            <a:pPr eaLnBrk="0" hangingPunct="0">
              <a:spcBef>
                <a:spcPct val="10000"/>
              </a:spcBef>
              <a:spcAft>
                <a:spcPts val="400"/>
              </a:spcAft>
              <a:buClr>
                <a:srgbClr val="0C7B9C"/>
              </a:buClr>
              <a:buSzPct val="75000"/>
              <a:buFont typeface="Monotype Sorts" pitchFamily="2" charset="2"/>
              <a:buChar char="l"/>
            </a:pPr>
            <a:r>
              <a:rPr lang="en-US" altLang="en-US" sz="1600"/>
              <a:t>P(X|Class=Yes) = P(Refund=No| Class=Yes)</a:t>
            </a:r>
            <a:br>
              <a:rPr lang="en-US" altLang="en-US" sz="1600"/>
            </a:br>
            <a:r>
              <a:rPr lang="en-US" altLang="en-US" sz="1600"/>
              <a:t>   	                  </a:t>
            </a:r>
            <a:r>
              <a:rPr lang="en-US" altLang="en-US" sz="1600">
                <a:sym typeface="Symbol" panose="05050102010706020507" pitchFamily="18" charset="2"/>
              </a:rPr>
              <a:t> P(Married| </a:t>
            </a:r>
            <a:r>
              <a:rPr lang="en-US" altLang="en-US" sz="1600"/>
              <a:t>Class=Yes)</a:t>
            </a:r>
            <a:br>
              <a:rPr lang="en-US" altLang="en-US" sz="1600"/>
            </a:br>
            <a:r>
              <a:rPr lang="en-US" altLang="en-US" sz="1600"/>
              <a:t>   	                  </a:t>
            </a:r>
            <a:r>
              <a:rPr lang="en-US" altLang="en-US" sz="1600">
                <a:sym typeface="Symbol" panose="05050102010706020507" pitchFamily="18" charset="2"/>
              </a:rPr>
              <a:t></a:t>
            </a:r>
            <a:r>
              <a:rPr lang="en-US" altLang="en-US" sz="1600"/>
              <a:t> P(Income=120K| Class=Yes)</a:t>
            </a:r>
            <a:br>
              <a:rPr lang="en-US" altLang="en-US" sz="1600"/>
            </a:br>
            <a:r>
              <a:rPr lang="en-US" altLang="en-US" sz="1600"/>
              <a:t>	               = 1 </a:t>
            </a:r>
            <a:r>
              <a:rPr lang="en-US" altLang="en-US" sz="1600">
                <a:sym typeface="Symbol" panose="05050102010706020507" pitchFamily="18" charset="2"/>
              </a:rPr>
              <a:t> 0  1.2  10</a:t>
            </a:r>
            <a:r>
              <a:rPr lang="en-US" altLang="en-US" sz="1600" baseline="30000">
                <a:sym typeface="Symbol" panose="05050102010706020507" pitchFamily="18" charset="2"/>
              </a:rPr>
              <a:t>-9</a:t>
            </a:r>
            <a:r>
              <a:rPr lang="en-US" altLang="en-US" sz="1600">
                <a:sym typeface="Symbol" panose="05050102010706020507" pitchFamily="18" charset="2"/>
              </a:rPr>
              <a:t> = 0</a:t>
            </a:r>
          </a:p>
          <a:p>
            <a:pPr eaLnBrk="0" hangingPunct="0">
              <a:spcBef>
                <a:spcPct val="10000"/>
              </a:spcBef>
              <a:spcAft>
                <a:spcPts val="400"/>
              </a:spcAft>
              <a:buClr>
                <a:srgbClr val="0C7B9C"/>
              </a:buClr>
              <a:buSzPct val="75000"/>
              <a:buFont typeface="Monotype Sorts" pitchFamily="2" charset="2"/>
              <a:buNone/>
            </a:pPr>
            <a:endParaRPr lang="en-US" altLang="en-US" sz="800">
              <a:sym typeface="Symbol" panose="05050102010706020507" pitchFamily="18" charset="2"/>
            </a:endParaRPr>
          </a:p>
          <a:p>
            <a:pPr eaLnBrk="0" hangingPunct="0">
              <a:spcBef>
                <a:spcPct val="10000"/>
              </a:spcBef>
              <a:spcAft>
                <a:spcPts val="400"/>
              </a:spcAft>
              <a:buClr>
                <a:srgbClr val="0C7B9C"/>
              </a:buClr>
              <a:buSzPct val="75000"/>
              <a:buFont typeface="Monotype Sorts" pitchFamily="2" charset="2"/>
              <a:buNone/>
            </a:pPr>
            <a:r>
              <a:rPr lang="en-US" altLang="en-US" sz="1800"/>
              <a:t>Since P(X|No)P(No) &gt; P(X|Yes)P(Yes)</a:t>
            </a:r>
          </a:p>
          <a:p>
            <a:pPr eaLnBrk="0" hangingPunct="0">
              <a:spcBef>
                <a:spcPct val="10000"/>
              </a:spcBef>
              <a:spcAft>
                <a:spcPts val="400"/>
              </a:spcAft>
              <a:buClr>
                <a:srgbClr val="0C7B9C"/>
              </a:buClr>
              <a:buSzPct val="75000"/>
              <a:buFont typeface="Monotype Sorts" pitchFamily="2" charset="2"/>
              <a:buNone/>
            </a:pPr>
            <a:r>
              <a:rPr lang="en-US" altLang="en-US" sz="1800"/>
              <a:t>Therefore P(No|X) &gt; P(Yes|X)</a:t>
            </a:r>
            <a:br>
              <a:rPr lang="en-US" altLang="en-US" sz="1800"/>
            </a:br>
            <a:r>
              <a:rPr lang="en-US" altLang="en-US" sz="1800"/>
              <a:t>      </a:t>
            </a:r>
            <a:r>
              <a:rPr lang="en-US" altLang="en-US" sz="2000">
                <a:sym typeface="Symbol" panose="05050102010706020507" pitchFamily="18" charset="2"/>
              </a:rPr>
              <a:t>=&gt; Class = No</a:t>
            </a:r>
          </a:p>
        </p:txBody>
      </p:sp>
      <p:sp>
        <p:nvSpPr>
          <p:cNvPr id="875526" name="Text Box 6">
            <a:extLst>
              <a:ext uri="{FF2B5EF4-FFF2-40B4-BE49-F238E27FC236}">
                <a16:creationId xmlns:a16="http://schemas.microsoft.com/office/drawing/2014/main" id="{28041F1B-B722-BE10-2BA7-81BFE2CFC639}"/>
              </a:ext>
            </a:extLst>
          </p:cNvPr>
          <p:cNvSpPr txBox="1">
            <a:spLocks noChangeArrowheads="1"/>
          </p:cNvSpPr>
          <p:nvPr/>
        </p:nvSpPr>
        <p:spPr bwMode="auto">
          <a:xfrm>
            <a:off x="228600" y="1066800"/>
            <a:ext cx="2743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800" b="1">
                <a:solidFill>
                  <a:srgbClr val="FF0000"/>
                </a:solidFill>
                <a:latin typeface="Arial" panose="020B0604020202020204" pitchFamily="34" charset="0"/>
              </a:rPr>
              <a:t>Given a Test Record:</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6" name="Rectangle 2">
            <a:extLst>
              <a:ext uri="{FF2B5EF4-FFF2-40B4-BE49-F238E27FC236}">
                <a16:creationId xmlns:a16="http://schemas.microsoft.com/office/drawing/2014/main" id="{2E97545D-D8E4-31EC-BE16-055B98DDFF6B}"/>
              </a:ext>
            </a:extLst>
          </p:cNvPr>
          <p:cNvSpPr>
            <a:spLocks noGrp="1" noChangeArrowheads="1"/>
          </p:cNvSpPr>
          <p:nvPr>
            <p:ph type="title"/>
          </p:nvPr>
        </p:nvSpPr>
        <p:spPr/>
        <p:txBody>
          <a:bodyPr/>
          <a:lstStyle/>
          <a:p>
            <a:r>
              <a:rPr lang="en-US" altLang="en-US"/>
              <a:t>Naïve Bayes Classifier</a:t>
            </a:r>
          </a:p>
        </p:txBody>
      </p:sp>
      <p:sp>
        <p:nvSpPr>
          <p:cNvPr id="876547" name="Rectangle 3">
            <a:extLst>
              <a:ext uri="{FF2B5EF4-FFF2-40B4-BE49-F238E27FC236}">
                <a16:creationId xmlns:a16="http://schemas.microsoft.com/office/drawing/2014/main" id="{DF56B3D8-460D-1163-29CE-5EBB7D9E5D2F}"/>
              </a:ext>
            </a:extLst>
          </p:cNvPr>
          <p:cNvSpPr>
            <a:spLocks noGrp="1" noChangeArrowheads="1"/>
          </p:cNvSpPr>
          <p:nvPr>
            <p:ph type="body" idx="1"/>
          </p:nvPr>
        </p:nvSpPr>
        <p:spPr/>
        <p:txBody>
          <a:bodyPr/>
          <a:lstStyle/>
          <a:p>
            <a:r>
              <a:rPr lang="en-US" altLang="en-US" dirty="0"/>
              <a:t>If one of the conditional probability is zero, then the entire expression becomes zero</a:t>
            </a:r>
          </a:p>
          <a:p>
            <a:r>
              <a:rPr lang="en-US" altLang="en-US" dirty="0"/>
              <a:t>Probability estimation:</a:t>
            </a:r>
          </a:p>
          <a:p>
            <a:pPr lvl="1">
              <a:buFont typeface="Wingdings" panose="05000000000000000000" pitchFamily="2" charset="2"/>
              <a:buNone/>
            </a:pPr>
            <a:endParaRPr lang="en-US" altLang="en-US" dirty="0"/>
          </a:p>
        </p:txBody>
      </p:sp>
      <p:graphicFrame>
        <p:nvGraphicFramePr>
          <p:cNvPr id="876548" name="Object 4">
            <a:extLst>
              <a:ext uri="{FF2B5EF4-FFF2-40B4-BE49-F238E27FC236}">
                <a16:creationId xmlns:a16="http://schemas.microsoft.com/office/drawing/2014/main" id="{0C03683B-681F-9FE3-6F71-816B73F0A800}"/>
              </a:ext>
            </a:extLst>
          </p:cNvPr>
          <p:cNvGraphicFramePr>
            <a:graphicFrameLocks noChangeAspect="1"/>
          </p:cNvGraphicFramePr>
          <p:nvPr/>
        </p:nvGraphicFramePr>
        <p:xfrm>
          <a:off x="990600" y="3429000"/>
          <a:ext cx="4343400" cy="2703513"/>
        </p:xfrm>
        <a:graphic>
          <a:graphicData uri="http://schemas.openxmlformats.org/presentationml/2006/ole">
            <mc:AlternateContent xmlns:mc="http://schemas.openxmlformats.org/markup-compatibility/2006">
              <mc:Choice xmlns:v="urn:schemas-microsoft-com:vml" Requires="v">
                <p:oleObj name="Equation" r:id="rId2" imgW="2120760" imgH="1320480" progId="Equation.3">
                  <p:embed/>
                </p:oleObj>
              </mc:Choice>
              <mc:Fallback>
                <p:oleObj name="Equation" r:id="rId2" imgW="2120760" imgH="1320480" progId="Equation.3">
                  <p:embed/>
                  <p:pic>
                    <p:nvPicPr>
                      <p:cNvPr id="876548" name="Object 4">
                        <a:extLst>
                          <a:ext uri="{FF2B5EF4-FFF2-40B4-BE49-F238E27FC236}">
                            <a16:creationId xmlns:a16="http://schemas.microsoft.com/office/drawing/2014/main" id="{0C03683B-681F-9FE3-6F71-816B73F0A8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429000"/>
                        <a:ext cx="4343400" cy="2703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6549" name="Text Box 5">
            <a:extLst>
              <a:ext uri="{FF2B5EF4-FFF2-40B4-BE49-F238E27FC236}">
                <a16:creationId xmlns:a16="http://schemas.microsoft.com/office/drawing/2014/main" id="{AAE74CA8-E6A3-4FE2-60BF-3D30C7FA13D7}"/>
              </a:ext>
            </a:extLst>
          </p:cNvPr>
          <p:cNvSpPr txBox="1">
            <a:spLocks noChangeArrowheads="1"/>
          </p:cNvSpPr>
          <p:nvPr/>
        </p:nvSpPr>
        <p:spPr bwMode="auto">
          <a:xfrm>
            <a:off x="6019800" y="3581400"/>
            <a:ext cx="2743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000">
                <a:latin typeface="Times New Roman" panose="02020603050405020304" pitchFamily="18" charset="0"/>
              </a:rPr>
              <a:t>c: number of classes</a:t>
            </a:r>
          </a:p>
          <a:p>
            <a:pPr eaLnBrk="0" hangingPunct="0">
              <a:spcBef>
                <a:spcPct val="50000"/>
              </a:spcBef>
            </a:pPr>
            <a:r>
              <a:rPr lang="en-US" altLang="en-US" sz="2000">
                <a:latin typeface="Times New Roman" panose="02020603050405020304" pitchFamily="18" charset="0"/>
              </a:rPr>
              <a:t>p: prior probability</a:t>
            </a:r>
          </a:p>
          <a:p>
            <a:pPr eaLnBrk="0" hangingPunct="0">
              <a:spcBef>
                <a:spcPct val="50000"/>
              </a:spcBef>
            </a:pPr>
            <a:r>
              <a:rPr lang="en-US" altLang="en-US" sz="2000">
                <a:latin typeface="Times New Roman" panose="02020603050405020304" pitchFamily="18" charset="0"/>
              </a:rPr>
              <a:t>m: parameter</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Rectangle 2">
            <a:extLst>
              <a:ext uri="{FF2B5EF4-FFF2-40B4-BE49-F238E27FC236}">
                <a16:creationId xmlns:a16="http://schemas.microsoft.com/office/drawing/2014/main" id="{90EAD8D6-11B8-3107-DB3D-099818EB94ED}"/>
              </a:ext>
            </a:extLst>
          </p:cNvPr>
          <p:cNvSpPr>
            <a:spLocks noGrp="1" noChangeArrowheads="1"/>
          </p:cNvSpPr>
          <p:nvPr>
            <p:ph type="title"/>
          </p:nvPr>
        </p:nvSpPr>
        <p:spPr>
          <a:xfrm>
            <a:off x="533400" y="381000"/>
            <a:ext cx="8077200" cy="457200"/>
          </a:xfrm>
        </p:spPr>
        <p:txBody>
          <a:bodyPr>
            <a:normAutofit fontScale="90000"/>
          </a:bodyPr>
          <a:lstStyle/>
          <a:p>
            <a:r>
              <a:rPr lang="en-US" altLang="en-US" sz="3600"/>
              <a:t>Naïve Bayes Classifier: Example 1</a:t>
            </a:r>
          </a:p>
        </p:txBody>
      </p:sp>
      <p:graphicFrame>
        <p:nvGraphicFramePr>
          <p:cNvPr id="877571" name="Object 3">
            <a:extLst>
              <a:ext uri="{FF2B5EF4-FFF2-40B4-BE49-F238E27FC236}">
                <a16:creationId xmlns:a16="http://schemas.microsoft.com/office/drawing/2014/main" id="{BD508713-3985-FB6C-6397-937788354117}"/>
              </a:ext>
            </a:extLst>
          </p:cNvPr>
          <p:cNvGraphicFramePr>
            <a:graphicFrameLocks noChangeAspect="1"/>
          </p:cNvGraphicFramePr>
          <p:nvPr/>
        </p:nvGraphicFramePr>
        <p:xfrm>
          <a:off x="152400" y="1295400"/>
          <a:ext cx="5181600" cy="3733800"/>
        </p:xfrm>
        <a:graphic>
          <a:graphicData uri="http://schemas.openxmlformats.org/presentationml/2006/ole">
            <mc:AlternateContent xmlns:mc="http://schemas.openxmlformats.org/markup-compatibility/2006">
              <mc:Choice xmlns:v="urn:schemas-microsoft-com:vml" Requires="v">
                <p:oleObj name="Worksheet" r:id="rId2" imgW="6401181" imgH="4782109" progId="Excel.Sheet.8">
                  <p:embed/>
                </p:oleObj>
              </mc:Choice>
              <mc:Fallback>
                <p:oleObj name="Worksheet" r:id="rId2" imgW="6401181" imgH="4782109" progId="Excel.Sheet.8">
                  <p:embed/>
                  <p:pic>
                    <p:nvPicPr>
                      <p:cNvPr id="877571" name="Object 3">
                        <a:extLst>
                          <a:ext uri="{FF2B5EF4-FFF2-40B4-BE49-F238E27FC236}">
                            <a16:creationId xmlns:a16="http://schemas.microsoft.com/office/drawing/2014/main" id="{BD508713-3985-FB6C-6397-9377883541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95400"/>
                        <a:ext cx="51816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7572" name="Object 4">
            <a:extLst>
              <a:ext uri="{FF2B5EF4-FFF2-40B4-BE49-F238E27FC236}">
                <a16:creationId xmlns:a16="http://schemas.microsoft.com/office/drawing/2014/main" id="{86EB400C-73CD-83B6-7A7C-9D1E43D11513}"/>
              </a:ext>
            </a:extLst>
          </p:cNvPr>
          <p:cNvGraphicFramePr>
            <a:graphicFrameLocks noChangeAspect="1"/>
          </p:cNvGraphicFramePr>
          <p:nvPr/>
        </p:nvGraphicFramePr>
        <p:xfrm>
          <a:off x="304800" y="5410200"/>
          <a:ext cx="5153025" cy="438150"/>
        </p:xfrm>
        <a:graphic>
          <a:graphicData uri="http://schemas.openxmlformats.org/presentationml/2006/ole">
            <mc:AlternateContent xmlns:mc="http://schemas.openxmlformats.org/markup-compatibility/2006">
              <mc:Choice xmlns:v="urn:schemas-microsoft-com:vml" Requires="v">
                <p:oleObj name="Worksheet" r:id="rId4" imgW="5153406" imgH="438506" progId="Excel.Sheet.8">
                  <p:embed/>
                </p:oleObj>
              </mc:Choice>
              <mc:Fallback>
                <p:oleObj name="Worksheet" r:id="rId4" imgW="5153406" imgH="438506" progId="Excel.Sheet.8">
                  <p:embed/>
                  <p:pic>
                    <p:nvPicPr>
                      <p:cNvPr id="877572" name="Object 4">
                        <a:extLst>
                          <a:ext uri="{FF2B5EF4-FFF2-40B4-BE49-F238E27FC236}">
                            <a16:creationId xmlns:a16="http://schemas.microsoft.com/office/drawing/2014/main" id="{86EB400C-73CD-83B6-7A7C-9D1E43D115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5410200"/>
                        <a:ext cx="515302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7573" name="Object 5">
            <a:extLst>
              <a:ext uri="{FF2B5EF4-FFF2-40B4-BE49-F238E27FC236}">
                <a16:creationId xmlns:a16="http://schemas.microsoft.com/office/drawing/2014/main" id="{68544C06-C3BF-05AC-0D2F-889F3B07E590}"/>
              </a:ext>
            </a:extLst>
          </p:cNvPr>
          <p:cNvGraphicFramePr>
            <a:graphicFrameLocks noChangeAspect="1"/>
          </p:cNvGraphicFramePr>
          <p:nvPr/>
        </p:nvGraphicFramePr>
        <p:xfrm>
          <a:off x="5487988" y="2362200"/>
          <a:ext cx="3656012" cy="2584450"/>
        </p:xfrm>
        <a:graphic>
          <a:graphicData uri="http://schemas.openxmlformats.org/presentationml/2006/ole">
            <mc:AlternateContent xmlns:mc="http://schemas.openxmlformats.org/markup-compatibility/2006">
              <mc:Choice xmlns:v="urn:schemas-microsoft-com:vml" Requires="v">
                <p:oleObj name="Equation" r:id="rId6" imgW="4457520" imgH="3149280" progId="Equation.3">
                  <p:embed/>
                </p:oleObj>
              </mc:Choice>
              <mc:Fallback>
                <p:oleObj name="Equation" r:id="rId6" imgW="4457520" imgH="3149280" progId="Equation.3">
                  <p:embed/>
                  <p:pic>
                    <p:nvPicPr>
                      <p:cNvPr id="877573" name="Object 5">
                        <a:extLst>
                          <a:ext uri="{FF2B5EF4-FFF2-40B4-BE49-F238E27FC236}">
                            <a16:creationId xmlns:a16="http://schemas.microsoft.com/office/drawing/2014/main" id="{68544C06-C3BF-05AC-0D2F-889F3B07E59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7988" y="2362200"/>
                        <a:ext cx="3656012" cy="258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7574" name="Text Box 6">
            <a:extLst>
              <a:ext uri="{FF2B5EF4-FFF2-40B4-BE49-F238E27FC236}">
                <a16:creationId xmlns:a16="http://schemas.microsoft.com/office/drawing/2014/main" id="{AC48C046-486A-F89C-8FAB-75C073E16A1D}"/>
              </a:ext>
            </a:extLst>
          </p:cNvPr>
          <p:cNvSpPr txBox="1">
            <a:spLocks noChangeArrowheads="1"/>
          </p:cNvSpPr>
          <p:nvPr/>
        </p:nvSpPr>
        <p:spPr bwMode="auto">
          <a:xfrm>
            <a:off x="5867400" y="1295400"/>
            <a:ext cx="27432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400" b="1">
                <a:latin typeface="Arial" panose="020B0604020202020204" pitchFamily="34" charset="0"/>
              </a:rPr>
              <a:t>A: attributes</a:t>
            </a:r>
          </a:p>
          <a:p>
            <a:pPr eaLnBrk="0" hangingPunct="0">
              <a:spcBef>
                <a:spcPct val="50000"/>
              </a:spcBef>
            </a:pPr>
            <a:r>
              <a:rPr lang="en-US" altLang="en-US" sz="1400" b="1">
                <a:latin typeface="Arial" panose="020B0604020202020204" pitchFamily="34" charset="0"/>
              </a:rPr>
              <a:t>M: mammals</a:t>
            </a:r>
          </a:p>
          <a:p>
            <a:pPr eaLnBrk="0" hangingPunct="0">
              <a:spcBef>
                <a:spcPct val="50000"/>
              </a:spcBef>
            </a:pPr>
            <a:r>
              <a:rPr lang="en-US" altLang="en-US" sz="1400" b="1">
                <a:latin typeface="Arial" panose="020B0604020202020204" pitchFamily="34" charset="0"/>
              </a:rPr>
              <a:t>N: non-mammals</a:t>
            </a:r>
          </a:p>
        </p:txBody>
      </p:sp>
      <p:sp>
        <p:nvSpPr>
          <p:cNvPr id="877575" name="Text Box 7">
            <a:extLst>
              <a:ext uri="{FF2B5EF4-FFF2-40B4-BE49-F238E27FC236}">
                <a16:creationId xmlns:a16="http://schemas.microsoft.com/office/drawing/2014/main" id="{DF2689A8-DFA2-1254-385D-0D1748EC8D78}"/>
              </a:ext>
            </a:extLst>
          </p:cNvPr>
          <p:cNvSpPr txBox="1">
            <a:spLocks noChangeArrowheads="1"/>
          </p:cNvSpPr>
          <p:nvPr/>
        </p:nvSpPr>
        <p:spPr bwMode="auto">
          <a:xfrm>
            <a:off x="5791200" y="5257800"/>
            <a:ext cx="2743200"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400" b="1">
                <a:latin typeface="Arial" panose="020B0604020202020204" pitchFamily="34" charset="0"/>
              </a:rPr>
              <a:t>P(A|M)P(M) &gt; P(A|N)P(N)</a:t>
            </a:r>
          </a:p>
          <a:p>
            <a:pPr eaLnBrk="0" hangingPunct="0">
              <a:spcBef>
                <a:spcPct val="50000"/>
              </a:spcBef>
            </a:pPr>
            <a:r>
              <a:rPr lang="en-US" altLang="en-US" sz="1400" b="1">
                <a:latin typeface="Arial" panose="020B0604020202020204" pitchFamily="34" charset="0"/>
              </a:rPr>
              <a:t>=&gt; Mammals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6" name="Rectangle 2">
            <a:extLst>
              <a:ext uri="{FF2B5EF4-FFF2-40B4-BE49-F238E27FC236}">
                <a16:creationId xmlns:a16="http://schemas.microsoft.com/office/drawing/2014/main" id="{2A7FBEB1-0B6A-DF85-164A-6A2504C6DB3C}"/>
              </a:ext>
            </a:extLst>
          </p:cNvPr>
          <p:cNvSpPr>
            <a:spLocks noGrp="1" noChangeArrowheads="1"/>
          </p:cNvSpPr>
          <p:nvPr>
            <p:ph type="title"/>
          </p:nvPr>
        </p:nvSpPr>
        <p:spPr>
          <a:xfrm>
            <a:off x="381000" y="228600"/>
            <a:ext cx="8077200" cy="457200"/>
          </a:xfrm>
        </p:spPr>
        <p:txBody>
          <a:bodyPr/>
          <a:lstStyle/>
          <a:p>
            <a:r>
              <a:rPr lang="en-US" altLang="en-US" sz="2400" b="1"/>
              <a:t>Naïve Bayes Classifier: Example 2: estimating P(x</a:t>
            </a:r>
            <a:r>
              <a:rPr lang="en-US" altLang="en-US" sz="2400" b="1" baseline="-25000"/>
              <a:t>i</a:t>
            </a:r>
            <a:r>
              <a:rPr lang="en-US" altLang="en-US" sz="2400" b="1"/>
              <a:t>|C)</a:t>
            </a:r>
            <a:endParaRPr lang="it-IT" altLang="en-US" sz="2400" b="1"/>
          </a:p>
        </p:txBody>
      </p:sp>
      <p:graphicFrame>
        <p:nvGraphicFramePr>
          <p:cNvPr id="856067" name="Object 3">
            <a:extLst>
              <a:ext uri="{FF2B5EF4-FFF2-40B4-BE49-F238E27FC236}">
                <a16:creationId xmlns:a16="http://schemas.microsoft.com/office/drawing/2014/main" id="{DAC9AABE-B564-F89A-6409-D1CE14301483}"/>
              </a:ext>
            </a:extLst>
          </p:cNvPr>
          <p:cNvGraphicFramePr>
            <a:graphicFrameLocks/>
          </p:cNvGraphicFramePr>
          <p:nvPr/>
        </p:nvGraphicFramePr>
        <p:xfrm>
          <a:off x="228600" y="1524000"/>
          <a:ext cx="3505200" cy="2895600"/>
        </p:xfrm>
        <a:graphic>
          <a:graphicData uri="http://schemas.openxmlformats.org/presentationml/2006/ole">
            <mc:AlternateContent xmlns:mc="http://schemas.openxmlformats.org/markup-compatibility/2006">
              <mc:Choice xmlns:v="urn:schemas-microsoft-com:vml" Requires="v">
                <p:oleObj name="Worksheet" r:id="rId2" imgW="5743956" imgH="5172456" progId="Excel.Sheet.8">
                  <p:embed/>
                </p:oleObj>
              </mc:Choice>
              <mc:Fallback>
                <p:oleObj name="Worksheet" r:id="rId2" imgW="5743956" imgH="5172456" progId="Excel.Sheet.8">
                  <p:embed/>
                  <p:pic>
                    <p:nvPicPr>
                      <p:cNvPr id="856067" name="Object 3">
                        <a:extLst>
                          <a:ext uri="{FF2B5EF4-FFF2-40B4-BE49-F238E27FC236}">
                            <a16:creationId xmlns:a16="http://schemas.microsoft.com/office/drawing/2014/main" id="{DAC9AABE-B564-F89A-6409-D1CE1430148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24000"/>
                        <a:ext cx="35052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56068" name="Group 4">
            <a:extLst>
              <a:ext uri="{FF2B5EF4-FFF2-40B4-BE49-F238E27FC236}">
                <a16:creationId xmlns:a16="http://schemas.microsoft.com/office/drawing/2014/main" id="{9C3D90C3-EB0F-8DAF-F707-D903719D5385}"/>
              </a:ext>
            </a:extLst>
          </p:cNvPr>
          <p:cNvGraphicFramePr>
            <a:graphicFrameLocks noGrp="1"/>
          </p:cNvGraphicFramePr>
          <p:nvPr/>
        </p:nvGraphicFramePr>
        <p:xfrm>
          <a:off x="3733800" y="838200"/>
          <a:ext cx="5105400" cy="4953003"/>
        </p:xfrm>
        <a:graphic>
          <a:graphicData uri="http://schemas.openxmlformats.org/drawingml/2006/table">
            <a:tbl>
              <a:tblPr/>
              <a:tblGrid>
                <a:gridCol w="2552700">
                  <a:extLst>
                    <a:ext uri="{9D8B030D-6E8A-4147-A177-3AD203B41FA5}">
                      <a16:colId xmlns:a16="http://schemas.microsoft.com/office/drawing/2014/main" val="3762104900"/>
                    </a:ext>
                  </a:extLst>
                </a:gridCol>
                <a:gridCol w="2552700">
                  <a:extLst>
                    <a:ext uri="{9D8B030D-6E8A-4147-A177-3AD203B41FA5}">
                      <a16:colId xmlns:a16="http://schemas.microsoft.com/office/drawing/2014/main" val="3949387797"/>
                    </a:ext>
                  </a:extLst>
                </a:gridCol>
              </a:tblGrid>
              <a:tr h="338138">
                <a:tc>
                  <a:txBody>
                    <a:bodyPr/>
                    <a:lstStyle>
                      <a:lvl1pPr>
                        <a:spcBef>
                          <a:spcPct val="20000"/>
                        </a:spcBef>
                        <a:buClr>
                          <a:srgbClr val="A50021"/>
                        </a:buClr>
                        <a:buSzPct val="60000"/>
                        <a:buFont typeface="Wingdings" panose="05000000000000000000" pitchFamily="2" charset="2"/>
                        <a:defRPr sz="2200">
                          <a:solidFill>
                            <a:schemeClr val="tx1"/>
                          </a:solidFill>
                          <a:latin typeface="Times New Roman" panose="02020603050405020304" pitchFamily="18" charset="0"/>
                          <a:cs typeface="Times New Roman" panose="02020603050405020304" pitchFamily="18" charset="0"/>
                        </a:defRPr>
                      </a:lvl1pPr>
                      <a:lvl2pPr>
                        <a:spcBef>
                          <a:spcPct val="20000"/>
                        </a:spcBef>
                        <a:buClr>
                          <a:schemeClr val="tx1"/>
                        </a:buClr>
                        <a:buSzPct val="5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2pPr>
                      <a:lvl3pPr>
                        <a:spcBef>
                          <a:spcPct val="20000"/>
                        </a:spcBef>
                        <a:buClr>
                          <a:srgbClr val="A50021"/>
                        </a:buClr>
                        <a:buSzPct val="5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3pPr>
                      <a:lvl4pPr>
                        <a:spcBef>
                          <a:spcPct val="20000"/>
                        </a:spcBef>
                        <a:buClr>
                          <a:schemeClr val="tx1"/>
                        </a:buClr>
                        <a:buSzPct val="55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4pPr>
                      <a:lvl5pPr>
                        <a:spcBef>
                          <a:spcPct val="20000"/>
                        </a:spcBef>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outlook</a:t>
                      </a:r>
                      <a:endParaRPr kumimoji="0" lang="it-IT"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rgbClr val="A50021"/>
                        </a:buClr>
                        <a:buSzPct val="60000"/>
                        <a:buFont typeface="Wingdings" panose="05000000000000000000" pitchFamily="2" charset="2"/>
                        <a:defRPr sz="2200">
                          <a:solidFill>
                            <a:schemeClr val="tx1"/>
                          </a:solidFill>
                          <a:latin typeface="Times New Roman" panose="02020603050405020304" pitchFamily="18" charset="0"/>
                          <a:cs typeface="Times New Roman" panose="02020603050405020304" pitchFamily="18" charset="0"/>
                        </a:defRPr>
                      </a:lvl1pPr>
                      <a:lvl2pPr>
                        <a:spcBef>
                          <a:spcPct val="20000"/>
                        </a:spcBef>
                        <a:buClr>
                          <a:schemeClr val="tx1"/>
                        </a:buClr>
                        <a:buSzPct val="5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2pPr>
                      <a:lvl3pPr>
                        <a:spcBef>
                          <a:spcPct val="20000"/>
                        </a:spcBef>
                        <a:buClr>
                          <a:srgbClr val="A50021"/>
                        </a:buClr>
                        <a:buSzPct val="5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3pPr>
                      <a:lvl4pPr>
                        <a:spcBef>
                          <a:spcPct val="20000"/>
                        </a:spcBef>
                        <a:buClr>
                          <a:schemeClr val="tx1"/>
                        </a:buClr>
                        <a:buSzPct val="55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4pPr>
                      <a:lvl5pPr>
                        <a:spcBef>
                          <a:spcPct val="20000"/>
                        </a:spcBef>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76343630"/>
                  </a:ext>
                </a:extLst>
              </a:tr>
              <a:tr h="339725">
                <a:tc>
                  <a:txBody>
                    <a:bodyPr/>
                    <a:lstStyle>
                      <a:lvl1pPr>
                        <a:spcBef>
                          <a:spcPct val="20000"/>
                        </a:spcBef>
                        <a:buClr>
                          <a:srgbClr val="A50021"/>
                        </a:buClr>
                        <a:buSzPct val="60000"/>
                        <a:buFont typeface="Wingdings" panose="05000000000000000000" pitchFamily="2" charset="2"/>
                        <a:defRPr sz="2200">
                          <a:solidFill>
                            <a:schemeClr val="tx1"/>
                          </a:solidFill>
                          <a:latin typeface="Times New Roman" panose="02020603050405020304" pitchFamily="18" charset="0"/>
                          <a:cs typeface="Times New Roman" panose="02020603050405020304" pitchFamily="18" charset="0"/>
                        </a:defRPr>
                      </a:lvl1pPr>
                      <a:lvl2pPr>
                        <a:spcBef>
                          <a:spcPct val="20000"/>
                        </a:spcBef>
                        <a:buClr>
                          <a:schemeClr val="tx1"/>
                        </a:buClr>
                        <a:buSzPct val="5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2pPr>
                      <a:lvl3pPr>
                        <a:spcBef>
                          <a:spcPct val="20000"/>
                        </a:spcBef>
                        <a:buClr>
                          <a:srgbClr val="A50021"/>
                        </a:buClr>
                        <a:buSzPct val="5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3pPr>
                      <a:lvl4pPr>
                        <a:spcBef>
                          <a:spcPct val="20000"/>
                        </a:spcBef>
                        <a:buClr>
                          <a:schemeClr val="tx1"/>
                        </a:buClr>
                        <a:buSzPct val="55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4pPr>
                      <a:lvl5pPr>
                        <a:spcBef>
                          <a:spcPct val="20000"/>
                        </a:spcBef>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P(sunny|p) = 2/9</a:t>
                      </a:r>
                      <a:endParaRPr kumimoji="0" lang="it-IT"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60000"/>
                        <a:buFont typeface="Wingdings" panose="05000000000000000000" pitchFamily="2" charset="2"/>
                        <a:defRPr sz="2200">
                          <a:solidFill>
                            <a:schemeClr val="tx1"/>
                          </a:solidFill>
                          <a:latin typeface="Times New Roman" panose="02020603050405020304" pitchFamily="18" charset="0"/>
                          <a:cs typeface="Times New Roman" panose="02020603050405020304" pitchFamily="18" charset="0"/>
                        </a:defRPr>
                      </a:lvl1pPr>
                      <a:lvl2pPr>
                        <a:spcBef>
                          <a:spcPct val="20000"/>
                        </a:spcBef>
                        <a:buClr>
                          <a:schemeClr val="tx1"/>
                        </a:buClr>
                        <a:buSzPct val="5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2pPr>
                      <a:lvl3pPr>
                        <a:spcBef>
                          <a:spcPct val="20000"/>
                        </a:spcBef>
                        <a:buClr>
                          <a:srgbClr val="A50021"/>
                        </a:buClr>
                        <a:buSzPct val="5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3pPr>
                      <a:lvl4pPr>
                        <a:spcBef>
                          <a:spcPct val="20000"/>
                        </a:spcBef>
                        <a:buClr>
                          <a:schemeClr val="tx1"/>
                        </a:buClr>
                        <a:buSzPct val="55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4pPr>
                      <a:lvl5pPr>
                        <a:spcBef>
                          <a:spcPct val="20000"/>
                        </a:spcBef>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P(sunny|n) = 3/5</a:t>
                      </a:r>
                      <a:endParaRPr kumimoji="0" lang="it-IT"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17027000"/>
                  </a:ext>
                </a:extLst>
              </a:tr>
              <a:tr h="338138">
                <a:tc>
                  <a:txBody>
                    <a:bodyPr/>
                    <a:lstStyle>
                      <a:lvl1pPr>
                        <a:spcBef>
                          <a:spcPct val="20000"/>
                        </a:spcBef>
                        <a:buClr>
                          <a:srgbClr val="A50021"/>
                        </a:buClr>
                        <a:buSzPct val="60000"/>
                        <a:buFont typeface="Wingdings" panose="05000000000000000000" pitchFamily="2" charset="2"/>
                        <a:defRPr sz="2200">
                          <a:solidFill>
                            <a:schemeClr val="tx1"/>
                          </a:solidFill>
                          <a:latin typeface="Times New Roman" panose="02020603050405020304" pitchFamily="18" charset="0"/>
                          <a:cs typeface="Times New Roman" panose="02020603050405020304" pitchFamily="18" charset="0"/>
                        </a:defRPr>
                      </a:lvl1pPr>
                      <a:lvl2pPr>
                        <a:spcBef>
                          <a:spcPct val="20000"/>
                        </a:spcBef>
                        <a:buClr>
                          <a:schemeClr val="tx1"/>
                        </a:buClr>
                        <a:buSzPct val="5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2pPr>
                      <a:lvl3pPr>
                        <a:spcBef>
                          <a:spcPct val="20000"/>
                        </a:spcBef>
                        <a:buClr>
                          <a:srgbClr val="A50021"/>
                        </a:buClr>
                        <a:buSzPct val="5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3pPr>
                      <a:lvl4pPr>
                        <a:spcBef>
                          <a:spcPct val="20000"/>
                        </a:spcBef>
                        <a:buClr>
                          <a:schemeClr val="tx1"/>
                        </a:buClr>
                        <a:buSzPct val="55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4pPr>
                      <a:lvl5pPr>
                        <a:spcBef>
                          <a:spcPct val="20000"/>
                        </a:spcBef>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P(overcast|p) = 4/9</a:t>
                      </a:r>
                      <a:endParaRPr kumimoji="0" lang="it-IT"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60000"/>
                        <a:buFont typeface="Wingdings" panose="05000000000000000000" pitchFamily="2" charset="2"/>
                        <a:defRPr sz="2200">
                          <a:solidFill>
                            <a:schemeClr val="tx1"/>
                          </a:solidFill>
                          <a:latin typeface="Times New Roman" panose="02020603050405020304" pitchFamily="18" charset="0"/>
                          <a:cs typeface="Times New Roman" panose="02020603050405020304" pitchFamily="18" charset="0"/>
                        </a:defRPr>
                      </a:lvl1pPr>
                      <a:lvl2pPr>
                        <a:spcBef>
                          <a:spcPct val="20000"/>
                        </a:spcBef>
                        <a:buClr>
                          <a:schemeClr val="tx1"/>
                        </a:buClr>
                        <a:buSzPct val="5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2pPr>
                      <a:lvl3pPr>
                        <a:spcBef>
                          <a:spcPct val="20000"/>
                        </a:spcBef>
                        <a:buClr>
                          <a:srgbClr val="A50021"/>
                        </a:buClr>
                        <a:buSzPct val="5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3pPr>
                      <a:lvl4pPr>
                        <a:spcBef>
                          <a:spcPct val="20000"/>
                        </a:spcBef>
                        <a:buClr>
                          <a:schemeClr val="tx1"/>
                        </a:buClr>
                        <a:buSzPct val="55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4pPr>
                      <a:lvl5pPr>
                        <a:spcBef>
                          <a:spcPct val="20000"/>
                        </a:spcBef>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P(overcast|n) = 0</a:t>
                      </a:r>
                      <a:endParaRPr kumimoji="0" lang="it-IT"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27032365"/>
                  </a:ext>
                </a:extLst>
              </a:tr>
              <a:tr h="339725">
                <a:tc>
                  <a:txBody>
                    <a:bodyPr/>
                    <a:lstStyle>
                      <a:lvl1pPr>
                        <a:spcBef>
                          <a:spcPct val="20000"/>
                        </a:spcBef>
                        <a:buClr>
                          <a:srgbClr val="A50021"/>
                        </a:buClr>
                        <a:buSzPct val="60000"/>
                        <a:buFont typeface="Wingdings" panose="05000000000000000000" pitchFamily="2" charset="2"/>
                        <a:defRPr sz="2200">
                          <a:solidFill>
                            <a:schemeClr val="tx1"/>
                          </a:solidFill>
                          <a:latin typeface="Times New Roman" panose="02020603050405020304" pitchFamily="18" charset="0"/>
                          <a:cs typeface="Times New Roman" panose="02020603050405020304" pitchFamily="18" charset="0"/>
                        </a:defRPr>
                      </a:lvl1pPr>
                      <a:lvl2pPr>
                        <a:spcBef>
                          <a:spcPct val="20000"/>
                        </a:spcBef>
                        <a:buClr>
                          <a:schemeClr val="tx1"/>
                        </a:buClr>
                        <a:buSzPct val="5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2pPr>
                      <a:lvl3pPr>
                        <a:spcBef>
                          <a:spcPct val="20000"/>
                        </a:spcBef>
                        <a:buClr>
                          <a:srgbClr val="A50021"/>
                        </a:buClr>
                        <a:buSzPct val="5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3pPr>
                      <a:lvl4pPr>
                        <a:spcBef>
                          <a:spcPct val="20000"/>
                        </a:spcBef>
                        <a:buClr>
                          <a:schemeClr val="tx1"/>
                        </a:buClr>
                        <a:buSzPct val="55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4pPr>
                      <a:lvl5pPr>
                        <a:spcBef>
                          <a:spcPct val="20000"/>
                        </a:spcBef>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P(rain|p) = 3/9</a:t>
                      </a:r>
                      <a:endParaRPr kumimoji="0" lang="it-IT"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60000"/>
                        <a:buFont typeface="Wingdings" panose="05000000000000000000" pitchFamily="2" charset="2"/>
                        <a:defRPr sz="2200">
                          <a:solidFill>
                            <a:schemeClr val="tx1"/>
                          </a:solidFill>
                          <a:latin typeface="Times New Roman" panose="02020603050405020304" pitchFamily="18" charset="0"/>
                          <a:cs typeface="Times New Roman" panose="02020603050405020304" pitchFamily="18" charset="0"/>
                        </a:defRPr>
                      </a:lvl1pPr>
                      <a:lvl2pPr>
                        <a:spcBef>
                          <a:spcPct val="20000"/>
                        </a:spcBef>
                        <a:buClr>
                          <a:schemeClr val="tx1"/>
                        </a:buClr>
                        <a:buSzPct val="5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2pPr>
                      <a:lvl3pPr>
                        <a:spcBef>
                          <a:spcPct val="20000"/>
                        </a:spcBef>
                        <a:buClr>
                          <a:srgbClr val="A50021"/>
                        </a:buClr>
                        <a:buSzPct val="5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3pPr>
                      <a:lvl4pPr>
                        <a:spcBef>
                          <a:spcPct val="20000"/>
                        </a:spcBef>
                        <a:buClr>
                          <a:schemeClr val="tx1"/>
                        </a:buClr>
                        <a:buSzPct val="55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4pPr>
                      <a:lvl5pPr>
                        <a:spcBef>
                          <a:spcPct val="20000"/>
                        </a:spcBef>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P(rain|n) = 2/5</a:t>
                      </a:r>
                      <a:endParaRPr kumimoji="0" lang="it-IT"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46919330"/>
                  </a:ext>
                </a:extLst>
              </a:tr>
              <a:tr h="555625">
                <a:tc>
                  <a:txBody>
                    <a:bodyPr/>
                    <a:lstStyle>
                      <a:lvl1pPr>
                        <a:spcBef>
                          <a:spcPct val="20000"/>
                        </a:spcBef>
                        <a:buClr>
                          <a:srgbClr val="A50021"/>
                        </a:buClr>
                        <a:buSzPct val="60000"/>
                        <a:buFont typeface="Wingdings" panose="05000000000000000000" pitchFamily="2" charset="2"/>
                        <a:defRPr sz="2200">
                          <a:solidFill>
                            <a:schemeClr val="tx1"/>
                          </a:solidFill>
                          <a:latin typeface="Times New Roman" panose="02020603050405020304" pitchFamily="18" charset="0"/>
                          <a:cs typeface="Times New Roman" panose="02020603050405020304" pitchFamily="18" charset="0"/>
                        </a:defRPr>
                      </a:lvl1pPr>
                      <a:lvl2pPr>
                        <a:spcBef>
                          <a:spcPct val="20000"/>
                        </a:spcBef>
                        <a:buClr>
                          <a:schemeClr val="tx1"/>
                        </a:buClr>
                        <a:buSzPct val="5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2pPr>
                      <a:lvl3pPr>
                        <a:spcBef>
                          <a:spcPct val="20000"/>
                        </a:spcBef>
                        <a:buClr>
                          <a:srgbClr val="A50021"/>
                        </a:buClr>
                        <a:buSzPct val="5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3pPr>
                      <a:lvl4pPr>
                        <a:spcBef>
                          <a:spcPct val="20000"/>
                        </a:spcBef>
                        <a:buClr>
                          <a:schemeClr val="tx1"/>
                        </a:buClr>
                        <a:buSzPct val="55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4pPr>
                      <a:lvl5pPr>
                        <a:spcBef>
                          <a:spcPct val="20000"/>
                        </a:spcBef>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temperature</a:t>
                      </a:r>
                      <a:endParaRPr kumimoji="0" lang="it-IT"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rgbClr val="A50021"/>
                        </a:buClr>
                        <a:buSzPct val="60000"/>
                        <a:buFont typeface="Wingdings" panose="05000000000000000000" pitchFamily="2" charset="2"/>
                        <a:defRPr sz="2200">
                          <a:solidFill>
                            <a:schemeClr val="tx1"/>
                          </a:solidFill>
                          <a:latin typeface="Times New Roman" panose="02020603050405020304" pitchFamily="18" charset="0"/>
                          <a:cs typeface="Times New Roman" panose="02020603050405020304" pitchFamily="18" charset="0"/>
                        </a:defRPr>
                      </a:lvl1pPr>
                      <a:lvl2pPr>
                        <a:spcBef>
                          <a:spcPct val="20000"/>
                        </a:spcBef>
                        <a:buClr>
                          <a:schemeClr val="tx1"/>
                        </a:buClr>
                        <a:buSzPct val="5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2pPr>
                      <a:lvl3pPr>
                        <a:spcBef>
                          <a:spcPct val="20000"/>
                        </a:spcBef>
                        <a:buClr>
                          <a:srgbClr val="A50021"/>
                        </a:buClr>
                        <a:buSzPct val="5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3pPr>
                      <a:lvl4pPr>
                        <a:spcBef>
                          <a:spcPct val="20000"/>
                        </a:spcBef>
                        <a:buClr>
                          <a:schemeClr val="tx1"/>
                        </a:buClr>
                        <a:buSzPct val="55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4pPr>
                      <a:lvl5pPr>
                        <a:spcBef>
                          <a:spcPct val="20000"/>
                        </a:spcBef>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4285312"/>
                  </a:ext>
                </a:extLst>
              </a:tr>
              <a:tr h="336550">
                <a:tc>
                  <a:txBody>
                    <a:bodyPr/>
                    <a:lstStyle>
                      <a:lvl1pPr>
                        <a:spcBef>
                          <a:spcPct val="20000"/>
                        </a:spcBef>
                        <a:buClr>
                          <a:srgbClr val="A50021"/>
                        </a:buClr>
                        <a:buSzPct val="60000"/>
                        <a:buFont typeface="Wingdings" panose="05000000000000000000" pitchFamily="2" charset="2"/>
                        <a:defRPr sz="2200">
                          <a:solidFill>
                            <a:schemeClr val="tx1"/>
                          </a:solidFill>
                          <a:latin typeface="Times New Roman" panose="02020603050405020304" pitchFamily="18" charset="0"/>
                          <a:cs typeface="Times New Roman" panose="02020603050405020304" pitchFamily="18" charset="0"/>
                        </a:defRPr>
                      </a:lvl1pPr>
                      <a:lvl2pPr>
                        <a:spcBef>
                          <a:spcPct val="20000"/>
                        </a:spcBef>
                        <a:buClr>
                          <a:schemeClr val="tx1"/>
                        </a:buClr>
                        <a:buSzPct val="5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2pPr>
                      <a:lvl3pPr>
                        <a:spcBef>
                          <a:spcPct val="20000"/>
                        </a:spcBef>
                        <a:buClr>
                          <a:srgbClr val="A50021"/>
                        </a:buClr>
                        <a:buSzPct val="5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3pPr>
                      <a:lvl4pPr>
                        <a:spcBef>
                          <a:spcPct val="20000"/>
                        </a:spcBef>
                        <a:buClr>
                          <a:schemeClr val="tx1"/>
                        </a:buClr>
                        <a:buSzPct val="55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4pPr>
                      <a:lvl5pPr>
                        <a:spcBef>
                          <a:spcPct val="20000"/>
                        </a:spcBef>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P(hot|p) = 2/9</a:t>
                      </a:r>
                      <a:endParaRPr kumimoji="0" lang="it-IT"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60000"/>
                        <a:buFont typeface="Wingdings" panose="05000000000000000000" pitchFamily="2" charset="2"/>
                        <a:defRPr sz="2200">
                          <a:solidFill>
                            <a:schemeClr val="tx1"/>
                          </a:solidFill>
                          <a:latin typeface="Times New Roman" panose="02020603050405020304" pitchFamily="18" charset="0"/>
                          <a:cs typeface="Times New Roman" panose="02020603050405020304" pitchFamily="18" charset="0"/>
                        </a:defRPr>
                      </a:lvl1pPr>
                      <a:lvl2pPr>
                        <a:spcBef>
                          <a:spcPct val="20000"/>
                        </a:spcBef>
                        <a:buClr>
                          <a:schemeClr val="tx1"/>
                        </a:buClr>
                        <a:buSzPct val="5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2pPr>
                      <a:lvl3pPr>
                        <a:spcBef>
                          <a:spcPct val="20000"/>
                        </a:spcBef>
                        <a:buClr>
                          <a:srgbClr val="A50021"/>
                        </a:buClr>
                        <a:buSzPct val="5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3pPr>
                      <a:lvl4pPr>
                        <a:spcBef>
                          <a:spcPct val="20000"/>
                        </a:spcBef>
                        <a:buClr>
                          <a:schemeClr val="tx1"/>
                        </a:buClr>
                        <a:buSzPct val="55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4pPr>
                      <a:lvl5pPr>
                        <a:spcBef>
                          <a:spcPct val="20000"/>
                        </a:spcBef>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P(hot|n) = 2/5</a:t>
                      </a:r>
                      <a:endParaRPr kumimoji="0" lang="it-IT"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9892642"/>
                  </a:ext>
                </a:extLst>
              </a:tr>
              <a:tr h="336550">
                <a:tc>
                  <a:txBody>
                    <a:bodyPr/>
                    <a:lstStyle>
                      <a:lvl1pPr>
                        <a:spcBef>
                          <a:spcPct val="20000"/>
                        </a:spcBef>
                        <a:buClr>
                          <a:srgbClr val="A50021"/>
                        </a:buClr>
                        <a:buSzPct val="60000"/>
                        <a:buFont typeface="Wingdings" panose="05000000000000000000" pitchFamily="2" charset="2"/>
                        <a:defRPr sz="2200">
                          <a:solidFill>
                            <a:schemeClr val="tx1"/>
                          </a:solidFill>
                          <a:latin typeface="Times New Roman" panose="02020603050405020304" pitchFamily="18" charset="0"/>
                          <a:cs typeface="Times New Roman" panose="02020603050405020304" pitchFamily="18" charset="0"/>
                        </a:defRPr>
                      </a:lvl1pPr>
                      <a:lvl2pPr>
                        <a:spcBef>
                          <a:spcPct val="20000"/>
                        </a:spcBef>
                        <a:buClr>
                          <a:schemeClr val="tx1"/>
                        </a:buClr>
                        <a:buSzPct val="5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2pPr>
                      <a:lvl3pPr>
                        <a:spcBef>
                          <a:spcPct val="20000"/>
                        </a:spcBef>
                        <a:buClr>
                          <a:srgbClr val="A50021"/>
                        </a:buClr>
                        <a:buSzPct val="5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3pPr>
                      <a:lvl4pPr>
                        <a:spcBef>
                          <a:spcPct val="20000"/>
                        </a:spcBef>
                        <a:buClr>
                          <a:schemeClr val="tx1"/>
                        </a:buClr>
                        <a:buSzPct val="55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4pPr>
                      <a:lvl5pPr>
                        <a:spcBef>
                          <a:spcPct val="20000"/>
                        </a:spcBef>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P(mild|p) = 4/9</a:t>
                      </a:r>
                      <a:endParaRPr kumimoji="0" lang="it-IT"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60000"/>
                        <a:buFont typeface="Wingdings" panose="05000000000000000000" pitchFamily="2" charset="2"/>
                        <a:defRPr sz="2200">
                          <a:solidFill>
                            <a:schemeClr val="tx1"/>
                          </a:solidFill>
                          <a:latin typeface="Times New Roman" panose="02020603050405020304" pitchFamily="18" charset="0"/>
                          <a:cs typeface="Times New Roman" panose="02020603050405020304" pitchFamily="18" charset="0"/>
                        </a:defRPr>
                      </a:lvl1pPr>
                      <a:lvl2pPr>
                        <a:spcBef>
                          <a:spcPct val="20000"/>
                        </a:spcBef>
                        <a:buClr>
                          <a:schemeClr val="tx1"/>
                        </a:buClr>
                        <a:buSzPct val="5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2pPr>
                      <a:lvl3pPr>
                        <a:spcBef>
                          <a:spcPct val="20000"/>
                        </a:spcBef>
                        <a:buClr>
                          <a:srgbClr val="A50021"/>
                        </a:buClr>
                        <a:buSzPct val="5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3pPr>
                      <a:lvl4pPr>
                        <a:spcBef>
                          <a:spcPct val="20000"/>
                        </a:spcBef>
                        <a:buClr>
                          <a:schemeClr val="tx1"/>
                        </a:buClr>
                        <a:buSzPct val="55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4pPr>
                      <a:lvl5pPr>
                        <a:spcBef>
                          <a:spcPct val="20000"/>
                        </a:spcBef>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P(mild|n) = 2/5</a:t>
                      </a:r>
                      <a:endParaRPr kumimoji="0" lang="it-IT"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89858992"/>
                  </a:ext>
                </a:extLst>
              </a:tr>
              <a:tr h="338138">
                <a:tc>
                  <a:txBody>
                    <a:bodyPr/>
                    <a:lstStyle>
                      <a:lvl1pPr>
                        <a:spcBef>
                          <a:spcPct val="20000"/>
                        </a:spcBef>
                        <a:buClr>
                          <a:srgbClr val="A50021"/>
                        </a:buClr>
                        <a:buSzPct val="60000"/>
                        <a:buFont typeface="Wingdings" panose="05000000000000000000" pitchFamily="2" charset="2"/>
                        <a:defRPr sz="2200">
                          <a:solidFill>
                            <a:schemeClr val="tx1"/>
                          </a:solidFill>
                          <a:latin typeface="Times New Roman" panose="02020603050405020304" pitchFamily="18" charset="0"/>
                          <a:cs typeface="Times New Roman" panose="02020603050405020304" pitchFamily="18" charset="0"/>
                        </a:defRPr>
                      </a:lvl1pPr>
                      <a:lvl2pPr>
                        <a:spcBef>
                          <a:spcPct val="20000"/>
                        </a:spcBef>
                        <a:buClr>
                          <a:schemeClr val="tx1"/>
                        </a:buClr>
                        <a:buSzPct val="5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2pPr>
                      <a:lvl3pPr>
                        <a:spcBef>
                          <a:spcPct val="20000"/>
                        </a:spcBef>
                        <a:buClr>
                          <a:srgbClr val="A50021"/>
                        </a:buClr>
                        <a:buSzPct val="5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3pPr>
                      <a:lvl4pPr>
                        <a:spcBef>
                          <a:spcPct val="20000"/>
                        </a:spcBef>
                        <a:buClr>
                          <a:schemeClr val="tx1"/>
                        </a:buClr>
                        <a:buSzPct val="55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4pPr>
                      <a:lvl5pPr>
                        <a:spcBef>
                          <a:spcPct val="20000"/>
                        </a:spcBef>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P(cool|p) = 3/9</a:t>
                      </a:r>
                      <a:endParaRPr kumimoji="0" lang="it-IT"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60000"/>
                        <a:buFont typeface="Wingdings" panose="05000000000000000000" pitchFamily="2" charset="2"/>
                        <a:defRPr sz="2200">
                          <a:solidFill>
                            <a:schemeClr val="tx1"/>
                          </a:solidFill>
                          <a:latin typeface="Times New Roman" panose="02020603050405020304" pitchFamily="18" charset="0"/>
                          <a:cs typeface="Times New Roman" panose="02020603050405020304" pitchFamily="18" charset="0"/>
                        </a:defRPr>
                      </a:lvl1pPr>
                      <a:lvl2pPr>
                        <a:spcBef>
                          <a:spcPct val="20000"/>
                        </a:spcBef>
                        <a:buClr>
                          <a:schemeClr val="tx1"/>
                        </a:buClr>
                        <a:buSzPct val="5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2pPr>
                      <a:lvl3pPr>
                        <a:spcBef>
                          <a:spcPct val="20000"/>
                        </a:spcBef>
                        <a:buClr>
                          <a:srgbClr val="A50021"/>
                        </a:buClr>
                        <a:buSzPct val="5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3pPr>
                      <a:lvl4pPr>
                        <a:spcBef>
                          <a:spcPct val="20000"/>
                        </a:spcBef>
                        <a:buClr>
                          <a:schemeClr val="tx1"/>
                        </a:buClr>
                        <a:buSzPct val="55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4pPr>
                      <a:lvl5pPr>
                        <a:spcBef>
                          <a:spcPct val="20000"/>
                        </a:spcBef>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P(cool|n) = 1/5</a:t>
                      </a:r>
                      <a:endParaRPr kumimoji="0" lang="it-IT"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46970176"/>
                  </a:ext>
                </a:extLst>
              </a:tr>
              <a:tr h="336550">
                <a:tc>
                  <a:txBody>
                    <a:bodyPr/>
                    <a:lstStyle>
                      <a:lvl1pPr>
                        <a:spcBef>
                          <a:spcPct val="20000"/>
                        </a:spcBef>
                        <a:buClr>
                          <a:srgbClr val="A50021"/>
                        </a:buClr>
                        <a:buSzPct val="60000"/>
                        <a:buFont typeface="Wingdings" panose="05000000000000000000" pitchFamily="2" charset="2"/>
                        <a:defRPr sz="2200">
                          <a:solidFill>
                            <a:schemeClr val="tx1"/>
                          </a:solidFill>
                          <a:latin typeface="Times New Roman" panose="02020603050405020304" pitchFamily="18" charset="0"/>
                          <a:cs typeface="Times New Roman" panose="02020603050405020304" pitchFamily="18" charset="0"/>
                        </a:defRPr>
                      </a:lvl1pPr>
                      <a:lvl2pPr>
                        <a:spcBef>
                          <a:spcPct val="20000"/>
                        </a:spcBef>
                        <a:buClr>
                          <a:schemeClr val="tx1"/>
                        </a:buClr>
                        <a:buSzPct val="5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2pPr>
                      <a:lvl3pPr>
                        <a:spcBef>
                          <a:spcPct val="20000"/>
                        </a:spcBef>
                        <a:buClr>
                          <a:srgbClr val="A50021"/>
                        </a:buClr>
                        <a:buSzPct val="5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3pPr>
                      <a:lvl4pPr>
                        <a:spcBef>
                          <a:spcPct val="20000"/>
                        </a:spcBef>
                        <a:buClr>
                          <a:schemeClr val="tx1"/>
                        </a:buClr>
                        <a:buSzPct val="55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4pPr>
                      <a:lvl5pPr>
                        <a:spcBef>
                          <a:spcPct val="20000"/>
                        </a:spcBef>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humidity</a:t>
                      </a:r>
                      <a:endParaRPr kumimoji="0" lang="it-IT"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rgbClr val="A50021"/>
                        </a:buClr>
                        <a:buSzPct val="60000"/>
                        <a:buFont typeface="Wingdings" panose="05000000000000000000" pitchFamily="2" charset="2"/>
                        <a:defRPr sz="2200">
                          <a:solidFill>
                            <a:schemeClr val="tx1"/>
                          </a:solidFill>
                          <a:latin typeface="Times New Roman" panose="02020603050405020304" pitchFamily="18" charset="0"/>
                          <a:cs typeface="Times New Roman" panose="02020603050405020304" pitchFamily="18" charset="0"/>
                        </a:defRPr>
                      </a:lvl1pPr>
                      <a:lvl2pPr>
                        <a:spcBef>
                          <a:spcPct val="20000"/>
                        </a:spcBef>
                        <a:buClr>
                          <a:schemeClr val="tx1"/>
                        </a:buClr>
                        <a:buSzPct val="5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2pPr>
                      <a:lvl3pPr>
                        <a:spcBef>
                          <a:spcPct val="20000"/>
                        </a:spcBef>
                        <a:buClr>
                          <a:srgbClr val="A50021"/>
                        </a:buClr>
                        <a:buSzPct val="5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3pPr>
                      <a:lvl4pPr>
                        <a:spcBef>
                          <a:spcPct val="20000"/>
                        </a:spcBef>
                        <a:buClr>
                          <a:schemeClr val="tx1"/>
                        </a:buClr>
                        <a:buSzPct val="55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4pPr>
                      <a:lvl5pPr>
                        <a:spcBef>
                          <a:spcPct val="20000"/>
                        </a:spcBef>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21413966"/>
                  </a:ext>
                </a:extLst>
              </a:tr>
              <a:tr h="338138">
                <a:tc>
                  <a:txBody>
                    <a:bodyPr/>
                    <a:lstStyle>
                      <a:lvl1pPr>
                        <a:spcBef>
                          <a:spcPct val="20000"/>
                        </a:spcBef>
                        <a:buClr>
                          <a:srgbClr val="A50021"/>
                        </a:buClr>
                        <a:buSzPct val="60000"/>
                        <a:buFont typeface="Wingdings" panose="05000000000000000000" pitchFamily="2" charset="2"/>
                        <a:defRPr sz="2200">
                          <a:solidFill>
                            <a:schemeClr val="tx1"/>
                          </a:solidFill>
                          <a:latin typeface="Times New Roman" panose="02020603050405020304" pitchFamily="18" charset="0"/>
                          <a:cs typeface="Times New Roman" panose="02020603050405020304" pitchFamily="18" charset="0"/>
                        </a:defRPr>
                      </a:lvl1pPr>
                      <a:lvl2pPr>
                        <a:spcBef>
                          <a:spcPct val="20000"/>
                        </a:spcBef>
                        <a:buClr>
                          <a:schemeClr val="tx1"/>
                        </a:buClr>
                        <a:buSzPct val="5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2pPr>
                      <a:lvl3pPr>
                        <a:spcBef>
                          <a:spcPct val="20000"/>
                        </a:spcBef>
                        <a:buClr>
                          <a:srgbClr val="A50021"/>
                        </a:buClr>
                        <a:buSzPct val="5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3pPr>
                      <a:lvl4pPr>
                        <a:spcBef>
                          <a:spcPct val="20000"/>
                        </a:spcBef>
                        <a:buClr>
                          <a:schemeClr val="tx1"/>
                        </a:buClr>
                        <a:buSzPct val="55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4pPr>
                      <a:lvl5pPr>
                        <a:spcBef>
                          <a:spcPct val="20000"/>
                        </a:spcBef>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P(high|p) = 3/9</a:t>
                      </a:r>
                      <a:endParaRPr kumimoji="0" lang="it-IT"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60000"/>
                        <a:buFont typeface="Wingdings" panose="05000000000000000000" pitchFamily="2" charset="2"/>
                        <a:defRPr sz="2200">
                          <a:solidFill>
                            <a:schemeClr val="tx1"/>
                          </a:solidFill>
                          <a:latin typeface="Times New Roman" panose="02020603050405020304" pitchFamily="18" charset="0"/>
                          <a:cs typeface="Times New Roman" panose="02020603050405020304" pitchFamily="18" charset="0"/>
                        </a:defRPr>
                      </a:lvl1pPr>
                      <a:lvl2pPr>
                        <a:spcBef>
                          <a:spcPct val="20000"/>
                        </a:spcBef>
                        <a:buClr>
                          <a:schemeClr val="tx1"/>
                        </a:buClr>
                        <a:buSzPct val="5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2pPr>
                      <a:lvl3pPr>
                        <a:spcBef>
                          <a:spcPct val="20000"/>
                        </a:spcBef>
                        <a:buClr>
                          <a:srgbClr val="A50021"/>
                        </a:buClr>
                        <a:buSzPct val="5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3pPr>
                      <a:lvl4pPr>
                        <a:spcBef>
                          <a:spcPct val="20000"/>
                        </a:spcBef>
                        <a:buClr>
                          <a:schemeClr val="tx1"/>
                        </a:buClr>
                        <a:buSzPct val="55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4pPr>
                      <a:lvl5pPr>
                        <a:spcBef>
                          <a:spcPct val="20000"/>
                        </a:spcBef>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P(high|n) = 4/5</a:t>
                      </a:r>
                      <a:endParaRPr kumimoji="0" lang="it-IT"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09326017"/>
                  </a:ext>
                </a:extLst>
              </a:tr>
              <a:tr h="339725">
                <a:tc>
                  <a:txBody>
                    <a:bodyPr/>
                    <a:lstStyle>
                      <a:lvl1pPr>
                        <a:spcBef>
                          <a:spcPct val="20000"/>
                        </a:spcBef>
                        <a:buClr>
                          <a:srgbClr val="A50021"/>
                        </a:buClr>
                        <a:buSzPct val="60000"/>
                        <a:buFont typeface="Wingdings" panose="05000000000000000000" pitchFamily="2" charset="2"/>
                        <a:defRPr sz="2200">
                          <a:solidFill>
                            <a:schemeClr val="tx1"/>
                          </a:solidFill>
                          <a:latin typeface="Times New Roman" panose="02020603050405020304" pitchFamily="18" charset="0"/>
                          <a:cs typeface="Times New Roman" panose="02020603050405020304" pitchFamily="18" charset="0"/>
                        </a:defRPr>
                      </a:lvl1pPr>
                      <a:lvl2pPr>
                        <a:spcBef>
                          <a:spcPct val="20000"/>
                        </a:spcBef>
                        <a:buClr>
                          <a:schemeClr val="tx1"/>
                        </a:buClr>
                        <a:buSzPct val="5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2pPr>
                      <a:lvl3pPr>
                        <a:spcBef>
                          <a:spcPct val="20000"/>
                        </a:spcBef>
                        <a:buClr>
                          <a:srgbClr val="A50021"/>
                        </a:buClr>
                        <a:buSzPct val="5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3pPr>
                      <a:lvl4pPr>
                        <a:spcBef>
                          <a:spcPct val="20000"/>
                        </a:spcBef>
                        <a:buClr>
                          <a:schemeClr val="tx1"/>
                        </a:buClr>
                        <a:buSzPct val="55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4pPr>
                      <a:lvl5pPr>
                        <a:spcBef>
                          <a:spcPct val="20000"/>
                        </a:spcBef>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P(normal|p) = 6/9</a:t>
                      </a:r>
                      <a:endParaRPr kumimoji="0" lang="it-IT"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60000"/>
                        <a:buFont typeface="Wingdings" panose="05000000000000000000" pitchFamily="2" charset="2"/>
                        <a:defRPr sz="2200">
                          <a:solidFill>
                            <a:schemeClr val="tx1"/>
                          </a:solidFill>
                          <a:latin typeface="Times New Roman" panose="02020603050405020304" pitchFamily="18" charset="0"/>
                          <a:cs typeface="Times New Roman" panose="02020603050405020304" pitchFamily="18" charset="0"/>
                        </a:defRPr>
                      </a:lvl1pPr>
                      <a:lvl2pPr>
                        <a:spcBef>
                          <a:spcPct val="20000"/>
                        </a:spcBef>
                        <a:buClr>
                          <a:schemeClr val="tx1"/>
                        </a:buClr>
                        <a:buSzPct val="5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2pPr>
                      <a:lvl3pPr>
                        <a:spcBef>
                          <a:spcPct val="20000"/>
                        </a:spcBef>
                        <a:buClr>
                          <a:srgbClr val="A50021"/>
                        </a:buClr>
                        <a:buSzPct val="5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3pPr>
                      <a:lvl4pPr>
                        <a:spcBef>
                          <a:spcPct val="20000"/>
                        </a:spcBef>
                        <a:buClr>
                          <a:schemeClr val="tx1"/>
                        </a:buClr>
                        <a:buSzPct val="55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4pPr>
                      <a:lvl5pPr>
                        <a:spcBef>
                          <a:spcPct val="20000"/>
                        </a:spcBef>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P(normal|n) = 2/5</a:t>
                      </a:r>
                      <a:endParaRPr kumimoji="0" lang="it-IT"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17262607"/>
                  </a:ext>
                </a:extLst>
              </a:tr>
              <a:tr h="338138">
                <a:tc>
                  <a:txBody>
                    <a:bodyPr/>
                    <a:lstStyle>
                      <a:lvl1pPr>
                        <a:spcBef>
                          <a:spcPct val="20000"/>
                        </a:spcBef>
                        <a:buClr>
                          <a:srgbClr val="A50021"/>
                        </a:buClr>
                        <a:buSzPct val="60000"/>
                        <a:buFont typeface="Wingdings" panose="05000000000000000000" pitchFamily="2" charset="2"/>
                        <a:defRPr sz="2200">
                          <a:solidFill>
                            <a:schemeClr val="tx1"/>
                          </a:solidFill>
                          <a:latin typeface="Times New Roman" panose="02020603050405020304" pitchFamily="18" charset="0"/>
                          <a:cs typeface="Times New Roman" panose="02020603050405020304" pitchFamily="18" charset="0"/>
                        </a:defRPr>
                      </a:lvl1pPr>
                      <a:lvl2pPr>
                        <a:spcBef>
                          <a:spcPct val="20000"/>
                        </a:spcBef>
                        <a:buClr>
                          <a:schemeClr val="tx1"/>
                        </a:buClr>
                        <a:buSzPct val="5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2pPr>
                      <a:lvl3pPr>
                        <a:spcBef>
                          <a:spcPct val="20000"/>
                        </a:spcBef>
                        <a:buClr>
                          <a:srgbClr val="A50021"/>
                        </a:buClr>
                        <a:buSzPct val="5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3pPr>
                      <a:lvl4pPr>
                        <a:spcBef>
                          <a:spcPct val="20000"/>
                        </a:spcBef>
                        <a:buClr>
                          <a:schemeClr val="tx1"/>
                        </a:buClr>
                        <a:buSzPct val="55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4pPr>
                      <a:lvl5pPr>
                        <a:spcBef>
                          <a:spcPct val="20000"/>
                        </a:spcBef>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windy</a:t>
                      </a:r>
                      <a:endParaRPr kumimoji="0" lang="it-IT"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rgbClr val="A50021"/>
                        </a:buClr>
                        <a:buSzPct val="60000"/>
                        <a:buFont typeface="Wingdings" panose="05000000000000000000" pitchFamily="2" charset="2"/>
                        <a:defRPr sz="2200">
                          <a:solidFill>
                            <a:schemeClr val="tx1"/>
                          </a:solidFill>
                          <a:latin typeface="Times New Roman" panose="02020603050405020304" pitchFamily="18" charset="0"/>
                          <a:cs typeface="Times New Roman" panose="02020603050405020304" pitchFamily="18" charset="0"/>
                        </a:defRPr>
                      </a:lvl1pPr>
                      <a:lvl2pPr>
                        <a:spcBef>
                          <a:spcPct val="20000"/>
                        </a:spcBef>
                        <a:buClr>
                          <a:schemeClr val="tx1"/>
                        </a:buClr>
                        <a:buSzPct val="5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2pPr>
                      <a:lvl3pPr>
                        <a:spcBef>
                          <a:spcPct val="20000"/>
                        </a:spcBef>
                        <a:buClr>
                          <a:srgbClr val="A50021"/>
                        </a:buClr>
                        <a:buSzPct val="5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3pPr>
                      <a:lvl4pPr>
                        <a:spcBef>
                          <a:spcPct val="20000"/>
                        </a:spcBef>
                        <a:buClr>
                          <a:schemeClr val="tx1"/>
                        </a:buClr>
                        <a:buSzPct val="55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4pPr>
                      <a:lvl5pPr>
                        <a:spcBef>
                          <a:spcPct val="20000"/>
                        </a:spcBef>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97588418"/>
                  </a:ext>
                </a:extLst>
              </a:tr>
              <a:tr h="339725">
                <a:tc>
                  <a:txBody>
                    <a:bodyPr/>
                    <a:lstStyle>
                      <a:lvl1pPr>
                        <a:spcBef>
                          <a:spcPct val="20000"/>
                        </a:spcBef>
                        <a:buClr>
                          <a:srgbClr val="A50021"/>
                        </a:buClr>
                        <a:buSzPct val="60000"/>
                        <a:buFont typeface="Wingdings" panose="05000000000000000000" pitchFamily="2" charset="2"/>
                        <a:defRPr sz="2200">
                          <a:solidFill>
                            <a:schemeClr val="tx1"/>
                          </a:solidFill>
                          <a:latin typeface="Times New Roman" panose="02020603050405020304" pitchFamily="18" charset="0"/>
                          <a:cs typeface="Times New Roman" panose="02020603050405020304" pitchFamily="18" charset="0"/>
                        </a:defRPr>
                      </a:lvl1pPr>
                      <a:lvl2pPr>
                        <a:spcBef>
                          <a:spcPct val="20000"/>
                        </a:spcBef>
                        <a:buClr>
                          <a:schemeClr val="tx1"/>
                        </a:buClr>
                        <a:buSzPct val="5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2pPr>
                      <a:lvl3pPr>
                        <a:spcBef>
                          <a:spcPct val="20000"/>
                        </a:spcBef>
                        <a:buClr>
                          <a:srgbClr val="A50021"/>
                        </a:buClr>
                        <a:buSzPct val="5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3pPr>
                      <a:lvl4pPr>
                        <a:spcBef>
                          <a:spcPct val="20000"/>
                        </a:spcBef>
                        <a:buClr>
                          <a:schemeClr val="tx1"/>
                        </a:buClr>
                        <a:buSzPct val="55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4pPr>
                      <a:lvl5pPr>
                        <a:spcBef>
                          <a:spcPct val="20000"/>
                        </a:spcBef>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P(true|p) = 3/9</a:t>
                      </a:r>
                      <a:endParaRPr kumimoji="0" lang="it-IT"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60000"/>
                        <a:buFont typeface="Wingdings" panose="05000000000000000000" pitchFamily="2" charset="2"/>
                        <a:defRPr sz="2200">
                          <a:solidFill>
                            <a:schemeClr val="tx1"/>
                          </a:solidFill>
                          <a:latin typeface="Times New Roman" panose="02020603050405020304" pitchFamily="18" charset="0"/>
                          <a:cs typeface="Times New Roman" panose="02020603050405020304" pitchFamily="18" charset="0"/>
                        </a:defRPr>
                      </a:lvl1pPr>
                      <a:lvl2pPr>
                        <a:spcBef>
                          <a:spcPct val="20000"/>
                        </a:spcBef>
                        <a:buClr>
                          <a:schemeClr val="tx1"/>
                        </a:buClr>
                        <a:buSzPct val="5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2pPr>
                      <a:lvl3pPr>
                        <a:spcBef>
                          <a:spcPct val="20000"/>
                        </a:spcBef>
                        <a:buClr>
                          <a:srgbClr val="A50021"/>
                        </a:buClr>
                        <a:buSzPct val="5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3pPr>
                      <a:lvl4pPr>
                        <a:spcBef>
                          <a:spcPct val="20000"/>
                        </a:spcBef>
                        <a:buClr>
                          <a:schemeClr val="tx1"/>
                        </a:buClr>
                        <a:buSzPct val="55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4pPr>
                      <a:lvl5pPr>
                        <a:spcBef>
                          <a:spcPct val="20000"/>
                        </a:spcBef>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P(true|n) = 3/5</a:t>
                      </a:r>
                      <a:endParaRPr kumimoji="0" lang="it-IT"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62757457"/>
                  </a:ext>
                </a:extLst>
              </a:tr>
              <a:tr h="338138">
                <a:tc>
                  <a:txBody>
                    <a:bodyPr/>
                    <a:lstStyle>
                      <a:lvl1pPr>
                        <a:spcBef>
                          <a:spcPct val="20000"/>
                        </a:spcBef>
                        <a:buClr>
                          <a:srgbClr val="A50021"/>
                        </a:buClr>
                        <a:buSzPct val="60000"/>
                        <a:buFont typeface="Wingdings" panose="05000000000000000000" pitchFamily="2" charset="2"/>
                        <a:defRPr sz="2200">
                          <a:solidFill>
                            <a:schemeClr val="tx1"/>
                          </a:solidFill>
                          <a:latin typeface="Times New Roman" panose="02020603050405020304" pitchFamily="18" charset="0"/>
                          <a:cs typeface="Times New Roman" panose="02020603050405020304" pitchFamily="18" charset="0"/>
                        </a:defRPr>
                      </a:lvl1pPr>
                      <a:lvl2pPr>
                        <a:spcBef>
                          <a:spcPct val="20000"/>
                        </a:spcBef>
                        <a:buClr>
                          <a:schemeClr val="tx1"/>
                        </a:buClr>
                        <a:buSzPct val="5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2pPr>
                      <a:lvl3pPr>
                        <a:spcBef>
                          <a:spcPct val="20000"/>
                        </a:spcBef>
                        <a:buClr>
                          <a:srgbClr val="A50021"/>
                        </a:buClr>
                        <a:buSzPct val="5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3pPr>
                      <a:lvl4pPr>
                        <a:spcBef>
                          <a:spcPct val="20000"/>
                        </a:spcBef>
                        <a:buClr>
                          <a:schemeClr val="tx1"/>
                        </a:buClr>
                        <a:buSzPct val="55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4pPr>
                      <a:lvl5pPr>
                        <a:spcBef>
                          <a:spcPct val="20000"/>
                        </a:spcBef>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P(false|p) = 6/9</a:t>
                      </a:r>
                      <a:endParaRPr kumimoji="0" lang="it-IT"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60000"/>
                        <a:buFont typeface="Wingdings" panose="05000000000000000000" pitchFamily="2" charset="2"/>
                        <a:defRPr sz="2200">
                          <a:solidFill>
                            <a:schemeClr val="tx1"/>
                          </a:solidFill>
                          <a:latin typeface="Times New Roman" panose="02020603050405020304" pitchFamily="18" charset="0"/>
                          <a:cs typeface="Times New Roman" panose="02020603050405020304" pitchFamily="18" charset="0"/>
                        </a:defRPr>
                      </a:lvl1pPr>
                      <a:lvl2pPr>
                        <a:spcBef>
                          <a:spcPct val="20000"/>
                        </a:spcBef>
                        <a:buClr>
                          <a:schemeClr val="tx1"/>
                        </a:buClr>
                        <a:buSzPct val="5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2pPr>
                      <a:lvl3pPr>
                        <a:spcBef>
                          <a:spcPct val="20000"/>
                        </a:spcBef>
                        <a:buClr>
                          <a:srgbClr val="A50021"/>
                        </a:buClr>
                        <a:buSzPct val="5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3pPr>
                      <a:lvl4pPr>
                        <a:spcBef>
                          <a:spcPct val="20000"/>
                        </a:spcBef>
                        <a:buClr>
                          <a:schemeClr val="tx1"/>
                        </a:buClr>
                        <a:buSzPct val="55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4pPr>
                      <a:lvl5pPr>
                        <a:spcBef>
                          <a:spcPct val="20000"/>
                        </a:spcBef>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P(false|n) = 2/5</a:t>
                      </a:r>
                      <a:endParaRPr kumimoji="0" lang="it-IT"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28557190"/>
                  </a:ext>
                </a:extLst>
              </a:tr>
            </a:tbl>
          </a:graphicData>
        </a:graphic>
      </p:graphicFrame>
      <p:graphicFrame>
        <p:nvGraphicFramePr>
          <p:cNvPr id="856115" name="Group 51">
            <a:extLst>
              <a:ext uri="{FF2B5EF4-FFF2-40B4-BE49-F238E27FC236}">
                <a16:creationId xmlns:a16="http://schemas.microsoft.com/office/drawing/2014/main" id="{5788E3B6-4337-7596-0FF0-175280C068BB}"/>
              </a:ext>
            </a:extLst>
          </p:cNvPr>
          <p:cNvGraphicFramePr>
            <a:graphicFrameLocks noGrp="1"/>
          </p:cNvGraphicFramePr>
          <p:nvPr/>
        </p:nvGraphicFramePr>
        <p:xfrm>
          <a:off x="990600" y="4953000"/>
          <a:ext cx="1905000" cy="1041400"/>
        </p:xfrm>
        <a:graphic>
          <a:graphicData uri="http://schemas.openxmlformats.org/drawingml/2006/table">
            <a:tbl>
              <a:tblPr/>
              <a:tblGrid>
                <a:gridCol w="1905000">
                  <a:extLst>
                    <a:ext uri="{9D8B030D-6E8A-4147-A177-3AD203B41FA5}">
                      <a16:colId xmlns:a16="http://schemas.microsoft.com/office/drawing/2014/main" val="2270657782"/>
                    </a:ext>
                  </a:extLst>
                </a:gridCol>
              </a:tblGrid>
              <a:tr h="520700">
                <a:tc>
                  <a:txBody>
                    <a:bodyPr/>
                    <a:lstStyle>
                      <a:lvl1pPr>
                        <a:spcBef>
                          <a:spcPct val="20000"/>
                        </a:spcBef>
                        <a:buClr>
                          <a:srgbClr val="A50021"/>
                        </a:buClr>
                        <a:buSzPct val="60000"/>
                        <a:buFont typeface="Wingdings" panose="05000000000000000000" pitchFamily="2" charset="2"/>
                        <a:defRPr sz="2200">
                          <a:solidFill>
                            <a:schemeClr val="tx1"/>
                          </a:solidFill>
                          <a:latin typeface="Times New Roman" panose="02020603050405020304" pitchFamily="18" charset="0"/>
                          <a:cs typeface="Times New Roman" panose="02020603050405020304" pitchFamily="18" charset="0"/>
                        </a:defRPr>
                      </a:lvl1pPr>
                      <a:lvl2pPr>
                        <a:spcBef>
                          <a:spcPct val="20000"/>
                        </a:spcBef>
                        <a:buClr>
                          <a:schemeClr val="tx1"/>
                        </a:buClr>
                        <a:buSzPct val="5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2pPr>
                      <a:lvl3pPr>
                        <a:spcBef>
                          <a:spcPct val="20000"/>
                        </a:spcBef>
                        <a:buClr>
                          <a:srgbClr val="A50021"/>
                        </a:buClr>
                        <a:buSzPct val="5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3pPr>
                      <a:lvl4pPr>
                        <a:spcBef>
                          <a:spcPct val="20000"/>
                        </a:spcBef>
                        <a:buClr>
                          <a:schemeClr val="tx1"/>
                        </a:buClr>
                        <a:buSzPct val="55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4pPr>
                      <a:lvl5pPr>
                        <a:spcBef>
                          <a:spcPct val="20000"/>
                        </a:spcBef>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P(p) = 9/14</a:t>
                      </a:r>
                      <a:endParaRPr kumimoji="0" lang="it-IT" altLang="en-US" sz="2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45321399"/>
                  </a:ext>
                </a:extLst>
              </a:tr>
              <a:tr h="520700">
                <a:tc>
                  <a:txBody>
                    <a:bodyPr/>
                    <a:lstStyle>
                      <a:lvl1pPr>
                        <a:spcBef>
                          <a:spcPct val="20000"/>
                        </a:spcBef>
                        <a:buClr>
                          <a:srgbClr val="A50021"/>
                        </a:buClr>
                        <a:buSzPct val="60000"/>
                        <a:buFont typeface="Wingdings" panose="05000000000000000000" pitchFamily="2" charset="2"/>
                        <a:defRPr sz="2200">
                          <a:solidFill>
                            <a:schemeClr val="tx1"/>
                          </a:solidFill>
                          <a:latin typeface="Times New Roman" panose="02020603050405020304" pitchFamily="18" charset="0"/>
                          <a:cs typeface="Times New Roman" panose="02020603050405020304" pitchFamily="18" charset="0"/>
                        </a:defRPr>
                      </a:lvl1pPr>
                      <a:lvl2pPr>
                        <a:spcBef>
                          <a:spcPct val="20000"/>
                        </a:spcBef>
                        <a:buClr>
                          <a:schemeClr val="tx1"/>
                        </a:buClr>
                        <a:buSzPct val="5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2pPr>
                      <a:lvl3pPr>
                        <a:spcBef>
                          <a:spcPct val="20000"/>
                        </a:spcBef>
                        <a:buClr>
                          <a:srgbClr val="A50021"/>
                        </a:buClr>
                        <a:buSzPct val="5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3pPr>
                      <a:lvl4pPr>
                        <a:spcBef>
                          <a:spcPct val="20000"/>
                        </a:spcBef>
                        <a:buClr>
                          <a:schemeClr val="tx1"/>
                        </a:buClr>
                        <a:buSzPct val="55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4pPr>
                      <a:lvl5pPr>
                        <a:spcBef>
                          <a:spcPct val="20000"/>
                        </a:spcBef>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lr>
                          <a:srgbClr val="A50021"/>
                        </a:buClr>
                        <a:buSzPct val="50000"/>
                        <a:buFont typeface="Wingdings" panose="05000000000000000000" pitchFamily="2" charset="2"/>
                        <a:defRPr sz="16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P(n) = 5/14</a:t>
                      </a:r>
                      <a:endParaRPr kumimoji="0" lang="it-IT" altLang="en-US" sz="2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0346172"/>
                  </a:ext>
                </a:extLst>
              </a:tr>
            </a:tbl>
          </a:graphicData>
        </a:graphic>
      </p:graphicFrame>
    </p:spTree>
  </p:cSld>
  <p:clrMapOvr>
    <a:masterClrMapping/>
  </p:clrMapOvr>
  <p:transition>
    <p:checke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0" name="Rectangle 2">
            <a:extLst>
              <a:ext uri="{FF2B5EF4-FFF2-40B4-BE49-F238E27FC236}">
                <a16:creationId xmlns:a16="http://schemas.microsoft.com/office/drawing/2014/main" id="{FAD6AECC-16AC-9C7C-CBBC-B047ABE62D5A}"/>
              </a:ext>
            </a:extLst>
          </p:cNvPr>
          <p:cNvSpPr>
            <a:spLocks noGrp="1" noChangeArrowheads="1"/>
          </p:cNvSpPr>
          <p:nvPr>
            <p:ph type="title"/>
          </p:nvPr>
        </p:nvSpPr>
        <p:spPr>
          <a:xfrm>
            <a:off x="533400" y="381000"/>
            <a:ext cx="8077200" cy="685800"/>
          </a:xfrm>
        </p:spPr>
        <p:txBody>
          <a:bodyPr/>
          <a:lstStyle/>
          <a:p>
            <a:r>
              <a:rPr lang="en-US" altLang="en-US" sz="3200" b="1"/>
              <a:t>Example 2….</a:t>
            </a:r>
            <a:endParaRPr lang="it-IT" altLang="en-US" sz="3200" b="1"/>
          </a:p>
        </p:txBody>
      </p:sp>
      <p:sp>
        <p:nvSpPr>
          <p:cNvPr id="857091" name="Rectangle 3">
            <a:extLst>
              <a:ext uri="{FF2B5EF4-FFF2-40B4-BE49-F238E27FC236}">
                <a16:creationId xmlns:a16="http://schemas.microsoft.com/office/drawing/2014/main" id="{7256C0AF-1B5B-21A6-6258-93114B54A728}"/>
              </a:ext>
            </a:extLst>
          </p:cNvPr>
          <p:cNvSpPr>
            <a:spLocks noGrp="1" noChangeArrowheads="1"/>
          </p:cNvSpPr>
          <p:nvPr>
            <p:ph type="body" idx="1"/>
          </p:nvPr>
        </p:nvSpPr>
        <p:spPr>
          <a:xfrm>
            <a:off x="381000" y="1219200"/>
            <a:ext cx="8178800" cy="4724400"/>
          </a:xfrm>
        </p:spPr>
        <p:txBody>
          <a:bodyPr/>
          <a:lstStyle/>
          <a:p>
            <a:r>
              <a:rPr lang="en-US" altLang="en-US"/>
              <a:t>Classify an unseen sample X = &lt;rain, hot, high, false&gt;</a:t>
            </a:r>
          </a:p>
          <a:p>
            <a:endParaRPr lang="en-US" altLang="en-US"/>
          </a:p>
          <a:p>
            <a:r>
              <a:rPr lang="en-US" altLang="en-US"/>
              <a:t>P(X|p)·P(p) = </a:t>
            </a:r>
            <a:br>
              <a:rPr lang="en-US" altLang="en-US"/>
            </a:br>
            <a:r>
              <a:rPr lang="en-US" altLang="en-US"/>
              <a:t>P(rain|p)·P(hot|p)·P(high|p)·P(false|p)·P(p) = 3/9·2/9·3/9·6/9·9/14 = </a:t>
            </a:r>
            <a:r>
              <a:rPr lang="it-IT" altLang="en-US">
                <a:cs typeface="Arial" panose="020B0604020202020204" pitchFamily="34" charset="0"/>
              </a:rPr>
              <a:t>0.010582</a:t>
            </a:r>
            <a:endParaRPr lang="en-US" altLang="en-US">
              <a:cs typeface="Arial" panose="020B0604020202020204" pitchFamily="34" charset="0"/>
            </a:endParaRPr>
          </a:p>
          <a:p>
            <a:r>
              <a:rPr lang="en-US" altLang="en-US"/>
              <a:t>P(X|n)·P(n) = </a:t>
            </a:r>
            <a:br>
              <a:rPr lang="en-US" altLang="en-US"/>
            </a:br>
            <a:r>
              <a:rPr lang="en-US" altLang="en-US"/>
              <a:t>P(rain|n)·P(hot|n)·P(high|n)·P(false|n)·P(n) = 2/5·2/5·4/5·2/5·5/14 = </a:t>
            </a:r>
            <a:r>
              <a:rPr lang="it-IT" altLang="en-US">
                <a:solidFill>
                  <a:schemeClr val="hlink"/>
                </a:solidFill>
                <a:cs typeface="Arial" panose="020B0604020202020204" pitchFamily="34" charset="0"/>
              </a:rPr>
              <a:t>0.018286</a:t>
            </a:r>
            <a:endParaRPr lang="en-US" altLang="en-US">
              <a:solidFill>
                <a:schemeClr val="hlink"/>
              </a:solidFill>
              <a:cs typeface="Arial" panose="020B0604020202020204" pitchFamily="34" charset="0"/>
            </a:endParaRPr>
          </a:p>
          <a:p>
            <a:endParaRPr lang="en-US" altLang="en-US">
              <a:solidFill>
                <a:schemeClr val="hlink"/>
              </a:solidFill>
              <a:cs typeface="Arial" panose="020B0604020202020204" pitchFamily="34" charset="0"/>
            </a:endParaRPr>
          </a:p>
          <a:p>
            <a:r>
              <a:rPr lang="en-US" altLang="en-US"/>
              <a:t>Sample </a:t>
            </a:r>
            <a:r>
              <a:rPr lang="en-US" altLang="en-US">
                <a:solidFill>
                  <a:schemeClr val="hlink"/>
                </a:solidFill>
              </a:rPr>
              <a:t>X is</a:t>
            </a:r>
            <a:r>
              <a:rPr lang="en-US" altLang="en-US"/>
              <a:t> classified in class </a:t>
            </a:r>
            <a:r>
              <a:rPr lang="en-US" altLang="en-US">
                <a:solidFill>
                  <a:schemeClr val="hlink"/>
                </a:solidFill>
              </a:rPr>
              <a:t>n </a:t>
            </a:r>
            <a:r>
              <a:rPr lang="en-US" altLang="en-US"/>
              <a:t>(don</a:t>
            </a:r>
            <a:r>
              <a:rPr lang="en-US" altLang="en-US">
                <a:latin typeface="Comic Sans MS" panose="030F0702030302020204" pitchFamily="66" charset="0"/>
              </a:rPr>
              <a:t>’</a:t>
            </a:r>
            <a:r>
              <a:rPr lang="en-US" altLang="en-US"/>
              <a:t>t play)</a:t>
            </a:r>
            <a:endParaRPr lang="it-IT" altLang="en-US"/>
          </a:p>
          <a:p>
            <a:endParaRPr lang="it-IT" altLang="en-US" sz="2200"/>
          </a:p>
        </p:txBody>
      </p:sp>
    </p:spTree>
  </p:cSld>
  <p:clrMapOvr>
    <a:masterClrMapping/>
  </p:clrMapOvr>
  <p:transition>
    <p:checke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8" name="Rectangle 2">
            <a:extLst>
              <a:ext uri="{FF2B5EF4-FFF2-40B4-BE49-F238E27FC236}">
                <a16:creationId xmlns:a16="http://schemas.microsoft.com/office/drawing/2014/main" id="{6F29331E-366B-7464-6AA9-7C2CA1121B46}"/>
              </a:ext>
            </a:extLst>
          </p:cNvPr>
          <p:cNvSpPr>
            <a:spLocks noGrp="1" noChangeArrowheads="1"/>
          </p:cNvSpPr>
          <p:nvPr>
            <p:ph type="title"/>
          </p:nvPr>
        </p:nvSpPr>
        <p:spPr>
          <a:xfrm>
            <a:off x="609600" y="304800"/>
            <a:ext cx="8077200" cy="609600"/>
          </a:xfrm>
        </p:spPr>
        <p:txBody>
          <a:bodyPr/>
          <a:lstStyle/>
          <a:p>
            <a:pPr algn="ctr"/>
            <a:r>
              <a:rPr lang="en-US" altLang="en-US" sz="3600" dirty="0"/>
              <a:t>Naïve Bayes (Summary) </a:t>
            </a:r>
          </a:p>
        </p:txBody>
      </p:sp>
      <p:sp>
        <p:nvSpPr>
          <p:cNvPr id="879619" name="Rectangle 3">
            <a:extLst>
              <a:ext uri="{FF2B5EF4-FFF2-40B4-BE49-F238E27FC236}">
                <a16:creationId xmlns:a16="http://schemas.microsoft.com/office/drawing/2014/main" id="{E04AC52C-8C49-0866-6C30-EAFD9AE39ED9}"/>
              </a:ext>
            </a:extLst>
          </p:cNvPr>
          <p:cNvSpPr>
            <a:spLocks noGrp="1" noChangeArrowheads="1"/>
          </p:cNvSpPr>
          <p:nvPr>
            <p:ph type="body" idx="1"/>
          </p:nvPr>
        </p:nvSpPr>
        <p:spPr>
          <a:xfrm>
            <a:off x="609600" y="1066800"/>
            <a:ext cx="8260080" cy="5486400"/>
          </a:xfrm>
        </p:spPr>
        <p:txBody>
          <a:bodyPr/>
          <a:lstStyle/>
          <a:p>
            <a:r>
              <a:rPr lang="en-US" altLang="en-US" sz="2200" dirty="0"/>
              <a:t>Robust to isolated noise points</a:t>
            </a:r>
          </a:p>
          <a:p>
            <a:r>
              <a:rPr lang="en-US" altLang="en-US" sz="2200" dirty="0"/>
              <a:t>Handle missing values by ignoring the instance during probability estimate calculations</a:t>
            </a:r>
          </a:p>
          <a:p>
            <a:r>
              <a:rPr lang="en-US" altLang="en-US" sz="2200" dirty="0"/>
              <a:t>Robust to irrelevant attributes</a:t>
            </a:r>
          </a:p>
          <a:p>
            <a:r>
              <a:rPr lang="en-US" altLang="en-US" sz="2200" dirty="0"/>
              <a:t>Independence assumption may not hold for some attributes</a:t>
            </a:r>
          </a:p>
          <a:p>
            <a:pPr lvl="1"/>
            <a:r>
              <a:rPr lang="en-US" altLang="en-US" sz="2000" dirty="0"/>
              <a:t>… makes computation possible</a:t>
            </a:r>
          </a:p>
          <a:p>
            <a:pPr lvl="1"/>
            <a:r>
              <a:rPr lang="en-US" altLang="en-US" sz="2000" dirty="0"/>
              <a:t>… yields optimal classifiers when satisfied</a:t>
            </a:r>
          </a:p>
          <a:p>
            <a:pPr lvl="1"/>
            <a:r>
              <a:rPr lang="en-US" altLang="en-US" sz="2000" dirty="0"/>
              <a:t>… but is seldom satisfied in practice, as attributes (variables) are often correlated.</a:t>
            </a:r>
          </a:p>
          <a:p>
            <a:pPr lvl="1"/>
            <a:r>
              <a:rPr lang="en-US" altLang="en-US" sz="2000" dirty="0"/>
              <a:t>Attempts to overcome this limitation:</a:t>
            </a:r>
          </a:p>
          <a:p>
            <a:pPr lvl="2">
              <a:lnSpc>
                <a:spcPct val="120000"/>
              </a:lnSpc>
            </a:pPr>
            <a:r>
              <a:rPr lang="en-US" altLang="en-US" sz="1800" dirty="0">
                <a:solidFill>
                  <a:schemeClr val="hlink"/>
                </a:solidFill>
              </a:rPr>
              <a:t>Bayesian networks</a:t>
            </a:r>
            <a:r>
              <a:rPr lang="en-US" altLang="en-US" sz="1800" dirty="0"/>
              <a:t>, that combine Bayesian reasoning with causal relationships between attributes</a:t>
            </a:r>
          </a:p>
          <a:p>
            <a:pPr lvl="2">
              <a:lnSpc>
                <a:spcPct val="120000"/>
              </a:lnSpc>
            </a:pPr>
            <a:r>
              <a:rPr lang="en-US" altLang="en-US" sz="1800" dirty="0">
                <a:solidFill>
                  <a:schemeClr val="hlink"/>
                </a:solidFill>
              </a:rPr>
              <a:t>Decision trees</a:t>
            </a:r>
            <a:r>
              <a:rPr lang="en-US" altLang="en-US" sz="1800" dirty="0"/>
              <a:t>, that reason on one attribute at the time, considering most important attributes first</a:t>
            </a:r>
            <a:endParaRPr lang="it-IT" altLang="en-US" sz="18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6C225D9-AA55-3BC2-AC47-F52E1B16125A}"/>
              </a:ext>
            </a:extLst>
          </p:cNvPr>
          <p:cNvSpPr>
            <a:spLocks noGrp="1" noChangeArrowheads="1"/>
          </p:cNvSpPr>
          <p:nvPr>
            <p:ph type="title"/>
          </p:nvPr>
        </p:nvSpPr>
        <p:spPr>
          <a:xfrm>
            <a:off x="457200" y="304800"/>
            <a:ext cx="8229600" cy="715963"/>
          </a:xfrm>
        </p:spPr>
        <p:txBody>
          <a:bodyPr/>
          <a:lstStyle/>
          <a:p>
            <a:pPr eaLnBrk="1" hangingPunct="1"/>
            <a:r>
              <a:rPr lang="en-US" altLang="en-US" sz="3600" b="1" dirty="0"/>
              <a:t>Presentation Outline</a:t>
            </a:r>
            <a:endParaRPr lang="en-AU" altLang="en-US" b="1" dirty="0"/>
          </a:p>
        </p:txBody>
      </p:sp>
      <p:sp>
        <p:nvSpPr>
          <p:cNvPr id="5123" name="Rectangle 3">
            <a:extLst>
              <a:ext uri="{FF2B5EF4-FFF2-40B4-BE49-F238E27FC236}">
                <a16:creationId xmlns:a16="http://schemas.microsoft.com/office/drawing/2014/main" id="{1D632CA6-8A96-8BB8-3A23-6904ECEB17D6}"/>
              </a:ext>
            </a:extLst>
          </p:cNvPr>
          <p:cNvSpPr>
            <a:spLocks noGrp="1" noChangeArrowheads="1"/>
          </p:cNvSpPr>
          <p:nvPr>
            <p:ph type="body" idx="1"/>
          </p:nvPr>
        </p:nvSpPr>
        <p:spPr>
          <a:xfrm>
            <a:off x="457200" y="1066800"/>
            <a:ext cx="8534400" cy="5486400"/>
          </a:xfrm>
        </p:spPr>
        <p:txBody>
          <a:bodyPr>
            <a:normAutofit/>
          </a:bodyPr>
          <a:lstStyle/>
          <a:p>
            <a:pPr marL="609600" indent="-609600" eaLnBrk="1" hangingPunct="1">
              <a:lnSpc>
                <a:spcPct val="90000"/>
              </a:lnSpc>
            </a:pPr>
            <a:r>
              <a:rPr lang="en-US" altLang="en-US" sz="3600" dirty="0">
                <a:latin typeface="Times New Roman" panose="02020603050405020304" pitchFamily="18" charset="0"/>
                <a:cs typeface="Times New Roman" panose="02020603050405020304" pitchFamily="18" charset="0"/>
              </a:rPr>
              <a:t>Background</a:t>
            </a:r>
          </a:p>
          <a:p>
            <a:pPr marL="609600" indent="-609600" eaLnBrk="1" hangingPunct="1">
              <a:lnSpc>
                <a:spcPct val="90000"/>
              </a:lnSpc>
            </a:pPr>
            <a:r>
              <a:rPr lang="en-US" altLang="en-US" sz="3600" dirty="0">
                <a:latin typeface="Times New Roman" panose="02020603050405020304" pitchFamily="18" charset="0"/>
                <a:cs typeface="Times New Roman" panose="02020603050405020304" pitchFamily="18" charset="0"/>
              </a:rPr>
              <a:t>Basic concepts</a:t>
            </a:r>
          </a:p>
          <a:p>
            <a:pPr marL="609600" indent="-609600" eaLnBrk="1" hangingPunct="1">
              <a:lnSpc>
                <a:spcPct val="90000"/>
              </a:lnSpc>
            </a:pPr>
            <a:r>
              <a:rPr lang="en-US" altLang="en-US" sz="3600" dirty="0">
                <a:latin typeface="Times New Roman" panose="02020603050405020304" pitchFamily="18" charset="0"/>
                <a:cs typeface="Times New Roman" panose="02020603050405020304" pitchFamily="18" charset="0"/>
              </a:rPr>
              <a:t>Decision Tree Induction </a:t>
            </a:r>
          </a:p>
          <a:p>
            <a:pPr marL="609600" indent="-609600"/>
            <a:r>
              <a:rPr lang="en-US" altLang="en-US" sz="3200" dirty="0">
                <a:latin typeface="Times New Roman" panose="02020603050405020304" pitchFamily="18" charset="0"/>
                <a:cs typeface="Times New Roman" panose="02020603050405020304" pitchFamily="18" charset="0"/>
              </a:rPr>
              <a:t>Bayes Classification Methods</a:t>
            </a:r>
            <a:endParaRPr lang="te-IN" altLang="en-US" sz="3200" dirty="0">
              <a:latin typeface="Times New Roman" panose="02020603050405020304" pitchFamily="18" charset="0"/>
              <a:cs typeface="Times New Roman" panose="02020603050405020304" pitchFamily="18" charset="0"/>
            </a:endParaRPr>
          </a:p>
          <a:p>
            <a:pPr marL="609600" indent="-609600"/>
            <a:r>
              <a:rPr lang="en-IN" altLang="en-US" sz="3200" b="1" dirty="0">
                <a:latin typeface="Times New Roman" panose="02020603050405020304" pitchFamily="18" charset="0"/>
                <a:cs typeface="Times New Roman" panose="02020603050405020304" pitchFamily="18" charset="0"/>
              </a:rPr>
              <a:t>Lazy Learners (k-nearest neighbours)</a:t>
            </a:r>
            <a:endParaRPr lang="en-US" altLang="en-US" sz="3200" b="1" dirty="0">
              <a:latin typeface="Times New Roman" panose="02020603050405020304" pitchFamily="18" charset="0"/>
              <a:cs typeface="Times New Roman" panose="02020603050405020304" pitchFamily="18" charset="0"/>
            </a:endParaRPr>
          </a:p>
          <a:p>
            <a:pPr marL="609600" indent="-609600"/>
            <a:r>
              <a:rPr lang="en-US" altLang="en-US" sz="3200" dirty="0">
                <a:latin typeface="Times New Roman" panose="02020603050405020304" pitchFamily="18" charset="0"/>
                <a:cs typeface="Times New Roman" panose="02020603050405020304" pitchFamily="18" charset="0"/>
              </a:rPr>
              <a:t>Linear Classifiers</a:t>
            </a:r>
          </a:p>
          <a:p>
            <a:pPr marL="609600" indent="-609600"/>
            <a:r>
              <a:rPr lang="en-US" altLang="en-US" sz="3200" dirty="0">
                <a:latin typeface="Times New Roman" panose="02020603050405020304" pitchFamily="18" charset="0"/>
                <a:cs typeface="Times New Roman" panose="02020603050405020304" pitchFamily="18" charset="0"/>
              </a:rPr>
              <a:t>Model Evaluation and Selection</a:t>
            </a:r>
          </a:p>
          <a:p>
            <a:pPr marL="609600" indent="-609600"/>
            <a:r>
              <a:rPr lang="en-US" altLang="en-US" sz="3200" dirty="0">
                <a:latin typeface="Times New Roman" panose="02020603050405020304" pitchFamily="18" charset="0"/>
                <a:cs typeface="Times New Roman" panose="02020603050405020304" pitchFamily="18" charset="0"/>
              </a:rPr>
              <a:t>Techniques to Improve Accuracy</a:t>
            </a:r>
          </a:p>
          <a:p>
            <a:pPr marL="609600" indent="-609600" eaLnBrk="1" hangingPunct="1">
              <a:lnSpc>
                <a:spcPct val="90000"/>
              </a:lnSpc>
            </a:pPr>
            <a:r>
              <a:rPr lang="en-US" altLang="en-US" sz="3600" dirty="0">
                <a:latin typeface="Times New Roman" panose="02020603050405020304" pitchFamily="18" charset="0"/>
                <a:cs typeface="Times New Roman" panose="02020603050405020304" pitchFamily="18" charset="0"/>
              </a:rPr>
              <a:t>Summary</a:t>
            </a:r>
          </a:p>
        </p:txBody>
      </p:sp>
    </p:spTree>
    <p:extLst>
      <p:ext uri="{BB962C8B-B14F-4D97-AF65-F5344CB8AC3E}">
        <p14:creationId xmlns:p14="http://schemas.microsoft.com/office/powerpoint/2010/main" val="36352461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a:extLst>
              <a:ext uri="{FF2B5EF4-FFF2-40B4-BE49-F238E27FC236}">
                <a16:creationId xmlns:a16="http://schemas.microsoft.com/office/drawing/2014/main" id="{68A2B7B8-BEA1-D7AC-4E31-26331F622CA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87721C95-61C5-49BD-88C5-E1392322F995}" type="slidenum">
              <a:rPr lang="en-US" altLang="en-US"/>
              <a:pPr eaLnBrk="1" hangingPunct="1"/>
              <a:t>78</a:t>
            </a:fld>
            <a:endParaRPr lang="en-US" altLang="en-US"/>
          </a:p>
        </p:txBody>
      </p:sp>
      <p:sp>
        <p:nvSpPr>
          <p:cNvPr id="49155" name="Rectangle 2">
            <a:extLst>
              <a:ext uri="{FF2B5EF4-FFF2-40B4-BE49-F238E27FC236}">
                <a16:creationId xmlns:a16="http://schemas.microsoft.com/office/drawing/2014/main" id="{BD96C4B7-4D7B-CD22-0019-DAB6FD7E6478}"/>
              </a:ext>
            </a:extLst>
          </p:cNvPr>
          <p:cNvSpPr>
            <a:spLocks noGrp="1" noChangeArrowheads="1"/>
          </p:cNvSpPr>
          <p:nvPr>
            <p:ph type="title"/>
          </p:nvPr>
        </p:nvSpPr>
        <p:spPr>
          <a:xfrm>
            <a:off x="152400" y="381000"/>
            <a:ext cx="8839200" cy="609600"/>
          </a:xfrm>
          <a:noFill/>
        </p:spPr>
        <p:txBody>
          <a:bodyPr lIns="92075" tIns="46038" rIns="92075" bIns="46038" anchor="ctr">
            <a:normAutofit fontScale="90000"/>
          </a:bodyPr>
          <a:lstStyle/>
          <a:p>
            <a:pPr algn="ctr" eaLnBrk="1" hangingPunct="1"/>
            <a:r>
              <a:rPr lang="en-US" altLang="en-US" b="1" dirty="0">
                <a:latin typeface="Times New Roman" panose="02020603050405020304" pitchFamily="18" charset="0"/>
                <a:cs typeface="Times New Roman" panose="02020603050405020304" pitchFamily="18" charset="0"/>
              </a:rPr>
              <a:t>Lazy vs. Eager Learning</a:t>
            </a:r>
          </a:p>
        </p:txBody>
      </p:sp>
      <p:sp>
        <p:nvSpPr>
          <p:cNvPr id="49156" name="Rectangle 3">
            <a:extLst>
              <a:ext uri="{FF2B5EF4-FFF2-40B4-BE49-F238E27FC236}">
                <a16:creationId xmlns:a16="http://schemas.microsoft.com/office/drawing/2014/main" id="{BD32F21E-ED17-56AC-1B69-00B7905B13D1}"/>
              </a:ext>
            </a:extLst>
          </p:cNvPr>
          <p:cNvSpPr>
            <a:spLocks noGrp="1" noChangeArrowheads="1"/>
          </p:cNvSpPr>
          <p:nvPr>
            <p:ph type="body" idx="1"/>
          </p:nvPr>
        </p:nvSpPr>
        <p:spPr>
          <a:xfrm>
            <a:off x="304800" y="1371600"/>
            <a:ext cx="8534400" cy="5181600"/>
          </a:xfrm>
          <a:noFill/>
        </p:spPr>
        <p:txBody>
          <a:bodyPr lIns="92075" tIns="46038" rIns="92075" bIns="46038">
            <a:normAutofit lnSpcReduction="10000"/>
          </a:bodyPr>
          <a:lstStyle/>
          <a:p>
            <a:pPr eaLnBrk="1" hangingPunct="1">
              <a:lnSpc>
                <a:spcPct val="90000"/>
              </a:lnSpc>
            </a:pPr>
            <a:r>
              <a:rPr lang="en-US" altLang="en-US" sz="2400" u="sng" dirty="0"/>
              <a:t>Lazy vs. eager learning</a:t>
            </a:r>
          </a:p>
          <a:p>
            <a:pPr lvl="1" eaLnBrk="1" hangingPunct="1">
              <a:lnSpc>
                <a:spcPct val="90000"/>
              </a:lnSpc>
            </a:pPr>
            <a:r>
              <a:rPr lang="en-US" altLang="en-US" sz="2400" b="1" dirty="0"/>
              <a:t>Lazy learning</a:t>
            </a:r>
            <a:r>
              <a:rPr lang="en-US" altLang="en-US" sz="2400" dirty="0"/>
              <a:t> (e.g., instance-based learning): Simply stores training data (or only minor processing) and waits until it is given a test tuple</a:t>
            </a:r>
          </a:p>
          <a:p>
            <a:pPr lvl="1" eaLnBrk="1" hangingPunct="1">
              <a:lnSpc>
                <a:spcPct val="90000"/>
              </a:lnSpc>
            </a:pPr>
            <a:r>
              <a:rPr lang="en-US" altLang="en-US" sz="2400" b="1" dirty="0"/>
              <a:t>Eager learning</a:t>
            </a:r>
            <a:r>
              <a:rPr lang="en-US" altLang="en-US" sz="2400" dirty="0"/>
              <a:t> (the above discussed methods): Given a set of training tuples, constructs a classification model before receiving new (e.g., test) data to classify</a:t>
            </a:r>
          </a:p>
          <a:p>
            <a:pPr eaLnBrk="1" hangingPunct="1">
              <a:lnSpc>
                <a:spcPct val="90000"/>
              </a:lnSpc>
            </a:pPr>
            <a:r>
              <a:rPr lang="en-US" altLang="en-US" sz="2400" dirty="0"/>
              <a:t>Lazy: less time in training but more time in predicting</a:t>
            </a:r>
          </a:p>
          <a:p>
            <a:pPr eaLnBrk="1" hangingPunct="1">
              <a:lnSpc>
                <a:spcPct val="90000"/>
              </a:lnSpc>
            </a:pPr>
            <a:r>
              <a:rPr lang="en-US" altLang="en-US" sz="2400" dirty="0"/>
              <a:t>Accuracy</a:t>
            </a:r>
          </a:p>
          <a:p>
            <a:pPr lvl="1" eaLnBrk="1" hangingPunct="1">
              <a:lnSpc>
                <a:spcPct val="90000"/>
              </a:lnSpc>
            </a:pPr>
            <a:r>
              <a:rPr lang="en-US" altLang="en-US" sz="2400" dirty="0"/>
              <a:t>Lazy method effectively uses a richer hypothesis space since it uses many local linear functions to form an implicit global approximation to the target function</a:t>
            </a:r>
          </a:p>
          <a:p>
            <a:pPr lvl="1" eaLnBrk="1" hangingPunct="1">
              <a:lnSpc>
                <a:spcPct val="90000"/>
              </a:lnSpc>
            </a:pPr>
            <a:r>
              <a:rPr lang="en-US" altLang="en-US" sz="2400" dirty="0"/>
              <a:t>Eager: must commit to a single hypothesis that covers the entire instance space</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a:extLst>
              <a:ext uri="{FF2B5EF4-FFF2-40B4-BE49-F238E27FC236}">
                <a16:creationId xmlns:a16="http://schemas.microsoft.com/office/drawing/2014/main" id="{18E44B53-248F-E5B3-A7A8-CB9B45A45E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10FA4E56-1D46-4A50-8784-036774689A1E}" type="slidenum">
              <a:rPr lang="en-US" altLang="en-US"/>
              <a:pPr eaLnBrk="1" hangingPunct="1"/>
              <a:t>79</a:t>
            </a:fld>
            <a:endParaRPr lang="en-US" altLang="en-US"/>
          </a:p>
        </p:txBody>
      </p:sp>
      <p:sp>
        <p:nvSpPr>
          <p:cNvPr id="50179" name="Rectangle 2">
            <a:extLst>
              <a:ext uri="{FF2B5EF4-FFF2-40B4-BE49-F238E27FC236}">
                <a16:creationId xmlns:a16="http://schemas.microsoft.com/office/drawing/2014/main" id="{969FC177-D6E8-1317-BACC-C0CE57D32256}"/>
              </a:ext>
            </a:extLst>
          </p:cNvPr>
          <p:cNvSpPr>
            <a:spLocks noGrp="1" noChangeArrowheads="1"/>
          </p:cNvSpPr>
          <p:nvPr>
            <p:ph type="title"/>
          </p:nvPr>
        </p:nvSpPr>
        <p:spPr>
          <a:xfrm>
            <a:off x="304800" y="228600"/>
            <a:ext cx="8382000" cy="762000"/>
          </a:xfrm>
          <a:noFill/>
        </p:spPr>
        <p:txBody>
          <a:bodyPr lIns="92075" tIns="46038" rIns="92075" bIns="46038" anchor="ctr"/>
          <a:lstStyle/>
          <a:p>
            <a:pPr algn="ctr" eaLnBrk="1" hangingPunct="1"/>
            <a:r>
              <a:rPr lang="en-US" altLang="en-US" sz="3200" dirty="0">
                <a:latin typeface="Times New Roman" panose="02020603050405020304" pitchFamily="18" charset="0"/>
                <a:cs typeface="Times New Roman" panose="02020603050405020304" pitchFamily="18" charset="0"/>
              </a:rPr>
              <a:t>Lazy Learner: Instance-Based Methods</a:t>
            </a:r>
          </a:p>
        </p:txBody>
      </p:sp>
      <p:sp>
        <p:nvSpPr>
          <p:cNvPr id="50180" name="Rectangle 3">
            <a:extLst>
              <a:ext uri="{FF2B5EF4-FFF2-40B4-BE49-F238E27FC236}">
                <a16:creationId xmlns:a16="http://schemas.microsoft.com/office/drawing/2014/main" id="{3B80870E-8E36-6D4F-AF68-30337F14FAB6}"/>
              </a:ext>
            </a:extLst>
          </p:cNvPr>
          <p:cNvSpPr>
            <a:spLocks noGrp="1" noChangeArrowheads="1"/>
          </p:cNvSpPr>
          <p:nvPr>
            <p:ph type="body" idx="1"/>
          </p:nvPr>
        </p:nvSpPr>
        <p:spPr>
          <a:xfrm>
            <a:off x="457200" y="1212783"/>
            <a:ext cx="8077200" cy="5188017"/>
          </a:xfrm>
          <a:noFill/>
        </p:spPr>
        <p:txBody>
          <a:bodyPr lIns="92075" tIns="46038" rIns="92075" bIns="46038">
            <a:normAutofit/>
          </a:bodyPr>
          <a:lstStyle/>
          <a:p>
            <a:pPr eaLnBrk="1" hangingPunct="1">
              <a:lnSpc>
                <a:spcPct val="90000"/>
              </a:lnSpc>
            </a:pPr>
            <a:r>
              <a:rPr lang="en-US" altLang="en-US" sz="2800" dirty="0">
                <a:latin typeface="Times New Roman" panose="02020603050405020304" pitchFamily="18" charset="0"/>
                <a:cs typeface="Times New Roman" panose="02020603050405020304" pitchFamily="18" charset="0"/>
              </a:rPr>
              <a:t>Instance-based learning: </a:t>
            </a:r>
          </a:p>
          <a:p>
            <a:pPr lvl="1" eaLnBrk="1" hangingPunct="1">
              <a:lnSpc>
                <a:spcPct val="90000"/>
              </a:lnSpc>
            </a:pPr>
            <a:r>
              <a:rPr lang="en-US" altLang="en-US" sz="2800" dirty="0">
                <a:latin typeface="Times New Roman" panose="02020603050405020304" pitchFamily="18" charset="0"/>
                <a:cs typeface="Times New Roman" panose="02020603050405020304" pitchFamily="18" charset="0"/>
              </a:rPr>
              <a:t>Store training examples and delay the processing (“lazy evaluation”) until a new instance must be classified</a:t>
            </a:r>
          </a:p>
          <a:p>
            <a:pPr eaLnBrk="1" hangingPunct="1">
              <a:lnSpc>
                <a:spcPct val="90000"/>
              </a:lnSpc>
            </a:pPr>
            <a:r>
              <a:rPr lang="en-US" altLang="en-US" sz="2800" dirty="0">
                <a:latin typeface="Times New Roman" panose="02020603050405020304" pitchFamily="18" charset="0"/>
                <a:cs typeface="Times New Roman" panose="02020603050405020304" pitchFamily="18" charset="0"/>
              </a:rPr>
              <a:t>Typical approaches</a:t>
            </a:r>
            <a:endParaRPr lang="en-US" altLang="en-US" sz="2800" u="sng" dirty="0">
              <a:latin typeface="Times New Roman" panose="02020603050405020304" pitchFamily="18" charset="0"/>
              <a:cs typeface="Times New Roman" panose="02020603050405020304" pitchFamily="18" charset="0"/>
            </a:endParaRPr>
          </a:p>
          <a:p>
            <a:pPr lvl="1" eaLnBrk="1" hangingPunct="1">
              <a:lnSpc>
                <a:spcPct val="90000"/>
              </a:lnSpc>
            </a:pPr>
            <a:r>
              <a:rPr lang="en-US" altLang="en-US" sz="2800" i="1" u="sng" dirty="0">
                <a:latin typeface="Times New Roman" panose="02020603050405020304" pitchFamily="18" charset="0"/>
                <a:cs typeface="Times New Roman" panose="02020603050405020304" pitchFamily="18" charset="0"/>
              </a:rPr>
              <a:t>k</a:t>
            </a:r>
            <a:r>
              <a:rPr lang="en-US" altLang="en-US" sz="2800" u="sng" dirty="0">
                <a:latin typeface="Times New Roman" panose="02020603050405020304" pitchFamily="18" charset="0"/>
                <a:cs typeface="Times New Roman" panose="02020603050405020304" pitchFamily="18" charset="0"/>
              </a:rPr>
              <a:t>-nearest neighbor approach</a:t>
            </a:r>
            <a:endParaRPr lang="en-US" altLang="en-US" sz="2800" dirty="0">
              <a:latin typeface="Times New Roman" panose="02020603050405020304" pitchFamily="18" charset="0"/>
              <a:cs typeface="Times New Roman" panose="02020603050405020304" pitchFamily="18" charset="0"/>
            </a:endParaRPr>
          </a:p>
          <a:p>
            <a:pPr lvl="2" eaLnBrk="1" hangingPunct="1">
              <a:lnSpc>
                <a:spcPct val="90000"/>
              </a:lnSpc>
            </a:pPr>
            <a:r>
              <a:rPr lang="en-US" altLang="en-US" sz="1600" dirty="0">
                <a:latin typeface="Times New Roman" panose="02020603050405020304" pitchFamily="18" charset="0"/>
                <a:cs typeface="Times New Roman" panose="02020603050405020304" pitchFamily="18" charset="0"/>
              </a:rPr>
              <a:t>Instances represented as points in a Euclidean space.</a:t>
            </a:r>
          </a:p>
          <a:p>
            <a:pPr lvl="1" eaLnBrk="1" hangingPunct="1">
              <a:lnSpc>
                <a:spcPct val="90000"/>
              </a:lnSpc>
            </a:pPr>
            <a:r>
              <a:rPr lang="en-US" altLang="en-US" sz="2800" u="sng">
                <a:latin typeface="Times New Roman" panose="02020603050405020304" pitchFamily="18" charset="0"/>
                <a:cs typeface="Times New Roman" panose="02020603050405020304" pitchFamily="18" charset="0"/>
              </a:rPr>
              <a:t>Case-based </a:t>
            </a:r>
            <a:r>
              <a:rPr lang="en-US" altLang="en-US" sz="2800" u="sng" dirty="0">
                <a:latin typeface="Times New Roman" panose="02020603050405020304" pitchFamily="18" charset="0"/>
                <a:cs typeface="Times New Roman" panose="02020603050405020304" pitchFamily="18" charset="0"/>
              </a:rPr>
              <a:t>reasoning</a:t>
            </a:r>
            <a:endParaRPr lang="en-US" altLang="en-US" sz="2800" dirty="0">
              <a:latin typeface="Times New Roman" panose="02020603050405020304" pitchFamily="18" charset="0"/>
              <a:cs typeface="Times New Roman" panose="02020603050405020304" pitchFamily="18" charset="0"/>
            </a:endParaRPr>
          </a:p>
          <a:p>
            <a:pPr lvl="2" eaLnBrk="1" hangingPunct="1">
              <a:lnSpc>
                <a:spcPct val="90000"/>
              </a:lnSpc>
            </a:pPr>
            <a:r>
              <a:rPr lang="en-US" altLang="en-US" sz="1600" dirty="0">
                <a:latin typeface="Times New Roman" panose="02020603050405020304" pitchFamily="18" charset="0"/>
                <a:cs typeface="Times New Roman" panose="02020603050405020304" pitchFamily="18" charset="0"/>
              </a:rPr>
              <a:t>Uses symbolic representations and knowledge-based inference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noAutofit/>
          </a:bodyPr>
          <a:lstStyle/>
          <a:p>
            <a:r>
              <a:rPr lang="en-US" sz="3600" dirty="0">
                <a:latin typeface="Arial" charset="0"/>
              </a:rPr>
              <a:t>The machine learning/Classification</a:t>
            </a:r>
            <a:br>
              <a:rPr lang="en-US" sz="3600" dirty="0">
                <a:latin typeface="Arial" charset="0"/>
              </a:rPr>
            </a:br>
            <a:r>
              <a:rPr lang="en-US" sz="3600" dirty="0">
                <a:latin typeface="Arial" charset="0"/>
              </a:rPr>
              <a:t> framework</a:t>
            </a:r>
          </a:p>
        </p:txBody>
      </p:sp>
      <p:sp>
        <p:nvSpPr>
          <p:cNvPr id="3" name="Content Placeholder 2"/>
          <p:cNvSpPr>
            <a:spLocks noGrp="1"/>
          </p:cNvSpPr>
          <p:nvPr>
            <p:ph idx="1"/>
          </p:nvPr>
        </p:nvSpPr>
        <p:spPr>
          <a:xfrm>
            <a:off x="304800" y="1600200"/>
            <a:ext cx="8610600" cy="4525963"/>
          </a:xfrm>
        </p:spPr>
        <p:txBody>
          <a:bodyPr>
            <a:normAutofit fontScale="92500" lnSpcReduction="10000"/>
          </a:bodyPr>
          <a:lstStyle/>
          <a:p>
            <a:pPr algn="ctr">
              <a:buFontTx/>
              <a:buNone/>
            </a:pPr>
            <a:r>
              <a:rPr lang="en-US" sz="6000" dirty="0">
                <a:solidFill>
                  <a:srgbClr val="0000FF"/>
                </a:solidFill>
                <a:latin typeface="Arial" charset="0"/>
              </a:rPr>
              <a:t>y = f(</a:t>
            </a:r>
            <a:r>
              <a:rPr lang="en-US" sz="6000" b="1" dirty="0">
                <a:solidFill>
                  <a:srgbClr val="0000FF"/>
                </a:solidFill>
                <a:latin typeface="Arial" charset="0"/>
              </a:rPr>
              <a:t>x</a:t>
            </a:r>
            <a:r>
              <a:rPr lang="en-US" sz="6000" dirty="0">
                <a:solidFill>
                  <a:srgbClr val="0000FF"/>
                </a:solidFill>
                <a:latin typeface="Arial" charset="0"/>
              </a:rPr>
              <a:t>)</a:t>
            </a:r>
          </a:p>
          <a:p>
            <a:pPr>
              <a:buFontTx/>
              <a:buNone/>
            </a:pPr>
            <a:endParaRPr lang="en-US" dirty="0">
              <a:latin typeface="Arial" charset="0"/>
            </a:endParaRPr>
          </a:p>
          <a:p>
            <a:pPr>
              <a:buFontTx/>
              <a:buNone/>
            </a:pPr>
            <a:endParaRPr lang="en-US" dirty="0">
              <a:latin typeface="Arial" charset="0"/>
            </a:endParaRPr>
          </a:p>
          <a:p>
            <a:pPr>
              <a:buFontTx/>
              <a:buNone/>
            </a:pPr>
            <a:br>
              <a:rPr lang="en-US" dirty="0">
                <a:latin typeface="Arial" charset="0"/>
              </a:rPr>
            </a:br>
            <a:endParaRPr lang="en-US" dirty="0">
              <a:latin typeface="Arial" charset="0"/>
            </a:endParaRPr>
          </a:p>
          <a:p>
            <a:r>
              <a:rPr lang="en-US" sz="2400" b="1" dirty="0">
                <a:latin typeface="Arial" charset="0"/>
              </a:rPr>
              <a:t>Training: </a:t>
            </a:r>
            <a:r>
              <a:rPr lang="en-US" sz="2400" dirty="0">
                <a:latin typeface="Arial" charset="0"/>
              </a:rPr>
              <a:t>given a </a:t>
            </a:r>
            <a:r>
              <a:rPr lang="en-US" sz="2400" i="1" dirty="0">
                <a:latin typeface="Arial" charset="0"/>
              </a:rPr>
              <a:t>training set </a:t>
            </a:r>
            <a:r>
              <a:rPr lang="en-US" sz="2400" dirty="0">
                <a:latin typeface="Arial" charset="0"/>
              </a:rPr>
              <a:t>of labeled examples</a:t>
            </a:r>
            <a:r>
              <a:rPr lang="en-US" sz="2400" i="1" dirty="0">
                <a:latin typeface="Arial" charset="0"/>
              </a:rPr>
              <a:t> </a:t>
            </a:r>
            <a:r>
              <a:rPr lang="en-US" sz="2400" dirty="0">
                <a:solidFill>
                  <a:srgbClr val="0000FF"/>
                </a:solidFill>
                <a:latin typeface="Arial" charset="0"/>
              </a:rPr>
              <a:t>{(</a:t>
            </a:r>
            <a:r>
              <a:rPr lang="en-US" sz="2400" b="1" dirty="0">
                <a:solidFill>
                  <a:srgbClr val="0000FF"/>
                </a:solidFill>
                <a:latin typeface="Arial" charset="0"/>
              </a:rPr>
              <a:t>x</a:t>
            </a:r>
            <a:r>
              <a:rPr lang="en-US" sz="2400" baseline="-25000" dirty="0">
                <a:solidFill>
                  <a:srgbClr val="0000FF"/>
                </a:solidFill>
                <a:latin typeface="Arial" charset="0"/>
              </a:rPr>
              <a:t>1</a:t>
            </a:r>
            <a:r>
              <a:rPr lang="en-US" sz="2400" dirty="0">
                <a:solidFill>
                  <a:srgbClr val="0000FF"/>
                </a:solidFill>
                <a:latin typeface="Arial" charset="0"/>
              </a:rPr>
              <a:t>,y</a:t>
            </a:r>
            <a:r>
              <a:rPr lang="en-US" sz="2400" baseline="-25000" dirty="0">
                <a:solidFill>
                  <a:srgbClr val="0000FF"/>
                </a:solidFill>
                <a:latin typeface="Arial" charset="0"/>
              </a:rPr>
              <a:t>1</a:t>
            </a:r>
            <a:r>
              <a:rPr lang="en-US" sz="2400" dirty="0">
                <a:solidFill>
                  <a:srgbClr val="0000FF"/>
                </a:solidFill>
                <a:latin typeface="Arial" charset="0"/>
              </a:rPr>
              <a:t>), …, (</a:t>
            </a:r>
            <a:r>
              <a:rPr lang="en-US" sz="2400" b="1" dirty="0" err="1">
                <a:solidFill>
                  <a:srgbClr val="0000FF"/>
                </a:solidFill>
                <a:latin typeface="Arial" charset="0"/>
              </a:rPr>
              <a:t>x</a:t>
            </a:r>
            <a:r>
              <a:rPr lang="en-US" sz="2400" baseline="-25000" dirty="0" err="1">
                <a:solidFill>
                  <a:srgbClr val="0000FF"/>
                </a:solidFill>
                <a:latin typeface="Arial" charset="0"/>
              </a:rPr>
              <a:t>N</a:t>
            </a:r>
            <a:r>
              <a:rPr lang="en-US" sz="2400" dirty="0" err="1">
                <a:solidFill>
                  <a:srgbClr val="0000FF"/>
                </a:solidFill>
                <a:latin typeface="Arial" charset="0"/>
              </a:rPr>
              <a:t>,y</a:t>
            </a:r>
            <a:r>
              <a:rPr lang="en-US" sz="2400" baseline="-25000" dirty="0" err="1">
                <a:solidFill>
                  <a:srgbClr val="0000FF"/>
                </a:solidFill>
                <a:latin typeface="Arial" charset="0"/>
              </a:rPr>
              <a:t>N</a:t>
            </a:r>
            <a:r>
              <a:rPr lang="en-US" sz="2400" dirty="0">
                <a:solidFill>
                  <a:srgbClr val="0000FF"/>
                </a:solidFill>
                <a:latin typeface="Arial" charset="0"/>
              </a:rPr>
              <a:t>)}</a:t>
            </a:r>
            <a:r>
              <a:rPr lang="en-US" sz="2400" dirty="0">
                <a:latin typeface="Arial" charset="0"/>
              </a:rPr>
              <a:t>, estimate the prediction function </a:t>
            </a:r>
            <a:r>
              <a:rPr lang="en-US" sz="2400" dirty="0">
                <a:solidFill>
                  <a:srgbClr val="0000FF"/>
                </a:solidFill>
                <a:latin typeface="Arial" charset="0"/>
              </a:rPr>
              <a:t>f </a:t>
            </a:r>
            <a:r>
              <a:rPr lang="en-US" sz="2400" dirty="0">
                <a:latin typeface="Arial" charset="0"/>
              </a:rPr>
              <a:t>by minimizing the prediction error.</a:t>
            </a:r>
          </a:p>
          <a:p>
            <a:endParaRPr lang="en-US" sz="2400" dirty="0">
              <a:latin typeface="Arial" charset="0"/>
            </a:endParaRPr>
          </a:p>
          <a:p>
            <a:r>
              <a:rPr lang="en-US" sz="2400" b="1" dirty="0">
                <a:latin typeface="Arial" charset="0"/>
              </a:rPr>
              <a:t>Testing:</a:t>
            </a:r>
            <a:r>
              <a:rPr lang="en-US" sz="2400" dirty="0">
                <a:latin typeface="Arial" charset="0"/>
              </a:rPr>
              <a:t> apply </a:t>
            </a:r>
            <a:r>
              <a:rPr lang="en-US" sz="2400" dirty="0">
                <a:solidFill>
                  <a:srgbClr val="0000FF"/>
                </a:solidFill>
                <a:latin typeface="Arial" charset="0"/>
              </a:rPr>
              <a:t>f</a:t>
            </a:r>
            <a:r>
              <a:rPr lang="en-US" sz="2400" dirty="0">
                <a:latin typeface="Arial" charset="0"/>
              </a:rPr>
              <a:t> to a never before seen </a:t>
            </a:r>
            <a:r>
              <a:rPr lang="en-US" sz="2400" i="1" dirty="0">
                <a:latin typeface="Arial" charset="0"/>
              </a:rPr>
              <a:t>test example</a:t>
            </a:r>
            <a:r>
              <a:rPr lang="en-US" sz="2400" dirty="0">
                <a:latin typeface="Arial" charset="0"/>
              </a:rPr>
              <a:t> </a:t>
            </a:r>
            <a:r>
              <a:rPr lang="en-US" sz="2400" b="1" dirty="0">
                <a:solidFill>
                  <a:srgbClr val="0000FF"/>
                </a:solidFill>
                <a:latin typeface="Arial" charset="0"/>
              </a:rPr>
              <a:t>x</a:t>
            </a:r>
            <a:r>
              <a:rPr lang="en-US" sz="2400" dirty="0">
                <a:latin typeface="Arial" charset="0"/>
              </a:rPr>
              <a:t> and output the predicted value </a:t>
            </a:r>
            <a:r>
              <a:rPr lang="en-US" sz="2400" dirty="0">
                <a:solidFill>
                  <a:srgbClr val="0000FF"/>
                </a:solidFill>
                <a:latin typeface="Arial" charset="0"/>
              </a:rPr>
              <a:t>y = f(</a:t>
            </a:r>
            <a:r>
              <a:rPr lang="en-US" sz="2400" b="1" dirty="0">
                <a:solidFill>
                  <a:srgbClr val="0000FF"/>
                </a:solidFill>
                <a:latin typeface="Arial" charset="0"/>
              </a:rPr>
              <a:t>x</a:t>
            </a:r>
            <a:r>
              <a:rPr lang="en-US" sz="2400" dirty="0">
                <a:solidFill>
                  <a:srgbClr val="0000FF"/>
                </a:solidFill>
                <a:latin typeface="Arial" charset="0"/>
              </a:rPr>
              <a:t>)</a:t>
            </a:r>
          </a:p>
        </p:txBody>
      </p:sp>
      <p:cxnSp>
        <p:nvCxnSpPr>
          <p:cNvPr id="5" name="Straight Arrow Connector 4"/>
          <p:cNvCxnSpPr/>
          <p:nvPr/>
        </p:nvCxnSpPr>
        <p:spPr>
          <a:xfrm rot="5400000" flipH="1" flipV="1">
            <a:off x="3240088" y="2933700"/>
            <a:ext cx="684212"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H="1" flipV="1">
            <a:off x="4381501" y="2933700"/>
            <a:ext cx="685800" cy="31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0800000">
            <a:off x="5334000" y="2590800"/>
            <a:ext cx="9144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3255" name="TextBox 8"/>
          <p:cNvSpPr txBox="1">
            <a:spLocks noChangeArrowheads="1"/>
          </p:cNvSpPr>
          <p:nvPr/>
        </p:nvSpPr>
        <p:spPr bwMode="auto">
          <a:xfrm>
            <a:off x="3213100" y="3276600"/>
            <a:ext cx="8255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charset="0"/>
                <a:ea typeface="ＭＳ Ｐゴシック" charset="0"/>
              </a:defRPr>
            </a:lvl1pPr>
            <a:lvl2pPr>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r>
              <a:rPr lang="en-US" sz="1800">
                <a:solidFill>
                  <a:srgbClr val="000000"/>
                </a:solidFill>
              </a:rPr>
              <a:t>output</a:t>
            </a:r>
          </a:p>
        </p:txBody>
      </p:sp>
      <p:sp>
        <p:nvSpPr>
          <p:cNvPr id="53256" name="TextBox 9"/>
          <p:cNvSpPr txBox="1">
            <a:spLocks noChangeArrowheads="1"/>
          </p:cNvSpPr>
          <p:nvPr/>
        </p:nvSpPr>
        <p:spPr bwMode="auto">
          <a:xfrm>
            <a:off x="3822700" y="3276600"/>
            <a:ext cx="18923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pPr algn="ctr"/>
            <a:r>
              <a:rPr lang="en-US" sz="1800">
                <a:solidFill>
                  <a:srgbClr val="000000"/>
                </a:solidFill>
              </a:rPr>
              <a:t>prediction function</a:t>
            </a:r>
          </a:p>
        </p:txBody>
      </p:sp>
      <p:sp>
        <p:nvSpPr>
          <p:cNvPr id="53257" name="TextBox 10"/>
          <p:cNvSpPr txBox="1">
            <a:spLocks noChangeArrowheads="1"/>
          </p:cNvSpPr>
          <p:nvPr/>
        </p:nvSpPr>
        <p:spPr bwMode="auto">
          <a:xfrm>
            <a:off x="5499100" y="3276600"/>
            <a:ext cx="18161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800">
                <a:solidFill>
                  <a:schemeClr val="tx1"/>
                </a:solidFill>
                <a:latin typeface="Arial" charset="0"/>
                <a:ea typeface="ＭＳ Ｐゴシック" charset="0"/>
              </a:defRPr>
            </a:lvl1pPr>
            <a:lvl2pPr>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pPr algn="ctr"/>
            <a:r>
              <a:rPr lang="en-US" sz="1800" dirty="0">
                <a:solidFill>
                  <a:srgbClr val="000000"/>
                </a:solidFill>
              </a:rPr>
              <a:t> feature or</a:t>
            </a:r>
          </a:p>
          <a:p>
            <a:pPr algn="ctr"/>
            <a:r>
              <a:rPr lang="en-US" sz="1800" dirty="0">
                <a:solidFill>
                  <a:srgbClr val="000000"/>
                </a:solidFill>
              </a:rPr>
              <a:t>representation</a:t>
            </a:r>
          </a:p>
        </p:txBody>
      </p:sp>
      <p:sp>
        <p:nvSpPr>
          <p:cNvPr id="12" name="TextBox 11"/>
          <p:cNvSpPr txBox="1"/>
          <p:nvPr/>
        </p:nvSpPr>
        <p:spPr>
          <a:xfrm>
            <a:off x="7315200" y="6581775"/>
            <a:ext cx="1812925" cy="276225"/>
          </a:xfrm>
          <a:prstGeom prst="rect">
            <a:avLst/>
          </a:prstGeom>
          <a:noFill/>
        </p:spPr>
        <p:txBody>
          <a:bodyPr wrap="none">
            <a:spAutoFit/>
          </a:bodyPr>
          <a:lstStyle/>
          <a:p>
            <a:pPr>
              <a:defRPr/>
            </a:pPr>
            <a:r>
              <a:rPr lang="en-US" sz="1200" dirty="0">
                <a:solidFill>
                  <a:srgbClr val="FFFFFF">
                    <a:lumMod val="65000"/>
                  </a:srgbClr>
                </a:solidFill>
                <a:ea typeface="+mn-ea"/>
                <a:cs typeface="+mn-cs"/>
              </a:rPr>
              <a:t>Slide credit: L. </a:t>
            </a:r>
            <a:r>
              <a:rPr lang="en-US" sz="1200" dirty="0" err="1">
                <a:solidFill>
                  <a:srgbClr val="FFFFFF">
                    <a:lumMod val="65000"/>
                  </a:srgbClr>
                </a:solidFill>
                <a:ea typeface="+mn-ea"/>
                <a:cs typeface="+mn-cs"/>
              </a:rPr>
              <a:t>Lazebnik</a:t>
            </a:r>
            <a:endParaRPr lang="en-US" sz="1200" dirty="0">
              <a:solidFill>
                <a:srgbClr val="FFFFFF">
                  <a:lumMod val="65000"/>
                </a:srgbClr>
              </a:solidFill>
              <a:ea typeface="+mn-ea"/>
              <a:cs typeface="+mn-cs"/>
            </a:endParaRPr>
          </a:p>
        </p:txBody>
      </p:sp>
    </p:spTree>
    <p:extLst>
      <p:ext uri="{BB962C8B-B14F-4D97-AF65-F5344CB8AC3E}">
        <p14:creationId xmlns:p14="http://schemas.microsoft.com/office/powerpoint/2010/main" val="544754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954" name="Rectangle 2">
            <a:extLst>
              <a:ext uri="{FF2B5EF4-FFF2-40B4-BE49-F238E27FC236}">
                <a16:creationId xmlns:a16="http://schemas.microsoft.com/office/drawing/2014/main" id="{2612255A-E6EE-36E9-8BDD-D923C3B912EC}"/>
              </a:ext>
            </a:extLst>
          </p:cNvPr>
          <p:cNvSpPr>
            <a:spLocks noGrp="1" noChangeArrowheads="1"/>
          </p:cNvSpPr>
          <p:nvPr>
            <p:ph type="title"/>
          </p:nvPr>
        </p:nvSpPr>
        <p:spPr>
          <a:xfrm>
            <a:off x="628650" y="365126"/>
            <a:ext cx="7886700" cy="873125"/>
          </a:xfrm>
        </p:spPr>
        <p:txBody>
          <a:bodyPr/>
          <a:lstStyle/>
          <a:p>
            <a:pPr algn="ctr"/>
            <a:r>
              <a:rPr lang="en-US" altLang="en-US" dirty="0"/>
              <a:t>k-Nearest Neighbor Classifiers</a:t>
            </a:r>
          </a:p>
        </p:txBody>
      </p:sp>
      <p:sp>
        <p:nvSpPr>
          <p:cNvPr id="1149955" name="Rectangle 3">
            <a:extLst>
              <a:ext uri="{FF2B5EF4-FFF2-40B4-BE49-F238E27FC236}">
                <a16:creationId xmlns:a16="http://schemas.microsoft.com/office/drawing/2014/main" id="{1FA8E63A-B1D7-46E3-F835-BD5134658493}"/>
              </a:ext>
            </a:extLst>
          </p:cNvPr>
          <p:cNvSpPr>
            <a:spLocks noGrp="1" noChangeArrowheads="1"/>
          </p:cNvSpPr>
          <p:nvPr>
            <p:ph type="body" idx="1"/>
          </p:nvPr>
        </p:nvSpPr>
        <p:spPr>
          <a:xfrm>
            <a:off x="609600" y="1524000"/>
            <a:ext cx="7772400" cy="4876800"/>
          </a:xfrm>
        </p:spPr>
        <p:txBody>
          <a:bodyPr/>
          <a:lstStyle/>
          <a:p>
            <a:r>
              <a:rPr lang="en-US" altLang="en-US"/>
              <a:t>Basic idea:</a:t>
            </a:r>
          </a:p>
          <a:p>
            <a:pPr lvl="1"/>
            <a:r>
              <a:rPr lang="en-US" altLang="en-US"/>
              <a:t>If it walks like a duck, quacks like a duck, then it’s probably a duck</a:t>
            </a:r>
          </a:p>
        </p:txBody>
      </p:sp>
      <p:grpSp>
        <p:nvGrpSpPr>
          <p:cNvPr id="1149956" name="Group 4">
            <a:extLst>
              <a:ext uri="{FF2B5EF4-FFF2-40B4-BE49-F238E27FC236}">
                <a16:creationId xmlns:a16="http://schemas.microsoft.com/office/drawing/2014/main" id="{E02D51BC-013F-501D-1E50-2CB8CDEBDA40}"/>
              </a:ext>
            </a:extLst>
          </p:cNvPr>
          <p:cNvGrpSpPr>
            <a:grpSpLocks/>
          </p:cNvGrpSpPr>
          <p:nvPr/>
        </p:nvGrpSpPr>
        <p:grpSpPr bwMode="auto">
          <a:xfrm>
            <a:off x="304800" y="2819400"/>
            <a:ext cx="8229600" cy="3429000"/>
            <a:chOff x="192" y="1776"/>
            <a:chExt cx="5184" cy="2160"/>
          </a:xfrm>
        </p:grpSpPr>
        <p:pic>
          <p:nvPicPr>
            <p:cNvPr id="1149957" name="Picture 5">
              <a:extLst>
                <a:ext uri="{FF2B5EF4-FFF2-40B4-BE49-F238E27FC236}">
                  <a16:creationId xmlns:a16="http://schemas.microsoft.com/office/drawing/2014/main" id="{DD477185-E9CF-0AF6-28C6-4139A33E93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1" y="2459"/>
              <a:ext cx="493"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49958" name="Picture 6">
              <a:extLst>
                <a:ext uri="{FF2B5EF4-FFF2-40B4-BE49-F238E27FC236}">
                  <a16:creationId xmlns:a16="http://schemas.microsoft.com/office/drawing/2014/main" id="{A1CBF86B-D802-F97B-985D-A540451D6F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 y="2911"/>
              <a:ext cx="673" cy="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49959" name="Picture 7">
              <a:extLst>
                <a:ext uri="{FF2B5EF4-FFF2-40B4-BE49-F238E27FC236}">
                  <a16:creationId xmlns:a16="http://schemas.microsoft.com/office/drawing/2014/main" id="{86C0176B-B7F6-E417-2652-D3D79A2DC3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8" y="2279"/>
              <a:ext cx="415" cy="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49960" name="Picture 8">
              <a:extLst>
                <a:ext uri="{FF2B5EF4-FFF2-40B4-BE49-F238E27FC236}">
                  <a16:creationId xmlns:a16="http://schemas.microsoft.com/office/drawing/2014/main" id="{3810C1F3-A550-7333-DD47-F423BC728C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6" y="3227"/>
              <a:ext cx="349" cy="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49961" name="Picture 9">
              <a:extLst>
                <a:ext uri="{FF2B5EF4-FFF2-40B4-BE49-F238E27FC236}">
                  <a16:creationId xmlns:a16="http://schemas.microsoft.com/office/drawing/2014/main" id="{C688D16C-AE88-D45D-535B-0CE1E5D0DC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8" y="3168"/>
              <a:ext cx="624" cy="440"/>
            </a:xfrm>
            <a:prstGeom prst="rect">
              <a:avLst/>
            </a:prstGeom>
            <a:noFill/>
            <a:extLst>
              <a:ext uri="{909E8E84-426E-40DD-AFC4-6F175D3DCCD1}">
                <a14:hiddenFill xmlns:a14="http://schemas.microsoft.com/office/drawing/2010/main">
                  <a:solidFill>
                    <a:srgbClr val="FFFFFF"/>
                  </a:solidFill>
                </a14:hiddenFill>
              </a:ext>
            </a:extLst>
          </p:spPr>
        </p:pic>
        <p:pic>
          <p:nvPicPr>
            <p:cNvPr id="1149962" name="Picture 10">
              <a:extLst>
                <a:ext uri="{FF2B5EF4-FFF2-40B4-BE49-F238E27FC236}">
                  <a16:creationId xmlns:a16="http://schemas.microsoft.com/office/drawing/2014/main" id="{BE97B571-DEB7-7855-517C-7C6F9090D64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49" y="2730"/>
              <a:ext cx="673" cy="6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49963" name="Oval 11">
              <a:extLst>
                <a:ext uri="{FF2B5EF4-FFF2-40B4-BE49-F238E27FC236}">
                  <a16:creationId xmlns:a16="http://schemas.microsoft.com/office/drawing/2014/main" id="{258178C9-CE91-B5CC-EA94-89A62AF17E56}"/>
                </a:ext>
              </a:extLst>
            </p:cNvPr>
            <p:cNvSpPr>
              <a:spLocks noChangeArrowheads="1"/>
            </p:cNvSpPr>
            <p:nvPr/>
          </p:nvSpPr>
          <p:spPr bwMode="auto">
            <a:xfrm>
              <a:off x="816" y="1776"/>
              <a:ext cx="2544" cy="2160"/>
            </a:xfrm>
            <a:prstGeom prst="ellipse">
              <a:avLst/>
            </a:prstGeom>
            <a:noFill/>
            <a:ln w="12700">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49964" name="Text Box 12">
              <a:extLst>
                <a:ext uri="{FF2B5EF4-FFF2-40B4-BE49-F238E27FC236}">
                  <a16:creationId xmlns:a16="http://schemas.microsoft.com/office/drawing/2014/main" id="{6E3BEC1C-3DCA-7CD0-D80F-6FDC41B78604}"/>
                </a:ext>
              </a:extLst>
            </p:cNvPr>
            <p:cNvSpPr txBox="1">
              <a:spLocks noChangeArrowheads="1"/>
            </p:cNvSpPr>
            <p:nvPr/>
          </p:nvSpPr>
          <p:spPr bwMode="auto">
            <a:xfrm>
              <a:off x="192" y="3312"/>
              <a:ext cx="86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800" b="1">
                  <a:latin typeface="Arial" panose="020B0604020202020204" pitchFamily="34" charset="0"/>
                </a:rPr>
                <a:t>Training Records</a:t>
              </a:r>
            </a:p>
          </p:txBody>
        </p:sp>
        <p:sp>
          <p:nvSpPr>
            <p:cNvPr id="1149965" name="Text Box 13">
              <a:extLst>
                <a:ext uri="{FF2B5EF4-FFF2-40B4-BE49-F238E27FC236}">
                  <a16:creationId xmlns:a16="http://schemas.microsoft.com/office/drawing/2014/main" id="{82AC8C29-B9C2-F614-E5B8-26FE87136C0D}"/>
                </a:ext>
              </a:extLst>
            </p:cNvPr>
            <p:cNvSpPr txBox="1">
              <a:spLocks noChangeArrowheads="1"/>
            </p:cNvSpPr>
            <p:nvPr/>
          </p:nvSpPr>
          <p:spPr bwMode="auto">
            <a:xfrm>
              <a:off x="4512" y="2064"/>
              <a:ext cx="86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800" b="1">
                  <a:latin typeface="Arial" panose="020B0604020202020204" pitchFamily="34" charset="0"/>
                </a:rPr>
                <a:t>Test Record</a:t>
              </a:r>
            </a:p>
          </p:txBody>
        </p:sp>
      </p:grpSp>
      <p:grpSp>
        <p:nvGrpSpPr>
          <p:cNvPr id="1149966" name="Group 14">
            <a:extLst>
              <a:ext uri="{FF2B5EF4-FFF2-40B4-BE49-F238E27FC236}">
                <a16:creationId xmlns:a16="http://schemas.microsoft.com/office/drawing/2014/main" id="{3DDF7DBA-7E1D-2D5D-B39F-8B008D40059C}"/>
              </a:ext>
            </a:extLst>
          </p:cNvPr>
          <p:cNvGrpSpPr>
            <a:grpSpLocks/>
          </p:cNvGrpSpPr>
          <p:nvPr/>
        </p:nvGrpSpPr>
        <p:grpSpPr bwMode="auto">
          <a:xfrm>
            <a:off x="2667000" y="3048000"/>
            <a:ext cx="4572000" cy="2286000"/>
            <a:chOff x="1680" y="1920"/>
            <a:chExt cx="2880" cy="1440"/>
          </a:xfrm>
        </p:grpSpPr>
        <p:sp>
          <p:nvSpPr>
            <p:cNvPr id="1149967" name="Text Box 15">
              <a:extLst>
                <a:ext uri="{FF2B5EF4-FFF2-40B4-BE49-F238E27FC236}">
                  <a16:creationId xmlns:a16="http://schemas.microsoft.com/office/drawing/2014/main" id="{28EE6A3E-60EB-C735-5B6F-30964E59A7B5}"/>
                </a:ext>
              </a:extLst>
            </p:cNvPr>
            <p:cNvSpPr txBox="1">
              <a:spLocks noChangeArrowheads="1"/>
            </p:cNvSpPr>
            <p:nvPr/>
          </p:nvSpPr>
          <p:spPr bwMode="auto">
            <a:xfrm>
              <a:off x="3312" y="1920"/>
              <a:ext cx="86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800" b="1">
                  <a:latin typeface="Arial" panose="020B0604020202020204" pitchFamily="34" charset="0"/>
                </a:rPr>
                <a:t>Compute Distance</a:t>
              </a:r>
            </a:p>
          </p:txBody>
        </p:sp>
        <p:grpSp>
          <p:nvGrpSpPr>
            <p:cNvPr id="1149968" name="Group 16">
              <a:extLst>
                <a:ext uri="{FF2B5EF4-FFF2-40B4-BE49-F238E27FC236}">
                  <a16:creationId xmlns:a16="http://schemas.microsoft.com/office/drawing/2014/main" id="{CC98EBD5-FD62-0A85-BA2E-C01AA030FF0A}"/>
                </a:ext>
              </a:extLst>
            </p:cNvPr>
            <p:cNvGrpSpPr>
              <a:grpSpLocks/>
            </p:cNvGrpSpPr>
            <p:nvPr/>
          </p:nvGrpSpPr>
          <p:grpSpPr bwMode="auto">
            <a:xfrm>
              <a:off x="1680" y="2256"/>
              <a:ext cx="2880" cy="1104"/>
              <a:chOff x="1680" y="2256"/>
              <a:chExt cx="2880" cy="1104"/>
            </a:xfrm>
          </p:grpSpPr>
          <p:sp>
            <p:nvSpPr>
              <p:cNvPr id="1149969" name="Line 17">
                <a:extLst>
                  <a:ext uri="{FF2B5EF4-FFF2-40B4-BE49-F238E27FC236}">
                    <a16:creationId xmlns:a16="http://schemas.microsoft.com/office/drawing/2014/main" id="{839BE13A-BFC6-9163-43D2-1B40DB992A44}"/>
                  </a:ext>
                </a:extLst>
              </p:cNvPr>
              <p:cNvSpPr>
                <a:spLocks noChangeShapeType="1"/>
              </p:cNvSpPr>
              <p:nvPr/>
            </p:nvSpPr>
            <p:spPr bwMode="auto">
              <a:xfrm>
                <a:off x="2832" y="2256"/>
                <a:ext cx="1680" cy="57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49970" name="Line 18">
                <a:extLst>
                  <a:ext uri="{FF2B5EF4-FFF2-40B4-BE49-F238E27FC236}">
                    <a16:creationId xmlns:a16="http://schemas.microsoft.com/office/drawing/2014/main" id="{B72FFE6A-7435-5F66-6358-3007378F8EA2}"/>
                  </a:ext>
                </a:extLst>
              </p:cNvPr>
              <p:cNvSpPr>
                <a:spLocks noChangeShapeType="1"/>
              </p:cNvSpPr>
              <p:nvPr/>
            </p:nvSpPr>
            <p:spPr bwMode="auto">
              <a:xfrm>
                <a:off x="2544" y="2880"/>
                <a:ext cx="2016" cy="4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49971" name="Line 19">
                <a:extLst>
                  <a:ext uri="{FF2B5EF4-FFF2-40B4-BE49-F238E27FC236}">
                    <a16:creationId xmlns:a16="http://schemas.microsoft.com/office/drawing/2014/main" id="{68FD8F5C-6D5A-25D5-6AF7-301D484C8C14}"/>
                  </a:ext>
                </a:extLst>
              </p:cNvPr>
              <p:cNvSpPr>
                <a:spLocks noChangeShapeType="1"/>
              </p:cNvSpPr>
              <p:nvPr/>
            </p:nvSpPr>
            <p:spPr bwMode="auto">
              <a:xfrm flipV="1">
                <a:off x="2928" y="3072"/>
                <a:ext cx="1584" cy="28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49972" name="Line 20">
                <a:extLst>
                  <a:ext uri="{FF2B5EF4-FFF2-40B4-BE49-F238E27FC236}">
                    <a16:creationId xmlns:a16="http://schemas.microsoft.com/office/drawing/2014/main" id="{32F7775A-7377-7F8E-ABCA-A34BA66CE2B0}"/>
                  </a:ext>
                </a:extLst>
              </p:cNvPr>
              <p:cNvSpPr>
                <a:spLocks noChangeShapeType="1"/>
              </p:cNvSpPr>
              <p:nvPr/>
            </p:nvSpPr>
            <p:spPr bwMode="auto">
              <a:xfrm flipV="1">
                <a:off x="1680" y="3024"/>
                <a:ext cx="2832" cy="19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49973" name="Line 21">
                <a:extLst>
                  <a:ext uri="{FF2B5EF4-FFF2-40B4-BE49-F238E27FC236}">
                    <a16:creationId xmlns:a16="http://schemas.microsoft.com/office/drawing/2014/main" id="{65E29DA9-D038-B3C5-4114-FA687A87A038}"/>
                  </a:ext>
                </a:extLst>
              </p:cNvPr>
              <p:cNvSpPr>
                <a:spLocks noChangeShapeType="1"/>
              </p:cNvSpPr>
              <p:nvPr/>
            </p:nvSpPr>
            <p:spPr bwMode="auto">
              <a:xfrm>
                <a:off x="1920" y="2352"/>
                <a:ext cx="2544" cy="52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1149974" name="Group 22">
            <a:extLst>
              <a:ext uri="{FF2B5EF4-FFF2-40B4-BE49-F238E27FC236}">
                <a16:creationId xmlns:a16="http://schemas.microsoft.com/office/drawing/2014/main" id="{CCE2D1CC-4466-9546-C07F-11982FA176E3}"/>
              </a:ext>
            </a:extLst>
          </p:cNvPr>
          <p:cNvGrpSpPr>
            <a:grpSpLocks/>
          </p:cNvGrpSpPr>
          <p:nvPr/>
        </p:nvGrpSpPr>
        <p:grpSpPr bwMode="auto">
          <a:xfrm>
            <a:off x="4038600" y="4572000"/>
            <a:ext cx="3352800" cy="1327150"/>
            <a:chOff x="2544" y="2880"/>
            <a:chExt cx="2112" cy="836"/>
          </a:xfrm>
        </p:grpSpPr>
        <p:sp>
          <p:nvSpPr>
            <p:cNvPr id="1149975" name="Text Box 23">
              <a:extLst>
                <a:ext uri="{FF2B5EF4-FFF2-40B4-BE49-F238E27FC236}">
                  <a16:creationId xmlns:a16="http://schemas.microsoft.com/office/drawing/2014/main" id="{BBDC77DB-A343-A46F-5E3B-FB5269A7DCDE}"/>
                </a:ext>
              </a:extLst>
            </p:cNvPr>
            <p:cNvSpPr txBox="1">
              <a:spLocks noChangeArrowheads="1"/>
            </p:cNvSpPr>
            <p:nvPr/>
          </p:nvSpPr>
          <p:spPr bwMode="auto">
            <a:xfrm>
              <a:off x="3264" y="3312"/>
              <a:ext cx="139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800" b="1">
                  <a:latin typeface="Arial" panose="020B0604020202020204" pitchFamily="34" charset="0"/>
                </a:rPr>
                <a:t>Choose k of the “nearest” records</a:t>
              </a:r>
            </a:p>
          </p:txBody>
        </p:sp>
        <p:grpSp>
          <p:nvGrpSpPr>
            <p:cNvPr id="1149976" name="Group 24">
              <a:extLst>
                <a:ext uri="{FF2B5EF4-FFF2-40B4-BE49-F238E27FC236}">
                  <a16:creationId xmlns:a16="http://schemas.microsoft.com/office/drawing/2014/main" id="{8F07C5DB-5FB4-7307-68BF-580A3496A04A}"/>
                </a:ext>
              </a:extLst>
            </p:cNvPr>
            <p:cNvGrpSpPr>
              <a:grpSpLocks/>
            </p:cNvGrpSpPr>
            <p:nvPr/>
          </p:nvGrpSpPr>
          <p:grpSpPr bwMode="auto">
            <a:xfrm>
              <a:off x="2544" y="2880"/>
              <a:ext cx="2016" cy="480"/>
              <a:chOff x="2544" y="2880"/>
              <a:chExt cx="2016" cy="480"/>
            </a:xfrm>
          </p:grpSpPr>
          <p:sp>
            <p:nvSpPr>
              <p:cNvPr id="1149977" name="Line 25">
                <a:extLst>
                  <a:ext uri="{FF2B5EF4-FFF2-40B4-BE49-F238E27FC236}">
                    <a16:creationId xmlns:a16="http://schemas.microsoft.com/office/drawing/2014/main" id="{98FCBD06-6EC7-D728-513B-CBBF3B0954D6}"/>
                  </a:ext>
                </a:extLst>
              </p:cNvPr>
              <p:cNvSpPr>
                <a:spLocks noChangeShapeType="1"/>
              </p:cNvSpPr>
              <p:nvPr/>
            </p:nvSpPr>
            <p:spPr bwMode="auto">
              <a:xfrm>
                <a:off x="2544" y="2880"/>
                <a:ext cx="2016" cy="48"/>
              </a:xfrm>
              <a:prstGeom prst="line">
                <a:avLst/>
              </a:prstGeom>
              <a:noFill/>
              <a:ln w="444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49978" name="Line 26">
                <a:extLst>
                  <a:ext uri="{FF2B5EF4-FFF2-40B4-BE49-F238E27FC236}">
                    <a16:creationId xmlns:a16="http://schemas.microsoft.com/office/drawing/2014/main" id="{B8D25068-FD2F-B276-9F8D-F63D09B4BCDA}"/>
                  </a:ext>
                </a:extLst>
              </p:cNvPr>
              <p:cNvSpPr>
                <a:spLocks noChangeShapeType="1"/>
              </p:cNvSpPr>
              <p:nvPr/>
            </p:nvSpPr>
            <p:spPr bwMode="auto">
              <a:xfrm flipV="1">
                <a:off x="2928" y="3072"/>
                <a:ext cx="1584" cy="288"/>
              </a:xfrm>
              <a:prstGeom prst="line">
                <a:avLst/>
              </a:prstGeom>
              <a:noFill/>
              <a:ln w="444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1499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149966"/>
                                        </p:tgtEl>
                                        <p:attrNameLst>
                                          <p:attrName>style.visibility</p:attrName>
                                        </p:attrNameLst>
                                      </p:cBhvr>
                                      <p:to>
                                        <p:strVal val="visible"/>
                                      </p:to>
                                    </p:set>
                                  </p:childTnLst>
                                  <p:subTnLst>
                                    <p:set>
                                      <p:cBhvr override="childStyle">
                                        <p:cTn dur="1" fill="hold" display="0" masterRel="nextClick" afterEffect="1"/>
                                        <p:tgtEl>
                                          <p:spTgt spid="1149966"/>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1499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0978" name="Rectangle 2">
            <a:extLst>
              <a:ext uri="{FF2B5EF4-FFF2-40B4-BE49-F238E27FC236}">
                <a16:creationId xmlns:a16="http://schemas.microsoft.com/office/drawing/2014/main" id="{9B97F6A3-29D1-8948-08E7-0F62B249E35D}"/>
              </a:ext>
            </a:extLst>
          </p:cNvPr>
          <p:cNvSpPr>
            <a:spLocks noGrp="1" noChangeArrowheads="1"/>
          </p:cNvSpPr>
          <p:nvPr>
            <p:ph type="title"/>
          </p:nvPr>
        </p:nvSpPr>
        <p:spPr>
          <a:xfrm>
            <a:off x="533400" y="228600"/>
            <a:ext cx="8077200" cy="685800"/>
          </a:xfrm>
        </p:spPr>
        <p:txBody>
          <a:bodyPr/>
          <a:lstStyle/>
          <a:p>
            <a:pPr algn="ctr"/>
            <a:r>
              <a:rPr lang="en-US" altLang="en-US" sz="3600" b="1" dirty="0"/>
              <a:t>k-Nearest-Neighbor Classifiers</a:t>
            </a:r>
          </a:p>
        </p:txBody>
      </p:sp>
      <p:sp>
        <p:nvSpPr>
          <p:cNvPr id="1150979" name="Rectangle 3">
            <a:extLst>
              <a:ext uri="{FF2B5EF4-FFF2-40B4-BE49-F238E27FC236}">
                <a16:creationId xmlns:a16="http://schemas.microsoft.com/office/drawing/2014/main" id="{5E14C9DC-CAF2-6E5A-A1F5-B1D4B45339EF}"/>
              </a:ext>
            </a:extLst>
          </p:cNvPr>
          <p:cNvSpPr>
            <a:spLocks noChangeArrowheads="1"/>
          </p:cNvSpPr>
          <p:nvPr/>
        </p:nvSpPr>
        <p:spPr bwMode="auto">
          <a:xfrm>
            <a:off x="5029200" y="1143000"/>
            <a:ext cx="3962400"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pPr eaLnBrk="0" hangingPunct="0">
              <a:spcBef>
                <a:spcPct val="10000"/>
              </a:spcBef>
              <a:spcAft>
                <a:spcPts val="400"/>
              </a:spcAft>
              <a:buClr>
                <a:srgbClr val="0C7B9C"/>
              </a:buClr>
              <a:buSzPct val="75000"/>
              <a:buFont typeface="Monotype Sorts" pitchFamily="2" charset="2"/>
              <a:buChar char="l"/>
            </a:pPr>
            <a:r>
              <a:rPr lang="en-US" altLang="en-US" sz="1800"/>
              <a:t>Requires three things</a:t>
            </a:r>
          </a:p>
          <a:p>
            <a:pPr lvl="1" eaLnBrk="0" hangingPunct="0">
              <a:spcBef>
                <a:spcPct val="10000"/>
              </a:spcBef>
              <a:spcAft>
                <a:spcPts val="400"/>
              </a:spcAft>
              <a:buClr>
                <a:srgbClr val="0C7B9C"/>
              </a:buClr>
              <a:buSzPct val="100000"/>
              <a:buFont typeface="Arial" panose="020B0604020202020204" pitchFamily="34" charset="0"/>
              <a:buChar char="–"/>
            </a:pPr>
            <a:r>
              <a:rPr lang="en-US" altLang="en-US" sz="1800"/>
              <a:t>The set of stored records</a:t>
            </a:r>
          </a:p>
          <a:p>
            <a:pPr lvl="1" eaLnBrk="0" hangingPunct="0">
              <a:spcBef>
                <a:spcPct val="10000"/>
              </a:spcBef>
              <a:spcAft>
                <a:spcPts val="400"/>
              </a:spcAft>
              <a:buClr>
                <a:srgbClr val="0C7B9C"/>
              </a:buClr>
              <a:buSzPct val="100000"/>
              <a:buFont typeface="Arial" panose="020B0604020202020204" pitchFamily="34" charset="0"/>
              <a:buChar char="–"/>
            </a:pPr>
            <a:r>
              <a:rPr lang="en-US" altLang="en-US" sz="1800"/>
              <a:t>Distance Metric to compute distance between records</a:t>
            </a:r>
          </a:p>
          <a:p>
            <a:pPr lvl="1" eaLnBrk="0" hangingPunct="0">
              <a:spcBef>
                <a:spcPct val="10000"/>
              </a:spcBef>
              <a:spcAft>
                <a:spcPts val="400"/>
              </a:spcAft>
              <a:buClr>
                <a:srgbClr val="0C7B9C"/>
              </a:buClr>
              <a:buSzPct val="100000"/>
              <a:buFont typeface="Arial" panose="020B0604020202020204" pitchFamily="34" charset="0"/>
              <a:buChar char="–"/>
            </a:pPr>
            <a:r>
              <a:rPr lang="en-US" altLang="en-US" sz="1800"/>
              <a:t>The value of </a:t>
            </a:r>
            <a:r>
              <a:rPr lang="en-US" altLang="en-US" sz="1800" i="1"/>
              <a:t>k</a:t>
            </a:r>
            <a:r>
              <a:rPr lang="en-US" altLang="en-US" sz="1800"/>
              <a:t>, the number of nearest neighbors to retrieve</a:t>
            </a:r>
          </a:p>
          <a:p>
            <a:pPr lvl="1" eaLnBrk="0" hangingPunct="0">
              <a:spcBef>
                <a:spcPct val="10000"/>
              </a:spcBef>
              <a:spcAft>
                <a:spcPts val="400"/>
              </a:spcAft>
              <a:buClr>
                <a:srgbClr val="0C7B9C"/>
              </a:buClr>
              <a:buSzPct val="100000"/>
              <a:buFont typeface="Arial" panose="020B0604020202020204" pitchFamily="34" charset="0"/>
              <a:buChar char="–"/>
            </a:pPr>
            <a:endParaRPr lang="en-US" altLang="en-US" sz="1800"/>
          </a:p>
          <a:p>
            <a:pPr eaLnBrk="0" hangingPunct="0">
              <a:spcBef>
                <a:spcPct val="10000"/>
              </a:spcBef>
              <a:spcAft>
                <a:spcPts val="400"/>
              </a:spcAft>
              <a:buClr>
                <a:srgbClr val="0C7B9C"/>
              </a:buClr>
              <a:buSzPct val="75000"/>
              <a:buFont typeface="Monotype Sorts" pitchFamily="2" charset="2"/>
              <a:buChar char="l"/>
            </a:pPr>
            <a:r>
              <a:rPr lang="en-US" altLang="en-US" sz="1800"/>
              <a:t>To classify an unknown record:</a:t>
            </a:r>
          </a:p>
          <a:p>
            <a:pPr lvl="1" eaLnBrk="0" hangingPunct="0">
              <a:spcBef>
                <a:spcPct val="10000"/>
              </a:spcBef>
              <a:spcAft>
                <a:spcPts val="400"/>
              </a:spcAft>
              <a:buClr>
                <a:srgbClr val="0C7B9C"/>
              </a:buClr>
              <a:buSzPct val="100000"/>
              <a:buFont typeface="Arial" panose="020B0604020202020204" pitchFamily="34" charset="0"/>
              <a:buChar char="–"/>
            </a:pPr>
            <a:r>
              <a:rPr lang="en-US" altLang="en-US" sz="1800"/>
              <a:t>Compute distance to other training records</a:t>
            </a:r>
          </a:p>
          <a:p>
            <a:pPr lvl="1" eaLnBrk="0" hangingPunct="0">
              <a:spcBef>
                <a:spcPct val="10000"/>
              </a:spcBef>
              <a:spcAft>
                <a:spcPts val="400"/>
              </a:spcAft>
              <a:buClr>
                <a:srgbClr val="0C7B9C"/>
              </a:buClr>
              <a:buSzPct val="100000"/>
              <a:buFont typeface="Arial" panose="020B0604020202020204" pitchFamily="34" charset="0"/>
              <a:buChar char="–"/>
            </a:pPr>
            <a:r>
              <a:rPr lang="en-US" altLang="en-US" sz="1800"/>
              <a:t>Identify </a:t>
            </a:r>
            <a:r>
              <a:rPr lang="en-US" altLang="en-US" sz="1800" i="1"/>
              <a:t>k</a:t>
            </a:r>
            <a:r>
              <a:rPr lang="en-US" altLang="en-US" sz="1800"/>
              <a:t> nearest neighbors </a:t>
            </a:r>
          </a:p>
          <a:p>
            <a:pPr lvl="1" eaLnBrk="0" hangingPunct="0">
              <a:spcBef>
                <a:spcPct val="10000"/>
              </a:spcBef>
              <a:spcAft>
                <a:spcPts val="400"/>
              </a:spcAft>
              <a:buClr>
                <a:srgbClr val="0C7B9C"/>
              </a:buClr>
              <a:buSzPct val="100000"/>
              <a:buFont typeface="Arial" panose="020B0604020202020204" pitchFamily="34" charset="0"/>
              <a:buChar char="–"/>
            </a:pPr>
            <a:r>
              <a:rPr lang="en-US" altLang="en-US" sz="1800"/>
              <a:t>Use class labels of nearest neighbors to determine the class label of unknown record (e.g., by taking majority vote)</a:t>
            </a:r>
          </a:p>
        </p:txBody>
      </p:sp>
      <p:graphicFrame>
        <p:nvGraphicFramePr>
          <p:cNvPr id="1150980" name="Object 4">
            <a:extLst>
              <a:ext uri="{FF2B5EF4-FFF2-40B4-BE49-F238E27FC236}">
                <a16:creationId xmlns:a16="http://schemas.microsoft.com/office/drawing/2014/main" id="{B6866EAF-F39A-E6FA-6F65-9422BCAEEEC8}"/>
              </a:ext>
            </a:extLst>
          </p:cNvPr>
          <p:cNvGraphicFramePr>
            <a:graphicFrameLocks noChangeAspect="1"/>
          </p:cNvGraphicFramePr>
          <p:nvPr/>
        </p:nvGraphicFramePr>
        <p:xfrm>
          <a:off x="457200" y="1143000"/>
          <a:ext cx="4316413" cy="5105400"/>
        </p:xfrm>
        <a:graphic>
          <a:graphicData uri="http://schemas.openxmlformats.org/presentationml/2006/ole">
            <mc:AlternateContent xmlns:mc="http://schemas.openxmlformats.org/markup-compatibility/2006">
              <mc:Choice xmlns:v="urn:schemas-microsoft-com:vml" Requires="v">
                <p:oleObj name="Visio" r:id="rId2" imgW="7007454" imgH="8108144" progId="Visio.Drawing.6">
                  <p:embed/>
                </p:oleObj>
              </mc:Choice>
              <mc:Fallback>
                <p:oleObj name="Visio" r:id="rId2" imgW="7007454" imgH="8108144" progId="Visio.Drawing.6">
                  <p:embed/>
                  <p:pic>
                    <p:nvPicPr>
                      <p:cNvPr id="1150980" name="Object 4">
                        <a:extLst>
                          <a:ext uri="{FF2B5EF4-FFF2-40B4-BE49-F238E27FC236}">
                            <a16:creationId xmlns:a16="http://schemas.microsoft.com/office/drawing/2014/main" id="{B6866EAF-F39A-E6FA-6F65-9422BCAEEE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43000"/>
                        <a:ext cx="4316413"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002" name="Rectangle 2">
            <a:extLst>
              <a:ext uri="{FF2B5EF4-FFF2-40B4-BE49-F238E27FC236}">
                <a16:creationId xmlns:a16="http://schemas.microsoft.com/office/drawing/2014/main" id="{0BFE2C16-91F5-2459-0E7C-1541FB07DB6D}"/>
              </a:ext>
            </a:extLst>
          </p:cNvPr>
          <p:cNvSpPr>
            <a:spLocks noGrp="1" noChangeArrowheads="1"/>
          </p:cNvSpPr>
          <p:nvPr>
            <p:ph type="title"/>
          </p:nvPr>
        </p:nvSpPr>
        <p:spPr>
          <a:xfrm>
            <a:off x="628650" y="365127"/>
            <a:ext cx="7886700" cy="914400"/>
          </a:xfrm>
        </p:spPr>
        <p:txBody>
          <a:bodyPr/>
          <a:lstStyle/>
          <a:p>
            <a:pPr algn="ctr"/>
            <a:r>
              <a:rPr lang="en-US" altLang="en-US" dirty="0"/>
              <a:t>Definition of Nearest Neighbor</a:t>
            </a:r>
          </a:p>
        </p:txBody>
      </p:sp>
      <p:graphicFrame>
        <p:nvGraphicFramePr>
          <p:cNvPr id="1152003" name="Object 3">
            <a:extLst>
              <a:ext uri="{FF2B5EF4-FFF2-40B4-BE49-F238E27FC236}">
                <a16:creationId xmlns:a16="http://schemas.microsoft.com/office/drawing/2014/main" id="{0445B777-6045-5F73-BDAF-DA38A3B823A8}"/>
              </a:ext>
            </a:extLst>
          </p:cNvPr>
          <p:cNvGraphicFramePr>
            <a:graphicFrameLocks noChangeAspect="1"/>
          </p:cNvGraphicFramePr>
          <p:nvPr/>
        </p:nvGraphicFramePr>
        <p:xfrm>
          <a:off x="533400" y="1600200"/>
          <a:ext cx="7848600" cy="3640138"/>
        </p:xfrm>
        <a:graphic>
          <a:graphicData uri="http://schemas.openxmlformats.org/presentationml/2006/ole">
            <mc:AlternateContent xmlns:mc="http://schemas.openxmlformats.org/markup-compatibility/2006">
              <mc:Choice xmlns:v="urn:schemas-microsoft-com:vml" Requires="v">
                <p:oleObj name="VISIO" r:id="rId2" imgW="9756360" imgH="4523760" progId="Visio.Drawing.6">
                  <p:embed/>
                </p:oleObj>
              </mc:Choice>
              <mc:Fallback>
                <p:oleObj name="VISIO" r:id="rId2" imgW="9756360" imgH="4523760" progId="Visio.Drawing.6">
                  <p:embed/>
                  <p:pic>
                    <p:nvPicPr>
                      <p:cNvPr id="1152003" name="Object 3">
                        <a:extLst>
                          <a:ext uri="{FF2B5EF4-FFF2-40B4-BE49-F238E27FC236}">
                            <a16:creationId xmlns:a16="http://schemas.microsoft.com/office/drawing/2014/main" id="{0445B777-6045-5F73-BDAF-DA38A3B823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00200"/>
                        <a:ext cx="7848600" cy="364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52004" name="Rectangle 4">
            <a:extLst>
              <a:ext uri="{FF2B5EF4-FFF2-40B4-BE49-F238E27FC236}">
                <a16:creationId xmlns:a16="http://schemas.microsoft.com/office/drawing/2014/main" id="{2CFA50FE-093D-F396-2C76-9C3E01D70312}"/>
              </a:ext>
            </a:extLst>
          </p:cNvPr>
          <p:cNvSpPr>
            <a:spLocks noChangeArrowheads="1"/>
          </p:cNvSpPr>
          <p:nvPr/>
        </p:nvSpPr>
        <p:spPr bwMode="auto">
          <a:xfrm>
            <a:off x="762000" y="5257800"/>
            <a:ext cx="76962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pPr eaLnBrk="0" hangingPunct="0">
              <a:spcBef>
                <a:spcPct val="10000"/>
              </a:spcBef>
              <a:spcAft>
                <a:spcPts val="400"/>
              </a:spcAft>
              <a:buClr>
                <a:srgbClr val="0C7B9C"/>
              </a:buClr>
              <a:buSzPct val="75000"/>
              <a:buFont typeface="Monotype Sorts" pitchFamily="2" charset="2"/>
              <a:buNone/>
            </a:pPr>
            <a:r>
              <a:rPr lang="en-US" altLang="en-US"/>
              <a:t>    K-nearest neighbors of a record x are data points that have the k smallest distance to x</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4050" name="Rectangle 2">
            <a:extLst>
              <a:ext uri="{FF2B5EF4-FFF2-40B4-BE49-F238E27FC236}">
                <a16:creationId xmlns:a16="http://schemas.microsoft.com/office/drawing/2014/main" id="{060F59DF-515A-0E31-5E26-3B1166257480}"/>
              </a:ext>
            </a:extLst>
          </p:cNvPr>
          <p:cNvSpPr>
            <a:spLocks noGrp="1" noChangeArrowheads="1"/>
          </p:cNvSpPr>
          <p:nvPr>
            <p:ph type="title"/>
          </p:nvPr>
        </p:nvSpPr>
        <p:spPr>
          <a:xfrm>
            <a:off x="628650" y="365126"/>
            <a:ext cx="7886700" cy="741779"/>
          </a:xfrm>
        </p:spPr>
        <p:txBody>
          <a:bodyPr/>
          <a:lstStyle/>
          <a:p>
            <a:pPr algn="ctr"/>
            <a:r>
              <a:rPr lang="en-US" altLang="en-US" dirty="0"/>
              <a:t>Nearest Neighbor Classification</a:t>
            </a:r>
          </a:p>
        </p:txBody>
      </p:sp>
      <p:sp>
        <p:nvSpPr>
          <p:cNvPr id="1154051" name="Rectangle 3">
            <a:extLst>
              <a:ext uri="{FF2B5EF4-FFF2-40B4-BE49-F238E27FC236}">
                <a16:creationId xmlns:a16="http://schemas.microsoft.com/office/drawing/2014/main" id="{9CE054D5-858B-B408-EBDD-3A2B04D705C0}"/>
              </a:ext>
            </a:extLst>
          </p:cNvPr>
          <p:cNvSpPr>
            <a:spLocks noGrp="1" noChangeArrowheads="1"/>
          </p:cNvSpPr>
          <p:nvPr>
            <p:ph type="body" idx="1"/>
          </p:nvPr>
        </p:nvSpPr>
        <p:spPr/>
        <p:txBody>
          <a:bodyPr/>
          <a:lstStyle/>
          <a:p>
            <a:r>
              <a:rPr lang="en-US" altLang="en-US"/>
              <a:t>Compute distance between two points:</a:t>
            </a:r>
          </a:p>
          <a:p>
            <a:pPr lvl="1"/>
            <a:r>
              <a:rPr lang="en-US" altLang="en-US"/>
              <a:t>Euclidean distance </a:t>
            </a:r>
          </a:p>
          <a:p>
            <a:pPr lvl="1"/>
            <a:endParaRPr lang="en-US" altLang="en-US"/>
          </a:p>
          <a:p>
            <a:pPr lvl="1"/>
            <a:endParaRPr lang="en-US" altLang="en-US"/>
          </a:p>
          <a:p>
            <a:pPr>
              <a:buFont typeface="Wingdings" panose="05000000000000000000" pitchFamily="2" charset="2"/>
              <a:buNone/>
            </a:pPr>
            <a:endParaRPr lang="en-US" altLang="en-US"/>
          </a:p>
          <a:p>
            <a:r>
              <a:rPr lang="en-US" altLang="en-US"/>
              <a:t>Determine the class from nearest neighbor list</a:t>
            </a:r>
          </a:p>
          <a:p>
            <a:pPr lvl="1"/>
            <a:r>
              <a:rPr lang="en-US" altLang="en-US"/>
              <a:t>take the majority vote of class labels among the k-nearest neighbors</a:t>
            </a:r>
          </a:p>
          <a:p>
            <a:pPr lvl="1"/>
            <a:r>
              <a:rPr lang="en-US" altLang="en-US"/>
              <a:t>Weigh the vote according to distance</a:t>
            </a:r>
          </a:p>
          <a:p>
            <a:pPr lvl="2"/>
            <a:r>
              <a:rPr lang="en-US" altLang="en-US"/>
              <a:t> weight factor, w = 1/d</a:t>
            </a:r>
            <a:r>
              <a:rPr lang="en-US" altLang="en-US" baseline="30000"/>
              <a:t>2</a:t>
            </a:r>
          </a:p>
        </p:txBody>
      </p:sp>
      <p:graphicFrame>
        <p:nvGraphicFramePr>
          <p:cNvPr id="1154052" name="Object 4">
            <a:extLst>
              <a:ext uri="{FF2B5EF4-FFF2-40B4-BE49-F238E27FC236}">
                <a16:creationId xmlns:a16="http://schemas.microsoft.com/office/drawing/2014/main" id="{2EB6FDBB-F4AE-AE7A-785C-4A13DF1CA92E}"/>
              </a:ext>
            </a:extLst>
          </p:cNvPr>
          <p:cNvGraphicFramePr>
            <a:graphicFrameLocks noChangeAspect="1"/>
          </p:cNvGraphicFramePr>
          <p:nvPr/>
        </p:nvGraphicFramePr>
        <p:xfrm>
          <a:off x="1828800" y="2819400"/>
          <a:ext cx="4876800" cy="823913"/>
        </p:xfrm>
        <a:graphic>
          <a:graphicData uri="http://schemas.openxmlformats.org/presentationml/2006/ole">
            <mc:AlternateContent xmlns:mc="http://schemas.openxmlformats.org/markup-compatibility/2006">
              <mc:Choice xmlns:v="urn:schemas-microsoft-com:vml" Requires="v">
                <p:oleObj name="Equation" r:id="rId2" imgW="2705040" imgH="457200" progId="Equation.3">
                  <p:embed/>
                </p:oleObj>
              </mc:Choice>
              <mc:Fallback>
                <p:oleObj name="Equation" r:id="rId2" imgW="2705040" imgH="457200" progId="Equation.3">
                  <p:embed/>
                  <p:pic>
                    <p:nvPicPr>
                      <p:cNvPr id="1154052" name="Object 4">
                        <a:extLst>
                          <a:ext uri="{FF2B5EF4-FFF2-40B4-BE49-F238E27FC236}">
                            <a16:creationId xmlns:a16="http://schemas.microsoft.com/office/drawing/2014/main" id="{2EB6FDBB-F4AE-AE7A-785C-4A13DF1CA9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819400"/>
                        <a:ext cx="4876800"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a:extLst>
              <a:ext uri="{FF2B5EF4-FFF2-40B4-BE49-F238E27FC236}">
                <a16:creationId xmlns:a16="http://schemas.microsoft.com/office/drawing/2014/main" id="{31BF6DCA-32B6-0386-54D5-A30DA3F2FE49}"/>
              </a:ext>
            </a:extLst>
          </p:cNvPr>
          <p:cNvSpPr>
            <a:spLocks noGrp="1" noChangeArrowheads="1"/>
          </p:cNvSpPr>
          <p:nvPr>
            <p:ph type="title"/>
          </p:nvPr>
        </p:nvSpPr>
        <p:spPr>
          <a:xfrm>
            <a:off x="628650" y="365126"/>
            <a:ext cx="7886700" cy="924659"/>
          </a:xfrm>
        </p:spPr>
        <p:txBody>
          <a:bodyPr/>
          <a:lstStyle/>
          <a:p>
            <a:pPr algn="ctr"/>
            <a:r>
              <a:rPr lang="en-US" altLang="en-US" dirty="0"/>
              <a:t>Nearest Neighbor Classification…</a:t>
            </a:r>
          </a:p>
        </p:txBody>
      </p:sp>
      <p:sp>
        <p:nvSpPr>
          <p:cNvPr id="1155075" name="Rectangle 3">
            <a:extLst>
              <a:ext uri="{FF2B5EF4-FFF2-40B4-BE49-F238E27FC236}">
                <a16:creationId xmlns:a16="http://schemas.microsoft.com/office/drawing/2014/main" id="{D89697E3-ABE6-C817-5508-69FF524DB8F7}"/>
              </a:ext>
            </a:extLst>
          </p:cNvPr>
          <p:cNvSpPr>
            <a:spLocks noGrp="1" noChangeArrowheads="1"/>
          </p:cNvSpPr>
          <p:nvPr>
            <p:ph type="body" idx="1"/>
          </p:nvPr>
        </p:nvSpPr>
        <p:spPr/>
        <p:txBody>
          <a:bodyPr/>
          <a:lstStyle/>
          <a:p>
            <a:r>
              <a:rPr lang="en-US" altLang="en-US"/>
              <a:t>Choosing the value of k:</a:t>
            </a:r>
          </a:p>
          <a:p>
            <a:pPr lvl="1"/>
            <a:r>
              <a:rPr lang="en-US" altLang="en-US" sz="2000"/>
              <a:t>If k is too small, sensitive to noise points</a:t>
            </a:r>
          </a:p>
          <a:p>
            <a:pPr lvl="1"/>
            <a:r>
              <a:rPr lang="en-US" altLang="en-US" sz="2000"/>
              <a:t>If k is too large, neighborhood may include points from other classes</a:t>
            </a:r>
          </a:p>
        </p:txBody>
      </p:sp>
      <p:graphicFrame>
        <p:nvGraphicFramePr>
          <p:cNvPr id="1155076" name="Object 4">
            <a:extLst>
              <a:ext uri="{FF2B5EF4-FFF2-40B4-BE49-F238E27FC236}">
                <a16:creationId xmlns:a16="http://schemas.microsoft.com/office/drawing/2014/main" id="{A406969D-0078-98FC-FE60-1403F1E1ADA9}"/>
              </a:ext>
            </a:extLst>
          </p:cNvPr>
          <p:cNvGraphicFramePr>
            <a:graphicFrameLocks noChangeAspect="1"/>
          </p:cNvGraphicFramePr>
          <p:nvPr/>
        </p:nvGraphicFramePr>
        <p:xfrm>
          <a:off x="3657600" y="3078163"/>
          <a:ext cx="3738563" cy="3170237"/>
        </p:xfrm>
        <a:graphic>
          <a:graphicData uri="http://schemas.openxmlformats.org/presentationml/2006/ole">
            <mc:AlternateContent xmlns:mc="http://schemas.openxmlformats.org/markup-compatibility/2006">
              <mc:Choice xmlns:v="urn:schemas-microsoft-com:vml" Requires="v">
                <p:oleObj name="Visio" r:id="rId2" imgW="6582512" imgH="5298053" progId="Visio.Drawing.6">
                  <p:embed/>
                </p:oleObj>
              </mc:Choice>
              <mc:Fallback>
                <p:oleObj name="Visio" r:id="rId2" imgW="6582512" imgH="5298053" progId="Visio.Drawing.6">
                  <p:embed/>
                  <p:pic>
                    <p:nvPicPr>
                      <p:cNvPr id="1155076" name="Object 4">
                        <a:extLst>
                          <a:ext uri="{FF2B5EF4-FFF2-40B4-BE49-F238E27FC236}">
                            <a16:creationId xmlns:a16="http://schemas.microsoft.com/office/drawing/2014/main" id="{A406969D-0078-98FC-FE60-1403F1E1AD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078163"/>
                        <a:ext cx="3738563" cy="317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6098" name="Rectangle 2">
            <a:extLst>
              <a:ext uri="{FF2B5EF4-FFF2-40B4-BE49-F238E27FC236}">
                <a16:creationId xmlns:a16="http://schemas.microsoft.com/office/drawing/2014/main" id="{1D31F0A1-7AD4-ABBA-6D37-29D5D2DE6FC1}"/>
              </a:ext>
            </a:extLst>
          </p:cNvPr>
          <p:cNvSpPr>
            <a:spLocks noGrp="1" noChangeArrowheads="1"/>
          </p:cNvSpPr>
          <p:nvPr>
            <p:ph type="title"/>
          </p:nvPr>
        </p:nvSpPr>
        <p:spPr>
          <a:xfrm>
            <a:off x="628650" y="365127"/>
            <a:ext cx="7886700" cy="1040162"/>
          </a:xfrm>
        </p:spPr>
        <p:txBody>
          <a:bodyPr/>
          <a:lstStyle/>
          <a:p>
            <a:pPr algn="ctr"/>
            <a:r>
              <a:rPr lang="en-US" altLang="en-US" dirty="0"/>
              <a:t>Nearest Neighbor Classification…</a:t>
            </a:r>
          </a:p>
        </p:txBody>
      </p:sp>
      <p:sp>
        <p:nvSpPr>
          <p:cNvPr id="1156099" name="Rectangle 3">
            <a:extLst>
              <a:ext uri="{FF2B5EF4-FFF2-40B4-BE49-F238E27FC236}">
                <a16:creationId xmlns:a16="http://schemas.microsoft.com/office/drawing/2014/main" id="{AB4B0FE1-54EA-A776-7525-028C76BAF54F}"/>
              </a:ext>
            </a:extLst>
          </p:cNvPr>
          <p:cNvSpPr>
            <a:spLocks noGrp="1" noChangeArrowheads="1"/>
          </p:cNvSpPr>
          <p:nvPr>
            <p:ph type="body" idx="1"/>
          </p:nvPr>
        </p:nvSpPr>
        <p:spPr/>
        <p:txBody>
          <a:bodyPr/>
          <a:lstStyle/>
          <a:p>
            <a:r>
              <a:rPr lang="en-US" altLang="en-US"/>
              <a:t>Scaling issues</a:t>
            </a:r>
          </a:p>
          <a:p>
            <a:pPr lvl="1"/>
            <a:r>
              <a:rPr lang="en-US" altLang="en-US"/>
              <a:t>Attributes may have to be scaled to prevent distance measures from being dominated by one of the attributes</a:t>
            </a:r>
          </a:p>
          <a:p>
            <a:pPr lvl="1"/>
            <a:r>
              <a:rPr lang="en-US" altLang="en-US"/>
              <a:t>Example:</a:t>
            </a:r>
          </a:p>
          <a:p>
            <a:pPr lvl="2"/>
            <a:r>
              <a:rPr lang="en-US" altLang="en-US"/>
              <a:t> height of a person may vary from 1.5m to 1.8m</a:t>
            </a:r>
          </a:p>
          <a:p>
            <a:pPr lvl="2"/>
            <a:r>
              <a:rPr lang="en-US" altLang="en-US"/>
              <a:t> weight of a person may vary from 90lb to 300lb</a:t>
            </a:r>
          </a:p>
          <a:p>
            <a:pPr lvl="2"/>
            <a:r>
              <a:rPr lang="en-US" altLang="en-US"/>
              <a:t> income of a person may vary from $10K to $1M</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22" name="Rectangle 2">
            <a:extLst>
              <a:ext uri="{FF2B5EF4-FFF2-40B4-BE49-F238E27FC236}">
                <a16:creationId xmlns:a16="http://schemas.microsoft.com/office/drawing/2014/main" id="{F8950707-5AA8-B0A0-878E-01A201490569}"/>
              </a:ext>
            </a:extLst>
          </p:cNvPr>
          <p:cNvSpPr>
            <a:spLocks noGrp="1" noChangeArrowheads="1"/>
          </p:cNvSpPr>
          <p:nvPr>
            <p:ph type="title"/>
          </p:nvPr>
        </p:nvSpPr>
        <p:spPr>
          <a:xfrm>
            <a:off x="628650" y="365126"/>
            <a:ext cx="7886700" cy="1001661"/>
          </a:xfrm>
        </p:spPr>
        <p:txBody>
          <a:bodyPr/>
          <a:lstStyle/>
          <a:p>
            <a:pPr algn="ctr"/>
            <a:r>
              <a:rPr lang="en-US" altLang="en-US" dirty="0"/>
              <a:t>Nearest Neighbor Classification…</a:t>
            </a:r>
          </a:p>
        </p:txBody>
      </p:sp>
      <p:sp>
        <p:nvSpPr>
          <p:cNvPr id="1157123" name="Rectangle 3">
            <a:extLst>
              <a:ext uri="{FF2B5EF4-FFF2-40B4-BE49-F238E27FC236}">
                <a16:creationId xmlns:a16="http://schemas.microsoft.com/office/drawing/2014/main" id="{8F7C9B53-D0D4-1D2D-0915-73A25878B1C6}"/>
              </a:ext>
            </a:extLst>
          </p:cNvPr>
          <p:cNvSpPr>
            <a:spLocks noGrp="1" noChangeArrowheads="1"/>
          </p:cNvSpPr>
          <p:nvPr>
            <p:ph type="body" idx="1"/>
          </p:nvPr>
        </p:nvSpPr>
        <p:spPr/>
        <p:txBody>
          <a:bodyPr/>
          <a:lstStyle/>
          <a:p>
            <a:r>
              <a:rPr lang="en-US" altLang="en-US"/>
              <a:t>Problem with Euclidean measure:</a:t>
            </a:r>
          </a:p>
          <a:p>
            <a:pPr lvl="1"/>
            <a:r>
              <a:rPr lang="en-US" altLang="en-US"/>
              <a:t>High dimensional data </a:t>
            </a:r>
          </a:p>
          <a:p>
            <a:pPr lvl="2"/>
            <a:r>
              <a:rPr lang="en-US" altLang="en-US"/>
              <a:t> </a:t>
            </a:r>
            <a:r>
              <a:rPr lang="en-US" altLang="en-US">
                <a:solidFill>
                  <a:srgbClr val="FF0000"/>
                </a:solidFill>
              </a:rPr>
              <a:t>curse of dimensionality</a:t>
            </a:r>
          </a:p>
          <a:p>
            <a:pPr lvl="1"/>
            <a:r>
              <a:rPr lang="en-US" altLang="en-US"/>
              <a:t>Can produce counter-intuitive results</a:t>
            </a:r>
          </a:p>
          <a:p>
            <a:pPr lvl="1"/>
            <a:endParaRPr lang="en-US" altLang="en-US"/>
          </a:p>
          <a:p>
            <a:pPr lvl="1"/>
            <a:endParaRPr lang="en-US" altLang="en-US"/>
          </a:p>
          <a:p>
            <a:pPr lvl="1"/>
            <a:endParaRPr lang="en-US" altLang="en-US"/>
          </a:p>
          <a:p>
            <a:pPr lvl="1"/>
            <a:endParaRPr lang="en-US" altLang="en-US"/>
          </a:p>
        </p:txBody>
      </p:sp>
      <p:sp>
        <p:nvSpPr>
          <p:cNvPr id="1157124" name="Text Box 4">
            <a:extLst>
              <a:ext uri="{FF2B5EF4-FFF2-40B4-BE49-F238E27FC236}">
                <a16:creationId xmlns:a16="http://schemas.microsoft.com/office/drawing/2014/main" id="{14FFE008-FA30-C0E4-E64C-46FC9DD537CC}"/>
              </a:ext>
            </a:extLst>
          </p:cNvPr>
          <p:cNvSpPr txBox="1">
            <a:spLocks noChangeArrowheads="1"/>
          </p:cNvSpPr>
          <p:nvPr/>
        </p:nvSpPr>
        <p:spPr bwMode="auto">
          <a:xfrm>
            <a:off x="457200" y="3581400"/>
            <a:ext cx="3200400" cy="469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a:latin typeface="Arial" panose="020B0604020202020204" pitchFamily="34" charset="0"/>
              </a:rPr>
              <a:t>1 1 1 1 1 1 1 1 1 1 1 0</a:t>
            </a:r>
          </a:p>
        </p:txBody>
      </p:sp>
      <p:sp>
        <p:nvSpPr>
          <p:cNvPr id="1157125" name="Text Box 5">
            <a:extLst>
              <a:ext uri="{FF2B5EF4-FFF2-40B4-BE49-F238E27FC236}">
                <a16:creationId xmlns:a16="http://schemas.microsoft.com/office/drawing/2014/main" id="{5DDCBB55-9B8C-792E-7537-AFF9806F4B3B}"/>
              </a:ext>
            </a:extLst>
          </p:cNvPr>
          <p:cNvSpPr txBox="1">
            <a:spLocks noChangeArrowheads="1"/>
          </p:cNvSpPr>
          <p:nvPr/>
        </p:nvSpPr>
        <p:spPr bwMode="auto">
          <a:xfrm>
            <a:off x="457200" y="4267200"/>
            <a:ext cx="3200400" cy="469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a:latin typeface="Arial" panose="020B0604020202020204" pitchFamily="34" charset="0"/>
              </a:rPr>
              <a:t>0 1 1 1 1 1 1 1 1 1 1 1</a:t>
            </a:r>
          </a:p>
        </p:txBody>
      </p:sp>
      <p:sp>
        <p:nvSpPr>
          <p:cNvPr id="1157126" name="Text Box 6">
            <a:extLst>
              <a:ext uri="{FF2B5EF4-FFF2-40B4-BE49-F238E27FC236}">
                <a16:creationId xmlns:a16="http://schemas.microsoft.com/office/drawing/2014/main" id="{86651E98-E8D9-B090-A1BE-4C8E220BFE33}"/>
              </a:ext>
            </a:extLst>
          </p:cNvPr>
          <p:cNvSpPr txBox="1">
            <a:spLocks noChangeArrowheads="1"/>
          </p:cNvSpPr>
          <p:nvPr/>
        </p:nvSpPr>
        <p:spPr bwMode="auto">
          <a:xfrm>
            <a:off x="4876800" y="3594100"/>
            <a:ext cx="3200400" cy="469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a:latin typeface="Arial" panose="020B0604020202020204" pitchFamily="34" charset="0"/>
              </a:rPr>
              <a:t>1 0 0 0 0 0 0 0 0 0 0 0</a:t>
            </a:r>
          </a:p>
        </p:txBody>
      </p:sp>
      <p:sp>
        <p:nvSpPr>
          <p:cNvPr id="1157127" name="Text Box 7">
            <a:extLst>
              <a:ext uri="{FF2B5EF4-FFF2-40B4-BE49-F238E27FC236}">
                <a16:creationId xmlns:a16="http://schemas.microsoft.com/office/drawing/2014/main" id="{B501D6F1-1C7A-0580-E32C-4079B773207B}"/>
              </a:ext>
            </a:extLst>
          </p:cNvPr>
          <p:cNvSpPr txBox="1">
            <a:spLocks noChangeArrowheads="1"/>
          </p:cNvSpPr>
          <p:nvPr/>
        </p:nvSpPr>
        <p:spPr bwMode="auto">
          <a:xfrm>
            <a:off x="4876800" y="4279900"/>
            <a:ext cx="3200400" cy="469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a:latin typeface="Arial" panose="020B0604020202020204" pitchFamily="34" charset="0"/>
              </a:rPr>
              <a:t>0 0 0 0 0 0 0 0 0 0 0 1</a:t>
            </a:r>
          </a:p>
        </p:txBody>
      </p:sp>
      <p:sp>
        <p:nvSpPr>
          <p:cNvPr id="1157128" name="Rectangle 8">
            <a:extLst>
              <a:ext uri="{FF2B5EF4-FFF2-40B4-BE49-F238E27FC236}">
                <a16:creationId xmlns:a16="http://schemas.microsoft.com/office/drawing/2014/main" id="{CCD84689-DDE6-A822-5F03-FD14A78AA064}"/>
              </a:ext>
            </a:extLst>
          </p:cNvPr>
          <p:cNvSpPr>
            <a:spLocks noChangeArrowheads="1"/>
          </p:cNvSpPr>
          <p:nvPr/>
        </p:nvSpPr>
        <p:spPr bwMode="auto">
          <a:xfrm>
            <a:off x="3962400" y="3898900"/>
            <a:ext cx="558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pPr eaLnBrk="0" hangingPunct="0">
              <a:spcBef>
                <a:spcPct val="10000"/>
              </a:spcBef>
              <a:spcAft>
                <a:spcPts val="400"/>
              </a:spcAft>
              <a:buClr>
                <a:srgbClr val="0C7B9C"/>
              </a:buClr>
              <a:buSzPct val="75000"/>
              <a:buFont typeface="Monotype Sorts" pitchFamily="2" charset="2"/>
              <a:buNone/>
            </a:pPr>
            <a:r>
              <a:rPr lang="en-US" altLang="en-US"/>
              <a:t>vs</a:t>
            </a:r>
          </a:p>
        </p:txBody>
      </p:sp>
      <p:sp>
        <p:nvSpPr>
          <p:cNvPr id="1157129" name="Text Box 9">
            <a:extLst>
              <a:ext uri="{FF2B5EF4-FFF2-40B4-BE49-F238E27FC236}">
                <a16:creationId xmlns:a16="http://schemas.microsoft.com/office/drawing/2014/main" id="{358EBC4E-5C0B-573F-7414-4F2D98EF2F53}"/>
              </a:ext>
            </a:extLst>
          </p:cNvPr>
          <p:cNvSpPr txBox="1">
            <a:spLocks noChangeArrowheads="1"/>
          </p:cNvSpPr>
          <p:nvPr/>
        </p:nvSpPr>
        <p:spPr bwMode="auto">
          <a:xfrm>
            <a:off x="1295400" y="4876800"/>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000" b="1">
                <a:latin typeface="Arial" panose="020B0604020202020204" pitchFamily="34" charset="0"/>
              </a:rPr>
              <a:t>d = 1.4142</a:t>
            </a:r>
          </a:p>
        </p:txBody>
      </p:sp>
      <p:sp>
        <p:nvSpPr>
          <p:cNvPr id="1157130" name="Text Box 10">
            <a:extLst>
              <a:ext uri="{FF2B5EF4-FFF2-40B4-BE49-F238E27FC236}">
                <a16:creationId xmlns:a16="http://schemas.microsoft.com/office/drawing/2014/main" id="{583DA231-C570-25B0-ABBA-397219734096}"/>
              </a:ext>
            </a:extLst>
          </p:cNvPr>
          <p:cNvSpPr txBox="1">
            <a:spLocks noChangeArrowheads="1"/>
          </p:cNvSpPr>
          <p:nvPr/>
        </p:nvSpPr>
        <p:spPr bwMode="auto">
          <a:xfrm>
            <a:off x="5715000" y="4876800"/>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000" b="1">
                <a:latin typeface="Arial" panose="020B0604020202020204" pitchFamily="34" charset="0"/>
              </a:rPr>
              <a:t>d = 1.4142</a:t>
            </a:r>
          </a:p>
        </p:txBody>
      </p:sp>
      <p:sp>
        <p:nvSpPr>
          <p:cNvPr id="1157131" name="Rectangle 11">
            <a:extLst>
              <a:ext uri="{FF2B5EF4-FFF2-40B4-BE49-F238E27FC236}">
                <a16:creationId xmlns:a16="http://schemas.microsoft.com/office/drawing/2014/main" id="{B41522BA-527D-0564-BD09-9580C3CC0C9E}"/>
              </a:ext>
            </a:extLst>
          </p:cNvPr>
          <p:cNvSpPr>
            <a:spLocks noChangeArrowheads="1"/>
          </p:cNvSpPr>
          <p:nvPr/>
        </p:nvSpPr>
        <p:spPr bwMode="auto">
          <a:xfrm>
            <a:off x="457200" y="5334000"/>
            <a:ext cx="83185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spcBef>
                <a:spcPct val="20000"/>
              </a:spcBef>
              <a:buClr>
                <a:srgbClr val="A50021"/>
              </a:buClr>
              <a:buSzPct val="60000"/>
              <a:buFont typeface="Wingdings" panose="05000000000000000000" pitchFamily="2" charset="2"/>
              <a:buChar char="n"/>
              <a:defRPr sz="26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tx1"/>
              </a:buClr>
              <a:buSzPct val="5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rgbClr val="A50021"/>
              </a:buClr>
              <a:buSzPct val="50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5pPr>
            <a:lvl6pPr marL="2514600" indent="-228600" fontAlgn="base">
              <a:spcBef>
                <a:spcPct val="20000"/>
              </a:spcBef>
              <a:spcAft>
                <a:spcPct val="0"/>
              </a:spcAft>
              <a:buClr>
                <a:srgbClr val="A50021"/>
              </a:buClr>
              <a:buSzPct val="50000"/>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6pPr>
            <a:lvl7pPr marL="2971800" indent="-228600" fontAlgn="base">
              <a:spcBef>
                <a:spcPct val="20000"/>
              </a:spcBef>
              <a:spcAft>
                <a:spcPct val="0"/>
              </a:spcAft>
              <a:buClr>
                <a:srgbClr val="A50021"/>
              </a:buClr>
              <a:buSzPct val="50000"/>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7pPr>
            <a:lvl8pPr marL="3429000" indent="-228600" fontAlgn="base">
              <a:spcBef>
                <a:spcPct val="20000"/>
              </a:spcBef>
              <a:spcAft>
                <a:spcPct val="0"/>
              </a:spcAft>
              <a:buClr>
                <a:srgbClr val="A50021"/>
              </a:buClr>
              <a:buSzPct val="50000"/>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8pPr>
            <a:lvl9pPr marL="3886200" indent="-228600" fontAlgn="base">
              <a:spcBef>
                <a:spcPct val="20000"/>
              </a:spcBef>
              <a:spcAft>
                <a:spcPct val="0"/>
              </a:spcAft>
              <a:buClr>
                <a:srgbClr val="A50021"/>
              </a:buClr>
              <a:buSzPct val="50000"/>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9pPr>
          </a:lstStyle>
          <a:p>
            <a:pPr lvl="2">
              <a:buFont typeface="Wingdings" panose="05000000000000000000" pitchFamily="2" charset="2"/>
              <a:buNone/>
            </a:pPr>
            <a:r>
              <a:rPr lang="en-US" altLang="en-US"/>
              <a:t> </a:t>
            </a:r>
          </a:p>
          <a:p>
            <a:pPr lvl="2"/>
            <a:r>
              <a:rPr lang="en-US" altLang="en-US"/>
              <a:t> Solution: Normalize the vectors to unit length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712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571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57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29" grpId="0" autoUpdateAnimBg="0"/>
      <p:bldP spid="1157130" grpId="0" autoUpdateAnimBg="0"/>
      <p:bldP spid="1157131"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146" name="Rectangle 2">
            <a:extLst>
              <a:ext uri="{FF2B5EF4-FFF2-40B4-BE49-F238E27FC236}">
                <a16:creationId xmlns:a16="http://schemas.microsoft.com/office/drawing/2014/main" id="{FBE1EDA0-0E33-19D1-FA19-BDE005140DF5}"/>
              </a:ext>
            </a:extLst>
          </p:cNvPr>
          <p:cNvSpPr>
            <a:spLocks noGrp="1" noChangeArrowheads="1"/>
          </p:cNvSpPr>
          <p:nvPr>
            <p:ph type="title"/>
          </p:nvPr>
        </p:nvSpPr>
        <p:spPr>
          <a:xfrm>
            <a:off x="628650" y="365126"/>
            <a:ext cx="7886700" cy="1030537"/>
          </a:xfrm>
        </p:spPr>
        <p:txBody>
          <a:bodyPr/>
          <a:lstStyle/>
          <a:p>
            <a:pPr algn="ctr"/>
            <a:r>
              <a:rPr lang="en-US" altLang="en-US" dirty="0"/>
              <a:t>Nearest neighbor Classification…</a:t>
            </a:r>
          </a:p>
        </p:txBody>
      </p:sp>
      <p:sp>
        <p:nvSpPr>
          <p:cNvPr id="1158147" name="Rectangle 3">
            <a:extLst>
              <a:ext uri="{FF2B5EF4-FFF2-40B4-BE49-F238E27FC236}">
                <a16:creationId xmlns:a16="http://schemas.microsoft.com/office/drawing/2014/main" id="{B2B15295-66A3-3A16-01F8-BDF8E46387BC}"/>
              </a:ext>
            </a:extLst>
          </p:cNvPr>
          <p:cNvSpPr>
            <a:spLocks noGrp="1" noChangeArrowheads="1"/>
          </p:cNvSpPr>
          <p:nvPr>
            <p:ph type="body" idx="1"/>
          </p:nvPr>
        </p:nvSpPr>
        <p:spPr/>
        <p:txBody>
          <a:bodyPr/>
          <a:lstStyle/>
          <a:p>
            <a:r>
              <a:rPr lang="en-US" altLang="en-US"/>
              <a:t>k-NN classifiers are lazy learners </a:t>
            </a:r>
          </a:p>
          <a:p>
            <a:pPr lvl="1"/>
            <a:r>
              <a:rPr lang="en-US" altLang="en-US"/>
              <a:t>It does not build models explicitly</a:t>
            </a:r>
          </a:p>
          <a:p>
            <a:pPr lvl="1"/>
            <a:r>
              <a:rPr lang="en-US" altLang="en-US"/>
              <a:t>Unlike eager learners such as decision tree induction and rule-based systems</a:t>
            </a:r>
          </a:p>
          <a:p>
            <a:pPr lvl="1"/>
            <a:r>
              <a:rPr lang="en-US" altLang="en-US"/>
              <a:t>Classifying unknown records are relatively expensive</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a:extLst>
              <a:ext uri="{FF2B5EF4-FFF2-40B4-BE49-F238E27FC236}">
                <a16:creationId xmlns:a16="http://schemas.microsoft.com/office/drawing/2014/main" id="{DD095854-F654-84AB-D340-A9D8358DE4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F271E2B5-9621-4DBD-81B9-78FDD4D2E9D6}" type="slidenum">
              <a:rPr lang="en-US" altLang="en-US"/>
              <a:pPr eaLnBrk="1" hangingPunct="1"/>
              <a:t>88</a:t>
            </a:fld>
            <a:endParaRPr lang="en-US" altLang="en-US"/>
          </a:p>
        </p:txBody>
      </p:sp>
      <p:sp>
        <p:nvSpPr>
          <p:cNvPr id="53251" name="Rectangle 2">
            <a:extLst>
              <a:ext uri="{FF2B5EF4-FFF2-40B4-BE49-F238E27FC236}">
                <a16:creationId xmlns:a16="http://schemas.microsoft.com/office/drawing/2014/main" id="{57080832-0356-ECCC-31FB-1B7737339899}"/>
              </a:ext>
            </a:extLst>
          </p:cNvPr>
          <p:cNvSpPr>
            <a:spLocks noGrp="1" noChangeArrowheads="1"/>
          </p:cNvSpPr>
          <p:nvPr>
            <p:ph type="title"/>
          </p:nvPr>
        </p:nvSpPr>
        <p:spPr>
          <a:xfrm>
            <a:off x="457200" y="381000"/>
            <a:ext cx="8153400" cy="569913"/>
          </a:xfrm>
          <a:noFill/>
        </p:spPr>
        <p:txBody>
          <a:bodyPr lIns="92075" tIns="46038" rIns="92075" bIns="46038" anchor="ctr">
            <a:normAutofit fontScale="90000"/>
          </a:bodyPr>
          <a:lstStyle/>
          <a:p>
            <a:pPr algn="ctr" eaLnBrk="1" hangingPunct="1"/>
            <a:r>
              <a:rPr lang="en-US" altLang="en-US" dirty="0">
                <a:latin typeface="Times New Roman" panose="02020603050405020304" pitchFamily="18" charset="0"/>
                <a:cs typeface="Times New Roman" panose="02020603050405020304" pitchFamily="18" charset="0"/>
              </a:rPr>
              <a:t>Case-Based Reasoning (CBR)</a:t>
            </a:r>
          </a:p>
        </p:txBody>
      </p:sp>
      <p:sp>
        <p:nvSpPr>
          <p:cNvPr id="53252" name="Rectangle 3">
            <a:extLst>
              <a:ext uri="{FF2B5EF4-FFF2-40B4-BE49-F238E27FC236}">
                <a16:creationId xmlns:a16="http://schemas.microsoft.com/office/drawing/2014/main" id="{2FAC3665-63B3-35E2-A49E-9506E7AD4ABD}"/>
              </a:ext>
            </a:extLst>
          </p:cNvPr>
          <p:cNvSpPr>
            <a:spLocks noGrp="1" noChangeArrowheads="1"/>
          </p:cNvSpPr>
          <p:nvPr>
            <p:ph type="body" idx="1"/>
          </p:nvPr>
        </p:nvSpPr>
        <p:spPr>
          <a:xfrm>
            <a:off x="228600" y="1295400"/>
            <a:ext cx="8686800" cy="5181600"/>
          </a:xfrm>
          <a:noFill/>
        </p:spPr>
        <p:txBody>
          <a:bodyPr lIns="92075" tIns="46038" rIns="92075" bIns="46038"/>
          <a:lstStyle/>
          <a:p>
            <a:pPr eaLnBrk="1" hangingPunct="1">
              <a:lnSpc>
                <a:spcPct val="110000"/>
              </a:lnSpc>
            </a:pPr>
            <a:r>
              <a:rPr lang="en-US" altLang="en-US" sz="2000" b="1" dirty="0"/>
              <a:t>CBR</a:t>
            </a:r>
            <a:r>
              <a:rPr lang="en-US" altLang="en-US" sz="2000" dirty="0"/>
              <a:t>: Uses a database of problem solutions to solve new problems</a:t>
            </a:r>
          </a:p>
          <a:p>
            <a:pPr eaLnBrk="1" hangingPunct="1">
              <a:lnSpc>
                <a:spcPct val="110000"/>
              </a:lnSpc>
            </a:pPr>
            <a:r>
              <a:rPr lang="en-US" altLang="en-US" sz="2000" dirty="0"/>
              <a:t>Store </a:t>
            </a:r>
            <a:r>
              <a:rPr lang="en-US" altLang="en-US" sz="2000" u="sng" dirty="0"/>
              <a:t>symbolic description</a:t>
            </a:r>
            <a:r>
              <a:rPr lang="en-US" altLang="en-US" sz="2000" dirty="0"/>
              <a:t> (tuples or cases)—not points in a Euclidean space</a:t>
            </a:r>
          </a:p>
          <a:p>
            <a:pPr eaLnBrk="1" hangingPunct="1">
              <a:lnSpc>
                <a:spcPct val="110000"/>
              </a:lnSpc>
            </a:pPr>
            <a:r>
              <a:rPr lang="en-US" altLang="en-US" sz="2000" u="sng" dirty="0"/>
              <a:t>Applications:</a:t>
            </a:r>
            <a:r>
              <a:rPr lang="en-US" altLang="en-US" sz="2000" dirty="0"/>
              <a:t> Customer-service (product-related diagnosis), legal ruling</a:t>
            </a:r>
          </a:p>
          <a:p>
            <a:pPr eaLnBrk="1" hangingPunct="1">
              <a:lnSpc>
                <a:spcPct val="110000"/>
              </a:lnSpc>
            </a:pPr>
            <a:r>
              <a:rPr lang="en-US" altLang="en-US" sz="2000" u="sng" dirty="0"/>
              <a:t>Methodology</a:t>
            </a:r>
          </a:p>
          <a:p>
            <a:pPr lvl="1" eaLnBrk="1" hangingPunct="1">
              <a:lnSpc>
                <a:spcPct val="110000"/>
              </a:lnSpc>
            </a:pPr>
            <a:r>
              <a:rPr lang="en-US" altLang="en-US" sz="2000" dirty="0"/>
              <a:t>Instances represented by rich symbolic descriptions (e.g., function graphs)</a:t>
            </a:r>
          </a:p>
          <a:p>
            <a:pPr lvl="1" eaLnBrk="1" hangingPunct="1">
              <a:lnSpc>
                <a:spcPct val="110000"/>
              </a:lnSpc>
            </a:pPr>
            <a:r>
              <a:rPr lang="en-US" altLang="en-US" sz="2000" dirty="0"/>
              <a:t>Search for similar cases, multiple retrieved cases may be combined</a:t>
            </a:r>
          </a:p>
          <a:p>
            <a:pPr lvl="1" eaLnBrk="1" hangingPunct="1">
              <a:lnSpc>
                <a:spcPct val="110000"/>
              </a:lnSpc>
            </a:pPr>
            <a:r>
              <a:rPr lang="en-US" altLang="en-US" sz="2000" dirty="0"/>
              <a:t>Tight coupling between case retrieval, knowledge-based reasoning, and problem solving</a:t>
            </a:r>
          </a:p>
          <a:p>
            <a:pPr eaLnBrk="1" hangingPunct="1">
              <a:lnSpc>
                <a:spcPct val="110000"/>
              </a:lnSpc>
            </a:pPr>
            <a:r>
              <a:rPr lang="en-US" altLang="en-US" sz="2000" u="sng" dirty="0"/>
              <a:t>Challenges</a:t>
            </a:r>
            <a:endParaRPr lang="en-US" altLang="en-US" sz="2000" dirty="0"/>
          </a:p>
          <a:p>
            <a:pPr lvl="1" eaLnBrk="1" hangingPunct="1">
              <a:lnSpc>
                <a:spcPct val="110000"/>
              </a:lnSpc>
            </a:pPr>
            <a:r>
              <a:rPr lang="en-US" altLang="en-US" sz="2000" dirty="0"/>
              <a:t>Find a good similarity metric </a:t>
            </a:r>
          </a:p>
          <a:p>
            <a:pPr lvl="1" eaLnBrk="1" hangingPunct="1">
              <a:lnSpc>
                <a:spcPct val="110000"/>
              </a:lnSpc>
            </a:pPr>
            <a:r>
              <a:rPr lang="en-US" altLang="en-US" sz="2000" dirty="0"/>
              <a:t>Indexing based on syntactic similarity measure,  and when failure, backtracking, and adapting to additional cases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6C225D9-AA55-3BC2-AC47-F52E1B16125A}"/>
              </a:ext>
            </a:extLst>
          </p:cNvPr>
          <p:cNvSpPr>
            <a:spLocks noGrp="1" noChangeArrowheads="1"/>
          </p:cNvSpPr>
          <p:nvPr>
            <p:ph type="title"/>
          </p:nvPr>
        </p:nvSpPr>
        <p:spPr>
          <a:xfrm>
            <a:off x="457200" y="304800"/>
            <a:ext cx="8229600" cy="715963"/>
          </a:xfrm>
        </p:spPr>
        <p:txBody>
          <a:bodyPr/>
          <a:lstStyle/>
          <a:p>
            <a:pPr eaLnBrk="1" hangingPunct="1"/>
            <a:r>
              <a:rPr lang="en-US" altLang="en-US" sz="3600" b="1" dirty="0"/>
              <a:t>Presentation Outline</a:t>
            </a:r>
            <a:endParaRPr lang="en-AU" altLang="en-US" b="1" dirty="0"/>
          </a:p>
        </p:txBody>
      </p:sp>
      <p:sp>
        <p:nvSpPr>
          <p:cNvPr id="5123" name="Rectangle 3">
            <a:extLst>
              <a:ext uri="{FF2B5EF4-FFF2-40B4-BE49-F238E27FC236}">
                <a16:creationId xmlns:a16="http://schemas.microsoft.com/office/drawing/2014/main" id="{1D632CA6-8A96-8BB8-3A23-6904ECEB17D6}"/>
              </a:ext>
            </a:extLst>
          </p:cNvPr>
          <p:cNvSpPr>
            <a:spLocks noGrp="1" noChangeArrowheads="1"/>
          </p:cNvSpPr>
          <p:nvPr>
            <p:ph type="body" idx="1"/>
          </p:nvPr>
        </p:nvSpPr>
        <p:spPr>
          <a:xfrm>
            <a:off x="457200" y="1066800"/>
            <a:ext cx="8534400" cy="5486400"/>
          </a:xfrm>
        </p:spPr>
        <p:txBody>
          <a:bodyPr>
            <a:normAutofit/>
          </a:bodyPr>
          <a:lstStyle/>
          <a:p>
            <a:pPr marL="609600" indent="-609600" eaLnBrk="1" hangingPunct="1">
              <a:lnSpc>
                <a:spcPct val="90000"/>
              </a:lnSpc>
            </a:pPr>
            <a:r>
              <a:rPr lang="en-US" altLang="en-US" sz="3600" dirty="0">
                <a:latin typeface="Times New Roman" panose="02020603050405020304" pitchFamily="18" charset="0"/>
                <a:cs typeface="Times New Roman" panose="02020603050405020304" pitchFamily="18" charset="0"/>
              </a:rPr>
              <a:t>Background</a:t>
            </a:r>
          </a:p>
          <a:p>
            <a:pPr marL="609600" indent="-609600" eaLnBrk="1" hangingPunct="1">
              <a:lnSpc>
                <a:spcPct val="90000"/>
              </a:lnSpc>
            </a:pPr>
            <a:r>
              <a:rPr lang="en-US" altLang="en-US" sz="3600" dirty="0">
                <a:latin typeface="Times New Roman" panose="02020603050405020304" pitchFamily="18" charset="0"/>
                <a:cs typeface="Times New Roman" panose="02020603050405020304" pitchFamily="18" charset="0"/>
              </a:rPr>
              <a:t>Basic concepts</a:t>
            </a:r>
          </a:p>
          <a:p>
            <a:pPr marL="609600" indent="-609600" eaLnBrk="1" hangingPunct="1">
              <a:lnSpc>
                <a:spcPct val="90000"/>
              </a:lnSpc>
            </a:pPr>
            <a:r>
              <a:rPr lang="en-US" altLang="en-US" sz="3600" dirty="0">
                <a:latin typeface="Times New Roman" panose="02020603050405020304" pitchFamily="18" charset="0"/>
                <a:cs typeface="Times New Roman" panose="02020603050405020304" pitchFamily="18" charset="0"/>
              </a:rPr>
              <a:t>Decision Tree Induction </a:t>
            </a:r>
          </a:p>
          <a:p>
            <a:pPr marL="609600" indent="-609600"/>
            <a:r>
              <a:rPr lang="en-US" altLang="en-US" sz="3200" dirty="0">
                <a:latin typeface="Times New Roman" panose="02020603050405020304" pitchFamily="18" charset="0"/>
                <a:cs typeface="Times New Roman" panose="02020603050405020304" pitchFamily="18" charset="0"/>
              </a:rPr>
              <a:t>Bayes Classification Methods</a:t>
            </a:r>
            <a:endParaRPr lang="te-IN" altLang="en-US" sz="3200" dirty="0">
              <a:latin typeface="Times New Roman" panose="02020603050405020304" pitchFamily="18" charset="0"/>
              <a:cs typeface="Times New Roman" panose="02020603050405020304" pitchFamily="18" charset="0"/>
            </a:endParaRPr>
          </a:p>
          <a:p>
            <a:pPr marL="609600" indent="-609600"/>
            <a:r>
              <a:rPr lang="en-IN" altLang="en-US" sz="3200" dirty="0">
                <a:latin typeface="Times New Roman" panose="02020603050405020304" pitchFamily="18" charset="0"/>
                <a:cs typeface="Times New Roman" panose="02020603050405020304" pitchFamily="18" charset="0"/>
              </a:rPr>
              <a:t>Lazy Learners (k-nearest neighbours)</a:t>
            </a:r>
            <a:endParaRPr lang="en-US" altLang="en-US" sz="3200" dirty="0">
              <a:latin typeface="Times New Roman" panose="02020603050405020304" pitchFamily="18" charset="0"/>
              <a:cs typeface="Times New Roman" panose="02020603050405020304" pitchFamily="18" charset="0"/>
            </a:endParaRPr>
          </a:p>
          <a:p>
            <a:pPr marL="609600" indent="-609600"/>
            <a:r>
              <a:rPr lang="en-US" altLang="en-US" sz="3200" b="1" dirty="0">
                <a:latin typeface="Times New Roman" panose="02020603050405020304" pitchFamily="18" charset="0"/>
                <a:cs typeface="Times New Roman" panose="02020603050405020304" pitchFamily="18" charset="0"/>
              </a:rPr>
              <a:t>Linear Classifiers</a:t>
            </a:r>
          </a:p>
          <a:p>
            <a:pPr marL="609600" indent="-609600"/>
            <a:r>
              <a:rPr lang="en-US" altLang="en-US" sz="3200" dirty="0">
                <a:latin typeface="Times New Roman" panose="02020603050405020304" pitchFamily="18" charset="0"/>
                <a:cs typeface="Times New Roman" panose="02020603050405020304" pitchFamily="18" charset="0"/>
              </a:rPr>
              <a:t>Model Evaluation and Selection</a:t>
            </a:r>
          </a:p>
          <a:p>
            <a:pPr marL="609600" indent="-609600"/>
            <a:r>
              <a:rPr lang="en-US" altLang="en-US" sz="3200" dirty="0">
                <a:latin typeface="Times New Roman" panose="02020603050405020304" pitchFamily="18" charset="0"/>
                <a:cs typeface="Times New Roman" panose="02020603050405020304" pitchFamily="18" charset="0"/>
              </a:rPr>
              <a:t>Techniques to Improve Accuracy</a:t>
            </a:r>
          </a:p>
          <a:p>
            <a:pPr marL="609600" indent="-609600" eaLnBrk="1" hangingPunct="1">
              <a:lnSpc>
                <a:spcPct val="90000"/>
              </a:lnSpc>
            </a:pPr>
            <a:r>
              <a:rPr lang="en-US" altLang="en-US" sz="3600" dirty="0">
                <a:latin typeface="Times New Roman" panose="02020603050405020304" pitchFamily="18" charset="0"/>
                <a:cs typeface="Times New Roman" panose="02020603050405020304" pitchFamily="18" charset="0"/>
              </a:rPr>
              <a:t>Summary</a:t>
            </a:r>
          </a:p>
        </p:txBody>
      </p:sp>
    </p:spTree>
    <p:extLst>
      <p:ext uri="{BB962C8B-B14F-4D97-AF65-F5344CB8AC3E}">
        <p14:creationId xmlns:p14="http://schemas.microsoft.com/office/powerpoint/2010/main" val="3024050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7315200" y="5562600"/>
            <a:ext cx="17526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rgbClr val="008000"/>
                </a:solidFill>
              </a:rPr>
              <a:t>Prediction</a:t>
            </a:r>
          </a:p>
        </p:txBody>
      </p:sp>
      <p:sp>
        <p:nvSpPr>
          <p:cNvPr id="54275" name="Title 1"/>
          <p:cNvSpPr>
            <a:spLocks noGrp="1"/>
          </p:cNvSpPr>
          <p:nvPr>
            <p:ph type="title"/>
          </p:nvPr>
        </p:nvSpPr>
        <p:spPr>
          <a:xfrm>
            <a:off x="457200" y="0"/>
            <a:ext cx="8229600" cy="792163"/>
          </a:xfrm>
        </p:spPr>
        <p:txBody>
          <a:bodyPr/>
          <a:lstStyle/>
          <a:p>
            <a:r>
              <a:rPr lang="en-US">
                <a:latin typeface="Arial" charset="0"/>
              </a:rPr>
              <a:t>Steps</a:t>
            </a:r>
          </a:p>
        </p:txBody>
      </p:sp>
      <p:sp>
        <p:nvSpPr>
          <p:cNvPr id="10" name="Rounded Rectangle 9"/>
          <p:cNvSpPr/>
          <p:nvPr/>
        </p:nvSpPr>
        <p:spPr>
          <a:xfrm>
            <a:off x="5257800" y="990600"/>
            <a:ext cx="1600200" cy="8382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rgbClr val="008000"/>
                </a:solidFill>
              </a:rPr>
              <a:t>Training Labels</a:t>
            </a:r>
          </a:p>
        </p:txBody>
      </p:sp>
      <p:grpSp>
        <p:nvGrpSpPr>
          <p:cNvPr id="54277" name="Group 12"/>
          <p:cNvGrpSpPr>
            <a:grpSpLocks/>
          </p:cNvGrpSpPr>
          <p:nvPr/>
        </p:nvGrpSpPr>
        <p:grpSpPr bwMode="auto">
          <a:xfrm>
            <a:off x="76200" y="1603375"/>
            <a:ext cx="2438400" cy="3044824"/>
            <a:chOff x="228600" y="1448185"/>
            <a:chExt cx="2438400" cy="2819015"/>
          </a:xfrm>
        </p:grpSpPr>
        <p:sp>
          <p:nvSpPr>
            <p:cNvPr id="54296" name="TextBox 7"/>
            <p:cNvSpPr txBox="1">
              <a:spLocks noChangeArrowheads="1"/>
            </p:cNvSpPr>
            <p:nvPr/>
          </p:nvSpPr>
          <p:spPr bwMode="auto">
            <a:xfrm>
              <a:off x="431802" y="1605447"/>
              <a:ext cx="2209800" cy="4274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800">
                  <a:solidFill>
                    <a:schemeClr val="tx1"/>
                  </a:solidFill>
                  <a:latin typeface="Arial" charset="0"/>
                  <a:ea typeface="ＭＳ Ｐゴシック" charset="0"/>
                </a:defRPr>
              </a:lvl1pPr>
              <a:lvl2pPr>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pPr algn="ctr"/>
              <a:r>
                <a:rPr lang="en-US" sz="2400" dirty="0">
                  <a:solidFill>
                    <a:srgbClr val="000000"/>
                  </a:solidFill>
                </a:rPr>
                <a:t>Training Data</a:t>
              </a:r>
            </a:p>
          </p:txBody>
        </p:sp>
        <p:sp>
          <p:nvSpPr>
            <p:cNvPr id="11" name="Rounded Rectangle 10"/>
            <p:cNvSpPr/>
            <p:nvPr/>
          </p:nvSpPr>
          <p:spPr>
            <a:xfrm>
              <a:off x="228600" y="1448185"/>
              <a:ext cx="2438400" cy="28190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dirty="0">
                <a:solidFill>
                  <a:srgbClr val="000000"/>
                </a:solidFill>
              </a:endParaRPr>
            </a:p>
          </p:txBody>
        </p:sp>
      </p:grpSp>
      <p:sp>
        <p:nvSpPr>
          <p:cNvPr id="12" name="Rounded Rectangle 11"/>
          <p:cNvSpPr/>
          <p:nvPr/>
        </p:nvSpPr>
        <p:spPr>
          <a:xfrm>
            <a:off x="5410200" y="2438400"/>
            <a:ext cx="13716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rgbClr val="008000"/>
                </a:solidFill>
              </a:rPr>
              <a:t>Training</a:t>
            </a:r>
          </a:p>
        </p:txBody>
      </p:sp>
      <p:sp>
        <p:nvSpPr>
          <p:cNvPr id="54279" name="TextBox 13"/>
          <p:cNvSpPr txBox="1">
            <a:spLocks noChangeArrowheads="1"/>
          </p:cNvSpPr>
          <p:nvPr/>
        </p:nvSpPr>
        <p:spPr bwMode="auto">
          <a:xfrm>
            <a:off x="552450" y="838200"/>
            <a:ext cx="158115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charset="0"/>
                <a:ea typeface="ＭＳ Ｐゴシック" charset="0"/>
              </a:defRPr>
            </a:lvl1pPr>
            <a:lvl2pPr>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r>
              <a:rPr lang="en-US" b="1">
                <a:solidFill>
                  <a:srgbClr val="000000"/>
                </a:solidFill>
              </a:rPr>
              <a:t>Training</a:t>
            </a:r>
          </a:p>
        </p:txBody>
      </p:sp>
      <p:sp>
        <p:nvSpPr>
          <p:cNvPr id="15" name="Rounded Rectangle 14"/>
          <p:cNvSpPr/>
          <p:nvPr/>
        </p:nvSpPr>
        <p:spPr>
          <a:xfrm>
            <a:off x="3200400" y="2438400"/>
            <a:ext cx="15240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rgbClr val="008000"/>
                </a:solidFill>
              </a:rPr>
              <a:t> Features</a:t>
            </a:r>
          </a:p>
        </p:txBody>
      </p:sp>
      <p:sp>
        <p:nvSpPr>
          <p:cNvPr id="16" name="Right Arrow 15"/>
          <p:cNvSpPr/>
          <p:nvPr/>
        </p:nvSpPr>
        <p:spPr>
          <a:xfrm>
            <a:off x="2590800" y="27432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008000"/>
              </a:solidFill>
            </a:endParaRPr>
          </a:p>
        </p:txBody>
      </p:sp>
      <p:sp>
        <p:nvSpPr>
          <p:cNvPr id="17" name="Right Arrow 16"/>
          <p:cNvSpPr/>
          <p:nvPr/>
        </p:nvSpPr>
        <p:spPr>
          <a:xfrm>
            <a:off x="4800600" y="27432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008000"/>
              </a:solidFill>
            </a:endParaRPr>
          </a:p>
        </p:txBody>
      </p:sp>
      <p:sp>
        <p:nvSpPr>
          <p:cNvPr id="18" name="Right Arrow 17"/>
          <p:cNvSpPr/>
          <p:nvPr/>
        </p:nvSpPr>
        <p:spPr>
          <a:xfrm rot="5400000">
            <a:off x="5821363" y="19812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008000"/>
              </a:solidFill>
            </a:endParaRPr>
          </a:p>
        </p:txBody>
      </p:sp>
      <p:sp>
        <p:nvSpPr>
          <p:cNvPr id="19" name="Rounded Rectangle 18"/>
          <p:cNvSpPr/>
          <p:nvPr/>
        </p:nvSpPr>
        <p:spPr>
          <a:xfrm>
            <a:off x="2743200" y="5562600"/>
            <a:ext cx="17526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rgbClr val="008000"/>
                </a:solidFill>
              </a:rPr>
              <a:t>Features</a:t>
            </a:r>
          </a:p>
        </p:txBody>
      </p:sp>
      <p:sp>
        <p:nvSpPr>
          <p:cNvPr id="20" name="Right Arrow 19"/>
          <p:cNvSpPr/>
          <p:nvPr/>
        </p:nvSpPr>
        <p:spPr>
          <a:xfrm>
            <a:off x="2133600" y="58674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008000"/>
              </a:solidFill>
            </a:endParaRPr>
          </a:p>
        </p:txBody>
      </p:sp>
      <p:sp>
        <p:nvSpPr>
          <p:cNvPr id="10254" name="TextBox 20"/>
          <p:cNvSpPr txBox="1">
            <a:spLocks noChangeArrowheads="1"/>
          </p:cNvSpPr>
          <p:nvPr/>
        </p:nvSpPr>
        <p:spPr bwMode="auto">
          <a:xfrm>
            <a:off x="620713" y="4800600"/>
            <a:ext cx="1436687"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charset="0"/>
                <a:ea typeface="ＭＳ Ｐゴシック" charset="0"/>
              </a:defRPr>
            </a:lvl1pPr>
            <a:lvl2pPr>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r>
              <a:rPr lang="en-US" b="1">
                <a:solidFill>
                  <a:srgbClr val="000000"/>
                </a:solidFill>
              </a:rPr>
              <a:t>Testing</a:t>
            </a:r>
          </a:p>
        </p:txBody>
      </p:sp>
      <p:sp>
        <p:nvSpPr>
          <p:cNvPr id="10255" name="TextBox 21"/>
          <p:cNvSpPr txBox="1">
            <a:spLocks noChangeArrowheads="1"/>
          </p:cNvSpPr>
          <p:nvPr/>
        </p:nvSpPr>
        <p:spPr bwMode="auto">
          <a:xfrm>
            <a:off x="457200" y="6396038"/>
            <a:ext cx="182679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charset="0"/>
                <a:ea typeface="ＭＳ Ｐゴシック" charset="0"/>
              </a:defRPr>
            </a:lvl1pPr>
            <a:lvl2pPr>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r>
              <a:rPr lang="en-US" sz="2400" dirty="0">
                <a:solidFill>
                  <a:srgbClr val="000000"/>
                </a:solidFill>
              </a:rPr>
              <a:t>Test sample</a:t>
            </a:r>
          </a:p>
        </p:txBody>
      </p:sp>
      <p:sp>
        <p:nvSpPr>
          <p:cNvPr id="23" name="Right Arrow 22"/>
          <p:cNvSpPr/>
          <p:nvPr/>
        </p:nvSpPr>
        <p:spPr>
          <a:xfrm>
            <a:off x="6858000" y="27432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008000"/>
              </a:solidFill>
            </a:endParaRPr>
          </a:p>
        </p:txBody>
      </p:sp>
      <p:sp>
        <p:nvSpPr>
          <p:cNvPr id="24" name="Rounded Rectangle 23"/>
          <p:cNvSpPr/>
          <p:nvPr/>
        </p:nvSpPr>
        <p:spPr>
          <a:xfrm>
            <a:off x="7543800" y="2438400"/>
            <a:ext cx="15240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rgbClr val="008000"/>
                </a:solidFill>
              </a:rPr>
              <a:t>Learned model</a:t>
            </a:r>
          </a:p>
        </p:txBody>
      </p:sp>
      <p:sp>
        <p:nvSpPr>
          <p:cNvPr id="25" name="Rounded Rectangle 24"/>
          <p:cNvSpPr/>
          <p:nvPr/>
        </p:nvSpPr>
        <p:spPr>
          <a:xfrm>
            <a:off x="5181600" y="5562600"/>
            <a:ext cx="17526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rgbClr val="008000"/>
                </a:solidFill>
              </a:rPr>
              <a:t>Learned model</a:t>
            </a:r>
          </a:p>
        </p:txBody>
      </p:sp>
      <p:sp>
        <p:nvSpPr>
          <p:cNvPr id="26" name="Right Arrow 25"/>
          <p:cNvSpPr/>
          <p:nvPr/>
        </p:nvSpPr>
        <p:spPr>
          <a:xfrm>
            <a:off x="4572000" y="58674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008000"/>
              </a:solidFill>
            </a:endParaRPr>
          </a:p>
        </p:txBody>
      </p:sp>
      <p:sp>
        <p:nvSpPr>
          <p:cNvPr id="32" name="Right Arrow 31"/>
          <p:cNvSpPr/>
          <p:nvPr/>
        </p:nvSpPr>
        <p:spPr>
          <a:xfrm>
            <a:off x="6934200" y="58674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008000"/>
              </a:solidFill>
            </a:endParaRPr>
          </a:p>
        </p:txBody>
      </p:sp>
      <p:pic>
        <p:nvPicPr>
          <p:cNvPr id="542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438400"/>
            <a:ext cx="2238375" cy="190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21"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5638800"/>
            <a:ext cx="800100" cy="800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641654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2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25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72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0" grpId="0" animBg="1"/>
      <p:bldP spid="12" grpId="0" animBg="1"/>
      <p:bldP spid="15" grpId="0" animBg="1"/>
      <p:bldP spid="16" grpId="0" animBg="1"/>
      <p:bldP spid="17" grpId="0" animBg="1"/>
      <p:bldP spid="18" grpId="0" animBg="1"/>
      <p:bldP spid="19" grpId="0" animBg="1"/>
      <p:bldP spid="20" grpId="0" animBg="1"/>
      <p:bldP spid="10254" grpId="0"/>
      <p:bldP spid="10255" grpId="0"/>
      <p:bldP spid="23" grpId="0" animBg="1"/>
      <p:bldP spid="24" grpId="0" animBg="1"/>
      <p:bldP spid="25" grpId="0" animBg="1"/>
      <p:bldP spid="26" grpId="0" animBg="1"/>
      <p:bldP spid="32"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068C1-AC22-4B0B-F49B-71DDFE286FF8}"/>
              </a:ext>
            </a:extLst>
          </p:cNvPr>
          <p:cNvSpPr>
            <a:spLocks noGrp="1"/>
          </p:cNvSpPr>
          <p:nvPr>
            <p:ph type="title"/>
          </p:nvPr>
        </p:nvSpPr>
        <p:spPr>
          <a:xfrm>
            <a:off x="628650" y="365127"/>
            <a:ext cx="7886700" cy="640713"/>
          </a:xfrm>
        </p:spPr>
        <p:txBody>
          <a:bodyPr>
            <a:noAutofit/>
          </a:bodyPr>
          <a:lstStyle/>
          <a:p>
            <a:pPr algn="ctr"/>
            <a:r>
              <a:rPr lang="en-IN" sz="4000" i="0" dirty="0">
                <a:solidFill>
                  <a:srgbClr val="000000"/>
                </a:solidFill>
                <a:effectLst/>
                <a:latin typeface="Times New Roman" panose="02020603050405020304" pitchFamily="18" charset="0"/>
                <a:cs typeface="Times New Roman" panose="02020603050405020304" pitchFamily="18" charset="0"/>
              </a:rPr>
              <a:t>About Linear classifiers</a:t>
            </a:r>
            <a:r>
              <a:rPr lang="en-IN" sz="7200"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57C3F770-5A4A-4562-D05C-F9128D50CF82}"/>
              </a:ext>
            </a:extLst>
          </p:cNvPr>
          <p:cNvSpPr>
            <a:spLocks noGrp="1"/>
          </p:cNvSpPr>
          <p:nvPr>
            <p:ph idx="1"/>
          </p:nvPr>
        </p:nvSpPr>
        <p:spPr>
          <a:xfrm>
            <a:off x="628650" y="1188721"/>
            <a:ext cx="7886700" cy="4988242"/>
          </a:xfrm>
        </p:spPr>
        <p:txBody>
          <a:bodyPr/>
          <a:lstStyle/>
          <a:p>
            <a:r>
              <a:rPr lang="en-IN" sz="2400" b="0" i="0" dirty="0">
                <a:solidFill>
                  <a:srgbClr val="000000"/>
                </a:solidFill>
                <a:effectLst/>
                <a:latin typeface="Times-Roman"/>
              </a:rPr>
              <a:t>Classifies generate complex decision boundaries. </a:t>
            </a:r>
          </a:p>
          <a:p>
            <a:r>
              <a:rPr lang="en-IN" sz="2400" dirty="0">
                <a:solidFill>
                  <a:srgbClr val="000000"/>
                </a:solidFill>
                <a:latin typeface="Times-Roman"/>
              </a:rPr>
              <a:t>Decision tree might generate hyperrectangular shape boundary </a:t>
            </a:r>
          </a:p>
          <a:p>
            <a:r>
              <a:rPr lang="en-IN" sz="2400" dirty="0">
                <a:solidFill>
                  <a:srgbClr val="000000"/>
                </a:solidFill>
                <a:latin typeface="Times-Roman"/>
              </a:rPr>
              <a:t>1-nearest neighbour classifier may generate hyper polygonal boundary</a:t>
            </a:r>
          </a:p>
          <a:p>
            <a:r>
              <a:rPr lang="en-IN" sz="2400" dirty="0">
                <a:solidFill>
                  <a:srgbClr val="000000"/>
                </a:solidFill>
                <a:latin typeface="Times-Roman"/>
              </a:rPr>
              <a:t>Linear classifier may general linear boundary</a:t>
            </a:r>
          </a:p>
          <a:p>
            <a:pPr lvl="1"/>
            <a:r>
              <a:rPr lang="en-IN" dirty="0">
                <a:solidFill>
                  <a:srgbClr val="000000"/>
                </a:solidFill>
                <a:latin typeface="Times-Roman"/>
              </a:rPr>
              <a:t>Better generalization performance, better interpretability</a:t>
            </a:r>
          </a:p>
          <a:p>
            <a:r>
              <a:rPr lang="en-IN" dirty="0">
                <a:solidFill>
                  <a:srgbClr val="000000"/>
                </a:solidFill>
                <a:latin typeface="Times-Roman"/>
              </a:rPr>
              <a:t>We discuss three classifiers: Linear regression, perceptron, logistic regression (widely used)</a:t>
            </a:r>
            <a:br>
              <a:rPr lang="en-IN" dirty="0"/>
            </a:br>
            <a:endParaRPr lang="en-IN" dirty="0"/>
          </a:p>
        </p:txBody>
      </p:sp>
      <p:pic>
        <p:nvPicPr>
          <p:cNvPr id="5" name="Picture 4">
            <a:extLst>
              <a:ext uri="{FF2B5EF4-FFF2-40B4-BE49-F238E27FC236}">
                <a16:creationId xmlns:a16="http://schemas.microsoft.com/office/drawing/2014/main" id="{F37B7779-3179-4935-C1C8-B3ED3CA91CD7}"/>
              </a:ext>
            </a:extLst>
          </p:cNvPr>
          <p:cNvPicPr>
            <a:picLocks noChangeAspect="1"/>
          </p:cNvPicPr>
          <p:nvPr/>
        </p:nvPicPr>
        <p:blipFill>
          <a:blip r:embed="rId2"/>
          <a:stretch>
            <a:fillRect/>
          </a:stretch>
        </p:blipFill>
        <p:spPr>
          <a:xfrm>
            <a:off x="628650" y="5474969"/>
            <a:ext cx="7372350" cy="1216343"/>
          </a:xfrm>
          <a:prstGeom prst="rect">
            <a:avLst/>
          </a:prstGeom>
        </p:spPr>
      </p:pic>
    </p:spTree>
    <p:extLst>
      <p:ext uri="{BB962C8B-B14F-4D97-AF65-F5344CB8AC3E}">
        <p14:creationId xmlns:p14="http://schemas.microsoft.com/office/powerpoint/2010/main" val="258584831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866D0-4069-226D-86D8-64F441C6A583}"/>
              </a:ext>
            </a:extLst>
          </p:cNvPr>
          <p:cNvSpPr>
            <a:spLocks noGrp="1"/>
          </p:cNvSpPr>
          <p:nvPr>
            <p:ph type="title"/>
          </p:nvPr>
        </p:nvSpPr>
        <p:spPr>
          <a:xfrm>
            <a:off x="628650" y="71914"/>
            <a:ext cx="7886700" cy="640714"/>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Linear Regression</a:t>
            </a:r>
          </a:p>
        </p:txBody>
      </p:sp>
      <p:sp>
        <p:nvSpPr>
          <p:cNvPr id="3" name="Content Placeholder 2">
            <a:extLst>
              <a:ext uri="{FF2B5EF4-FFF2-40B4-BE49-F238E27FC236}">
                <a16:creationId xmlns:a16="http://schemas.microsoft.com/office/drawing/2014/main" id="{97BFB3EC-9A1B-09F5-4DCB-BA0E51A30A2F}"/>
              </a:ext>
            </a:extLst>
          </p:cNvPr>
          <p:cNvSpPr>
            <a:spLocks noGrp="1"/>
          </p:cNvSpPr>
          <p:nvPr>
            <p:ph idx="1"/>
          </p:nvPr>
        </p:nvSpPr>
        <p:spPr>
          <a:xfrm>
            <a:off x="217170" y="712628"/>
            <a:ext cx="8709660" cy="5871052"/>
          </a:xfrm>
        </p:spPr>
        <p:txBody>
          <a:bodyPr>
            <a:normAutofit fontScale="92500" lnSpcReduction="10000"/>
          </a:bodyPr>
          <a:lstStyle/>
          <a:p>
            <a:r>
              <a:rPr lang="en-US" sz="1800" b="0" i="0" dirty="0">
                <a:solidFill>
                  <a:srgbClr val="000000"/>
                </a:solidFill>
                <a:effectLst/>
                <a:latin typeface="Times-Roman"/>
              </a:rPr>
              <a:t>Linear regression is a statistical technique that predicts a continuous value based on one or more independent attributes. </a:t>
            </a:r>
          </a:p>
          <a:p>
            <a:pPr lvl="1"/>
            <a:r>
              <a:rPr lang="en-US" sz="1400" b="0" i="0" dirty="0">
                <a:solidFill>
                  <a:srgbClr val="000000"/>
                </a:solidFill>
                <a:effectLst/>
                <a:latin typeface="Times-Roman"/>
              </a:rPr>
              <a:t>For example, we might want to predict the housing price based on the living </a:t>
            </a:r>
          </a:p>
          <a:p>
            <a:pPr lvl="1"/>
            <a:r>
              <a:rPr lang="en-US" sz="1400" b="0" i="0" dirty="0">
                <a:solidFill>
                  <a:srgbClr val="000000"/>
                </a:solidFill>
                <a:effectLst/>
                <a:latin typeface="Times-Roman"/>
              </a:rPr>
              <a:t>Since linear regression aims to predict a </a:t>
            </a:r>
            <a:r>
              <a:rPr lang="en-US" sz="1400" b="0" i="1" dirty="0">
                <a:solidFill>
                  <a:srgbClr val="000000"/>
                </a:solidFill>
                <a:effectLst/>
                <a:latin typeface="Times-Italic"/>
              </a:rPr>
              <a:t>continuous </a:t>
            </a:r>
            <a:r>
              <a:rPr lang="en-US" sz="1400" b="0" i="0" dirty="0">
                <a:solidFill>
                  <a:srgbClr val="000000"/>
                </a:solidFill>
                <a:effectLst/>
                <a:latin typeface="Times-Roman"/>
              </a:rPr>
              <a:t>value, it cannot be directly applied to the classification task, where the output is a categorical variable</a:t>
            </a:r>
          </a:p>
          <a:p>
            <a:r>
              <a:rPr lang="en-US" sz="1800" b="0" i="0" dirty="0">
                <a:solidFill>
                  <a:srgbClr val="000000"/>
                </a:solidFill>
                <a:effectLst/>
                <a:latin typeface="Times-Roman"/>
              </a:rPr>
              <a:t>Suppose we have </a:t>
            </a:r>
            <a:r>
              <a:rPr lang="en-US" sz="1800" b="0" i="1" dirty="0">
                <a:solidFill>
                  <a:srgbClr val="000000"/>
                </a:solidFill>
                <a:effectLst/>
                <a:latin typeface="MTMI"/>
              </a:rPr>
              <a:t>n </a:t>
            </a:r>
            <a:r>
              <a:rPr lang="en-US" sz="1800" b="0" i="0" dirty="0">
                <a:solidFill>
                  <a:srgbClr val="000000"/>
                </a:solidFill>
                <a:effectLst/>
                <a:latin typeface="Times-Roman"/>
              </a:rPr>
              <a:t>tuples, each of which is represented by </a:t>
            </a:r>
            <a:r>
              <a:rPr lang="en-US" sz="1800" b="0" i="1" dirty="0">
                <a:solidFill>
                  <a:srgbClr val="000000"/>
                </a:solidFill>
                <a:effectLst/>
                <a:latin typeface="MTMI"/>
              </a:rPr>
              <a:t>p </a:t>
            </a:r>
            <a:r>
              <a:rPr lang="en-US" sz="1800" b="0" i="0" dirty="0">
                <a:solidFill>
                  <a:srgbClr val="000000"/>
                </a:solidFill>
                <a:effectLst/>
                <a:latin typeface="Times-Roman"/>
              </a:rPr>
              <a:t>attributes </a:t>
            </a:r>
          </a:p>
          <a:p>
            <a:endParaRPr lang="en-US" sz="1800" dirty="0">
              <a:solidFill>
                <a:srgbClr val="000000"/>
              </a:solidFill>
              <a:latin typeface="Times-Roman"/>
            </a:endParaRPr>
          </a:p>
          <a:p>
            <a:endParaRPr lang="en-US" sz="1800" dirty="0">
              <a:solidFill>
                <a:srgbClr val="000000"/>
              </a:solidFill>
              <a:latin typeface="Times-Roman"/>
            </a:endParaRPr>
          </a:p>
          <a:p>
            <a:r>
              <a:rPr lang="en-US" sz="1800" dirty="0">
                <a:solidFill>
                  <a:srgbClr val="000000"/>
                </a:solidFill>
                <a:latin typeface="Times-Roman"/>
              </a:rPr>
              <a:t>A </a:t>
            </a:r>
            <a:r>
              <a:rPr lang="en-US" sz="1800" b="0" i="0" dirty="0">
                <a:solidFill>
                  <a:srgbClr val="000000"/>
                </a:solidFill>
                <a:effectLst/>
                <a:latin typeface="Times-Roman"/>
              </a:rPr>
              <a:t> continuous output value </a:t>
            </a:r>
            <a:r>
              <a:rPr lang="en-US" sz="1800" b="0" i="1" dirty="0" err="1">
                <a:solidFill>
                  <a:srgbClr val="000000"/>
                </a:solidFill>
                <a:effectLst/>
                <a:latin typeface="MTMI"/>
              </a:rPr>
              <a:t>yi</a:t>
            </a:r>
            <a:r>
              <a:rPr lang="en-US" sz="1800" b="0" i="1" dirty="0">
                <a:solidFill>
                  <a:srgbClr val="000000"/>
                </a:solidFill>
                <a:effectLst/>
                <a:latin typeface="MTMI"/>
              </a:rPr>
              <a:t> </a:t>
            </a:r>
            <a:r>
              <a:rPr lang="en-US" sz="1800" b="0" i="0" dirty="0">
                <a:solidFill>
                  <a:srgbClr val="000000"/>
                </a:solidFill>
                <a:effectLst/>
                <a:latin typeface="Times-Roman"/>
              </a:rPr>
              <a:t>(</a:t>
            </a:r>
            <a:r>
              <a:rPr lang="en-US" sz="1800" b="0" i="1" dirty="0" err="1">
                <a:solidFill>
                  <a:srgbClr val="000000"/>
                </a:solidFill>
                <a:effectLst/>
                <a:latin typeface="MTMI"/>
              </a:rPr>
              <a:t>i</a:t>
            </a:r>
            <a:r>
              <a:rPr lang="en-US" sz="1800" b="0" i="1" dirty="0">
                <a:solidFill>
                  <a:srgbClr val="000000"/>
                </a:solidFill>
                <a:effectLst/>
                <a:latin typeface="MTMI"/>
              </a:rPr>
              <a:t> </a:t>
            </a:r>
            <a:r>
              <a:rPr lang="en-US" sz="1800" b="0" i="0" dirty="0">
                <a:solidFill>
                  <a:srgbClr val="000000"/>
                </a:solidFill>
                <a:effectLst/>
                <a:latin typeface="MTSYN"/>
              </a:rPr>
              <a:t>= </a:t>
            </a:r>
            <a:r>
              <a:rPr lang="en-US" sz="1800" b="0" i="0" dirty="0">
                <a:solidFill>
                  <a:srgbClr val="000000"/>
                </a:solidFill>
                <a:effectLst/>
                <a:latin typeface="Times-Roman"/>
              </a:rPr>
              <a:t>1</a:t>
            </a:r>
            <a:r>
              <a:rPr lang="en-US" sz="1800" b="0" i="1" dirty="0">
                <a:solidFill>
                  <a:srgbClr val="000000"/>
                </a:solidFill>
                <a:effectLst/>
                <a:latin typeface="MTMI"/>
              </a:rPr>
              <a:t>,...,n)</a:t>
            </a:r>
            <a:r>
              <a:rPr lang="en-US" sz="1800" b="0" i="0" dirty="0">
                <a:solidFill>
                  <a:srgbClr val="000000"/>
                </a:solidFill>
                <a:effectLst/>
                <a:latin typeface="Times-Roman"/>
              </a:rPr>
              <a:t>. In linear regression, we want to learn a linear function that maps the </a:t>
            </a:r>
            <a:r>
              <a:rPr lang="en-US" sz="1800" b="0" i="1" dirty="0">
                <a:solidFill>
                  <a:srgbClr val="000000"/>
                </a:solidFill>
                <a:effectLst/>
                <a:latin typeface="MTMI"/>
              </a:rPr>
              <a:t>p </a:t>
            </a:r>
            <a:r>
              <a:rPr lang="en-US" sz="1800" b="0" i="0" dirty="0">
                <a:solidFill>
                  <a:srgbClr val="000000"/>
                </a:solidFill>
                <a:effectLst/>
                <a:latin typeface="Times-Roman"/>
              </a:rPr>
              <a:t>input attributes </a:t>
            </a:r>
            <a:r>
              <a:rPr lang="en-US" sz="1800" b="0" i="1" dirty="0">
                <a:solidFill>
                  <a:srgbClr val="000000"/>
                </a:solidFill>
                <a:effectLst/>
                <a:latin typeface="MTMI"/>
              </a:rPr>
              <a:t>xi </a:t>
            </a:r>
            <a:r>
              <a:rPr lang="en-US" sz="1800" b="0" i="0" dirty="0">
                <a:solidFill>
                  <a:srgbClr val="000000"/>
                </a:solidFill>
                <a:effectLst/>
                <a:latin typeface="Times-Roman"/>
              </a:rPr>
              <a:t>to the output variable </a:t>
            </a:r>
            <a:r>
              <a:rPr lang="en-US" sz="1800" b="0" i="1" dirty="0" err="1">
                <a:solidFill>
                  <a:srgbClr val="000000"/>
                </a:solidFill>
                <a:effectLst/>
                <a:latin typeface="MTMI"/>
              </a:rPr>
              <a:t>yi</a:t>
            </a:r>
            <a:r>
              <a:rPr lang="en-US" sz="1800" b="0" i="0" dirty="0">
                <a:solidFill>
                  <a:srgbClr val="000000"/>
                </a:solidFill>
                <a:effectLst/>
                <a:latin typeface="Times-Roman"/>
              </a:rPr>
              <a:t>, that is, </a:t>
            </a:r>
          </a:p>
          <a:p>
            <a:endParaRPr lang="en-US" sz="1800" dirty="0">
              <a:solidFill>
                <a:srgbClr val="000000"/>
              </a:solidFill>
              <a:latin typeface="Times-Roman"/>
            </a:endParaRPr>
          </a:p>
          <a:p>
            <a:endParaRPr lang="en-US" sz="1800" b="0" i="0" dirty="0">
              <a:solidFill>
                <a:srgbClr val="000000"/>
              </a:solidFill>
              <a:effectLst/>
              <a:latin typeface="Times-Roman"/>
            </a:endParaRPr>
          </a:p>
          <a:p>
            <a:pPr marL="0" indent="0">
              <a:buNone/>
            </a:pPr>
            <a:r>
              <a:rPr lang="en-US" sz="1800" b="0" i="0" dirty="0">
                <a:solidFill>
                  <a:srgbClr val="000000"/>
                </a:solidFill>
                <a:effectLst/>
                <a:latin typeface="Times-Roman"/>
              </a:rPr>
              <a:t>  where </a:t>
            </a:r>
            <a:r>
              <a:rPr lang="en-US" sz="1800" b="0" i="1" dirty="0" err="1">
                <a:solidFill>
                  <a:srgbClr val="000000"/>
                </a:solidFill>
                <a:effectLst/>
                <a:latin typeface="MTMI"/>
              </a:rPr>
              <a:t>y</a:t>
            </a:r>
            <a:r>
              <a:rPr lang="en-US" sz="1800" b="0" i="0" dirty="0" err="1">
                <a:solidFill>
                  <a:srgbClr val="000000"/>
                </a:solidFill>
                <a:effectLst/>
                <a:latin typeface="MTSYN"/>
              </a:rPr>
              <a:t>ˆ</a:t>
            </a:r>
            <a:r>
              <a:rPr lang="en-US" sz="1800" b="0" i="1" dirty="0" err="1">
                <a:solidFill>
                  <a:srgbClr val="000000"/>
                </a:solidFill>
                <a:effectLst/>
                <a:latin typeface="MTMI"/>
              </a:rPr>
              <a:t>i</a:t>
            </a:r>
            <a:r>
              <a:rPr lang="en-US" sz="1800" b="0" i="1" dirty="0">
                <a:solidFill>
                  <a:srgbClr val="000000"/>
                </a:solidFill>
                <a:effectLst/>
                <a:latin typeface="MTMI"/>
              </a:rPr>
              <a:t> </a:t>
            </a:r>
            <a:r>
              <a:rPr lang="en-US" sz="1800" b="0" i="0" dirty="0">
                <a:solidFill>
                  <a:srgbClr val="000000"/>
                </a:solidFill>
                <a:effectLst/>
                <a:latin typeface="Times-Roman"/>
              </a:rPr>
              <a:t>is the predicted output value for the </a:t>
            </a:r>
            <a:r>
              <a:rPr lang="en-US" sz="1800" b="0" i="1" dirty="0" err="1">
                <a:solidFill>
                  <a:srgbClr val="000000"/>
                </a:solidFill>
                <a:effectLst/>
                <a:latin typeface="MTMI"/>
              </a:rPr>
              <a:t>i</a:t>
            </a:r>
            <a:r>
              <a:rPr lang="en-US" sz="1800" b="0" i="0" dirty="0" err="1">
                <a:solidFill>
                  <a:srgbClr val="000000"/>
                </a:solidFill>
                <a:effectLst/>
                <a:latin typeface="Times-Roman"/>
              </a:rPr>
              <a:t>th</a:t>
            </a:r>
            <a:r>
              <a:rPr lang="en-US" sz="1800" b="0" i="0" dirty="0">
                <a:solidFill>
                  <a:srgbClr val="000000"/>
                </a:solidFill>
                <a:effectLst/>
                <a:latin typeface="Times-Roman"/>
              </a:rPr>
              <a:t> tuple, </a:t>
            </a:r>
            <a:r>
              <a:rPr lang="en-US" sz="1800" b="0" i="1" dirty="0">
                <a:solidFill>
                  <a:srgbClr val="000000"/>
                </a:solidFill>
                <a:effectLst/>
                <a:latin typeface="MTMI"/>
              </a:rPr>
              <a:t>w </a:t>
            </a:r>
            <a:r>
              <a:rPr lang="en-US" sz="1800" b="0" i="0" dirty="0">
                <a:solidFill>
                  <a:srgbClr val="000000"/>
                </a:solidFill>
                <a:effectLst/>
                <a:latin typeface="MTSYN"/>
              </a:rPr>
              <a:t>= </a:t>
            </a:r>
            <a:r>
              <a:rPr lang="en-US" sz="1800" b="0" i="1" dirty="0">
                <a:solidFill>
                  <a:srgbClr val="000000"/>
                </a:solidFill>
                <a:effectLst/>
                <a:latin typeface="MTMI"/>
              </a:rPr>
              <a:t>(w</a:t>
            </a:r>
            <a:r>
              <a:rPr lang="en-US" sz="1800" b="0" i="0" dirty="0">
                <a:solidFill>
                  <a:srgbClr val="000000"/>
                </a:solidFill>
                <a:effectLst/>
                <a:latin typeface="Times-Roman"/>
              </a:rPr>
              <a:t>1</a:t>
            </a:r>
            <a:r>
              <a:rPr lang="en-US" sz="1800" b="0" i="1" dirty="0">
                <a:solidFill>
                  <a:srgbClr val="000000"/>
                </a:solidFill>
                <a:effectLst/>
                <a:latin typeface="MTMI"/>
              </a:rPr>
              <a:t>, ...,wp)T </a:t>
            </a:r>
            <a:r>
              <a:rPr lang="en-US" sz="1800" b="0" i="0" dirty="0">
                <a:solidFill>
                  <a:srgbClr val="000000"/>
                </a:solidFill>
                <a:effectLst/>
                <a:latin typeface="Times-Roman"/>
              </a:rPr>
              <a:t>is a </a:t>
            </a:r>
            <a:r>
              <a:rPr lang="en-US" sz="1800" b="0" i="1" dirty="0">
                <a:solidFill>
                  <a:srgbClr val="000000"/>
                </a:solidFill>
                <a:effectLst/>
                <a:latin typeface="MTMI"/>
              </a:rPr>
              <a:t>p</a:t>
            </a:r>
            <a:r>
              <a:rPr lang="en-US" sz="1800" b="0" i="0" dirty="0">
                <a:solidFill>
                  <a:srgbClr val="000000"/>
                </a:solidFill>
                <a:effectLst/>
                <a:latin typeface="Times-Roman"/>
              </a:rPr>
              <a:t>-dimensional weight vector and </a:t>
            </a:r>
            <a:r>
              <a:rPr lang="en-US" sz="1800" b="0" i="1" dirty="0">
                <a:solidFill>
                  <a:srgbClr val="000000"/>
                </a:solidFill>
                <a:effectLst/>
                <a:latin typeface="MTMI"/>
              </a:rPr>
              <a:t>b </a:t>
            </a:r>
            <a:r>
              <a:rPr lang="en-US" sz="1800" b="0" i="0" dirty="0">
                <a:solidFill>
                  <a:srgbClr val="000000"/>
                </a:solidFill>
                <a:effectLst/>
                <a:latin typeface="Times-Roman"/>
              </a:rPr>
              <a:t>is the bias scalar. </a:t>
            </a:r>
          </a:p>
          <a:p>
            <a:r>
              <a:rPr lang="en-US" sz="1800" dirty="0">
                <a:solidFill>
                  <a:srgbClr val="000000"/>
                </a:solidFill>
                <a:latin typeface="Times-Roman"/>
              </a:rPr>
              <a:t>Algorithm: Least square regression, which aims to minimize the loss function. </a:t>
            </a:r>
            <a:r>
              <a:rPr lang="en-US" sz="1800" b="0" i="0" dirty="0">
                <a:solidFill>
                  <a:srgbClr val="000000"/>
                </a:solidFill>
                <a:effectLst/>
                <a:latin typeface="Times-Roman"/>
              </a:rPr>
              <a:t>Therefore the best weight vector </a:t>
            </a:r>
            <a:r>
              <a:rPr lang="en-US" sz="1800" b="0" i="1" dirty="0">
                <a:solidFill>
                  <a:srgbClr val="000000"/>
                </a:solidFill>
                <a:effectLst/>
                <a:latin typeface="MTMI"/>
              </a:rPr>
              <a:t>w </a:t>
            </a:r>
            <a:r>
              <a:rPr lang="en-US" sz="1800" b="0" i="0" dirty="0">
                <a:solidFill>
                  <a:srgbClr val="000000"/>
                </a:solidFill>
                <a:effectLst/>
                <a:latin typeface="Times-Roman"/>
              </a:rPr>
              <a:t>and the bias scalar </a:t>
            </a:r>
            <a:r>
              <a:rPr lang="en-US" sz="1800" b="0" i="1" dirty="0">
                <a:solidFill>
                  <a:srgbClr val="000000"/>
                </a:solidFill>
                <a:effectLst/>
                <a:latin typeface="MTMI"/>
              </a:rPr>
              <a:t>b </a:t>
            </a:r>
            <a:r>
              <a:rPr lang="en-US" sz="1800" b="0" i="0" dirty="0">
                <a:solidFill>
                  <a:srgbClr val="000000"/>
                </a:solidFill>
                <a:effectLst/>
                <a:latin typeface="Times-Roman"/>
              </a:rPr>
              <a:t>are the ones that minimize the loss function </a:t>
            </a:r>
            <a:r>
              <a:rPr lang="en-US" sz="1800" b="0" i="1" dirty="0">
                <a:solidFill>
                  <a:srgbClr val="000000"/>
                </a:solidFill>
                <a:effectLst/>
                <a:latin typeface="MTMI"/>
              </a:rPr>
              <a:t>L(w, b)</a:t>
            </a:r>
            <a:r>
              <a:rPr lang="en-US" sz="1200" dirty="0"/>
              <a:t> </a:t>
            </a:r>
            <a:br>
              <a:rPr lang="en-US" sz="1200" dirty="0"/>
            </a:br>
            <a:endParaRPr lang="en-US" sz="1800" dirty="0">
              <a:solidFill>
                <a:srgbClr val="000000"/>
              </a:solidFill>
              <a:latin typeface="Times-Roman"/>
            </a:endParaRPr>
          </a:p>
          <a:p>
            <a:pPr marL="0" indent="0">
              <a:buNone/>
            </a:pPr>
            <a:br>
              <a:rPr lang="en-US" dirty="0"/>
            </a:br>
            <a:endParaRPr lang="en-IN" dirty="0"/>
          </a:p>
        </p:txBody>
      </p:sp>
      <p:pic>
        <p:nvPicPr>
          <p:cNvPr id="5" name="Picture 4">
            <a:extLst>
              <a:ext uri="{FF2B5EF4-FFF2-40B4-BE49-F238E27FC236}">
                <a16:creationId xmlns:a16="http://schemas.microsoft.com/office/drawing/2014/main" id="{8F13EF32-790D-F49C-C6A0-0FB70243AC40}"/>
              </a:ext>
            </a:extLst>
          </p:cNvPr>
          <p:cNvPicPr>
            <a:picLocks noChangeAspect="1"/>
          </p:cNvPicPr>
          <p:nvPr/>
        </p:nvPicPr>
        <p:blipFill>
          <a:blip r:embed="rId2"/>
          <a:stretch>
            <a:fillRect/>
          </a:stretch>
        </p:blipFill>
        <p:spPr>
          <a:xfrm>
            <a:off x="3243262" y="2075022"/>
            <a:ext cx="2657475" cy="561975"/>
          </a:xfrm>
          <a:prstGeom prst="rect">
            <a:avLst/>
          </a:prstGeom>
        </p:spPr>
      </p:pic>
      <p:pic>
        <p:nvPicPr>
          <p:cNvPr id="9" name="Picture 8">
            <a:extLst>
              <a:ext uri="{FF2B5EF4-FFF2-40B4-BE49-F238E27FC236}">
                <a16:creationId xmlns:a16="http://schemas.microsoft.com/office/drawing/2014/main" id="{BC39699F-85A8-9EEB-BE02-4E29DB24943C}"/>
              </a:ext>
            </a:extLst>
          </p:cNvPr>
          <p:cNvPicPr>
            <a:picLocks noChangeAspect="1"/>
          </p:cNvPicPr>
          <p:nvPr/>
        </p:nvPicPr>
        <p:blipFill>
          <a:blip r:embed="rId3"/>
          <a:stretch>
            <a:fillRect/>
          </a:stretch>
        </p:blipFill>
        <p:spPr>
          <a:xfrm>
            <a:off x="2117406" y="3277711"/>
            <a:ext cx="4657725" cy="476250"/>
          </a:xfrm>
          <a:prstGeom prst="rect">
            <a:avLst/>
          </a:prstGeom>
        </p:spPr>
      </p:pic>
      <p:pic>
        <p:nvPicPr>
          <p:cNvPr id="13" name="Picture 12">
            <a:extLst>
              <a:ext uri="{FF2B5EF4-FFF2-40B4-BE49-F238E27FC236}">
                <a16:creationId xmlns:a16="http://schemas.microsoft.com/office/drawing/2014/main" id="{0B3E4E30-B919-35D0-00F8-03107E9E7781}"/>
              </a:ext>
            </a:extLst>
          </p:cNvPr>
          <p:cNvPicPr>
            <a:picLocks noChangeAspect="1"/>
          </p:cNvPicPr>
          <p:nvPr/>
        </p:nvPicPr>
        <p:blipFill>
          <a:blip r:embed="rId4"/>
          <a:stretch>
            <a:fillRect/>
          </a:stretch>
        </p:blipFill>
        <p:spPr>
          <a:xfrm>
            <a:off x="955355" y="5434331"/>
            <a:ext cx="6981825" cy="711041"/>
          </a:xfrm>
          <a:prstGeom prst="rect">
            <a:avLst/>
          </a:prstGeom>
        </p:spPr>
      </p:pic>
    </p:spTree>
    <p:extLst>
      <p:ext uri="{BB962C8B-B14F-4D97-AF65-F5344CB8AC3E}">
        <p14:creationId xmlns:p14="http://schemas.microsoft.com/office/powerpoint/2010/main" val="175770226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0831D-9A56-F9E0-8B9C-F6FA2D4DF85E}"/>
              </a:ext>
            </a:extLst>
          </p:cNvPr>
          <p:cNvSpPr>
            <a:spLocks noGrp="1"/>
          </p:cNvSpPr>
          <p:nvPr>
            <p:ph type="title"/>
          </p:nvPr>
        </p:nvSpPr>
        <p:spPr>
          <a:xfrm>
            <a:off x="628650" y="125097"/>
            <a:ext cx="7886700" cy="583564"/>
          </a:xfrm>
        </p:spPr>
        <p:txBody>
          <a:bodyPr>
            <a:normAutofit fontScale="90000"/>
          </a:bodyPr>
          <a:lstStyle/>
          <a:p>
            <a:pPr algn="ctr"/>
            <a:r>
              <a:rPr lang="en-IN" b="1" dirty="0"/>
              <a:t>Perceptron</a:t>
            </a:r>
          </a:p>
        </p:txBody>
      </p:sp>
      <p:sp>
        <p:nvSpPr>
          <p:cNvPr id="3" name="Content Placeholder 2">
            <a:extLst>
              <a:ext uri="{FF2B5EF4-FFF2-40B4-BE49-F238E27FC236}">
                <a16:creationId xmlns:a16="http://schemas.microsoft.com/office/drawing/2014/main" id="{8F96B754-431F-18D9-6158-913C158A698C}"/>
              </a:ext>
            </a:extLst>
          </p:cNvPr>
          <p:cNvSpPr>
            <a:spLocks noGrp="1"/>
          </p:cNvSpPr>
          <p:nvPr>
            <p:ph idx="1"/>
          </p:nvPr>
        </p:nvSpPr>
        <p:spPr>
          <a:xfrm>
            <a:off x="360045" y="617221"/>
            <a:ext cx="8423910" cy="4343400"/>
          </a:xfrm>
        </p:spPr>
        <p:txBody>
          <a:bodyPr>
            <a:normAutofit/>
          </a:bodyPr>
          <a:lstStyle/>
          <a:p>
            <a:r>
              <a:rPr lang="en-IN" dirty="0"/>
              <a:t>Consider a binary classification task</a:t>
            </a:r>
          </a:p>
          <a:p>
            <a:r>
              <a:rPr lang="en-US" sz="2400" b="0" i="0" dirty="0">
                <a:solidFill>
                  <a:srgbClr val="000000"/>
                </a:solidFill>
                <a:effectLst/>
                <a:latin typeface="Times-Roman"/>
              </a:rPr>
              <a:t>The output value </a:t>
            </a:r>
            <a:r>
              <a:rPr lang="en-US" sz="2400" b="0" i="1" dirty="0" err="1">
                <a:solidFill>
                  <a:srgbClr val="000000"/>
                </a:solidFill>
                <a:effectLst/>
                <a:latin typeface="MTMI"/>
              </a:rPr>
              <a:t>yi</a:t>
            </a:r>
            <a:r>
              <a:rPr lang="en-US" sz="2400" b="0" i="1" dirty="0">
                <a:solidFill>
                  <a:srgbClr val="000000"/>
                </a:solidFill>
                <a:effectLst/>
                <a:latin typeface="MTMI"/>
              </a:rPr>
              <a:t> </a:t>
            </a:r>
            <a:r>
              <a:rPr lang="en-US" sz="2400" b="0" i="0" dirty="0">
                <a:solidFill>
                  <a:srgbClr val="000000"/>
                </a:solidFill>
                <a:effectLst/>
                <a:latin typeface="Times-Roman"/>
              </a:rPr>
              <a:t>for a given tuple is a binary variable: </a:t>
            </a:r>
            <a:r>
              <a:rPr lang="en-US" sz="2400" b="0" i="1" dirty="0" err="1">
                <a:solidFill>
                  <a:srgbClr val="000000"/>
                </a:solidFill>
                <a:effectLst/>
                <a:latin typeface="MTMI"/>
              </a:rPr>
              <a:t>y</a:t>
            </a:r>
            <a:r>
              <a:rPr lang="en-US" sz="2400" dirty="0" err="1">
                <a:solidFill>
                  <a:srgbClr val="000000"/>
                </a:solidFill>
                <a:latin typeface="Times-Roman"/>
              </a:rPr>
              <a:t>i</a:t>
            </a:r>
            <a:r>
              <a:rPr lang="en-US" sz="2400" b="0" i="0" dirty="0">
                <a:solidFill>
                  <a:srgbClr val="000000"/>
                </a:solidFill>
                <a:effectLst/>
                <a:latin typeface="Times-Roman"/>
              </a:rPr>
              <a:t> </a:t>
            </a:r>
            <a:r>
              <a:rPr lang="en-US" sz="2400" b="0" i="0" dirty="0">
                <a:solidFill>
                  <a:srgbClr val="000000"/>
                </a:solidFill>
                <a:effectLst/>
                <a:latin typeface="MTSYN"/>
              </a:rPr>
              <a:t>= +</a:t>
            </a:r>
            <a:r>
              <a:rPr lang="en-US" sz="2400" b="0" i="0" dirty="0">
                <a:solidFill>
                  <a:srgbClr val="000000"/>
                </a:solidFill>
                <a:effectLst/>
                <a:latin typeface="Times-Roman"/>
              </a:rPr>
              <a:t>1 indicates the </a:t>
            </a:r>
            <a:r>
              <a:rPr lang="en-US" sz="2400" b="0" i="1" dirty="0" err="1">
                <a:solidFill>
                  <a:srgbClr val="000000"/>
                </a:solidFill>
                <a:effectLst/>
                <a:latin typeface="MTMI"/>
              </a:rPr>
              <a:t>i</a:t>
            </a:r>
            <a:r>
              <a:rPr lang="en-US" sz="2400" b="0" i="0" dirty="0" err="1">
                <a:solidFill>
                  <a:srgbClr val="000000"/>
                </a:solidFill>
                <a:effectLst/>
                <a:latin typeface="Times-Roman"/>
              </a:rPr>
              <a:t>th</a:t>
            </a:r>
            <a:r>
              <a:rPr lang="en-US" sz="2400" b="0" i="0" dirty="0">
                <a:solidFill>
                  <a:srgbClr val="000000"/>
                </a:solidFill>
                <a:effectLst/>
                <a:latin typeface="Times-Roman"/>
              </a:rPr>
              <a:t> tuple is a positive tuple (e.g., </a:t>
            </a:r>
            <a:r>
              <a:rPr lang="en-US" sz="2400" b="0" i="1" dirty="0">
                <a:solidFill>
                  <a:srgbClr val="000000"/>
                </a:solidFill>
                <a:effectLst/>
                <a:latin typeface="Times-Italic"/>
              </a:rPr>
              <a:t>buy computer</a:t>
            </a:r>
            <a:r>
              <a:rPr lang="en-US" sz="2400" b="0" i="0" dirty="0">
                <a:solidFill>
                  <a:srgbClr val="000000"/>
                </a:solidFill>
                <a:effectLst/>
                <a:latin typeface="Times-Roman"/>
              </a:rPr>
              <a:t>) and </a:t>
            </a:r>
            <a:r>
              <a:rPr lang="en-US" sz="2400" b="0" i="1" dirty="0" err="1">
                <a:solidFill>
                  <a:srgbClr val="000000"/>
                </a:solidFill>
                <a:effectLst/>
                <a:latin typeface="MTMI"/>
              </a:rPr>
              <a:t>yi</a:t>
            </a:r>
            <a:r>
              <a:rPr lang="en-US" sz="2400" b="0" i="1" dirty="0">
                <a:solidFill>
                  <a:srgbClr val="000000"/>
                </a:solidFill>
                <a:effectLst/>
                <a:latin typeface="MTMI"/>
              </a:rPr>
              <a:t> </a:t>
            </a:r>
            <a:r>
              <a:rPr lang="en-US" sz="2400" b="0" i="0" dirty="0">
                <a:solidFill>
                  <a:srgbClr val="000000"/>
                </a:solidFill>
                <a:effectLst/>
                <a:latin typeface="MTSYN"/>
              </a:rPr>
              <a:t>= </a:t>
            </a:r>
            <a:r>
              <a:rPr lang="en-US" sz="2400" b="0" i="0" dirty="0">
                <a:solidFill>
                  <a:srgbClr val="000000"/>
                </a:solidFill>
                <a:effectLst/>
                <a:latin typeface="Times-Roman"/>
              </a:rPr>
              <a:t>0 indicates the </a:t>
            </a:r>
            <a:r>
              <a:rPr lang="en-US" sz="2400" b="0" i="1" dirty="0" err="1">
                <a:solidFill>
                  <a:srgbClr val="000000"/>
                </a:solidFill>
                <a:effectLst/>
                <a:latin typeface="MTMI"/>
              </a:rPr>
              <a:t>i</a:t>
            </a:r>
            <a:r>
              <a:rPr lang="en-US" sz="2400" b="0" i="0" dirty="0" err="1">
                <a:solidFill>
                  <a:srgbClr val="000000"/>
                </a:solidFill>
                <a:effectLst/>
                <a:latin typeface="Times-Roman"/>
              </a:rPr>
              <a:t>th</a:t>
            </a:r>
            <a:r>
              <a:rPr lang="en-US" sz="2400" b="0" i="0" dirty="0">
                <a:solidFill>
                  <a:srgbClr val="000000"/>
                </a:solidFill>
                <a:effectLst/>
                <a:latin typeface="Times-Roman"/>
              </a:rPr>
              <a:t> tuple is a negative one (e.g., </a:t>
            </a:r>
            <a:r>
              <a:rPr lang="en-US" sz="2400" b="0" i="1" dirty="0">
                <a:solidFill>
                  <a:srgbClr val="000000"/>
                </a:solidFill>
                <a:effectLst/>
                <a:latin typeface="Times-Italic"/>
              </a:rPr>
              <a:t>not buy computer</a:t>
            </a:r>
            <a:r>
              <a:rPr lang="en-US" sz="2400" b="0" i="0" dirty="0">
                <a:solidFill>
                  <a:srgbClr val="000000"/>
                </a:solidFill>
                <a:effectLst/>
                <a:latin typeface="Times-Roman"/>
              </a:rPr>
              <a:t>). </a:t>
            </a:r>
          </a:p>
          <a:p>
            <a:r>
              <a:rPr lang="en-US" sz="2000" dirty="0">
                <a:solidFill>
                  <a:srgbClr val="000000"/>
                </a:solidFill>
                <a:latin typeface="Times-Roman"/>
              </a:rPr>
              <a:t>Output of regression function is the sign of regression function</a:t>
            </a:r>
          </a:p>
          <a:p>
            <a:r>
              <a:rPr lang="en-US" sz="2000" dirty="0">
                <a:solidFill>
                  <a:srgbClr val="000000"/>
                </a:solidFill>
                <a:latin typeface="Times-Roman"/>
              </a:rPr>
              <a:t>Sign=+1 if </a:t>
            </a:r>
            <a:r>
              <a:rPr lang="en-US" sz="2000" dirty="0" err="1">
                <a:solidFill>
                  <a:srgbClr val="000000"/>
                </a:solidFill>
                <a:latin typeface="Times-Roman"/>
              </a:rPr>
              <a:t>yi</a:t>
            </a:r>
            <a:r>
              <a:rPr lang="en-US" sz="2000" dirty="0">
                <a:solidFill>
                  <a:srgbClr val="000000"/>
                </a:solidFill>
                <a:latin typeface="Times-Roman"/>
              </a:rPr>
              <a:t> is the predicted class label, sign=0, otherwise</a:t>
            </a:r>
          </a:p>
          <a:p>
            <a:r>
              <a:rPr lang="en-US" sz="2000" dirty="0">
                <a:solidFill>
                  <a:srgbClr val="000000"/>
                </a:solidFill>
                <a:latin typeface="Times-Roman"/>
              </a:rPr>
              <a:t>If we know the weight vector W, we can predict the class label.</a:t>
            </a:r>
          </a:p>
          <a:p>
            <a:r>
              <a:rPr lang="en-US" sz="2000" dirty="0">
                <a:solidFill>
                  <a:srgbClr val="000000"/>
                </a:solidFill>
                <a:latin typeface="Times-Roman"/>
              </a:rPr>
              <a:t>W is interactively learned from the training set</a:t>
            </a:r>
            <a:r>
              <a:rPr lang="en-US" sz="2400" dirty="0">
                <a:solidFill>
                  <a:srgbClr val="000000"/>
                </a:solidFill>
                <a:latin typeface="Times-Roman"/>
              </a:rPr>
              <a:t>.</a:t>
            </a:r>
          </a:p>
          <a:p>
            <a:r>
              <a:rPr lang="en-US" sz="1800" b="0" i="0" dirty="0">
                <a:solidFill>
                  <a:srgbClr val="000000"/>
                </a:solidFill>
                <a:effectLst/>
                <a:latin typeface="Times-Roman"/>
              </a:rPr>
              <a:t>If the training tuples are linearly separable, the perceptron algorithm is guaranteed to find a weight vector (i.e., a hyperplane decision boundary)</a:t>
            </a:r>
            <a:r>
              <a:rPr lang="en-US" sz="2400" dirty="0"/>
              <a:t> </a:t>
            </a:r>
            <a:endParaRPr lang="en-IN" sz="3600" dirty="0"/>
          </a:p>
          <a:p>
            <a:endParaRPr lang="en-IN" dirty="0"/>
          </a:p>
        </p:txBody>
      </p:sp>
      <p:pic>
        <p:nvPicPr>
          <p:cNvPr id="5" name="Picture 4">
            <a:extLst>
              <a:ext uri="{FF2B5EF4-FFF2-40B4-BE49-F238E27FC236}">
                <a16:creationId xmlns:a16="http://schemas.microsoft.com/office/drawing/2014/main" id="{F2587C47-D8BB-89A1-4C05-3343E01863BF}"/>
              </a:ext>
            </a:extLst>
          </p:cNvPr>
          <p:cNvPicPr>
            <a:picLocks noChangeAspect="1"/>
          </p:cNvPicPr>
          <p:nvPr/>
        </p:nvPicPr>
        <p:blipFill>
          <a:blip r:embed="rId2"/>
          <a:stretch>
            <a:fillRect/>
          </a:stretch>
        </p:blipFill>
        <p:spPr>
          <a:xfrm>
            <a:off x="1440180" y="4662561"/>
            <a:ext cx="6080760" cy="2195439"/>
          </a:xfrm>
          <a:prstGeom prst="rect">
            <a:avLst/>
          </a:prstGeom>
        </p:spPr>
      </p:pic>
    </p:spTree>
    <p:extLst>
      <p:ext uri="{BB962C8B-B14F-4D97-AF65-F5344CB8AC3E}">
        <p14:creationId xmlns:p14="http://schemas.microsoft.com/office/powerpoint/2010/main" val="366156260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C7AD-008B-4023-18DA-F43F416947E7}"/>
              </a:ext>
            </a:extLst>
          </p:cNvPr>
          <p:cNvSpPr>
            <a:spLocks noGrp="1"/>
          </p:cNvSpPr>
          <p:nvPr>
            <p:ph type="title"/>
          </p:nvPr>
        </p:nvSpPr>
        <p:spPr>
          <a:xfrm>
            <a:off x="628650" y="365127"/>
            <a:ext cx="7886700" cy="629284"/>
          </a:xfrm>
        </p:spPr>
        <p:txBody>
          <a:bodyPr>
            <a:normAutofit fontScale="90000"/>
          </a:bodyPr>
          <a:lstStyle/>
          <a:p>
            <a:pPr algn="ctr"/>
            <a:r>
              <a:rPr lang="en-IN" b="1" dirty="0"/>
              <a:t>Logistic Regression</a:t>
            </a:r>
          </a:p>
        </p:txBody>
      </p:sp>
      <p:sp>
        <p:nvSpPr>
          <p:cNvPr id="3" name="Content Placeholder 2">
            <a:extLst>
              <a:ext uri="{FF2B5EF4-FFF2-40B4-BE49-F238E27FC236}">
                <a16:creationId xmlns:a16="http://schemas.microsoft.com/office/drawing/2014/main" id="{921FEB31-78F9-A6B7-7A5F-E58D022EDCF1}"/>
              </a:ext>
            </a:extLst>
          </p:cNvPr>
          <p:cNvSpPr>
            <a:spLocks noGrp="1"/>
          </p:cNvSpPr>
          <p:nvPr>
            <p:ph idx="1"/>
          </p:nvPr>
        </p:nvSpPr>
        <p:spPr>
          <a:xfrm>
            <a:off x="308610" y="994411"/>
            <a:ext cx="8709660" cy="5360669"/>
          </a:xfrm>
        </p:spPr>
        <p:txBody>
          <a:bodyPr/>
          <a:lstStyle/>
          <a:p>
            <a:r>
              <a:rPr lang="en-US" sz="2000" b="0" i="0" dirty="0">
                <a:solidFill>
                  <a:srgbClr val="000000"/>
                </a:solidFill>
                <a:effectLst/>
                <a:latin typeface="Times New Roman" panose="02020603050405020304" pitchFamily="18" charset="0"/>
                <a:cs typeface="Times New Roman" panose="02020603050405020304" pitchFamily="18" charset="0"/>
              </a:rPr>
              <a:t>Perceptron predicts the binary class label of a given tuple. However, can we also tell how confident such a prediction is? </a:t>
            </a:r>
          </a:p>
          <a:p>
            <a:r>
              <a:rPr lang="en-IN" sz="2000" dirty="0">
                <a:latin typeface="Times New Roman" panose="02020603050405020304" pitchFamily="18" charset="0"/>
                <a:cs typeface="Times New Roman" panose="02020603050405020304" pitchFamily="18" charset="0"/>
              </a:rPr>
              <a:t>Logistic regression estimates the probability of an event occurring, such as voted or didn't vote, based on a given dataset of independent variables.</a:t>
            </a:r>
          </a:p>
          <a:p>
            <a:r>
              <a:rPr lang="en-IN" sz="2000" dirty="0">
                <a:latin typeface="Times New Roman" panose="02020603050405020304" pitchFamily="18" charset="0"/>
                <a:cs typeface="Times New Roman" panose="02020603050405020304" pitchFamily="18" charset="0"/>
              </a:rPr>
              <a:t>To convert the output from 0 to 1 sigmoid function is introduced.</a:t>
            </a:r>
          </a:p>
          <a:p>
            <a:pPr lvl="1"/>
            <a:r>
              <a:rPr lang="en-IN" sz="2000" dirty="0">
                <a:latin typeface="Times New Roman" panose="02020603050405020304" pitchFamily="18" charset="0"/>
                <a:cs typeface="Times New Roman" panose="02020603050405020304" pitchFamily="18" charset="0"/>
              </a:rPr>
              <a:t>Output of linear regression model is mapped to a number between 0 to 1</a:t>
            </a:r>
          </a:p>
          <a:p>
            <a:r>
              <a:rPr lang="en-IN" sz="2000" dirty="0">
                <a:latin typeface="Times New Roman" panose="02020603050405020304" pitchFamily="18" charset="0"/>
                <a:cs typeface="Times New Roman" panose="02020603050405020304" pitchFamily="18" charset="0"/>
              </a:rPr>
              <a:t>To determine optimal W vector, maximum likelihood estimation method is employed.</a:t>
            </a:r>
          </a:p>
          <a:p>
            <a:r>
              <a:rPr lang="en-US" sz="2000" dirty="0">
                <a:solidFill>
                  <a:srgbClr val="000000"/>
                </a:solidFill>
                <a:latin typeface="Times New Roman" panose="02020603050405020304" pitchFamily="18" charset="0"/>
                <a:cs typeface="Times New Roman" panose="02020603050405020304" pitchFamily="18" charset="0"/>
              </a:rPr>
              <a:t>It aims to </a:t>
            </a:r>
            <a:r>
              <a:rPr lang="en-US" sz="2000" b="0" i="0" dirty="0">
                <a:solidFill>
                  <a:srgbClr val="000000"/>
                </a:solidFill>
                <a:effectLst/>
                <a:latin typeface="Times New Roman" panose="02020603050405020304" pitchFamily="18" charset="0"/>
                <a:cs typeface="Times New Roman" panose="02020603050405020304" pitchFamily="18" charset="0"/>
              </a:rPr>
              <a:t> solve the following optimization problem: choosing the  the best weight vector </a:t>
            </a:r>
            <a:r>
              <a:rPr lang="en-US" sz="2000" b="0" i="1" dirty="0">
                <a:solidFill>
                  <a:srgbClr val="000000"/>
                </a:solidFill>
                <a:effectLst/>
                <a:latin typeface="Times New Roman" panose="02020603050405020304" pitchFamily="18" charset="0"/>
                <a:cs typeface="Times New Roman" panose="02020603050405020304" pitchFamily="18" charset="0"/>
              </a:rPr>
              <a:t>w </a:t>
            </a:r>
            <a:r>
              <a:rPr lang="en-US" sz="2000" b="0" i="0" dirty="0">
                <a:solidFill>
                  <a:srgbClr val="000000"/>
                </a:solidFill>
                <a:effectLst/>
                <a:latin typeface="Times New Roman" panose="02020603050405020304" pitchFamily="18" charset="0"/>
                <a:cs typeface="Times New Roman" panose="02020603050405020304" pitchFamily="18" charset="0"/>
              </a:rPr>
              <a:t>that maximizes the likelihood of the training set. </a:t>
            </a: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5" name="Graphic 4">
            <a:extLst>
              <a:ext uri="{FF2B5EF4-FFF2-40B4-BE49-F238E27FC236}">
                <a16:creationId xmlns:a16="http://schemas.microsoft.com/office/drawing/2014/main" id="{C3D3157F-6A23-4E4C-AE02-6C330B7024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2990" y="5511164"/>
            <a:ext cx="2219325" cy="704850"/>
          </a:xfrm>
          <a:prstGeom prst="rect">
            <a:avLst/>
          </a:prstGeom>
        </p:spPr>
      </p:pic>
      <p:pic>
        <p:nvPicPr>
          <p:cNvPr id="7" name="Picture 6">
            <a:extLst>
              <a:ext uri="{FF2B5EF4-FFF2-40B4-BE49-F238E27FC236}">
                <a16:creationId xmlns:a16="http://schemas.microsoft.com/office/drawing/2014/main" id="{A106FE94-736C-1C3A-B03C-EC3F8A975462}"/>
              </a:ext>
            </a:extLst>
          </p:cNvPr>
          <p:cNvPicPr>
            <a:picLocks noChangeAspect="1"/>
          </p:cNvPicPr>
          <p:nvPr/>
        </p:nvPicPr>
        <p:blipFill>
          <a:blip r:embed="rId4"/>
          <a:stretch>
            <a:fillRect/>
          </a:stretch>
        </p:blipFill>
        <p:spPr>
          <a:xfrm>
            <a:off x="4663440" y="4956809"/>
            <a:ext cx="3314700" cy="1813560"/>
          </a:xfrm>
          <a:prstGeom prst="rect">
            <a:avLst/>
          </a:prstGeom>
        </p:spPr>
      </p:pic>
    </p:spTree>
    <p:extLst>
      <p:ext uri="{BB962C8B-B14F-4D97-AF65-F5344CB8AC3E}">
        <p14:creationId xmlns:p14="http://schemas.microsoft.com/office/powerpoint/2010/main" val="312232398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6C225D9-AA55-3BC2-AC47-F52E1B16125A}"/>
              </a:ext>
            </a:extLst>
          </p:cNvPr>
          <p:cNvSpPr>
            <a:spLocks noGrp="1" noChangeArrowheads="1"/>
          </p:cNvSpPr>
          <p:nvPr>
            <p:ph type="title"/>
          </p:nvPr>
        </p:nvSpPr>
        <p:spPr>
          <a:xfrm>
            <a:off x="457200" y="304800"/>
            <a:ext cx="8229600" cy="715963"/>
          </a:xfrm>
        </p:spPr>
        <p:txBody>
          <a:bodyPr/>
          <a:lstStyle/>
          <a:p>
            <a:pPr eaLnBrk="1" hangingPunct="1"/>
            <a:r>
              <a:rPr lang="en-US" altLang="en-US" sz="3600" b="1" dirty="0"/>
              <a:t>Presentation Outline</a:t>
            </a:r>
            <a:endParaRPr lang="en-AU" altLang="en-US" b="1" dirty="0"/>
          </a:p>
        </p:txBody>
      </p:sp>
      <p:sp>
        <p:nvSpPr>
          <p:cNvPr id="5123" name="Rectangle 3">
            <a:extLst>
              <a:ext uri="{FF2B5EF4-FFF2-40B4-BE49-F238E27FC236}">
                <a16:creationId xmlns:a16="http://schemas.microsoft.com/office/drawing/2014/main" id="{1D632CA6-8A96-8BB8-3A23-6904ECEB17D6}"/>
              </a:ext>
            </a:extLst>
          </p:cNvPr>
          <p:cNvSpPr>
            <a:spLocks noGrp="1" noChangeArrowheads="1"/>
          </p:cNvSpPr>
          <p:nvPr>
            <p:ph type="body" idx="1"/>
          </p:nvPr>
        </p:nvSpPr>
        <p:spPr>
          <a:xfrm>
            <a:off x="457200" y="1066800"/>
            <a:ext cx="8534400" cy="5486400"/>
          </a:xfrm>
        </p:spPr>
        <p:txBody>
          <a:bodyPr>
            <a:normAutofit fontScale="85000" lnSpcReduction="20000"/>
          </a:bodyPr>
          <a:lstStyle/>
          <a:p>
            <a:pPr marL="609600" indent="-609600" eaLnBrk="1" hangingPunct="1">
              <a:lnSpc>
                <a:spcPct val="90000"/>
              </a:lnSpc>
            </a:pPr>
            <a:r>
              <a:rPr lang="en-US" altLang="en-US" sz="3600" dirty="0">
                <a:latin typeface="Times New Roman" panose="02020603050405020304" pitchFamily="18" charset="0"/>
                <a:cs typeface="Times New Roman" panose="02020603050405020304" pitchFamily="18" charset="0"/>
              </a:rPr>
              <a:t>Background</a:t>
            </a:r>
          </a:p>
          <a:p>
            <a:pPr marL="609600" indent="-609600" eaLnBrk="1" hangingPunct="1">
              <a:lnSpc>
                <a:spcPct val="90000"/>
              </a:lnSpc>
            </a:pPr>
            <a:r>
              <a:rPr lang="en-US" altLang="en-US" sz="3600" dirty="0">
                <a:latin typeface="Times New Roman" panose="02020603050405020304" pitchFamily="18" charset="0"/>
                <a:cs typeface="Times New Roman" panose="02020603050405020304" pitchFamily="18" charset="0"/>
              </a:rPr>
              <a:t>Basic concepts</a:t>
            </a:r>
          </a:p>
          <a:p>
            <a:pPr marL="609600" indent="-609600" eaLnBrk="1" hangingPunct="1">
              <a:lnSpc>
                <a:spcPct val="90000"/>
              </a:lnSpc>
            </a:pPr>
            <a:r>
              <a:rPr lang="en-US" altLang="en-US" sz="3600" dirty="0">
                <a:latin typeface="Times New Roman" panose="02020603050405020304" pitchFamily="18" charset="0"/>
                <a:cs typeface="Times New Roman" panose="02020603050405020304" pitchFamily="18" charset="0"/>
              </a:rPr>
              <a:t>Decision Tree Induction </a:t>
            </a:r>
          </a:p>
          <a:p>
            <a:pPr marL="609600" indent="-609600"/>
            <a:r>
              <a:rPr lang="en-US" altLang="en-US" sz="3200" dirty="0">
                <a:latin typeface="Times New Roman" panose="02020603050405020304" pitchFamily="18" charset="0"/>
                <a:cs typeface="Times New Roman" panose="02020603050405020304" pitchFamily="18" charset="0"/>
              </a:rPr>
              <a:t>Bayes Classification Methods</a:t>
            </a:r>
            <a:endParaRPr lang="te-IN" altLang="en-US" sz="3200" dirty="0">
              <a:latin typeface="Times New Roman" panose="02020603050405020304" pitchFamily="18" charset="0"/>
              <a:cs typeface="Times New Roman" panose="02020603050405020304" pitchFamily="18" charset="0"/>
            </a:endParaRPr>
          </a:p>
          <a:p>
            <a:pPr marL="609600" indent="-609600"/>
            <a:r>
              <a:rPr lang="en-IN" altLang="en-US" sz="3200" dirty="0">
                <a:latin typeface="Times New Roman" panose="02020603050405020304" pitchFamily="18" charset="0"/>
                <a:cs typeface="Times New Roman" panose="02020603050405020304" pitchFamily="18" charset="0"/>
              </a:rPr>
              <a:t>Lazy Learners</a:t>
            </a:r>
          </a:p>
          <a:p>
            <a:pPr marL="1066800" lvl="1" indent="-609600"/>
            <a:r>
              <a:rPr lang="en-US" altLang="en-US" sz="2800" dirty="0">
                <a:latin typeface="Times New Roman" panose="02020603050405020304" pitchFamily="18" charset="0"/>
                <a:cs typeface="Times New Roman" panose="02020603050405020304" pitchFamily="18" charset="0"/>
              </a:rPr>
              <a:t>K-nearest neighbors</a:t>
            </a:r>
          </a:p>
          <a:p>
            <a:pPr marL="1066800" lvl="1" indent="-609600"/>
            <a:r>
              <a:rPr lang="en-US" altLang="en-US" sz="2800" dirty="0">
                <a:latin typeface="Times New Roman" panose="02020603050405020304" pitchFamily="18" charset="0"/>
                <a:cs typeface="Times New Roman" panose="02020603050405020304" pitchFamily="18" charset="0"/>
              </a:rPr>
              <a:t>Case based reasoning</a:t>
            </a:r>
          </a:p>
          <a:p>
            <a:pPr marL="609600" indent="-609600"/>
            <a:r>
              <a:rPr lang="en-US" altLang="en-US" sz="3200" dirty="0">
                <a:latin typeface="Times New Roman" panose="02020603050405020304" pitchFamily="18" charset="0"/>
                <a:cs typeface="Times New Roman" panose="02020603050405020304" pitchFamily="18" charset="0"/>
              </a:rPr>
              <a:t>Linear Classifiers</a:t>
            </a:r>
          </a:p>
          <a:p>
            <a:pPr marL="1066800" lvl="1" indent="-609600"/>
            <a:r>
              <a:rPr lang="en-US" altLang="en-US" dirty="0">
                <a:latin typeface="Times New Roman" panose="02020603050405020304" pitchFamily="18" charset="0"/>
                <a:cs typeface="Times New Roman" panose="02020603050405020304" pitchFamily="18" charset="0"/>
              </a:rPr>
              <a:t>Linear regression</a:t>
            </a:r>
          </a:p>
          <a:p>
            <a:pPr marL="1066800" lvl="1" indent="-609600"/>
            <a:r>
              <a:rPr lang="en-US" i="0" dirty="0">
                <a:solidFill>
                  <a:srgbClr val="000000"/>
                </a:solidFill>
                <a:effectLst/>
                <a:latin typeface="Times New Roman" panose="02020603050405020304" pitchFamily="18" charset="0"/>
                <a:cs typeface="Times New Roman" panose="02020603050405020304" pitchFamily="18" charset="0"/>
              </a:rPr>
              <a:t>Perceptron: turning linear regression to classification</a:t>
            </a:r>
            <a:r>
              <a:rPr lang="en-US" dirty="0">
                <a:latin typeface="Times New Roman" panose="02020603050405020304" pitchFamily="18" charset="0"/>
                <a:cs typeface="Times New Roman" panose="02020603050405020304" pitchFamily="18" charset="0"/>
              </a:rPr>
              <a:t> </a:t>
            </a:r>
          </a:p>
          <a:p>
            <a:pPr marL="1066800" lvl="1" indent="-609600"/>
            <a:r>
              <a:rPr lang="en-US" altLang="en-US" dirty="0">
                <a:latin typeface="Times New Roman" panose="02020603050405020304" pitchFamily="18" charset="0"/>
                <a:cs typeface="Times New Roman" panose="02020603050405020304" pitchFamily="18" charset="0"/>
              </a:rPr>
              <a:t>Logistic regression</a:t>
            </a:r>
          </a:p>
          <a:p>
            <a:pPr marL="609600" indent="-609600"/>
            <a:r>
              <a:rPr lang="en-US" altLang="en-US" sz="3200" b="1" dirty="0">
                <a:latin typeface="Times New Roman" panose="02020603050405020304" pitchFamily="18" charset="0"/>
                <a:cs typeface="Times New Roman" panose="02020603050405020304" pitchFamily="18" charset="0"/>
              </a:rPr>
              <a:t>Model Evaluation and Selection</a:t>
            </a:r>
          </a:p>
          <a:p>
            <a:pPr marL="609600" indent="-609600"/>
            <a:r>
              <a:rPr lang="en-US" altLang="en-US" sz="3200" dirty="0">
                <a:latin typeface="Times New Roman" panose="02020603050405020304" pitchFamily="18" charset="0"/>
                <a:cs typeface="Times New Roman" panose="02020603050405020304" pitchFamily="18" charset="0"/>
              </a:rPr>
              <a:t>Techniques to Improve Accuracy</a:t>
            </a:r>
          </a:p>
          <a:p>
            <a:pPr marL="609600" indent="-609600" eaLnBrk="1" hangingPunct="1">
              <a:lnSpc>
                <a:spcPct val="90000"/>
              </a:lnSpc>
            </a:pPr>
            <a:r>
              <a:rPr lang="en-US" altLang="en-US" sz="3600" dirty="0">
                <a:latin typeface="Times New Roman" panose="02020603050405020304" pitchFamily="18" charset="0"/>
                <a:cs typeface="Times New Roman" panose="02020603050405020304" pitchFamily="18" charset="0"/>
              </a:rPr>
              <a:t>Summary</a:t>
            </a:r>
          </a:p>
        </p:txBody>
      </p:sp>
    </p:spTree>
    <p:extLst>
      <p:ext uri="{BB962C8B-B14F-4D97-AF65-F5344CB8AC3E}">
        <p14:creationId xmlns:p14="http://schemas.microsoft.com/office/powerpoint/2010/main" val="407821421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66FB0595-A821-CFEC-10DD-D80E7F8E6A38}"/>
              </a:ext>
            </a:extLst>
          </p:cNvPr>
          <p:cNvSpPr>
            <a:spLocks noGrp="1" noChangeArrowheads="1"/>
          </p:cNvSpPr>
          <p:nvPr>
            <p:ph type="title"/>
          </p:nvPr>
        </p:nvSpPr>
        <p:spPr>
          <a:xfrm>
            <a:off x="628650" y="365126"/>
            <a:ext cx="7886700" cy="621193"/>
          </a:xfrm>
        </p:spPr>
        <p:txBody>
          <a:bodyPr>
            <a:normAutofit fontScale="90000"/>
          </a:bodyPr>
          <a:lstStyle/>
          <a:p>
            <a:r>
              <a:rPr lang="en-US" altLang="en-US" b="1" dirty="0">
                <a:latin typeface="Times New Roman" panose="02020603050405020304" pitchFamily="18" charset="0"/>
                <a:cs typeface="Times New Roman" panose="02020603050405020304" pitchFamily="18" charset="0"/>
              </a:rPr>
              <a:t>Model Evaluation and Selection</a:t>
            </a:r>
          </a:p>
        </p:txBody>
      </p:sp>
      <p:sp>
        <p:nvSpPr>
          <p:cNvPr id="51203" name="Rectangle 3">
            <a:extLst>
              <a:ext uri="{FF2B5EF4-FFF2-40B4-BE49-F238E27FC236}">
                <a16:creationId xmlns:a16="http://schemas.microsoft.com/office/drawing/2014/main" id="{56B7F316-DFBE-B544-0DFB-DA966E41AC97}"/>
              </a:ext>
            </a:extLst>
          </p:cNvPr>
          <p:cNvSpPr>
            <a:spLocks noGrp="1" noChangeArrowheads="1"/>
          </p:cNvSpPr>
          <p:nvPr>
            <p:ph type="body" idx="1"/>
          </p:nvPr>
        </p:nvSpPr>
        <p:spPr>
          <a:xfrm>
            <a:off x="628650" y="1191802"/>
            <a:ext cx="8001642" cy="5393933"/>
          </a:xfrm>
        </p:spPr>
        <p:txBody>
          <a:bodyPr>
            <a:normAutofit/>
          </a:bodyPr>
          <a:lstStyle/>
          <a:p>
            <a:pPr>
              <a:lnSpc>
                <a:spcPct val="110000"/>
              </a:lnSpc>
            </a:pPr>
            <a:r>
              <a:rPr lang="en-US" altLang="en-US" sz="2400" dirty="0"/>
              <a:t>Evaluation metrics: How can we measure accuracy?  Other metrics to consider?</a:t>
            </a:r>
          </a:p>
          <a:p>
            <a:pPr>
              <a:lnSpc>
                <a:spcPct val="110000"/>
              </a:lnSpc>
            </a:pPr>
            <a:r>
              <a:rPr lang="en-US" altLang="en-US" sz="2400" dirty="0"/>
              <a:t>Use </a:t>
            </a:r>
            <a:r>
              <a:rPr lang="en-US" altLang="en-US" sz="2400" b="1" dirty="0"/>
              <a:t>validation test set</a:t>
            </a:r>
            <a:r>
              <a:rPr lang="en-US" altLang="en-US" sz="2400" dirty="0"/>
              <a:t> of class-labeled tuples instead of training set when assessing accuracy</a:t>
            </a:r>
          </a:p>
          <a:p>
            <a:pPr>
              <a:lnSpc>
                <a:spcPct val="110000"/>
              </a:lnSpc>
            </a:pPr>
            <a:r>
              <a:rPr lang="en-US" altLang="en-US" sz="2400" dirty="0"/>
              <a:t>Methods for estimating a classifier’s accuracy: </a:t>
            </a:r>
          </a:p>
          <a:p>
            <a:pPr lvl="1">
              <a:lnSpc>
                <a:spcPct val="110000"/>
              </a:lnSpc>
            </a:pPr>
            <a:r>
              <a:rPr lang="en-US" altLang="en-US" sz="2400" dirty="0"/>
              <a:t>Holdout method, random subsampling</a:t>
            </a:r>
          </a:p>
          <a:p>
            <a:pPr lvl="1">
              <a:lnSpc>
                <a:spcPct val="110000"/>
              </a:lnSpc>
            </a:pPr>
            <a:r>
              <a:rPr lang="en-US" altLang="en-US" sz="2400" dirty="0"/>
              <a:t>Cross-validation</a:t>
            </a:r>
          </a:p>
          <a:p>
            <a:pPr lvl="1">
              <a:lnSpc>
                <a:spcPct val="110000"/>
              </a:lnSpc>
            </a:pPr>
            <a:r>
              <a:rPr lang="en-US" altLang="en-US" sz="2400" dirty="0"/>
              <a:t>Bootstrap</a:t>
            </a:r>
          </a:p>
          <a:p>
            <a:pPr>
              <a:lnSpc>
                <a:spcPct val="110000"/>
              </a:lnSpc>
            </a:pPr>
            <a:r>
              <a:rPr lang="en-US" altLang="en-US" sz="2400" dirty="0"/>
              <a:t>Comparing classifiers:</a:t>
            </a:r>
          </a:p>
          <a:p>
            <a:pPr lvl="1">
              <a:lnSpc>
                <a:spcPct val="110000"/>
              </a:lnSpc>
            </a:pPr>
            <a:r>
              <a:rPr lang="en-US" altLang="en-US" sz="2400" dirty="0"/>
              <a:t>Confidence intervals</a:t>
            </a:r>
          </a:p>
          <a:p>
            <a:pPr lvl="1">
              <a:lnSpc>
                <a:spcPct val="110000"/>
              </a:lnSpc>
            </a:pPr>
            <a:r>
              <a:rPr lang="en-US" altLang="en-US" sz="2400" dirty="0"/>
              <a:t>Cost-benefit analysis and ROC Curves</a:t>
            </a:r>
          </a:p>
        </p:txBody>
      </p:sp>
      <p:sp>
        <p:nvSpPr>
          <p:cNvPr id="51204" name="Slide Number Placeholder 7">
            <a:extLst>
              <a:ext uri="{FF2B5EF4-FFF2-40B4-BE49-F238E27FC236}">
                <a16:creationId xmlns:a16="http://schemas.microsoft.com/office/drawing/2014/main" id="{F68627C8-FA80-506C-37E0-2400EF200FAE}"/>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88290A01-3306-4630-BFDF-609C0CCF23E6}" type="slidenum">
              <a:rPr lang="en-US" altLang="en-US" sz="1200" b="1">
                <a:latin typeface="Calibri" panose="020F0502020204030204" pitchFamily="34" charset="0"/>
              </a:rPr>
              <a:pPr algn="r" eaLnBrk="1" hangingPunct="1"/>
              <a:t>95</a:t>
            </a:fld>
            <a:endParaRPr lang="en-US" altLang="en-US" sz="1200" b="1">
              <a:latin typeface="Calibri" panose="020F0502020204030204" pitchFamily="3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E1BF7-5057-F6B4-1247-EFCCDD5036CA}"/>
              </a:ext>
            </a:extLst>
          </p:cNvPr>
          <p:cNvSpPr>
            <a:spLocks noGrp="1"/>
          </p:cNvSpPr>
          <p:nvPr>
            <p:ph type="title"/>
          </p:nvPr>
        </p:nvSpPr>
        <p:spPr>
          <a:xfrm>
            <a:off x="628650" y="365127"/>
            <a:ext cx="7886700" cy="812164"/>
          </a:xfrm>
        </p:spPr>
        <p:txBody>
          <a:bodyPr/>
          <a:lstStyle/>
          <a:p>
            <a:pPr algn="ctr"/>
            <a:r>
              <a:rPr lang="en-IN" b="1" dirty="0"/>
              <a:t>Confusion Matrix</a:t>
            </a:r>
          </a:p>
        </p:txBody>
      </p:sp>
      <p:sp>
        <p:nvSpPr>
          <p:cNvPr id="3" name="Content Placeholder 2">
            <a:extLst>
              <a:ext uri="{FF2B5EF4-FFF2-40B4-BE49-F238E27FC236}">
                <a16:creationId xmlns:a16="http://schemas.microsoft.com/office/drawing/2014/main" id="{EA86A8F7-303A-3665-7DBA-1FA2F23E8A29}"/>
              </a:ext>
            </a:extLst>
          </p:cNvPr>
          <p:cNvSpPr>
            <a:spLocks noGrp="1"/>
          </p:cNvSpPr>
          <p:nvPr>
            <p:ph idx="1"/>
          </p:nvPr>
        </p:nvSpPr>
        <p:spPr>
          <a:xfrm>
            <a:off x="628650" y="1291590"/>
            <a:ext cx="7886700" cy="4885373"/>
          </a:xfrm>
        </p:spPr>
        <p:txBody>
          <a:bodyPr>
            <a:normAutofit fontScale="85000" lnSpcReduction="10000"/>
          </a:bodyPr>
          <a:lstStyle/>
          <a:p>
            <a:pPr>
              <a:lnSpc>
                <a:spcPct val="110000"/>
              </a:lnSpc>
            </a:pPr>
            <a:r>
              <a:rPr lang="en-US" sz="2400" b="1" dirty="0">
                <a:solidFill>
                  <a:srgbClr val="000000"/>
                </a:solidFill>
                <a:effectLst/>
                <a:latin typeface="Times New Roman" panose="02020603050405020304" pitchFamily="18" charset="0"/>
                <a:cs typeface="Times New Roman" panose="02020603050405020304" pitchFamily="18" charset="0"/>
              </a:rPr>
              <a:t>True positives </a:t>
            </a:r>
            <a:r>
              <a:rPr lang="en-US" sz="2400" b="0" dirty="0">
                <a:solidFill>
                  <a:srgbClr val="000000"/>
                </a:solidFill>
                <a:effectLst/>
                <a:latin typeface="Times New Roman" panose="02020603050405020304" pitchFamily="18" charset="0"/>
                <a:cs typeface="Times New Roman" panose="02020603050405020304" pitchFamily="18" charset="0"/>
              </a:rPr>
              <a:t>(TP): These refer to the positive tuples that were correctly labeled by the classifier. Let TP be the number of true positives.</a:t>
            </a:r>
          </a:p>
          <a:p>
            <a:pPr>
              <a:lnSpc>
                <a:spcPct val="110000"/>
              </a:lnSpc>
            </a:pPr>
            <a:r>
              <a:rPr lang="en-US" sz="2400" b="0" dirty="0">
                <a:solidFill>
                  <a:srgbClr val="000000"/>
                </a:solidFill>
                <a:effectLst/>
                <a:latin typeface="Times New Roman" panose="02020603050405020304" pitchFamily="18" charset="0"/>
                <a:cs typeface="Times New Roman" panose="02020603050405020304" pitchFamily="18" charset="0"/>
              </a:rPr>
              <a:t>• </a:t>
            </a:r>
            <a:r>
              <a:rPr lang="en-US" sz="2400" b="1" dirty="0">
                <a:solidFill>
                  <a:srgbClr val="000000"/>
                </a:solidFill>
                <a:effectLst/>
                <a:latin typeface="Times New Roman" panose="02020603050405020304" pitchFamily="18" charset="0"/>
                <a:cs typeface="Times New Roman" panose="02020603050405020304" pitchFamily="18" charset="0"/>
              </a:rPr>
              <a:t>True negatives </a:t>
            </a:r>
            <a:r>
              <a:rPr lang="en-US" sz="2400" b="0" dirty="0">
                <a:solidFill>
                  <a:srgbClr val="000000"/>
                </a:solidFill>
                <a:effectLst/>
                <a:latin typeface="Times New Roman" panose="02020603050405020304" pitchFamily="18" charset="0"/>
                <a:cs typeface="Times New Roman" panose="02020603050405020304" pitchFamily="18" charset="0"/>
              </a:rPr>
              <a:t>(TN): These are the negative tuples that were correctly labeled by the classifier. Let TN be the number of true negatives.</a:t>
            </a:r>
          </a:p>
          <a:p>
            <a:pPr>
              <a:lnSpc>
                <a:spcPct val="110000"/>
              </a:lnSpc>
            </a:pPr>
            <a:r>
              <a:rPr lang="en-US" sz="2400" b="0" dirty="0">
                <a:solidFill>
                  <a:srgbClr val="000000"/>
                </a:solidFill>
                <a:effectLst/>
                <a:latin typeface="Times New Roman" panose="02020603050405020304" pitchFamily="18" charset="0"/>
                <a:cs typeface="Times New Roman" panose="02020603050405020304" pitchFamily="18" charset="0"/>
              </a:rPr>
              <a:t>• </a:t>
            </a:r>
            <a:r>
              <a:rPr lang="en-US" sz="2400" b="1" dirty="0">
                <a:solidFill>
                  <a:srgbClr val="000000"/>
                </a:solidFill>
                <a:effectLst/>
                <a:latin typeface="Times New Roman" panose="02020603050405020304" pitchFamily="18" charset="0"/>
                <a:cs typeface="Times New Roman" panose="02020603050405020304" pitchFamily="18" charset="0"/>
              </a:rPr>
              <a:t>False positives </a:t>
            </a:r>
            <a:r>
              <a:rPr lang="en-US" sz="2400" b="0" dirty="0">
                <a:solidFill>
                  <a:srgbClr val="000000"/>
                </a:solidFill>
                <a:effectLst/>
                <a:latin typeface="Times New Roman" panose="02020603050405020304" pitchFamily="18" charset="0"/>
                <a:cs typeface="Times New Roman" panose="02020603050405020304" pitchFamily="18" charset="0"/>
              </a:rPr>
              <a:t>(FP): These are the negative tuples that were incorrectly labeled as positive (e.g., tuples of class </a:t>
            </a:r>
            <a:r>
              <a:rPr lang="en-US" sz="2400" b="0" dirty="0" err="1">
                <a:solidFill>
                  <a:srgbClr val="000000"/>
                </a:solidFill>
                <a:effectLst/>
                <a:latin typeface="Times New Roman" panose="02020603050405020304" pitchFamily="18" charset="0"/>
                <a:cs typeface="Times New Roman" panose="02020603050405020304" pitchFamily="18" charset="0"/>
              </a:rPr>
              <a:t>buys_computer</a:t>
            </a:r>
            <a:r>
              <a:rPr lang="en-US" sz="2400" b="0" dirty="0">
                <a:solidFill>
                  <a:srgbClr val="000000"/>
                </a:solidFill>
                <a:effectLst/>
                <a:latin typeface="Times New Roman" panose="02020603050405020304" pitchFamily="18" charset="0"/>
                <a:cs typeface="Times New Roman" panose="02020603050405020304" pitchFamily="18" charset="0"/>
              </a:rPr>
              <a:t> = no for which the classifier predicted </a:t>
            </a:r>
            <a:r>
              <a:rPr lang="en-US" sz="2400" b="0" dirty="0" err="1">
                <a:solidFill>
                  <a:srgbClr val="000000"/>
                </a:solidFill>
                <a:effectLst/>
                <a:latin typeface="Times New Roman" panose="02020603050405020304" pitchFamily="18" charset="0"/>
                <a:cs typeface="Times New Roman" panose="02020603050405020304" pitchFamily="18" charset="0"/>
              </a:rPr>
              <a:t>buys_computer</a:t>
            </a:r>
            <a:r>
              <a:rPr lang="en-US" sz="2400" b="0" dirty="0">
                <a:solidFill>
                  <a:srgbClr val="000000"/>
                </a:solidFill>
                <a:effectLst/>
                <a:latin typeface="Times New Roman" panose="02020603050405020304" pitchFamily="18" charset="0"/>
                <a:cs typeface="Times New Roman" panose="02020603050405020304" pitchFamily="18" charset="0"/>
              </a:rPr>
              <a:t> = yes). Let FP be the number of false positives.</a:t>
            </a:r>
          </a:p>
          <a:p>
            <a:pPr>
              <a:lnSpc>
                <a:spcPct val="110000"/>
              </a:lnSpc>
            </a:pPr>
            <a:r>
              <a:rPr lang="en-US" sz="2400" b="1" dirty="0">
                <a:solidFill>
                  <a:srgbClr val="000000"/>
                </a:solidFill>
                <a:latin typeface="Times New Roman" panose="02020603050405020304" pitchFamily="18" charset="0"/>
                <a:cs typeface="Times New Roman" panose="02020603050405020304" pitchFamily="18" charset="0"/>
              </a:rPr>
              <a:t>False negatives (FN): </a:t>
            </a:r>
            <a:r>
              <a:rPr lang="en-US" sz="2400" dirty="0">
                <a:solidFill>
                  <a:srgbClr val="000000"/>
                </a:solidFill>
                <a:latin typeface="Times New Roman" panose="02020603050405020304" pitchFamily="18" charset="0"/>
                <a:cs typeface="Times New Roman" panose="02020603050405020304" pitchFamily="18" charset="0"/>
              </a:rPr>
              <a:t>These are the positive tuples that were mislabeled as negative (e.g., tuples of class </a:t>
            </a:r>
            <a:r>
              <a:rPr lang="en-US" sz="2400" dirty="0" err="1">
                <a:solidFill>
                  <a:srgbClr val="000000"/>
                </a:solidFill>
                <a:latin typeface="Times New Roman" panose="02020603050405020304" pitchFamily="18" charset="0"/>
                <a:cs typeface="Times New Roman" panose="02020603050405020304" pitchFamily="18" charset="0"/>
              </a:rPr>
              <a:t>buys_computer</a:t>
            </a:r>
            <a:r>
              <a:rPr lang="en-US" sz="2400" dirty="0">
                <a:solidFill>
                  <a:srgbClr val="000000"/>
                </a:solidFill>
                <a:latin typeface="Times New Roman" panose="02020603050405020304" pitchFamily="18" charset="0"/>
                <a:cs typeface="Times New Roman" panose="02020603050405020304" pitchFamily="18" charset="0"/>
              </a:rPr>
              <a:t> = yes for which the classifier predicted </a:t>
            </a:r>
            <a:r>
              <a:rPr lang="en-US" sz="2400" dirty="0" err="1">
                <a:solidFill>
                  <a:srgbClr val="000000"/>
                </a:solidFill>
                <a:latin typeface="Times New Roman" panose="02020603050405020304" pitchFamily="18" charset="0"/>
                <a:cs typeface="Times New Roman" panose="02020603050405020304" pitchFamily="18" charset="0"/>
              </a:rPr>
              <a:t>buys_computer</a:t>
            </a:r>
            <a:r>
              <a:rPr lang="en-US" sz="2400" dirty="0">
                <a:solidFill>
                  <a:srgbClr val="000000"/>
                </a:solidFill>
                <a:latin typeface="Times New Roman" panose="02020603050405020304" pitchFamily="18" charset="0"/>
                <a:cs typeface="Times New Roman" panose="02020603050405020304" pitchFamily="18" charset="0"/>
              </a:rPr>
              <a:t> = no). Let FN be the number of false negatives. </a:t>
            </a:r>
            <a:br>
              <a:rPr lang="en-US" sz="2400" dirty="0">
                <a:solidFill>
                  <a:srgbClr val="000000"/>
                </a:solidFill>
                <a:latin typeface="Times New Roman" panose="02020603050405020304" pitchFamily="18" charset="0"/>
                <a:cs typeface="Times New Roman" panose="02020603050405020304" pitchFamily="18" charset="0"/>
              </a:rPr>
            </a:br>
            <a:endParaRPr lang="en-IN"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72857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83EC2B25-3955-F782-8901-852C9335D0BB}"/>
              </a:ext>
            </a:extLst>
          </p:cNvPr>
          <p:cNvSpPr>
            <a:spLocks noGrp="1" noChangeArrowheads="1"/>
          </p:cNvSpPr>
          <p:nvPr>
            <p:ph type="title"/>
          </p:nvPr>
        </p:nvSpPr>
        <p:spPr>
          <a:xfrm>
            <a:off x="0" y="0"/>
            <a:ext cx="9144000" cy="1143000"/>
          </a:xfrm>
        </p:spPr>
        <p:txBody>
          <a:bodyPr>
            <a:noAutofit/>
          </a:bodyPr>
          <a:lstStyle/>
          <a:p>
            <a:pPr algn="ctr"/>
            <a:r>
              <a:rPr lang="en-US" altLang="en-US" sz="3200" b="1" dirty="0">
                <a:latin typeface="Times New Roman" panose="02020603050405020304" pitchFamily="18" charset="0"/>
                <a:cs typeface="Times New Roman" panose="02020603050405020304" pitchFamily="18" charset="0"/>
              </a:rPr>
              <a:t>Classifier Evaluation Metrics: Confusion Matrix</a:t>
            </a:r>
          </a:p>
        </p:txBody>
      </p:sp>
      <p:graphicFrame>
        <p:nvGraphicFramePr>
          <p:cNvPr id="61519" name="Group 79">
            <a:extLst>
              <a:ext uri="{FF2B5EF4-FFF2-40B4-BE49-F238E27FC236}">
                <a16:creationId xmlns:a16="http://schemas.microsoft.com/office/drawing/2014/main" id="{CD5CCC7E-A7E3-A3FE-5C02-3E2364198E68}"/>
              </a:ext>
            </a:extLst>
          </p:cNvPr>
          <p:cNvGraphicFramePr>
            <a:graphicFrameLocks noGrp="1"/>
          </p:cNvGraphicFramePr>
          <p:nvPr>
            <p:ph sz="half" idx="1"/>
          </p:nvPr>
        </p:nvGraphicFramePr>
        <p:xfrm>
          <a:off x="1066800" y="3352800"/>
          <a:ext cx="7010400" cy="1935163"/>
        </p:xfrm>
        <a:graphic>
          <a:graphicData uri="http://schemas.openxmlformats.org/drawingml/2006/table">
            <a:tbl>
              <a:tblPr/>
              <a:tblGrid>
                <a:gridCol w="2514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70115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alibri" pitchFamily="34" charset="0"/>
                        </a:rPr>
                        <a:t>Actual class\Predicted class</a:t>
                      </a:r>
                    </a:p>
                  </a:txBody>
                  <a:tcPr marT="45728" marB="457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alibri" pitchFamily="34" charset="0"/>
                        </a:rPr>
                        <a:t>buy_computer =  yes</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alibri" pitchFamily="34" charset="0"/>
                        </a:rPr>
                        <a:t>buy_computer = no</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alibri" pitchFamily="34" charset="0"/>
                        </a:rPr>
                        <a:t>Total</a:t>
                      </a:r>
                    </a:p>
                  </a:txBody>
                  <a:tcPr marT="45728" marB="457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30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alibri" pitchFamily="34" charset="0"/>
                        </a:rPr>
                        <a:t>buy_computer = yes</a:t>
                      </a:r>
                    </a:p>
                  </a:txBody>
                  <a:tcPr marT="45728" marB="457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alibri" pitchFamily="34" charset="0"/>
                        </a:rPr>
                        <a:t>6954</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alibri" pitchFamily="34" charset="0"/>
                        </a:rPr>
                        <a:t>46</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alibri" pitchFamily="34" charset="0"/>
                        </a:rPr>
                        <a:t>7000</a:t>
                      </a:r>
                    </a:p>
                  </a:txBody>
                  <a:tcPr marT="45728" marB="457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0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alibri" pitchFamily="34" charset="0"/>
                        </a:rPr>
                        <a:t>buy_computer = no</a:t>
                      </a:r>
                    </a:p>
                  </a:txBody>
                  <a:tcPr marT="45728" marB="457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alibri" pitchFamily="34" charset="0"/>
                        </a:rPr>
                        <a:t>412</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alibri" pitchFamily="34" charset="0"/>
                        </a:rPr>
                        <a:t>2588</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alibri" pitchFamily="34" charset="0"/>
                        </a:rPr>
                        <a:t>3000</a:t>
                      </a:r>
                    </a:p>
                  </a:txBody>
                  <a:tcPr marT="45728" marB="457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139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alibri" pitchFamily="34" charset="0"/>
                        </a:rPr>
                        <a:t>Total</a:t>
                      </a:r>
                    </a:p>
                  </a:txBody>
                  <a:tcPr marT="45728" marB="457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alibri" pitchFamily="34" charset="0"/>
                        </a:rPr>
                        <a:t>7366</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alibri" pitchFamily="34" charset="0"/>
                        </a:rPr>
                        <a:t>2634</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Calibri" pitchFamily="34" charset="0"/>
                        </a:rPr>
                        <a:t>10000</a:t>
                      </a:r>
                    </a:p>
                  </a:txBody>
                  <a:tcPr marT="45728" marB="457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2254" name="Rectangle 63">
            <a:extLst>
              <a:ext uri="{FF2B5EF4-FFF2-40B4-BE49-F238E27FC236}">
                <a16:creationId xmlns:a16="http://schemas.microsoft.com/office/drawing/2014/main" id="{43D55C88-0B85-3A78-62E7-560A34E1B9C5}"/>
              </a:ext>
            </a:extLst>
          </p:cNvPr>
          <p:cNvSpPr>
            <a:spLocks noGrp="1" noChangeArrowheads="1"/>
          </p:cNvSpPr>
          <p:nvPr>
            <p:ph type="body" sz="half" idx="2"/>
          </p:nvPr>
        </p:nvSpPr>
        <p:spPr>
          <a:xfrm>
            <a:off x="304800" y="5372100"/>
            <a:ext cx="8458200" cy="1257300"/>
          </a:xfrm>
        </p:spPr>
        <p:txBody>
          <a:bodyPr/>
          <a:lstStyle/>
          <a:p>
            <a:pPr>
              <a:lnSpc>
                <a:spcPct val="90000"/>
              </a:lnSpc>
            </a:pPr>
            <a:r>
              <a:rPr lang="en-US" altLang="en-US" sz="2400" dirty="0"/>
              <a:t>Given</a:t>
            </a:r>
            <a:r>
              <a:rPr lang="en-US" altLang="en-US" sz="2400" i="1" dirty="0"/>
              <a:t> m</a:t>
            </a:r>
            <a:r>
              <a:rPr lang="en-US" altLang="en-US" sz="2400" dirty="0"/>
              <a:t> classes, an entry, </a:t>
            </a:r>
            <a:r>
              <a:rPr lang="en-US" altLang="en-US" sz="2400" b="1" i="1" dirty="0" err="1"/>
              <a:t>CM</a:t>
            </a:r>
            <a:r>
              <a:rPr lang="en-US" altLang="en-US" sz="2400" b="1" i="1" baseline="-25000" dirty="0" err="1"/>
              <a:t>i,j</a:t>
            </a:r>
            <a:r>
              <a:rPr lang="en-US" altLang="en-US" sz="2400" b="1" baseline="-25000" dirty="0"/>
              <a:t> </a:t>
            </a:r>
            <a:r>
              <a:rPr lang="en-US" altLang="en-US" sz="2400" dirty="0"/>
              <a:t> in a </a:t>
            </a:r>
            <a:r>
              <a:rPr lang="en-US" altLang="en-US" sz="2400" b="1" dirty="0"/>
              <a:t>confusion matrix</a:t>
            </a:r>
            <a:r>
              <a:rPr lang="en-US" altLang="en-US" sz="2400" dirty="0"/>
              <a:t> indicates # of tuples in class </a:t>
            </a:r>
            <a:r>
              <a:rPr lang="en-US" altLang="en-US" sz="2400" i="1" dirty="0" err="1"/>
              <a:t>i</a:t>
            </a:r>
            <a:r>
              <a:rPr lang="en-US" altLang="en-US" sz="2400" dirty="0"/>
              <a:t>  that were labeled by the classifier as class </a:t>
            </a:r>
            <a:r>
              <a:rPr lang="en-US" altLang="en-US" sz="2400" i="1" dirty="0"/>
              <a:t>j</a:t>
            </a:r>
          </a:p>
          <a:p>
            <a:pPr>
              <a:lnSpc>
                <a:spcPct val="90000"/>
              </a:lnSpc>
            </a:pPr>
            <a:r>
              <a:rPr lang="en-US" altLang="en-US" sz="2400" dirty="0"/>
              <a:t>May have extra rows/columns to provide totals</a:t>
            </a:r>
          </a:p>
        </p:txBody>
      </p:sp>
      <p:sp>
        <p:nvSpPr>
          <p:cNvPr id="52255" name="Text Box 66">
            <a:extLst>
              <a:ext uri="{FF2B5EF4-FFF2-40B4-BE49-F238E27FC236}">
                <a16:creationId xmlns:a16="http://schemas.microsoft.com/office/drawing/2014/main" id="{80D51C10-5356-E0C0-53A7-BB757BE0FC86}"/>
              </a:ext>
            </a:extLst>
          </p:cNvPr>
          <p:cNvSpPr txBox="1">
            <a:spLocks noChangeArrowheads="1"/>
          </p:cNvSpPr>
          <p:nvPr/>
        </p:nvSpPr>
        <p:spPr bwMode="auto">
          <a:xfrm>
            <a:off x="228600" y="1219200"/>
            <a:ext cx="2608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2400" b="1">
                <a:latin typeface="Calibri" panose="020F0502020204030204" pitchFamily="34" charset="0"/>
              </a:rPr>
              <a:t>Confusion Matrix:</a:t>
            </a:r>
          </a:p>
        </p:txBody>
      </p:sp>
      <p:graphicFrame>
        <p:nvGraphicFramePr>
          <p:cNvPr id="61517" name="Group 77">
            <a:extLst>
              <a:ext uri="{FF2B5EF4-FFF2-40B4-BE49-F238E27FC236}">
                <a16:creationId xmlns:a16="http://schemas.microsoft.com/office/drawing/2014/main" id="{E00C6CDA-33AC-A81D-03BC-2D0D67AAD473}"/>
              </a:ext>
            </a:extLst>
          </p:cNvPr>
          <p:cNvGraphicFramePr>
            <a:graphicFrameLocks noGrp="1"/>
          </p:cNvGraphicFramePr>
          <p:nvPr/>
        </p:nvGraphicFramePr>
        <p:xfrm>
          <a:off x="533400" y="1676400"/>
          <a:ext cx="7924800" cy="1235076"/>
        </p:xfrm>
        <a:graphic>
          <a:graphicData uri="http://schemas.openxmlformats.org/drawingml/2006/table">
            <a:tbl>
              <a:tblPr/>
              <a:tblGrid>
                <a:gridCol w="2895600">
                  <a:extLst>
                    <a:ext uri="{9D8B030D-6E8A-4147-A177-3AD203B41FA5}">
                      <a16:colId xmlns:a16="http://schemas.microsoft.com/office/drawing/2014/main" val="20000"/>
                    </a:ext>
                  </a:extLst>
                </a:gridCol>
                <a:gridCol w="2471738">
                  <a:extLst>
                    <a:ext uri="{9D8B030D-6E8A-4147-A177-3AD203B41FA5}">
                      <a16:colId xmlns:a16="http://schemas.microsoft.com/office/drawing/2014/main" val="20001"/>
                    </a:ext>
                  </a:extLst>
                </a:gridCol>
                <a:gridCol w="2557462">
                  <a:extLst>
                    <a:ext uri="{9D8B030D-6E8A-4147-A177-3AD203B41FA5}">
                      <a16:colId xmlns:a16="http://schemas.microsoft.com/office/drawing/2014/main" val="20002"/>
                    </a:ext>
                  </a:extLst>
                </a:gridCol>
              </a:tblGrid>
              <a:tr h="4270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Actual class\Predicted class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C</a:t>
                      </a:r>
                      <a:r>
                        <a:rPr kumimoji="0" lang="en-US" sz="1800" b="0" i="0" u="none" strike="noStrike" cap="none" normalizeH="0" baseline="-25000">
                          <a:ln>
                            <a:noFill/>
                          </a:ln>
                          <a:solidFill>
                            <a:schemeClr val="tx1"/>
                          </a:solidFill>
                          <a:effectLst/>
                          <a:latin typeface="Calibri"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 C</a:t>
                      </a:r>
                      <a:r>
                        <a:rPr kumimoji="0" lang="en-US" sz="1800" b="0" i="0" u="none" strike="noStrike" cap="none" normalizeH="0" baseline="-25000">
                          <a:ln>
                            <a:noFill/>
                          </a:ln>
                          <a:solidFill>
                            <a:schemeClr val="tx1"/>
                          </a:solidFill>
                          <a:effectLst/>
                          <a:latin typeface="Calibri" pitchFamily="34"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C</a:t>
                      </a:r>
                      <a:r>
                        <a:rPr kumimoji="0" lang="en-US" sz="1800" b="0" i="0" u="none" strike="noStrike" cap="none" normalizeH="0" baseline="-25000">
                          <a:ln>
                            <a:noFill/>
                          </a:ln>
                          <a:solidFill>
                            <a:schemeClr val="tx1"/>
                          </a:solidFill>
                          <a:effectLst/>
                          <a:latin typeface="Calibri"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True Positives (TP)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False Negatives (FN)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70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 C</a:t>
                      </a:r>
                      <a:r>
                        <a:rPr kumimoji="0" lang="en-US" sz="1800" b="0" i="0" u="none" strike="noStrike" cap="none" normalizeH="0" baseline="-25000">
                          <a:ln>
                            <a:noFill/>
                          </a:ln>
                          <a:solidFill>
                            <a:schemeClr val="tx1"/>
                          </a:solidFill>
                          <a:effectLst/>
                          <a:latin typeface="Calibri"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False Positives (FP)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Calibri" pitchFamily="34" charset="0"/>
                        </a:rPr>
                        <a:t>True Negatives (TN)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2274" name="Rectangle 78">
            <a:extLst>
              <a:ext uri="{FF2B5EF4-FFF2-40B4-BE49-F238E27FC236}">
                <a16:creationId xmlns:a16="http://schemas.microsoft.com/office/drawing/2014/main" id="{0F24DF93-45A1-A9A6-62B8-F4FDA477F2D3}"/>
              </a:ext>
            </a:extLst>
          </p:cNvPr>
          <p:cNvSpPr>
            <a:spLocks noChangeArrowheads="1"/>
          </p:cNvSpPr>
          <p:nvPr/>
        </p:nvSpPr>
        <p:spPr bwMode="auto">
          <a:xfrm>
            <a:off x="304800" y="2971800"/>
            <a:ext cx="3565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b="1"/>
              <a:t>Example of Confusion Matrix:</a:t>
            </a:r>
          </a:p>
        </p:txBody>
      </p:sp>
      <p:sp>
        <p:nvSpPr>
          <p:cNvPr id="52275" name="Slide Number Placeholder 7">
            <a:extLst>
              <a:ext uri="{FF2B5EF4-FFF2-40B4-BE49-F238E27FC236}">
                <a16:creationId xmlns:a16="http://schemas.microsoft.com/office/drawing/2014/main" id="{52A31A57-29D5-EA2A-9412-1A468F6D29C7}"/>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C8FC8FD9-B2E4-4735-8D4B-6266A99FCF08}" type="slidenum">
              <a:rPr lang="en-US" altLang="en-US" sz="1200" b="1">
                <a:latin typeface="Calibri" panose="020F0502020204030204" pitchFamily="34" charset="0"/>
              </a:rPr>
              <a:pPr algn="r" eaLnBrk="1" hangingPunct="1"/>
              <a:t>97</a:t>
            </a:fld>
            <a:endParaRPr lang="en-US" altLang="en-US" sz="1200" b="1">
              <a:latin typeface="Calibri" panose="020F0502020204030204" pitchFamily="34" charset="0"/>
            </a:endParaRPr>
          </a:p>
        </p:txBody>
      </p:sp>
    </p:spTree>
  </p:cSld>
  <p:clrMapOvr>
    <a:masterClrMapping/>
  </p:clrMapOvr>
  <p:transition>
    <p:zoom/>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99DE38F4-03B3-BE86-80E9-4D400F363461}"/>
              </a:ext>
            </a:extLst>
          </p:cNvPr>
          <p:cNvSpPr>
            <a:spLocks noGrp="1" noChangeArrowheads="1"/>
          </p:cNvSpPr>
          <p:nvPr>
            <p:ph type="title"/>
          </p:nvPr>
        </p:nvSpPr>
        <p:spPr>
          <a:xfrm>
            <a:off x="370681" y="29326"/>
            <a:ext cx="8402638" cy="1143000"/>
          </a:xfrm>
        </p:spPr>
        <p:txBody>
          <a:bodyPr>
            <a:noAutofit/>
          </a:bodyPr>
          <a:lstStyle/>
          <a:p>
            <a:r>
              <a:rPr lang="en-US" altLang="en-US" sz="3200" dirty="0">
                <a:latin typeface="Times New Roman" panose="02020603050405020304" pitchFamily="18" charset="0"/>
                <a:cs typeface="Times New Roman" panose="02020603050405020304" pitchFamily="18" charset="0"/>
              </a:rPr>
              <a:t>Classifier Evaluation Metrics: Accuracy, Error Rate, Sensitivity and Specificity</a:t>
            </a:r>
          </a:p>
        </p:txBody>
      </p:sp>
      <p:sp>
        <p:nvSpPr>
          <p:cNvPr id="53251" name="Rectangle 3">
            <a:extLst>
              <a:ext uri="{FF2B5EF4-FFF2-40B4-BE49-F238E27FC236}">
                <a16:creationId xmlns:a16="http://schemas.microsoft.com/office/drawing/2014/main" id="{DB204F7F-B1E0-2E59-0BF0-1C55F8182EB2}"/>
              </a:ext>
            </a:extLst>
          </p:cNvPr>
          <p:cNvSpPr>
            <a:spLocks noGrp="1" noChangeArrowheads="1"/>
          </p:cNvSpPr>
          <p:nvPr>
            <p:ph type="body" idx="1"/>
          </p:nvPr>
        </p:nvSpPr>
        <p:spPr>
          <a:xfrm>
            <a:off x="152400" y="3195262"/>
            <a:ext cx="4724400" cy="3357937"/>
          </a:xfrm>
        </p:spPr>
        <p:txBody>
          <a:bodyPr/>
          <a:lstStyle/>
          <a:p>
            <a:r>
              <a:rPr lang="en-US" altLang="en-US" sz="2400" b="1" dirty="0"/>
              <a:t>Classifier Accuracy, </a:t>
            </a:r>
            <a:r>
              <a:rPr lang="en-US" altLang="en-US" sz="2400" dirty="0"/>
              <a:t>or recognition rate: percentage of test set tuples that are correctly classified</a:t>
            </a:r>
          </a:p>
          <a:p>
            <a:pPr lvl="1">
              <a:buFont typeface="Wingdings" panose="05000000000000000000" pitchFamily="2" charset="2"/>
              <a:buNone/>
            </a:pPr>
            <a:r>
              <a:rPr lang="en-US" altLang="en-US" sz="2400" b="1" dirty="0"/>
              <a:t>Accuracy = (TP + TN)/</a:t>
            </a:r>
            <a:r>
              <a:rPr lang="en-US" altLang="en-US" b="1" dirty="0"/>
              <a:t>P+N</a:t>
            </a:r>
            <a:endParaRPr lang="en-US" altLang="en-US" sz="2400" dirty="0"/>
          </a:p>
          <a:p>
            <a:r>
              <a:rPr lang="en-US" altLang="en-US" sz="2400" b="1" dirty="0"/>
              <a:t>Error rate:</a:t>
            </a:r>
            <a:r>
              <a:rPr lang="en-US" altLang="en-US" sz="2400" dirty="0"/>
              <a:t> </a:t>
            </a:r>
            <a:r>
              <a:rPr lang="en-US" altLang="en-US" sz="2400" i="1" dirty="0"/>
              <a:t>1 –</a:t>
            </a:r>
            <a:r>
              <a:rPr lang="en-US" altLang="en-US" sz="2400" dirty="0"/>
              <a:t> </a:t>
            </a:r>
            <a:r>
              <a:rPr lang="en-US" altLang="en-US" sz="2400" i="1" dirty="0"/>
              <a:t>accuracy</a:t>
            </a:r>
            <a:r>
              <a:rPr lang="en-US" altLang="en-US" sz="2400" dirty="0"/>
              <a:t>, or</a:t>
            </a:r>
          </a:p>
          <a:p>
            <a:pPr lvl="1">
              <a:buFont typeface="Wingdings" panose="05000000000000000000" pitchFamily="2" charset="2"/>
              <a:buNone/>
            </a:pPr>
            <a:r>
              <a:rPr lang="en-US" altLang="en-US" sz="2400" b="1" dirty="0"/>
              <a:t>Error rate = (FP + FN)/</a:t>
            </a:r>
            <a:r>
              <a:rPr lang="en-US" altLang="en-US" b="1" dirty="0"/>
              <a:t>P+N</a:t>
            </a:r>
            <a:endParaRPr lang="en-US" altLang="en-US" sz="2400" b="1" dirty="0"/>
          </a:p>
        </p:txBody>
      </p:sp>
      <p:sp>
        <p:nvSpPr>
          <p:cNvPr id="53252" name="Rectangle 3">
            <a:extLst>
              <a:ext uri="{FF2B5EF4-FFF2-40B4-BE49-F238E27FC236}">
                <a16:creationId xmlns:a16="http://schemas.microsoft.com/office/drawing/2014/main" id="{38B78BB2-6687-3367-7E7D-7D29FF9F3539}"/>
              </a:ext>
            </a:extLst>
          </p:cNvPr>
          <p:cNvSpPr>
            <a:spLocks noChangeArrowheads="1"/>
          </p:cNvSpPr>
          <p:nvPr/>
        </p:nvSpPr>
        <p:spPr bwMode="auto">
          <a:xfrm>
            <a:off x="4267200" y="1371600"/>
            <a:ext cx="47244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20000"/>
              </a:spcBef>
              <a:buClr>
                <a:schemeClr val="folHlink"/>
              </a:buClr>
              <a:buSzPct val="60000"/>
              <a:buFont typeface="Wingdings" panose="05000000000000000000" pitchFamily="2" charset="2"/>
              <a:buChar char="n"/>
            </a:pPr>
            <a:r>
              <a:rPr lang="en-US" altLang="en-US" sz="2400" b="1" dirty="0">
                <a:latin typeface="Calibri" panose="020F0502020204030204" pitchFamily="34" charset="0"/>
              </a:rPr>
              <a:t>Class Imbalance Problem</a:t>
            </a:r>
            <a:r>
              <a:rPr lang="en-US" altLang="en-US" sz="2400" dirty="0">
                <a:latin typeface="Calibri" panose="020F0502020204030204" pitchFamily="34" charset="0"/>
              </a:rPr>
              <a:t>: </a:t>
            </a:r>
          </a:p>
          <a:p>
            <a:pPr lvl="1">
              <a:spcBef>
                <a:spcPct val="20000"/>
              </a:spcBef>
              <a:buClr>
                <a:schemeClr val="hlink"/>
              </a:buClr>
              <a:buSzPct val="55000"/>
              <a:buFont typeface="Wingdings" panose="05000000000000000000" pitchFamily="2" charset="2"/>
              <a:buChar char="n"/>
            </a:pPr>
            <a:r>
              <a:rPr lang="en-US" altLang="en-US" sz="2400" dirty="0">
                <a:latin typeface="Calibri" panose="020F0502020204030204" pitchFamily="34" charset="0"/>
              </a:rPr>
              <a:t>One class may be </a:t>
            </a:r>
            <a:r>
              <a:rPr lang="en-US" altLang="en-US" sz="2400" i="1" dirty="0">
                <a:latin typeface="Calibri" panose="020F0502020204030204" pitchFamily="34" charset="0"/>
              </a:rPr>
              <a:t>rare</a:t>
            </a:r>
            <a:r>
              <a:rPr lang="en-US" altLang="en-US" sz="2400" dirty="0">
                <a:latin typeface="Calibri" panose="020F0502020204030204" pitchFamily="34" charset="0"/>
              </a:rPr>
              <a:t>, e.g. fraud, or HIV-positive</a:t>
            </a:r>
          </a:p>
          <a:p>
            <a:pPr lvl="1">
              <a:spcBef>
                <a:spcPct val="20000"/>
              </a:spcBef>
              <a:buClr>
                <a:schemeClr val="hlink"/>
              </a:buClr>
              <a:buSzPct val="55000"/>
              <a:buFont typeface="Wingdings" panose="05000000000000000000" pitchFamily="2" charset="2"/>
              <a:buChar char="n"/>
            </a:pPr>
            <a:r>
              <a:rPr lang="en-US" altLang="en-US" sz="2400" dirty="0">
                <a:latin typeface="Calibri" panose="020F0502020204030204" pitchFamily="34" charset="0"/>
              </a:rPr>
              <a:t>Significant </a:t>
            </a:r>
            <a:r>
              <a:rPr lang="en-US" altLang="en-US" sz="2400" i="1" dirty="0">
                <a:latin typeface="Calibri" panose="020F0502020204030204" pitchFamily="34" charset="0"/>
              </a:rPr>
              <a:t>majority of the negative class</a:t>
            </a:r>
            <a:r>
              <a:rPr lang="en-US" altLang="en-US" sz="2400" dirty="0">
                <a:latin typeface="Calibri" panose="020F0502020204030204" pitchFamily="34" charset="0"/>
              </a:rPr>
              <a:t> and minority of the positive class</a:t>
            </a:r>
          </a:p>
          <a:p>
            <a:pPr lvl="1">
              <a:spcBef>
                <a:spcPct val="20000"/>
              </a:spcBef>
              <a:buClr>
                <a:schemeClr val="hlink"/>
              </a:buClr>
              <a:buSzPct val="55000"/>
              <a:buFont typeface="Wingdings" panose="05000000000000000000" pitchFamily="2" charset="2"/>
              <a:buChar char="n"/>
            </a:pPr>
            <a:r>
              <a:rPr lang="en-US" altLang="en-US" sz="2400" b="1" dirty="0">
                <a:latin typeface="Calibri" panose="020F0502020204030204" pitchFamily="34" charset="0"/>
              </a:rPr>
              <a:t>Sensitivity</a:t>
            </a:r>
            <a:r>
              <a:rPr lang="en-US" altLang="en-US" sz="2400" dirty="0">
                <a:latin typeface="Calibri" panose="020F0502020204030204" pitchFamily="34" charset="0"/>
              </a:rPr>
              <a:t>: True Positive recognition rate</a:t>
            </a:r>
          </a:p>
          <a:p>
            <a:pPr lvl="2">
              <a:spcBef>
                <a:spcPct val="20000"/>
              </a:spcBef>
              <a:buClr>
                <a:schemeClr val="folHlink"/>
              </a:buClr>
              <a:buSzPct val="50000"/>
              <a:buFont typeface="Wingdings" panose="05000000000000000000" pitchFamily="2" charset="2"/>
              <a:buChar char="n"/>
            </a:pPr>
            <a:r>
              <a:rPr lang="en-US" altLang="en-US" sz="2400" b="1" dirty="0">
                <a:latin typeface="Calibri" panose="020F0502020204030204" pitchFamily="34" charset="0"/>
              </a:rPr>
              <a:t>Sensitivity = TP/P</a:t>
            </a:r>
          </a:p>
          <a:p>
            <a:pPr lvl="1">
              <a:spcBef>
                <a:spcPct val="20000"/>
              </a:spcBef>
              <a:buClr>
                <a:schemeClr val="hlink"/>
              </a:buClr>
              <a:buSzPct val="55000"/>
              <a:buFont typeface="Wingdings" panose="05000000000000000000" pitchFamily="2" charset="2"/>
              <a:buChar char="n"/>
            </a:pPr>
            <a:r>
              <a:rPr lang="en-US" altLang="en-US" sz="2400" b="1" dirty="0">
                <a:latin typeface="Calibri" panose="020F0502020204030204" pitchFamily="34" charset="0"/>
              </a:rPr>
              <a:t>Specificity</a:t>
            </a:r>
            <a:r>
              <a:rPr lang="en-US" altLang="en-US" sz="2400" dirty="0">
                <a:latin typeface="Calibri" panose="020F0502020204030204" pitchFamily="34" charset="0"/>
              </a:rPr>
              <a:t>: True Negative recognition rate</a:t>
            </a:r>
          </a:p>
          <a:p>
            <a:pPr lvl="2">
              <a:spcBef>
                <a:spcPct val="20000"/>
              </a:spcBef>
              <a:buClr>
                <a:schemeClr val="folHlink"/>
              </a:buClr>
              <a:buSzPct val="50000"/>
              <a:buFont typeface="Wingdings" panose="05000000000000000000" pitchFamily="2" charset="2"/>
              <a:buChar char="n"/>
            </a:pPr>
            <a:r>
              <a:rPr lang="en-US" altLang="en-US" sz="2400" b="1" dirty="0">
                <a:latin typeface="Calibri" panose="020F0502020204030204" pitchFamily="34" charset="0"/>
              </a:rPr>
              <a:t>Specificity = TN/N</a:t>
            </a:r>
          </a:p>
        </p:txBody>
      </p:sp>
      <p:graphicFrame>
        <p:nvGraphicFramePr>
          <p:cNvPr id="62595" name="Group 131">
            <a:extLst>
              <a:ext uri="{FF2B5EF4-FFF2-40B4-BE49-F238E27FC236}">
                <a16:creationId xmlns:a16="http://schemas.microsoft.com/office/drawing/2014/main" id="{B2860586-D850-78B2-E4AC-408FA7944A73}"/>
              </a:ext>
            </a:extLst>
          </p:cNvPr>
          <p:cNvGraphicFramePr>
            <a:graphicFrameLocks noGrp="1"/>
          </p:cNvGraphicFramePr>
          <p:nvPr/>
        </p:nvGraphicFramePr>
        <p:xfrm>
          <a:off x="1524000" y="1371600"/>
          <a:ext cx="1905000" cy="1466852"/>
        </p:xfrm>
        <a:graphic>
          <a:graphicData uri="http://schemas.openxmlformats.org/drawingml/2006/table">
            <a:tbl>
              <a:tblPr/>
              <a:tblGrid>
                <a:gridCol w="5334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66713">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A\P</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C</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¬C</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Calibri" pitchFamily="34" charset="0"/>
                      </a:endParaRP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C</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TP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FN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P</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6713">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¬C</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FP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TN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N</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713">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Calibri" pitchFamily="34" charset="0"/>
                      </a:endParaRP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All</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3280" name="Slide Number Placeholder 7">
            <a:extLst>
              <a:ext uri="{FF2B5EF4-FFF2-40B4-BE49-F238E27FC236}">
                <a16:creationId xmlns:a16="http://schemas.microsoft.com/office/drawing/2014/main" id="{1F0B0EE6-7EA6-EF75-4F6A-024FCA2D54AB}"/>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2B987964-4D5B-4C7F-ABE6-464879FBC13B}" type="slidenum">
              <a:rPr lang="en-US" altLang="en-US" sz="1200" b="1">
                <a:latin typeface="Calibri" panose="020F0502020204030204" pitchFamily="34" charset="0"/>
              </a:rPr>
              <a:pPr algn="r" eaLnBrk="1" hangingPunct="1"/>
              <a:t>98</a:t>
            </a:fld>
            <a:endParaRPr lang="en-US" altLang="en-US" sz="1200" b="1">
              <a:latin typeface="Calibri" panose="020F0502020204030204" pitchFamily="34"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7" descr="8F">
            <a:extLst>
              <a:ext uri="{FF2B5EF4-FFF2-40B4-BE49-F238E27FC236}">
                <a16:creationId xmlns:a16="http://schemas.microsoft.com/office/drawing/2014/main" id="{9CB36F02-C01F-7F9B-7190-3315A7775C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4343400"/>
            <a:ext cx="4267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5" name="Picture 8" descr="8recall">
            <a:extLst>
              <a:ext uri="{FF2B5EF4-FFF2-40B4-BE49-F238E27FC236}">
                <a16:creationId xmlns:a16="http://schemas.microsoft.com/office/drawing/2014/main" id="{350A03AC-A2CB-9687-A0F4-D119DE705B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0225" y="2895600"/>
            <a:ext cx="31242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6" name="Picture 7" descr="8precision">
            <a:extLst>
              <a:ext uri="{FF2B5EF4-FFF2-40B4-BE49-F238E27FC236}">
                <a16:creationId xmlns:a16="http://schemas.microsoft.com/office/drawing/2014/main" id="{BD4867DF-FE1A-5EA9-EC9C-E6543FB0F4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1865313"/>
            <a:ext cx="35814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Rectangle 2">
            <a:extLst>
              <a:ext uri="{FF2B5EF4-FFF2-40B4-BE49-F238E27FC236}">
                <a16:creationId xmlns:a16="http://schemas.microsoft.com/office/drawing/2014/main" id="{14B417DD-6B3C-F15B-3217-2842D7AF9188}"/>
              </a:ext>
            </a:extLst>
          </p:cNvPr>
          <p:cNvSpPr>
            <a:spLocks noGrp="1" noChangeArrowheads="1"/>
          </p:cNvSpPr>
          <p:nvPr>
            <p:ph type="title"/>
          </p:nvPr>
        </p:nvSpPr>
        <p:spPr>
          <a:xfrm>
            <a:off x="304800" y="0"/>
            <a:ext cx="8402638" cy="1219200"/>
          </a:xfrm>
        </p:spPr>
        <p:txBody>
          <a:bodyPr>
            <a:normAutofit/>
          </a:bodyPr>
          <a:lstStyle/>
          <a:p>
            <a:pPr algn="ctr"/>
            <a:r>
              <a:rPr lang="en-US" altLang="en-US" sz="3200" b="1" dirty="0">
                <a:latin typeface="Times New Roman" panose="02020603050405020304" pitchFamily="18" charset="0"/>
                <a:cs typeface="Times New Roman" panose="02020603050405020304" pitchFamily="18" charset="0"/>
              </a:rPr>
              <a:t>Classifier Evaluation Metrics: </a:t>
            </a:r>
            <a:br>
              <a:rPr lang="en-US" altLang="en-US" sz="3200" b="1" dirty="0">
                <a:latin typeface="Times New Roman" panose="02020603050405020304" pitchFamily="18" charset="0"/>
                <a:cs typeface="Times New Roman" panose="02020603050405020304" pitchFamily="18" charset="0"/>
              </a:rPr>
            </a:br>
            <a:r>
              <a:rPr lang="en-US" altLang="en-US" sz="3200" b="1" dirty="0">
                <a:latin typeface="Times New Roman" panose="02020603050405020304" pitchFamily="18" charset="0"/>
                <a:cs typeface="Times New Roman" panose="02020603050405020304" pitchFamily="18" charset="0"/>
              </a:rPr>
              <a:t>Precision and Recall, and F-measures</a:t>
            </a:r>
          </a:p>
        </p:txBody>
      </p:sp>
      <p:sp>
        <p:nvSpPr>
          <p:cNvPr id="54278" name="Rectangle 3">
            <a:extLst>
              <a:ext uri="{FF2B5EF4-FFF2-40B4-BE49-F238E27FC236}">
                <a16:creationId xmlns:a16="http://schemas.microsoft.com/office/drawing/2014/main" id="{064BA8DA-B963-8C69-6389-098F060DDBF7}"/>
              </a:ext>
            </a:extLst>
          </p:cNvPr>
          <p:cNvSpPr>
            <a:spLocks noGrp="1" noChangeArrowheads="1"/>
          </p:cNvSpPr>
          <p:nvPr>
            <p:ph type="body" idx="1"/>
          </p:nvPr>
        </p:nvSpPr>
        <p:spPr>
          <a:xfrm>
            <a:off x="257175" y="1371600"/>
            <a:ext cx="8477250" cy="4419600"/>
          </a:xfrm>
        </p:spPr>
        <p:txBody>
          <a:bodyPr>
            <a:normAutofit lnSpcReduction="10000"/>
          </a:bodyPr>
          <a:lstStyle/>
          <a:p>
            <a:pPr>
              <a:lnSpc>
                <a:spcPct val="90000"/>
              </a:lnSpc>
            </a:pPr>
            <a:r>
              <a:rPr lang="en-US" altLang="en-US" sz="2400" b="1" dirty="0"/>
              <a:t>Precision</a:t>
            </a:r>
            <a:r>
              <a:rPr lang="en-US" altLang="en-US" sz="2400" dirty="0"/>
              <a:t>: exactness – what % of tuples that the classifier labeled as positive are actually positive</a:t>
            </a:r>
          </a:p>
          <a:p>
            <a:pPr lvl="1">
              <a:lnSpc>
                <a:spcPct val="90000"/>
              </a:lnSpc>
            </a:pPr>
            <a:endParaRPr lang="en-US" altLang="en-US" sz="2400" b="1" dirty="0"/>
          </a:p>
          <a:p>
            <a:pPr>
              <a:lnSpc>
                <a:spcPct val="90000"/>
              </a:lnSpc>
            </a:pPr>
            <a:r>
              <a:rPr lang="en-US" altLang="en-US" sz="2400" b="1" dirty="0"/>
              <a:t>Recall: </a:t>
            </a:r>
            <a:r>
              <a:rPr lang="en-US" altLang="en-US" sz="2400" dirty="0"/>
              <a:t>completeness – what % of positive tuples did the classifier label as positive?</a:t>
            </a:r>
          </a:p>
          <a:p>
            <a:pPr>
              <a:lnSpc>
                <a:spcPct val="90000"/>
              </a:lnSpc>
            </a:pPr>
            <a:r>
              <a:rPr lang="en-US" altLang="en-US" sz="2400" dirty="0"/>
              <a:t>Perfect score is 1.0</a:t>
            </a:r>
          </a:p>
          <a:p>
            <a:pPr>
              <a:lnSpc>
                <a:spcPct val="90000"/>
              </a:lnSpc>
            </a:pPr>
            <a:r>
              <a:rPr lang="en-US" altLang="en-US" sz="2400" dirty="0"/>
              <a:t>Inverse relationship between precision &amp; recall</a:t>
            </a:r>
          </a:p>
          <a:p>
            <a:pPr>
              <a:lnSpc>
                <a:spcPct val="80000"/>
              </a:lnSpc>
            </a:pPr>
            <a:r>
              <a:rPr lang="en-US" altLang="en-US" sz="2400" b="1" i="1" dirty="0"/>
              <a:t>F</a:t>
            </a:r>
            <a:r>
              <a:rPr lang="en-US" altLang="en-US" sz="2400" b="1" dirty="0"/>
              <a:t> measure (</a:t>
            </a:r>
            <a:r>
              <a:rPr lang="en-US" altLang="en-US" sz="2400" b="1" i="1" dirty="0"/>
              <a:t>F</a:t>
            </a:r>
            <a:r>
              <a:rPr lang="en-US" altLang="en-US" sz="2400" b="1" i="1" baseline="-25000" dirty="0"/>
              <a:t>1</a:t>
            </a:r>
            <a:r>
              <a:rPr lang="en-US" altLang="en-US" sz="2400" b="1" dirty="0"/>
              <a:t> </a:t>
            </a:r>
            <a:r>
              <a:rPr lang="en-US" altLang="en-US" sz="2400" dirty="0"/>
              <a:t>or</a:t>
            </a:r>
            <a:r>
              <a:rPr lang="en-US" altLang="en-US" sz="2400" b="1" dirty="0"/>
              <a:t> </a:t>
            </a:r>
            <a:r>
              <a:rPr lang="en-US" altLang="en-US" sz="2400" b="1" i="1" dirty="0"/>
              <a:t>F</a:t>
            </a:r>
            <a:r>
              <a:rPr lang="en-US" altLang="en-US" sz="2400" b="1" dirty="0"/>
              <a:t>-score)</a:t>
            </a:r>
            <a:r>
              <a:rPr lang="en-US" altLang="en-US" sz="2400" dirty="0"/>
              <a:t>: harmonic mean of precision and recall,</a:t>
            </a:r>
            <a:endParaRPr lang="en-US" altLang="en-US" sz="2400" b="1" dirty="0"/>
          </a:p>
          <a:p>
            <a:pPr>
              <a:lnSpc>
                <a:spcPct val="80000"/>
              </a:lnSpc>
              <a:buFont typeface="Wingdings" panose="05000000000000000000" pitchFamily="2" charset="2"/>
              <a:buNone/>
            </a:pPr>
            <a:endParaRPr lang="en-US" altLang="en-US" sz="2400" b="1" i="1" dirty="0"/>
          </a:p>
          <a:p>
            <a:pPr>
              <a:lnSpc>
                <a:spcPct val="80000"/>
              </a:lnSpc>
            </a:pPr>
            <a:r>
              <a:rPr lang="en-US" altLang="en-US" sz="2400" b="1" i="1" dirty="0" err="1"/>
              <a:t>F</a:t>
            </a:r>
            <a:r>
              <a:rPr lang="en-US" altLang="en-US" sz="2400" b="1" i="1" baseline="-25000" dirty="0" err="1">
                <a:cs typeface="Tahoma" panose="020B0604030504040204" pitchFamily="34" charset="0"/>
              </a:rPr>
              <a:t>ß</a:t>
            </a:r>
            <a:r>
              <a:rPr lang="en-US" altLang="en-US" sz="2400" b="1" dirty="0"/>
              <a:t>:  </a:t>
            </a:r>
            <a:r>
              <a:rPr lang="en-US" altLang="en-US" sz="2400" dirty="0"/>
              <a:t>weighted measure of precision and recall</a:t>
            </a:r>
          </a:p>
          <a:p>
            <a:pPr lvl="1">
              <a:lnSpc>
                <a:spcPct val="80000"/>
              </a:lnSpc>
            </a:pPr>
            <a:r>
              <a:rPr lang="en-US" altLang="en-US" sz="2400" dirty="0"/>
              <a:t>assigns </a:t>
            </a:r>
            <a:r>
              <a:rPr lang="en-US" altLang="en-US" sz="2400" dirty="0">
                <a:cs typeface="Tahoma" panose="020B0604030504040204" pitchFamily="34" charset="0"/>
              </a:rPr>
              <a:t>ß times as much weight to recall as to precision</a:t>
            </a:r>
            <a:endParaRPr lang="en-US" altLang="en-US" sz="2400" dirty="0"/>
          </a:p>
        </p:txBody>
      </p:sp>
      <p:sp>
        <p:nvSpPr>
          <p:cNvPr id="54279" name="Text Box 5">
            <a:extLst>
              <a:ext uri="{FF2B5EF4-FFF2-40B4-BE49-F238E27FC236}">
                <a16:creationId xmlns:a16="http://schemas.microsoft.com/office/drawing/2014/main" id="{0DE68FC1-088F-1F53-D640-32D6BFE0A4D8}"/>
              </a:ext>
            </a:extLst>
          </p:cNvPr>
          <p:cNvSpPr txBox="1">
            <a:spLocks noChangeArrowheads="1"/>
          </p:cNvSpPr>
          <p:nvPr/>
        </p:nvSpPr>
        <p:spPr bwMode="auto">
          <a:xfrm>
            <a:off x="1050925" y="501015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sz="2800"/>
          </a:p>
        </p:txBody>
      </p:sp>
      <p:sp>
        <p:nvSpPr>
          <p:cNvPr id="54280" name="Slide Number Placeholder 7">
            <a:extLst>
              <a:ext uri="{FF2B5EF4-FFF2-40B4-BE49-F238E27FC236}">
                <a16:creationId xmlns:a16="http://schemas.microsoft.com/office/drawing/2014/main" id="{BA37E91C-CC67-5581-703C-73BBAAB1E589}"/>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5E80B123-057B-46C1-B640-FBD35837C60D}" type="slidenum">
              <a:rPr lang="en-US" altLang="en-US" sz="1200" b="1">
                <a:latin typeface="Calibri" panose="020F0502020204030204" pitchFamily="34" charset="0"/>
              </a:rPr>
              <a:pPr algn="r" eaLnBrk="1" hangingPunct="1"/>
              <a:t>99</a:t>
            </a:fld>
            <a:endParaRPr lang="en-US" altLang="en-US" sz="1200" b="1">
              <a:latin typeface="Calibri" panose="020F0502020204030204" pitchFamily="34" charset="0"/>
            </a:endParaRPr>
          </a:p>
        </p:txBody>
      </p:sp>
      <p:pic>
        <p:nvPicPr>
          <p:cNvPr id="54281" name="Picture 8" descr="8Fbeta">
            <a:extLst>
              <a:ext uri="{FF2B5EF4-FFF2-40B4-BE49-F238E27FC236}">
                <a16:creationId xmlns:a16="http://schemas.microsoft.com/office/drawing/2014/main" id="{87242555-3122-0A4D-4F4D-BB10A3FE96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4625" y="5791200"/>
            <a:ext cx="57912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1031</TotalTime>
  <Words>10735</Words>
  <Application>Microsoft Office PowerPoint</Application>
  <PresentationFormat>On-screen Show (4:3)</PresentationFormat>
  <Paragraphs>1171</Paragraphs>
  <Slides>121</Slides>
  <Notes>62</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4</vt:i4>
      </vt:variant>
      <vt:variant>
        <vt:lpstr>Slide Titles</vt:lpstr>
      </vt:variant>
      <vt:variant>
        <vt:i4>121</vt:i4>
      </vt:variant>
    </vt:vector>
  </HeadingPairs>
  <TitlesOfParts>
    <vt:vector size="142" baseType="lpstr">
      <vt:lpstr>Arial</vt:lpstr>
      <vt:lpstr>Berlin Sans FB Demi</vt:lpstr>
      <vt:lpstr>Calibri</vt:lpstr>
      <vt:lpstr>Calibri Light</vt:lpstr>
      <vt:lpstr>Comic Sans MS</vt:lpstr>
      <vt:lpstr>Courier New</vt:lpstr>
      <vt:lpstr>Marlett</vt:lpstr>
      <vt:lpstr>Monotype Sorts</vt:lpstr>
      <vt:lpstr>MTMI</vt:lpstr>
      <vt:lpstr>MTSYN</vt:lpstr>
      <vt:lpstr>Tahoma</vt:lpstr>
      <vt:lpstr>Times New Roman</vt:lpstr>
      <vt:lpstr>Times-Italic</vt:lpstr>
      <vt:lpstr>Times-Roman</vt:lpstr>
      <vt:lpstr>Wingdings</vt:lpstr>
      <vt:lpstr>Wingdings 2</vt:lpstr>
      <vt:lpstr>Office Theme</vt:lpstr>
      <vt:lpstr>Visio</vt:lpstr>
      <vt:lpstr>Worksheet</vt:lpstr>
      <vt:lpstr>Equation</vt:lpstr>
      <vt:lpstr>VISIO</vt:lpstr>
      <vt:lpstr>Classification: Basic Concepts</vt:lpstr>
      <vt:lpstr>Detailed Syllabus </vt:lpstr>
      <vt:lpstr>Presentation Outline</vt:lpstr>
      <vt:lpstr>A simple question</vt:lpstr>
      <vt:lpstr>A simple question (cont.)</vt:lpstr>
      <vt:lpstr>PowerPoint Presentation</vt:lpstr>
      <vt:lpstr>The machine learning framework</vt:lpstr>
      <vt:lpstr>The machine learning/Classification  framework</vt:lpstr>
      <vt:lpstr>Steps</vt:lpstr>
      <vt:lpstr>What is deep learning?</vt:lpstr>
      <vt:lpstr>Presentation Outline</vt:lpstr>
      <vt:lpstr>Classification: Definition</vt:lpstr>
      <vt:lpstr>Illustrating Classification Task</vt:lpstr>
      <vt:lpstr>Supervised vs. Unsupervised Learning</vt:lpstr>
      <vt:lpstr>Classification vs. Prediction</vt:lpstr>
      <vt:lpstr>Classification—A Two-Step Process </vt:lpstr>
      <vt:lpstr>Process (1): Model Construction</vt:lpstr>
      <vt:lpstr>Process (2): Using the Model in Prediction </vt:lpstr>
      <vt:lpstr>Classification Issues: Data Preparation</vt:lpstr>
      <vt:lpstr>Issues: Evaluating Classification Methods</vt:lpstr>
      <vt:lpstr>Presentation Outline</vt:lpstr>
      <vt:lpstr>Decision tree induction</vt:lpstr>
      <vt:lpstr>Decision Tree Induction: An Example</vt:lpstr>
      <vt:lpstr>Use of decision tree</vt:lpstr>
      <vt:lpstr>History</vt:lpstr>
      <vt:lpstr>Algorithm for Decision Tree Induction</vt:lpstr>
      <vt:lpstr>PowerPoint Presentation</vt:lpstr>
      <vt:lpstr>Splitting possibilities</vt:lpstr>
      <vt:lpstr>Brief Review of Entropy</vt:lpstr>
      <vt:lpstr>About Shannon’s entropy</vt:lpstr>
      <vt:lpstr>PowerPoint Presentation</vt:lpstr>
      <vt:lpstr>Attribute Selection: Information Gain</vt:lpstr>
      <vt:lpstr>Computing Information-Gain for Continuous-Valued Attributes</vt:lpstr>
      <vt:lpstr>Gain Ratio for Attribute Selection (C4.5)</vt:lpstr>
      <vt:lpstr>PowerPoint Presentation</vt:lpstr>
      <vt:lpstr>Gini Index (CART, IBM IntelligentMiner)</vt:lpstr>
      <vt:lpstr>Computation of Gini Index </vt:lpstr>
      <vt:lpstr>Comparing Attribute Selection Measures</vt:lpstr>
      <vt:lpstr>Other Attribute Selection Measures</vt:lpstr>
      <vt:lpstr>Enhancements to Basic Decision Tree Induction</vt:lpstr>
      <vt:lpstr>Underfitting and Overfitting</vt:lpstr>
      <vt:lpstr>Underfitting and Overfitting</vt:lpstr>
      <vt:lpstr>Underfitting</vt:lpstr>
      <vt:lpstr>Underfitting</vt:lpstr>
      <vt:lpstr> More on Underfitting</vt:lpstr>
      <vt:lpstr>Overfitting</vt:lpstr>
      <vt:lpstr>Overfitting</vt:lpstr>
      <vt:lpstr>Overfitting Examples</vt:lpstr>
      <vt:lpstr>Overfitting and Tree Pruning</vt:lpstr>
      <vt:lpstr>Classification in Large Databases</vt:lpstr>
      <vt:lpstr>Scalability Framework for RainForest</vt:lpstr>
      <vt:lpstr>Rainforest:  Training Set and Its AVC Sets </vt:lpstr>
      <vt:lpstr>BOAT (Bootstrapped Optimistic Algorithm for Tree Construction)</vt:lpstr>
      <vt:lpstr>Presentation Outline</vt:lpstr>
      <vt:lpstr>Bayesian Classification: Why?</vt:lpstr>
      <vt:lpstr>Derivation of Bays’ theorem </vt:lpstr>
      <vt:lpstr>Examples of conditional probability</vt:lpstr>
      <vt:lpstr>Bayesian Classification: Simple Overview</vt:lpstr>
      <vt:lpstr>Bayesian Classification: Simple overview</vt:lpstr>
      <vt:lpstr>Bayesian Classification: Simple overview…</vt:lpstr>
      <vt:lpstr>Bays Theorem</vt:lpstr>
      <vt:lpstr>Bayesian Classification: Simple introduction…</vt:lpstr>
      <vt:lpstr>Bayes Classifier</vt:lpstr>
      <vt:lpstr>Example of Bayes Theorem</vt:lpstr>
      <vt:lpstr>Bayesian Classifiers</vt:lpstr>
      <vt:lpstr>Bayesian Classifiers</vt:lpstr>
      <vt:lpstr>Naïve Bayes Classifier</vt:lpstr>
      <vt:lpstr>How to Estimate Probabilities from Data?</vt:lpstr>
      <vt:lpstr>How to Estimate Probabilities from Data?</vt:lpstr>
      <vt:lpstr>How to Estimate Probabilities from Data?</vt:lpstr>
      <vt:lpstr>Example of Naïve Bayes Classifier</vt:lpstr>
      <vt:lpstr>Naïve Bayes Classifier</vt:lpstr>
      <vt:lpstr>Naïve Bayes Classifier: Example 1</vt:lpstr>
      <vt:lpstr>Naïve Bayes Classifier: Example 2: estimating P(xi|C)</vt:lpstr>
      <vt:lpstr>Example 2….</vt:lpstr>
      <vt:lpstr>Naïve Bayes (Summary) </vt:lpstr>
      <vt:lpstr>Presentation Outline</vt:lpstr>
      <vt:lpstr>Lazy vs. Eager Learning</vt:lpstr>
      <vt:lpstr>Lazy Learner: Instance-Based Methods</vt:lpstr>
      <vt:lpstr>k-Nearest Neighbor Classifiers</vt:lpstr>
      <vt:lpstr>k-Nearest-Neighbor Classifiers</vt:lpstr>
      <vt:lpstr>Definition of Nearest Neighbor</vt:lpstr>
      <vt:lpstr>Nearest Neighbor Classification</vt:lpstr>
      <vt:lpstr>Nearest Neighbor Classification…</vt:lpstr>
      <vt:lpstr>Nearest Neighbor Classification…</vt:lpstr>
      <vt:lpstr>Nearest Neighbor Classification…</vt:lpstr>
      <vt:lpstr>Nearest neighbor Classification…</vt:lpstr>
      <vt:lpstr>Case-Based Reasoning (CBR)</vt:lpstr>
      <vt:lpstr>Presentation Outline</vt:lpstr>
      <vt:lpstr>About Linear classifiers </vt:lpstr>
      <vt:lpstr>Linear Regression</vt:lpstr>
      <vt:lpstr>Perceptron</vt:lpstr>
      <vt:lpstr>Logistic Regression</vt:lpstr>
      <vt:lpstr>Presentation Outline</vt:lpstr>
      <vt:lpstr>Model Evaluation and Selection</vt:lpstr>
      <vt:lpstr>Confusion Matrix</vt:lpstr>
      <vt:lpstr>Classifier Evaluation Metrics: Confusion Matrix</vt:lpstr>
      <vt:lpstr>Classifier Evaluation Metrics: Accuracy, Error Rate, Sensitivity and Specificity</vt:lpstr>
      <vt:lpstr>Classifier Evaluation Metrics:  Precision and Recall, and F-measures</vt:lpstr>
      <vt:lpstr>Classifier Evaluation Metrics: Example</vt:lpstr>
      <vt:lpstr>Evaluating Classifier Accuracy: Holdout &amp; Cross-Validation Methods</vt:lpstr>
      <vt:lpstr>Evaluating Classifier Accuracy: Bootstrap</vt:lpstr>
      <vt:lpstr>Estimating Confidence Intervals: Classifier Models M1 vs. M2</vt:lpstr>
      <vt:lpstr>Estimating Confidence Intervals: Null Hypothesis</vt:lpstr>
      <vt:lpstr>Model Selection: ROC Curves</vt:lpstr>
      <vt:lpstr>PowerPoint Presentation</vt:lpstr>
      <vt:lpstr>Issues Affecting Model Selection</vt:lpstr>
      <vt:lpstr>Presentation Outline</vt:lpstr>
      <vt:lpstr>Ensemble Methods: Increasing the Accuracy</vt:lpstr>
      <vt:lpstr>PowerPoint Presentation</vt:lpstr>
      <vt:lpstr>Bagging: Bootstrap Aggregation</vt:lpstr>
      <vt:lpstr>PowerPoint Presentation</vt:lpstr>
      <vt:lpstr>Boosting</vt:lpstr>
      <vt:lpstr>Adaboost (Freund and Schapire, 1997) Adaptive boosting </vt:lpstr>
      <vt:lpstr>PowerPoint Presentation</vt:lpstr>
      <vt:lpstr>Gradient Boosting and XGboost</vt:lpstr>
      <vt:lpstr>Random Forest (Breiman 2001) </vt:lpstr>
      <vt:lpstr>Classification of Class-Imbalanced Data Sets</vt:lpstr>
      <vt:lpstr>Presentation Outline</vt:lpstr>
      <vt:lpstr>Summary (I)</vt:lpstr>
      <vt:lpstr>Summary (II)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Basic Concepts</dc:title>
  <dc:creator>Krishna Reddy P</dc:creator>
  <cp:lastModifiedBy>Krishna Reddy P</cp:lastModifiedBy>
  <cp:revision>39</cp:revision>
  <dcterms:created xsi:type="dcterms:W3CDTF">2022-09-23T15:01:44Z</dcterms:created>
  <dcterms:modified xsi:type="dcterms:W3CDTF">2023-10-13T08:04:09Z</dcterms:modified>
</cp:coreProperties>
</file>