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3" r:id="rId6"/>
    <p:sldId id="259"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7" r:id="rId32"/>
    <p:sldId id="295" r:id="rId33"/>
    <p:sldId id="287" r:id="rId34"/>
    <p:sldId id="288" r:id="rId35"/>
    <p:sldId id="294" r:id="rId36"/>
    <p:sldId id="289" r:id="rId37"/>
    <p:sldId id="290" r:id="rId38"/>
    <p:sldId id="291" r:id="rId39"/>
    <p:sldId id="292" r:id="rId40"/>
    <p:sldId id="29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3" autoAdjust="0"/>
    <p:restoredTop sz="94660"/>
  </p:normalViewPr>
  <p:slideViewPr>
    <p:cSldViewPr snapToGrid="0">
      <p:cViewPr varScale="1">
        <p:scale>
          <a:sx n="60" d="100"/>
          <a:sy n="60" d="100"/>
        </p:scale>
        <p:origin x="13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560B19-14B7-4726-B557-27382F51C166}"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162240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60B19-14B7-4726-B557-27382F51C166}"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314199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60B19-14B7-4726-B557-27382F51C166}"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241008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60B19-14B7-4726-B557-27382F51C166}"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357641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60B19-14B7-4726-B557-27382F51C166}"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106451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560B19-14B7-4726-B557-27382F51C166}"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1241014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60B19-14B7-4726-B557-27382F51C166}"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70396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60B19-14B7-4726-B557-27382F51C166}"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369447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60B19-14B7-4726-B557-27382F51C166}"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23588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560B19-14B7-4726-B557-27382F51C166}"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279229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560B19-14B7-4726-B557-27382F51C166}"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241132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60B19-14B7-4726-B557-27382F51C166}" type="datetimeFigureOut">
              <a:rPr lang="en-IN" smtClean="0"/>
              <a:t>22-08-2023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C0BE9-A325-4DA4-B385-AB5605D433D8}" type="slidenum">
              <a:rPr lang="en-IN" smtClean="0"/>
              <a:t>‹#›</a:t>
            </a:fld>
            <a:endParaRPr lang="en-IN"/>
          </a:p>
        </p:txBody>
      </p:sp>
    </p:spTree>
    <p:extLst>
      <p:ext uri="{BB962C8B-B14F-4D97-AF65-F5344CB8AC3E}">
        <p14:creationId xmlns:p14="http://schemas.microsoft.com/office/powerpoint/2010/main" val="3651724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0D30-9D5B-668D-351F-6E0995C61590}"/>
              </a:ext>
            </a:extLst>
          </p:cNvPr>
          <p:cNvSpPr>
            <a:spLocks noGrp="1"/>
          </p:cNvSpPr>
          <p:nvPr>
            <p:ph type="ctrTitle"/>
          </p:nvPr>
        </p:nvSpPr>
        <p:spPr/>
        <p:txBody>
          <a:bodyPr>
            <a:noAutofit/>
          </a:bodyPr>
          <a:lstStyle/>
          <a:p>
            <a:r>
              <a:rPr lang="en-IN" sz="2100" b="1" dirty="0">
                <a:latin typeface="Times New Roman" panose="02020603050405020304" pitchFamily="18" charset="0"/>
              </a:rPr>
              <a:t>ATTRIBUTE-ORIENTED INDUCTION</a:t>
            </a:r>
            <a:br>
              <a:rPr lang="en-IN" sz="2100" b="1" dirty="0"/>
            </a:br>
            <a:r>
              <a:rPr lang="en-IN" sz="2100" b="1" dirty="0">
                <a:latin typeface="Times New Roman" panose="02020603050405020304" pitchFamily="18" charset="0"/>
              </a:rPr>
              <a:t>IN RELATIONAL DATABASES</a:t>
            </a:r>
            <a:br>
              <a:rPr lang="en-IN" sz="2100" b="1" dirty="0">
                <a:latin typeface="Times New Roman" panose="02020603050405020304" pitchFamily="18" charset="0"/>
              </a:rPr>
            </a:br>
            <a:r>
              <a:rPr lang="en-IN" sz="2100" b="1" dirty="0">
                <a:latin typeface="Times New Roman" panose="02020603050405020304" pitchFamily="18" charset="0"/>
              </a:rPr>
              <a:t>by </a:t>
            </a:r>
            <a:br>
              <a:rPr lang="en-IN" sz="2100" b="1" dirty="0">
                <a:latin typeface="Times New Roman" panose="02020603050405020304" pitchFamily="18" charset="0"/>
              </a:rPr>
            </a:br>
            <a:br>
              <a:rPr lang="en-IN" sz="2100" b="1" dirty="0">
                <a:latin typeface="Times New Roman" panose="02020603050405020304" pitchFamily="18" charset="0"/>
              </a:rPr>
            </a:br>
            <a:r>
              <a:rPr lang="en-IN" sz="2100" b="1" dirty="0" err="1">
                <a:latin typeface="Times New Roman" panose="02020603050405020304" pitchFamily="18" charset="0"/>
              </a:rPr>
              <a:t>Yandong</a:t>
            </a:r>
            <a:r>
              <a:rPr lang="en-IN" sz="2100" b="1" dirty="0">
                <a:latin typeface="Times New Roman" panose="02020603050405020304" pitchFamily="18" charset="0"/>
              </a:rPr>
              <a:t> Cai</a:t>
            </a:r>
          </a:p>
        </p:txBody>
      </p:sp>
      <p:sp>
        <p:nvSpPr>
          <p:cNvPr id="3" name="Subtitle 2">
            <a:extLst>
              <a:ext uri="{FF2B5EF4-FFF2-40B4-BE49-F238E27FC236}">
                <a16:creationId xmlns:a16="http://schemas.microsoft.com/office/drawing/2014/main" id="{60DFF959-AF7C-AD9F-6236-20C229ADB114}"/>
              </a:ext>
            </a:extLst>
          </p:cNvPr>
          <p:cNvSpPr>
            <a:spLocks noGrp="1"/>
          </p:cNvSpPr>
          <p:nvPr>
            <p:ph type="subTitle" idx="1"/>
          </p:nvPr>
        </p:nvSpPr>
        <p:spPr>
          <a:xfrm>
            <a:off x="1143000" y="3751419"/>
            <a:ext cx="6858000" cy="1667604"/>
          </a:xfrm>
        </p:spPr>
        <p:txBody>
          <a:bodyPr>
            <a:normAutofit fontScale="40000" lnSpcReduction="20000"/>
          </a:bodyPr>
          <a:lstStyle/>
          <a:p>
            <a:endParaRPr lang="en-IN" sz="1400" dirty="0"/>
          </a:p>
          <a:p>
            <a:r>
              <a:rPr lang="en-IN" sz="5800" dirty="0">
                <a:latin typeface="Times New Roman" panose="02020603050405020304" pitchFamily="18" charset="0"/>
                <a:cs typeface="Times New Roman" panose="02020603050405020304" pitchFamily="18" charset="0"/>
              </a:rPr>
              <a:t>Presented by</a:t>
            </a:r>
          </a:p>
          <a:p>
            <a:endParaRPr lang="en-IN" sz="5800" dirty="0">
              <a:latin typeface="Times New Roman" panose="02020603050405020304" pitchFamily="18" charset="0"/>
              <a:cs typeface="Times New Roman" panose="02020603050405020304" pitchFamily="18" charset="0"/>
            </a:endParaRPr>
          </a:p>
          <a:p>
            <a:r>
              <a:rPr lang="en-IN" sz="5800" dirty="0">
                <a:latin typeface="Times New Roman" panose="02020603050405020304" pitchFamily="18" charset="0"/>
                <a:cs typeface="Times New Roman" panose="02020603050405020304" pitchFamily="18" charset="0"/>
              </a:rPr>
              <a:t>P. Krishna Reddy</a:t>
            </a:r>
          </a:p>
          <a:p>
            <a:r>
              <a:rPr lang="en-IN" sz="5800" dirty="0">
                <a:latin typeface="Times New Roman" panose="02020603050405020304" pitchFamily="18" charset="0"/>
                <a:cs typeface="Times New Roman" panose="02020603050405020304" pitchFamily="18" charset="0"/>
              </a:rPr>
              <a:t>IIIT Hyderabad</a:t>
            </a:r>
          </a:p>
        </p:txBody>
      </p:sp>
    </p:spTree>
    <p:extLst>
      <p:ext uri="{BB962C8B-B14F-4D97-AF65-F5344CB8AC3E}">
        <p14:creationId xmlns:p14="http://schemas.microsoft.com/office/powerpoint/2010/main" val="163099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7625F-1970-7E64-A996-79EF998B3D78}"/>
              </a:ext>
            </a:extLst>
          </p:cNvPr>
          <p:cNvSpPr>
            <a:spLocks noGrp="1"/>
          </p:cNvSpPr>
          <p:nvPr>
            <p:ph idx="1"/>
          </p:nvPr>
        </p:nvSpPr>
        <p:spPr>
          <a:xfrm>
            <a:off x="132371" y="356134"/>
            <a:ext cx="3847097" cy="6501865"/>
          </a:xfrm>
        </p:spPr>
        <p:txBody>
          <a:bodyPr>
            <a:normAutofit fontScale="92500" lnSpcReduction="10000"/>
          </a:bodyPr>
          <a:lstStyle/>
          <a:p>
            <a:r>
              <a:rPr lang="en-US" sz="1800" dirty="0">
                <a:effectLst/>
                <a:latin typeface="Times New Roman" panose="02020603050405020304" pitchFamily="18" charset="0"/>
              </a:rPr>
              <a:t>Depending on the structure of the attribute domains, we can distinguish among three basic types of attributes [Mic83]:</a:t>
            </a:r>
          </a:p>
          <a:p>
            <a:pPr lvl="1"/>
            <a:r>
              <a:rPr lang="en-US" sz="1800" dirty="0">
                <a:effectLst/>
                <a:latin typeface="Times New Roman" panose="02020603050405020304" pitchFamily="18" charset="0"/>
              </a:rPr>
              <a:t> Nominal attributes: </a:t>
            </a:r>
          </a:p>
          <a:p>
            <a:pPr lvl="2"/>
            <a:r>
              <a:rPr lang="en-US" sz="1800" dirty="0">
                <a:latin typeface="Times New Roman" panose="02020603050405020304" pitchFamily="18" charset="0"/>
              </a:rPr>
              <a:t>C</a:t>
            </a:r>
            <a:r>
              <a:rPr lang="en-US" sz="1800" dirty="0">
                <a:effectLst/>
                <a:latin typeface="Times New Roman" panose="02020603050405020304" pitchFamily="18" charset="0"/>
              </a:rPr>
              <a:t>onsists of independent symbols or names</a:t>
            </a:r>
          </a:p>
          <a:p>
            <a:pPr lvl="2"/>
            <a:r>
              <a:rPr lang="en-US" sz="1800" dirty="0">
                <a:effectLst/>
                <a:latin typeface="Times New Roman" panose="02020603050405020304" pitchFamily="18" charset="0"/>
              </a:rPr>
              <a:t> No structure is assumed to relate the values in the domain.  </a:t>
            </a:r>
          </a:p>
          <a:p>
            <a:pPr lvl="2"/>
            <a:r>
              <a:rPr lang="en-US" sz="1800" dirty="0">
                <a:latin typeface="Times New Roman" panose="02020603050405020304" pitchFamily="18" charset="0"/>
              </a:rPr>
              <a:t>Example: </a:t>
            </a:r>
            <a:r>
              <a:rPr lang="en-US" sz="1800" dirty="0">
                <a:effectLst/>
                <a:latin typeface="Times New Roman" panose="02020603050405020304" pitchFamily="18" charset="0"/>
              </a:rPr>
              <a:t>computer ID </a:t>
            </a:r>
          </a:p>
          <a:p>
            <a:pPr lvl="1"/>
            <a:r>
              <a:rPr lang="en-US" sz="1800" dirty="0">
                <a:effectLst/>
                <a:latin typeface="Times New Roman" panose="02020603050405020304" pitchFamily="18" charset="0"/>
              </a:rPr>
              <a:t> Numeric attributes: </a:t>
            </a:r>
          </a:p>
          <a:p>
            <a:pPr lvl="2"/>
            <a:r>
              <a:rPr lang="en-US" sz="1800" dirty="0">
                <a:effectLst/>
                <a:latin typeface="Times New Roman" panose="02020603050405020304" pitchFamily="18" charset="0"/>
              </a:rPr>
              <a:t>The value set of such attributes is a totally </a:t>
            </a:r>
            <a:r>
              <a:rPr lang="en-US" sz="1800" dirty="0" err="1">
                <a:effectLst/>
                <a:latin typeface="Times New Roman" panose="02020603050405020304" pitchFamily="18" charset="0"/>
              </a:rPr>
              <a:t>odered</a:t>
            </a:r>
            <a:r>
              <a:rPr lang="en-US" sz="1800" dirty="0">
                <a:effectLst/>
                <a:latin typeface="Times New Roman" panose="02020603050405020304" pitchFamily="18" charset="0"/>
              </a:rPr>
              <a:t> set. For example, weight, salary and </a:t>
            </a:r>
            <a:r>
              <a:rPr lang="en-US" sz="1800" dirty="0" err="1">
                <a:effectLst/>
                <a:latin typeface="Times New Roman" panose="02020603050405020304" pitchFamily="18" charset="0"/>
              </a:rPr>
              <a:t>gpa</a:t>
            </a:r>
            <a:r>
              <a:rPr lang="en-US" sz="1800" dirty="0">
                <a:effectLst/>
                <a:latin typeface="Times New Roman" panose="02020603050405020304" pitchFamily="18" charset="0"/>
              </a:rPr>
              <a:t> are numeric attributes.</a:t>
            </a:r>
            <a:endParaRPr lang="en-US" sz="1800" dirty="0">
              <a:latin typeface="Times New Roman" panose="02020603050405020304" pitchFamily="18" charset="0"/>
            </a:endParaRPr>
          </a:p>
          <a:p>
            <a:r>
              <a:rPr lang="en-US" sz="1800" dirty="0">
                <a:latin typeface="Times New Roman" panose="02020603050405020304" pitchFamily="18" charset="0"/>
              </a:rPr>
              <a:t>Structured attributes: </a:t>
            </a:r>
          </a:p>
          <a:p>
            <a:pPr lvl="1"/>
            <a:r>
              <a:rPr lang="en-US" sz="1800" dirty="0">
                <a:latin typeface="Times New Roman" panose="02020603050405020304" pitchFamily="18" charset="0"/>
              </a:rPr>
              <a:t>The value set of such attributes has a tree structure which forms a generalization hierarchy. </a:t>
            </a:r>
          </a:p>
          <a:p>
            <a:pPr lvl="1"/>
            <a:r>
              <a:rPr lang="en-US" sz="1800" dirty="0">
                <a:latin typeface="Times New Roman" panose="02020603050405020304" pitchFamily="18" charset="0"/>
              </a:rPr>
              <a:t>A parent node in such a structure represents a more general concept than the concepts represented by its children nodes.</a:t>
            </a:r>
          </a:p>
          <a:p>
            <a:pPr lvl="1"/>
            <a:endParaRPr lang="en-US" sz="220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id="{044358EA-FAAD-18E7-70A9-66A177CF4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748" y="4004109"/>
            <a:ext cx="4235116" cy="2172854"/>
          </a:xfrm>
          <a:prstGeom prst="rect">
            <a:avLst/>
          </a:prstGeom>
        </p:spPr>
      </p:pic>
      <p:sp>
        <p:nvSpPr>
          <p:cNvPr id="6" name="Content Placeholder 2">
            <a:extLst>
              <a:ext uri="{FF2B5EF4-FFF2-40B4-BE49-F238E27FC236}">
                <a16:creationId xmlns:a16="http://schemas.microsoft.com/office/drawing/2014/main" id="{173BEE91-71F6-F33E-1048-A7B7D8D87077}"/>
              </a:ext>
            </a:extLst>
          </p:cNvPr>
          <p:cNvSpPr txBox="1">
            <a:spLocks/>
          </p:cNvSpPr>
          <p:nvPr/>
        </p:nvSpPr>
        <p:spPr>
          <a:xfrm>
            <a:off x="3657601" y="274094"/>
            <a:ext cx="5354028" cy="4073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latin typeface="Times New Roman" panose="02020603050405020304" pitchFamily="18" charset="0"/>
              </a:rPr>
              <a:t>The domain of structured attributes is defined by the problem background knowledge.</a:t>
            </a:r>
          </a:p>
          <a:p>
            <a:pPr lvl="2"/>
            <a:r>
              <a:rPr lang="en-US" sz="1800" dirty="0">
                <a:latin typeface="Times New Roman" panose="02020603050405020304" pitchFamily="18" charset="0"/>
              </a:rPr>
              <a:t>For example, the attribute shape could be a structured attribute whose domain is a tree structure with a set of leaves: </a:t>
            </a:r>
          </a:p>
          <a:p>
            <a:pPr lvl="2"/>
            <a:r>
              <a:rPr lang="en-US" sz="1800" dirty="0">
                <a:latin typeface="Times New Roman" panose="02020603050405020304" pitchFamily="18" charset="0"/>
              </a:rPr>
              <a:t>{triangle, circle, ellipse, hexagon, square, boat, spring), and </a:t>
            </a:r>
          </a:p>
          <a:p>
            <a:pPr lvl="2"/>
            <a:r>
              <a:rPr lang="en-US" sz="1800" dirty="0">
                <a:latin typeface="Times New Roman" panose="02020603050405020304" pitchFamily="18" charset="0"/>
              </a:rPr>
              <a:t>the non-leaf nodes are defined by rules: {circle, ellipse) c oval</a:t>
            </a:r>
            <a:br>
              <a:rPr lang="en-US" sz="1800" dirty="0"/>
            </a:br>
            <a:r>
              <a:rPr lang="en-US" sz="1800" dirty="0">
                <a:latin typeface="Times New Roman" panose="02020603050405020304" pitchFamily="18" charset="0"/>
              </a:rPr>
              <a:t>{triangle, square, hexagon) </a:t>
            </a:r>
            <a:r>
              <a:rPr lang="en-US" sz="1800" dirty="0">
                <a:latin typeface="Courier New" panose="02070309020205020404" pitchFamily="49" charset="0"/>
              </a:rPr>
              <a:t>c </a:t>
            </a:r>
            <a:r>
              <a:rPr lang="en-US" sz="1800" dirty="0">
                <a:latin typeface="Times New Roman" panose="02020603050405020304" pitchFamily="18" charset="0"/>
              </a:rPr>
              <a:t>polygon</a:t>
            </a:r>
            <a:br>
              <a:rPr lang="en-US" sz="1800" dirty="0"/>
            </a:br>
            <a:r>
              <a:rPr lang="en-US" sz="1800" dirty="0">
                <a:latin typeface="Times New Roman" panose="02020603050405020304" pitchFamily="18" charset="0"/>
              </a:rPr>
              <a:t>{oval, polygon] c regular</a:t>
            </a:r>
            <a:br>
              <a:rPr lang="en-US" sz="1800" dirty="0"/>
            </a:br>
            <a:r>
              <a:rPr lang="en-US" sz="1800" dirty="0">
                <a:latin typeface="Times New Roman" panose="02020603050405020304" pitchFamily="18" charset="0"/>
              </a:rPr>
              <a:t>{spring, boat) c irregular</a:t>
            </a:r>
            <a:br>
              <a:rPr lang="en-US" sz="1400" dirty="0"/>
            </a:br>
            <a:endParaRPr lang="en-IN" sz="1400" dirty="0"/>
          </a:p>
        </p:txBody>
      </p:sp>
    </p:spTree>
    <p:extLst>
      <p:ext uri="{BB962C8B-B14F-4D97-AF65-F5344CB8AC3E}">
        <p14:creationId xmlns:p14="http://schemas.microsoft.com/office/powerpoint/2010/main" val="180734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0BA7-AC47-C294-4B67-9B1B0A6194E1}"/>
              </a:ext>
            </a:extLst>
          </p:cNvPr>
          <p:cNvSpPr>
            <a:spLocks noGrp="1"/>
          </p:cNvSpPr>
          <p:nvPr>
            <p:ph type="title"/>
          </p:nvPr>
        </p:nvSpPr>
        <p:spPr>
          <a:xfrm>
            <a:off x="628650" y="365126"/>
            <a:ext cx="7886700" cy="664777"/>
          </a:xfrm>
        </p:spPr>
        <p:txBody>
          <a:bodyPr>
            <a:normAutofit/>
          </a:bodyPr>
          <a:lstStyle/>
          <a:p>
            <a:pPr algn="ctr"/>
            <a:r>
              <a:rPr lang="en-IN" sz="3600" b="1" dirty="0">
                <a:latin typeface="Times New Roman" panose="02020603050405020304" pitchFamily="18" charset="0"/>
                <a:cs typeface="Times New Roman" panose="02020603050405020304" pitchFamily="18" charset="0"/>
              </a:rPr>
              <a:t>About generalization rules</a:t>
            </a:r>
          </a:p>
        </p:txBody>
      </p:sp>
      <p:sp>
        <p:nvSpPr>
          <p:cNvPr id="3" name="Content Placeholder 2">
            <a:extLst>
              <a:ext uri="{FF2B5EF4-FFF2-40B4-BE49-F238E27FC236}">
                <a16:creationId xmlns:a16="http://schemas.microsoft.com/office/drawing/2014/main" id="{4A5979C7-E1AF-1831-4D93-06C096E5AD09}"/>
              </a:ext>
            </a:extLst>
          </p:cNvPr>
          <p:cNvSpPr>
            <a:spLocks noGrp="1"/>
          </p:cNvSpPr>
          <p:nvPr>
            <p:ph idx="1"/>
          </p:nvPr>
        </p:nvSpPr>
        <p:spPr>
          <a:xfrm>
            <a:off x="628650" y="1029903"/>
            <a:ext cx="7886700" cy="5147060"/>
          </a:xfrm>
        </p:spPr>
        <p:txBody>
          <a:bodyPr>
            <a:normAutofit fontScale="92500" lnSpcReduction="20000"/>
          </a:bodyPr>
          <a:lstStyle/>
          <a:p>
            <a:r>
              <a:rPr lang="en-US" dirty="0">
                <a:effectLst/>
                <a:latin typeface="Times New Roman" panose="02020603050405020304" pitchFamily="18" charset="0"/>
              </a:rPr>
              <a:t>The following generalization rules are particularly useful in learning systems [CoF83, Mic831]</a:t>
            </a:r>
          </a:p>
          <a:p>
            <a:pPr lvl="1"/>
            <a:r>
              <a:rPr lang="en-US" dirty="0">
                <a:effectLst/>
                <a:latin typeface="Times New Roman" panose="02020603050405020304" pitchFamily="18" charset="0"/>
              </a:rPr>
              <a:t>If the concept F(v) holds for v when v is a constant a, or a constant b, and so on, then these concepts can be generalized into a statement that F(v) holds for every value of v. </a:t>
            </a:r>
          </a:p>
          <a:p>
            <a:pPr lvl="1"/>
            <a:r>
              <a:rPr lang="pt-BR" dirty="0">
                <a:effectLst/>
                <a:latin typeface="Times New Roman" panose="02020603050405020304" pitchFamily="18" charset="0"/>
              </a:rPr>
              <a:t>F(a)  AND F(b) ....  </a:t>
            </a:r>
            <a:r>
              <a:rPr lang="pt-BR" dirty="0">
                <a:latin typeface="Times New Roman" panose="02020603050405020304" pitchFamily="18" charset="0"/>
              </a:rPr>
              <a:t>GENERALIZED TO (|&lt;) </a:t>
            </a:r>
            <a:r>
              <a:rPr lang="pt-BR" dirty="0">
                <a:effectLst/>
                <a:latin typeface="Times New Roman" panose="02020603050405020304" pitchFamily="18" charset="0"/>
              </a:rPr>
              <a:t> F(v) . </a:t>
            </a:r>
          </a:p>
          <a:p>
            <a:r>
              <a:rPr lang="pt-BR" dirty="0">
                <a:latin typeface="Times New Roman" panose="02020603050405020304" pitchFamily="18" charset="0"/>
              </a:rPr>
              <a:t>Dropping conditions</a:t>
            </a:r>
          </a:p>
          <a:p>
            <a:pPr lvl="1"/>
            <a:r>
              <a:rPr lang="it-IT" dirty="0">
                <a:effectLst/>
                <a:latin typeface="Times New Roman" panose="02020603050405020304" pitchFamily="18" charset="0"/>
              </a:rPr>
              <a:t>red (v</a:t>
            </a:r>
            <a:r>
              <a:rPr lang="it-IT" dirty="0">
                <a:effectLst/>
                <a:latin typeface="Arial" panose="020B0604020202020204" pitchFamily="34" charset="0"/>
              </a:rPr>
              <a:t>) AND </a:t>
            </a:r>
            <a:r>
              <a:rPr lang="it-IT" dirty="0">
                <a:effectLst/>
                <a:latin typeface="Times New Roman" panose="02020603050405020304" pitchFamily="18" charset="0"/>
              </a:rPr>
              <a:t>apple</a:t>
            </a:r>
            <a:r>
              <a:rPr lang="it-IT" dirty="0">
                <a:effectLst/>
                <a:latin typeface="Courier New" panose="02070309020205020404" pitchFamily="49" charset="0"/>
              </a:rPr>
              <a:t>(v</a:t>
            </a:r>
            <a:r>
              <a:rPr lang="it-IT" dirty="0">
                <a:effectLst/>
                <a:latin typeface="Arial" panose="020B0604020202020204" pitchFamily="34" charset="0"/>
              </a:rPr>
              <a:t>) |&lt; </a:t>
            </a:r>
            <a:r>
              <a:rPr lang="it-IT" dirty="0">
                <a:effectLst/>
                <a:latin typeface="Times New Roman" panose="02020603050405020304" pitchFamily="18" charset="0"/>
              </a:rPr>
              <a:t>apple(v</a:t>
            </a:r>
            <a:r>
              <a:rPr lang="it-IT" dirty="0">
                <a:effectLst/>
                <a:latin typeface="Arial" panose="020B0604020202020204" pitchFamily="34" charset="0"/>
              </a:rPr>
              <a:t>)</a:t>
            </a:r>
          </a:p>
          <a:p>
            <a:r>
              <a:rPr lang="it-IT" dirty="0">
                <a:latin typeface="Arial" panose="020B0604020202020204" pitchFamily="34" charset="0"/>
              </a:rPr>
              <a:t>Adding options</a:t>
            </a:r>
          </a:p>
          <a:p>
            <a:pPr lvl="1"/>
            <a:r>
              <a:rPr lang="pt-BR" dirty="0">
                <a:effectLst/>
                <a:latin typeface="Times New Roman" panose="02020603050405020304" pitchFamily="18" charset="0"/>
              </a:rPr>
              <a:t>red(v) |&lt; red(v)</a:t>
            </a:r>
            <a:r>
              <a:rPr lang="pt-BR" dirty="0">
                <a:effectLst/>
                <a:latin typeface="Arial" panose="020B0604020202020204" pitchFamily="34" charset="0"/>
              </a:rPr>
              <a:t> OR </a:t>
            </a:r>
            <a:r>
              <a:rPr lang="pt-BR" dirty="0">
                <a:effectLst/>
                <a:latin typeface="Times New Roman" panose="02020603050405020304" pitchFamily="18" charset="0"/>
              </a:rPr>
              <a:t>blue(v).</a:t>
            </a:r>
          </a:p>
          <a:p>
            <a:r>
              <a:rPr lang="en-IN" dirty="0">
                <a:effectLst/>
                <a:latin typeface="Times New Roman" panose="02020603050405020304" pitchFamily="18" charset="0"/>
              </a:rPr>
              <a:t>Turning conjunction into disjunction.</a:t>
            </a:r>
            <a:endParaRPr lang="pt-BR" dirty="0">
              <a:latin typeface="Times New Roman" panose="02020603050405020304" pitchFamily="18" charset="0"/>
            </a:endParaRPr>
          </a:p>
          <a:p>
            <a:pPr lvl="1"/>
            <a:r>
              <a:rPr lang="es-ES" dirty="0">
                <a:effectLst/>
                <a:latin typeface="Times New Roman" panose="02020603050405020304" pitchFamily="18" charset="0"/>
              </a:rPr>
              <a:t>red </a:t>
            </a:r>
            <a:r>
              <a:rPr lang="es-ES" dirty="0">
                <a:latin typeface="Arial" panose="020B0604020202020204" pitchFamily="34" charset="0"/>
              </a:rPr>
              <a:t>AND</a:t>
            </a:r>
            <a:r>
              <a:rPr lang="es-ES" dirty="0">
                <a:effectLst/>
                <a:latin typeface="Arial" panose="020B0604020202020204" pitchFamily="34" charset="0"/>
              </a:rPr>
              <a:t> </a:t>
            </a:r>
            <a:r>
              <a:rPr lang="es-ES" dirty="0" err="1">
                <a:effectLst/>
                <a:latin typeface="Times New Roman" panose="02020603050405020304" pitchFamily="18" charset="0"/>
              </a:rPr>
              <a:t>circle</a:t>
            </a:r>
            <a:r>
              <a:rPr lang="es-ES" dirty="0">
                <a:effectLst/>
                <a:latin typeface="Times New Roman" panose="02020603050405020304" pitchFamily="18" charset="0"/>
              </a:rPr>
              <a:t> </a:t>
            </a:r>
            <a:r>
              <a:rPr lang="es-ES" dirty="0">
                <a:effectLst/>
                <a:latin typeface="Arial" panose="020B0604020202020204" pitchFamily="34" charset="0"/>
              </a:rPr>
              <a:t>|&lt; </a:t>
            </a:r>
            <a:r>
              <a:rPr lang="es-ES" dirty="0">
                <a:effectLst/>
                <a:latin typeface="Times New Roman" panose="02020603050405020304" pitchFamily="18" charset="0"/>
              </a:rPr>
              <a:t>red </a:t>
            </a:r>
            <a:r>
              <a:rPr lang="es-ES" dirty="0">
                <a:latin typeface="Arial" panose="020B0604020202020204" pitchFamily="34" charset="0"/>
              </a:rPr>
              <a:t>OR</a:t>
            </a:r>
            <a:r>
              <a:rPr lang="es-ES" dirty="0">
                <a:effectLst/>
                <a:latin typeface="Arial" panose="020B0604020202020204" pitchFamily="34" charset="0"/>
              </a:rPr>
              <a:t> </a:t>
            </a:r>
            <a:r>
              <a:rPr lang="es-ES" dirty="0" err="1">
                <a:effectLst/>
                <a:latin typeface="Times New Roman" panose="02020603050405020304" pitchFamily="18" charset="0"/>
              </a:rPr>
              <a:t>circle</a:t>
            </a:r>
            <a:endParaRPr lang="es-ES" dirty="0">
              <a:effectLst/>
              <a:latin typeface="Times New Roman" panose="02020603050405020304" pitchFamily="18" charset="0"/>
            </a:endParaRPr>
          </a:p>
          <a:p>
            <a:r>
              <a:rPr lang="en-IN" dirty="0">
                <a:effectLst/>
                <a:latin typeface="Times New Roman" panose="02020603050405020304" pitchFamily="18" charset="0"/>
              </a:rPr>
              <a:t>Climbing a generalization tree</a:t>
            </a:r>
          </a:p>
          <a:p>
            <a:pPr lvl="1"/>
            <a:r>
              <a:rPr lang="en-US" dirty="0">
                <a:effectLst/>
                <a:latin typeface="Times New Roman" panose="02020603050405020304" pitchFamily="18" charset="0"/>
              </a:rPr>
              <a:t>By ascending the generalization tree, the lower level concept is substituted for by the higher level concept. </a:t>
            </a:r>
            <a:endParaRPr lang="en-IN" dirty="0">
              <a:effectLst/>
              <a:latin typeface="Times New Roman" panose="02020603050405020304" pitchFamily="18" charset="0"/>
            </a:endParaRPr>
          </a:p>
          <a:p>
            <a:pPr lvl="1"/>
            <a:endParaRPr lang="en-IN" dirty="0"/>
          </a:p>
        </p:txBody>
      </p:sp>
    </p:spTree>
    <p:extLst>
      <p:ext uri="{BB962C8B-B14F-4D97-AF65-F5344CB8AC3E}">
        <p14:creationId xmlns:p14="http://schemas.microsoft.com/office/powerpoint/2010/main" val="258765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CBBB-498A-E561-D24E-F27FF388D2CA}"/>
              </a:ext>
            </a:extLst>
          </p:cNvPr>
          <p:cNvSpPr>
            <a:spLocks noGrp="1"/>
          </p:cNvSpPr>
          <p:nvPr>
            <p:ph type="title"/>
          </p:nvPr>
        </p:nvSpPr>
        <p:spPr>
          <a:xfrm>
            <a:off x="628650" y="365126"/>
            <a:ext cx="7886700" cy="953535"/>
          </a:xfrm>
        </p:spPr>
        <p:txBody>
          <a:bodyPr>
            <a:noAutofit/>
          </a:bodyPr>
          <a:lstStyle/>
          <a:p>
            <a:pPr algn="ctr"/>
            <a:r>
              <a:rPr lang="en-US" sz="3200" b="1" dirty="0">
                <a:effectLst/>
                <a:latin typeface="Times New Roman" panose="02020603050405020304" pitchFamily="18" charset="0"/>
              </a:rPr>
              <a:t>Control Strategies in Learning from Examples</a:t>
            </a:r>
            <a:endParaRPr lang="en-IN" sz="3200" b="1" dirty="0"/>
          </a:p>
        </p:txBody>
      </p:sp>
      <p:sp>
        <p:nvSpPr>
          <p:cNvPr id="3" name="Content Placeholder 2">
            <a:extLst>
              <a:ext uri="{FF2B5EF4-FFF2-40B4-BE49-F238E27FC236}">
                <a16:creationId xmlns:a16="http://schemas.microsoft.com/office/drawing/2014/main" id="{A2D30B94-CCBC-0B36-C5AF-B4FEC406B4DB}"/>
              </a:ext>
            </a:extLst>
          </p:cNvPr>
          <p:cNvSpPr>
            <a:spLocks noGrp="1"/>
          </p:cNvSpPr>
          <p:nvPr>
            <p:ph idx="1"/>
          </p:nvPr>
        </p:nvSpPr>
        <p:spPr>
          <a:xfrm>
            <a:off x="628650" y="1559293"/>
            <a:ext cx="7886700" cy="4617670"/>
          </a:xfrm>
        </p:spPr>
        <p:txBody>
          <a:bodyPr>
            <a:normAutofit lnSpcReduction="10000"/>
          </a:bodyPr>
          <a:lstStyle/>
          <a:p>
            <a:r>
              <a:rPr lang="en-IN" dirty="0"/>
              <a:t>Induction methods can be </a:t>
            </a:r>
          </a:p>
          <a:p>
            <a:pPr lvl="1"/>
            <a:r>
              <a:rPr lang="en-IN" dirty="0"/>
              <a:t>bottom-up or top-down or combined</a:t>
            </a:r>
          </a:p>
          <a:p>
            <a:r>
              <a:rPr lang="en-US" dirty="0">
                <a:effectLst/>
                <a:latin typeface="Times New Roman" panose="02020603050405020304" pitchFamily="18" charset="0"/>
              </a:rPr>
              <a:t>In the data-driven methods, the presentation of the training examples drives the search. </a:t>
            </a:r>
          </a:p>
          <a:p>
            <a:pPr lvl="1"/>
            <a:r>
              <a:rPr lang="en-US" dirty="0">
                <a:effectLst/>
                <a:latin typeface="Times New Roman" panose="02020603050405020304" pitchFamily="18" charset="0"/>
              </a:rPr>
              <a:t>These methods process the input examples one at a time, gradually generalizing the current set of concepts until a final conjunctive generalization is computed.</a:t>
            </a:r>
          </a:p>
          <a:p>
            <a:r>
              <a:rPr lang="en-US" dirty="0">
                <a:effectLst/>
                <a:latin typeface="Times New Roman" panose="02020603050405020304" pitchFamily="18" charset="0"/>
              </a:rPr>
              <a:t>In the model-driven methods, an a priori model is used to constrain the search. </a:t>
            </a:r>
          </a:p>
          <a:p>
            <a:pPr lvl="1"/>
            <a:r>
              <a:rPr lang="en-US" dirty="0">
                <a:effectLst/>
                <a:latin typeface="Times New Roman" panose="02020603050405020304" pitchFamily="18" charset="0"/>
              </a:rPr>
              <a:t>These methods search a set of possible generalizations in an attempt to find a few "best" hypotheses that satisfy certain requirements. </a:t>
            </a:r>
            <a:endParaRPr lang="en-IN" dirty="0"/>
          </a:p>
          <a:p>
            <a:endParaRPr lang="en-IN" dirty="0"/>
          </a:p>
          <a:p>
            <a:endParaRPr lang="en-IN" dirty="0"/>
          </a:p>
        </p:txBody>
      </p:sp>
    </p:spTree>
    <p:extLst>
      <p:ext uri="{BB962C8B-B14F-4D97-AF65-F5344CB8AC3E}">
        <p14:creationId xmlns:p14="http://schemas.microsoft.com/office/powerpoint/2010/main" val="265883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FA1EB-9C99-7103-03D5-E44740D5C2B7}"/>
              </a:ext>
            </a:extLst>
          </p:cNvPr>
          <p:cNvSpPr>
            <a:spLocks noGrp="1"/>
          </p:cNvSpPr>
          <p:nvPr>
            <p:ph idx="1"/>
          </p:nvPr>
        </p:nvSpPr>
        <p:spPr>
          <a:xfrm>
            <a:off x="628650" y="202132"/>
            <a:ext cx="7886700" cy="5974832"/>
          </a:xfrm>
        </p:spPr>
        <p:txBody>
          <a:bodyPr>
            <a:normAutofit fontScale="92500" lnSpcReduction="10000"/>
          </a:bodyPr>
          <a:lstStyle/>
          <a:p>
            <a:r>
              <a:rPr lang="en-US" dirty="0">
                <a:effectLst/>
                <a:latin typeface="Times New Roman" panose="02020603050405020304" pitchFamily="18" charset="0"/>
              </a:rPr>
              <a:t>Data-driven techniques generally have the advantage of supporting incremental learning. </a:t>
            </a:r>
          </a:p>
          <a:p>
            <a:pPr lvl="1"/>
            <a:r>
              <a:rPr lang="en-US" dirty="0">
                <a:effectLst/>
                <a:latin typeface="Times New Roman" panose="02020603050405020304" pitchFamily="18" charset="0"/>
              </a:rPr>
              <a:t>The learning process can start not only from the specific training examples, but also from the rules which have been discovered. </a:t>
            </a:r>
          </a:p>
          <a:p>
            <a:pPr lvl="1"/>
            <a:r>
              <a:rPr lang="en-US" dirty="0">
                <a:effectLst/>
                <a:latin typeface="Times New Roman" panose="02020603050405020304" pitchFamily="18" charset="0"/>
              </a:rPr>
              <a:t>The learning systems are capable of updating the existing hypotheses to account for each new example. </a:t>
            </a:r>
          </a:p>
          <a:p>
            <a:r>
              <a:rPr lang="en-US" dirty="0">
                <a:effectLst/>
                <a:latin typeface="Times New Roman" panose="02020603050405020304" pitchFamily="18" charset="0"/>
              </a:rPr>
              <a:t>In contrast, the model-driven methods, which test and reject hypotheses based on an examination of the whole body of data, are difficult to be used in incremental learning situations.</a:t>
            </a:r>
          </a:p>
          <a:p>
            <a:pPr lvl="1"/>
            <a:r>
              <a:rPr lang="en-US" dirty="0">
                <a:effectLst/>
                <a:latin typeface="Times New Roman" panose="02020603050405020304" pitchFamily="18" charset="0"/>
              </a:rPr>
              <a:t>When new training examples become available, model-driven methods must either backtrack or restart the learning process from the very beginning.</a:t>
            </a:r>
          </a:p>
          <a:p>
            <a:r>
              <a:rPr lang="en-US" dirty="0">
                <a:latin typeface="Times New Roman" panose="02020603050405020304" pitchFamily="18" charset="0"/>
              </a:rPr>
              <a:t>M</a:t>
            </a:r>
            <a:r>
              <a:rPr lang="en-US" dirty="0">
                <a:effectLst/>
                <a:latin typeface="Times New Roman" panose="02020603050405020304" pitchFamily="18" charset="0"/>
              </a:rPr>
              <a:t>odel-driven methods tend to have good noise immunity</a:t>
            </a:r>
          </a:p>
          <a:p>
            <a:r>
              <a:rPr lang="en-US" dirty="0">
                <a:latin typeface="Times New Roman" panose="02020603050405020304" pitchFamily="18" charset="0"/>
              </a:rPr>
              <a:t>Noise impacts data driven methods. </a:t>
            </a:r>
            <a:endParaRPr lang="en-IN" dirty="0"/>
          </a:p>
        </p:txBody>
      </p:sp>
    </p:spTree>
    <p:extLst>
      <p:ext uri="{BB962C8B-B14F-4D97-AF65-F5344CB8AC3E}">
        <p14:creationId xmlns:p14="http://schemas.microsoft.com/office/powerpoint/2010/main" val="229616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5AD8-BC21-47DC-6E50-6191E19A7C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6C162-3C01-4050-9490-47C8B280E528}"/>
              </a:ext>
            </a:extLst>
          </p:cNvPr>
          <p:cNvSpPr>
            <a:spLocks noGrp="1"/>
          </p:cNvSpPr>
          <p:nvPr>
            <p:ph idx="1"/>
          </p:nvPr>
        </p:nvSpPr>
        <p:spPr/>
        <p:txBody>
          <a:bodyPr/>
          <a:lstStyle/>
          <a:p>
            <a:r>
              <a:rPr lang="en-US" dirty="0">
                <a:latin typeface="Times New Roman" panose="02020603050405020304" pitchFamily="18" charset="0"/>
              </a:rPr>
              <a:t>Several systems are being built (refer research paper)</a:t>
            </a:r>
          </a:p>
          <a:p>
            <a:r>
              <a:rPr lang="en-US" dirty="0">
                <a:latin typeface="Times New Roman" panose="02020603050405020304" pitchFamily="18" charset="0"/>
              </a:rPr>
              <a:t>Example</a:t>
            </a:r>
          </a:p>
          <a:p>
            <a:pPr lvl="1"/>
            <a:r>
              <a:rPr lang="en-US" dirty="0">
                <a:latin typeface="Times New Roman" panose="02020603050405020304" pitchFamily="18" charset="0"/>
              </a:rPr>
              <a:t>I</a:t>
            </a:r>
            <a:r>
              <a:rPr lang="en-US" dirty="0">
                <a:effectLst/>
                <a:latin typeface="Times New Roman" panose="02020603050405020304" pitchFamily="18" charset="0"/>
              </a:rPr>
              <a:t>f the weather is cloudy or raining, and the temperature is 40 to 60 degrees, the means of transportation should be a car.</a:t>
            </a:r>
          </a:p>
          <a:p>
            <a:pPr lvl="1"/>
            <a:r>
              <a:rPr lang="en-US" dirty="0">
                <a:effectLst/>
                <a:latin typeface="Times New Roman" panose="02020603050405020304" pitchFamily="18" charset="0"/>
              </a:rPr>
              <a:t>[Transport </a:t>
            </a:r>
            <a:r>
              <a:rPr lang="en-US" dirty="0">
                <a:effectLst/>
                <a:latin typeface="Arial" panose="020B0604020202020204" pitchFamily="34" charset="0"/>
              </a:rPr>
              <a:t>= </a:t>
            </a:r>
            <a:r>
              <a:rPr lang="en-US" dirty="0">
                <a:effectLst/>
                <a:latin typeface="Times New Roman" panose="02020603050405020304" pitchFamily="18" charset="0"/>
              </a:rPr>
              <a:t>car] </a:t>
            </a:r>
            <a:r>
              <a:rPr lang="en-US" dirty="0">
                <a:effectLst/>
                <a:latin typeface="Arial" panose="020B0604020202020204" pitchFamily="34" charset="0"/>
              </a:rPr>
              <a:t>&lt;= </a:t>
            </a:r>
            <a:r>
              <a:rPr lang="en-US" dirty="0">
                <a:effectLst/>
                <a:latin typeface="Times New Roman" panose="02020603050405020304" pitchFamily="18" charset="0"/>
              </a:rPr>
              <a:t>[Weather-type </a:t>
            </a:r>
            <a:r>
              <a:rPr lang="en-US" dirty="0">
                <a:effectLst/>
                <a:latin typeface="Arial" panose="020B0604020202020204" pitchFamily="34" charset="0"/>
              </a:rPr>
              <a:t>= </a:t>
            </a:r>
            <a:r>
              <a:rPr lang="en-US" dirty="0">
                <a:effectLst/>
                <a:latin typeface="Times New Roman" panose="02020603050405020304" pitchFamily="18" charset="0"/>
              </a:rPr>
              <a:t>cloudy V rain] A [Temp </a:t>
            </a:r>
            <a:r>
              <a:rPr lang="en-US" dirty="0">
                <a:effectLst/>
                <a:latin typeface="Arial" panose="020B0604020202020204" pitchFamily="34" charset="0"/>
              </a:rPr>
              <a:t>= </a:t>
            </a:r>
            <a:r>
              <a:rPr lang="en-US" dirty="0">
                <a:effectLst/>
                <a:latin typeface="Times New Roman" panose="02020603050405020304" pitchFamily="18" charset="0"/>
              </a:rPr>
              <a:t>40..60]</a:t>
            </a:r>
          </a:p>
          <a:p>
            <a:r>
              <a:rPr lang="en-US" dirty="0">
                <a:latin typeface="Times New Roman" panose="02020603050405020304" pitchFamily="18" charset="0"/>
              </a:rPr>
              <a:t>There are metrics to measure the strength of each rule (refer research paper)</a:t>
            </a:r>
          </a:p>
          <a:p>
            <a:endParaRPr lang="en-IN" dirty="0"/>
          </a:p>
        </p:txBody>
      </p:sp>
    </p:spTree>
    <p:extLst>
      <p:ext uri="{BB962C8B-B14F-4D97-AF65-F5344CB8AC3E}">
        <p14:creationId xmlns:p14="http://schemas.microsoft.com/office/powerpoint/2010/main" val="346751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2F0C-EA08-0421-F147-2B5082C87281}"/>
              </a:ext>
            </a:extLst>
          </p:cNvPr>
          <p:cNvSpPr>
            <a:spLocks noGrp="1"/>
          </p:cNvSpPr>
          <p:nvPr>
            <p:ph type="title"/>
          </p:nvPr>
        </p:nvSpPr>
        <p:spPr/>
        <p:txBody>
          <a:bodyPr>
            <a:normAutofit/>
          </a:bodyPr>
          <a:lstStyle/>
          <a:p>
            <a:pPr algn="ctr"/>
            <a:r>
              <a:rPr lang="en-US" sz="2800" b="1" dirty="0">
                <a:effectLst/>
                <a:latin typeface="Times New Roman" panose="02020603050405020304" pitchFamily="18" charset="0"/>
              </a:rPr>
              <a:t>Knowledge Discovery in Large Databases and Knowledges-Base</a:t>
            </a:r>
            <a:endParaRPr lang="en-IN" sz="2800" b="1" dirty="0"/>
          </a:p>
        </p:txBody>
      </p:sp>
      <p:sp>
        <p:nvSpPr>
          <p:cNvPr id="3" name="Content Placeholder 2">
            <a:extLst>
              <a:ext uri="{FF2B5EF4-FFF2-40B4-BE49-F238E27FC236}">
                <a16:creationId xmlns:a16="http://schemas.microsoft.com/office/drawing/2014/main" id="{B6401B5F-3B91-8311-ADEF-8E462DD38EEF}"/>
              </a:ext>
            </a:extLst>
          </p:cNvPr>
          <p:cNvSpPr>
            <a:spLocks noGrp="1"/>
          </p:cNvSpPr>
          <p:nvPr>
            <p:ph idx="1"/>
          </p:nvPr>
        </p:nvSpPr>
        <p:spPr/>
        <p:txBody>
          <a:bodyPr/>
          <a:lstStyle/>
          <a:p>
            <a:r>
              <a:rPr lang="en-IN" dirty="0">
                <a:latin typeface="Times New Roman" panose="02020603050405020304" pitchFamily="18" charset="0"/>
              </a:rPr>
              <a:t>There are efforts to build systems [KMK</a:t>
            </a:r>
            <a:r>
              <a:rPr lang="en-IN" dirty="0">
                <a:effectLst/>
                <a:latin typeface="Times New Roman" panose="02020603050405020304" pitchFamily="18" charset="0"/>
              </a:rPr>
              <a:t>89] </a:t>
            </a:r>
            <a:endParaRPr lang="en-IN" dirty="0">
              <a:latin typeface="Times New Roman" panose="02020603050405020304" pitchFamily="18" charset="0"/>
            </a:endParaRPr>
          </a:p>
          <a:p>
            <a:r>
              <a:rPr lang="en-IN" dirty="0">
                <a:latin typeface="Times New Roman" panose="02020603050405020304" pitchFamily="18" charset="0"/>
              </a:rPr>
              <a:t>Suffers from c</a:t>
            </a:r>
            <a:r>
              <a:rPr lang="en-IN" dirty="0">
                <a:effectLst/>
                <a:latin typeface="Times New Roman" panose="02020603050405020304" pitchFamily="18" charset="0"/>
              </a:rPr>
              <a:t>omputational inefficiency</a:t>
            </a:r>
          </a:p>
          <a:p>
            <a:r>
              <a:rPr lang="en-IN" dirty="0">
                <a:latin typeface="Times New Roman" panose="02020603050405020304" pitchFamily="18" charset="0"/>
              </a:rPr>
              <a:t>Just use database for retrieval purpose</a:t>
            </a:r>
          </a:p>
          <a:p>
            <a:r>
              <a:rPr lang="en-IN" dirty="0">
                <a:latin typeface="Times New Roman" panose="02020603050405020304" pitchFamily="18" charset="0"/>
              </a:rPr>
              <a:t>Follow tuple oriented approach.</a:t>
            </a:r>
            <a:endParaRPr lang="en-IN" dirty="0"/>
          </a:p>
        </p:txBody>
      </p:sp>
    </p:spTree>
    <p:extLst>
      <p:ext uri="{BB962C8B-B14F-4D97-AF65-F5344CB8AC3E}">
        <p14:creationId xmlns:p14="http://schemas.microsoft.com/office/powerpoint/2010/main" val="39367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lstStyle/>
          <a:p>
            <a:r>
              <a:rPr lang="en-IN" dirty="0"/>
              <a:t>Introduction</a:t>
            </a:r>
          </a:p>
          <a:p>
            <a:r>
              <a:rPr lang="en-IN" dirty="0"/>
              <a:t>Learning from examples (Related Work)</a:t>
            </a:r>
          </a:p>
          <a:p>
            <a:r>
              <a:rPr lang="en-IN" b="1" dirty="0"/>
              <a:t>Concepts of learning from databases</a:t>
            </a:r>
          </a:p>
          <a:p>
            <a:r>
              <a:rPr lang="en-IN" dirty="0"/>
              <a:t>Attribute oriented induction in relational databases</a:t>
            </a:r>
          </a:p>
          <a:p>
            <a:r>
              <a:rPr lang="en-IN" dirty="0"/>
              <a:t>Variations of the learning algorithms</a:t>
            </a:r>
          </a:p>
          <a:p>
            <a:r>
              <a:rPr lang="en-IN" dirty="0"/>
              <a:t>Discussion</a:t>
            </a:r>
          </a:p>
          <a:p>
            <a:r>
              <a:rPr lang="en-IN" dirty="0"/>
              <a:t>Implementation and experiments</a:t>
            </a:r>
          </a:p>
          <a:p>
            <a:r>
              <a:rPr lang="en-IN" dirty="0"/>
              <a:t>Conclusions and future research</a:t>
            </a:r>
          </a:p>
        </p:txBody>
      </p:sp>
    </p:spTree>
    <p:extLst>
      <p:ext uri="{BB962C8B-B14F-4D97-AF65-F5344CB8AC3E}">
        <p14:creationId xmlns:p14="http://schemas.microsoft.com/office/powerpoint/2010/main" val="416489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EC41-7CAD-3D4E-BA6F-9452C841C97A}"/>
              </a:ext>
            </a:extLst>
          </p:cNvPr>
          <p:cNvSpPr>
            <a:spLocks noGrp="1"/>
          </p:cNvSpPr>
          <p:nvPr>
            <p:ph type="title"/>
          </p:nvPr>
        </p:nvSpPr>
        <p:spPr>
          <a:xfrm>
            <a:off x="628650" y="365127"/>
            <a:ext cx="7886700" cy="789906"/>
          </a:xfrm>
        </p:spPr>
        <p:txBody>
          <a:bodyPr>
            <a:normAutofit/>
          </a:bodyPr>
          <a:lstStyle/>
          <a:p>
            <a:pPr algn="ctr"/>
            <a:r>
              <a:rPr lang="en-IN" sz="3600" b="1" dirty="0">
                <a:latin typeface="Times New Roman" panose="02020603050405020304" pitchFamily="18" charset="0"/>
                <a:cs typeface="Times New Roman" panose="02020603050405020304" pitchFamily="18" charset="0"/>
              </a:rPr>
              <a:t>Primitives of learning from databases</a:t>
            </a:r>
          </a:p>
        </p:txBody>
      </p:sp>
      <p:sp>
        <p:nvSpPr>
          <p:cNvPr id="3" name="Content Placeholder 2">
            <a:extLst>
              <a:ext uri="{FF2B5EF4-FFF2-40B4-BE49-F238E27FC236}">
                <a16:creationId xmlns:a16="http://schemas.microsoft.com/office/drawing/2014/main" id="{81961C90-D454-41B8-5F74-37082E3CB487}"/>
              </a:ext>
            </a:extLst>
          </p:cNvPr>
          <p:cNvSpPr>
            <a:spLocks noGrp="1"/>
          </p:cNvSpPr>
          <p:nvPr>
            <p:ph idx="1"/>
          </p:nvPr>
        </p:nvSpPr>
        <p:spPr>
          <a:xfrm>
            <a:off x="628650" y="1253331"/>
            <a:ext cx="7886700" cy="4351338"/>
          </a:xfrm>
        </p:spPr>
        <p:txBody>
          <a:bodyPr>
            <a:normAutofit/>
          </a:bodyPr>
          <a:lstStyle/>
          <a:p>
            <a:r>
              <a:rPr lang="en-US" sz="2400" dirty="0">
                <a:effectLst/>
                <a:latin typeface="Times New Roman" panose="02020603050405020304" pitchFamily="18" charset="0"/>
                <a:cs typeface="Times New Roman" panose="02020603050405020304" pitchFamily="18" charset="0"/>
              </a:rPr>
              <a:t>Primitives of Learning from Databases are  </a:t>
            </a:r>
            <a:r>
              <a:rPr lang="en-US" sz="2400" dirty="0">
                <a:latin typeface="Times New Roman" panose="02020603050405020304" pitchFamily="18" charset="0"/>
                <a:cs typeface="Times New Roman" panose="02020603050405020304" pitchFamily="18" charset="0"/>
              </a:rPr>
              <a:t>characterized by a triple</a:t>
            </a:r>
            <a:r>
              <a:rPr lang="en-US" sz="240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&lt;D,</a:t>
            </a:r>
            <a:r>
              <a:rPr lang="en-US" sz="2400" dirty="0">
                <a:effectLst/>
                <a:latin typeface="Times New Roman" panose="02020603050405020304" pitchFamily="18" charset="0"/>
                <a:cs typeface="Times New Roman" panose="02020603050405020304" pitchFamily="18" charset="0"/>
              </a:rPr>
              <a:t> C, A&gt;, where </a:t>
            </a:r>
          </a:p>
          <a:p>
            <a:pPr lvl="1"/>
            <a:r>
              <a:rPr lang="en-US" dirty="0">
                <a:effectLst/>
                <a:latin typeface="Times New Roman" panose="02020603050405020304" pitchFamily="18" charset="0"/>
                <a:cs typeface="Times New Roman" panose="02020603050405020304" pitchFamily="18" charset="0"/>
              </a:rPr>
              <a:t>D represents the set of data in the database relevant to a specific learning task, </a:t>
            </a:r>
          </a:p>
          <a:p>
            <a:pPr lvl="1"/>
            <a:r>
              <a:rPr lang="en-US" dirty="0">
                <a:effectLst/>
                <a:latin typeface="Times New Roman" panose="02020603050405020304" pitchFamily="18" charset="0"/>
                <a:cs typeface="Times New Roman" panose="02020603050405020304" pitchFamily="18" charset="0"/>
              </a:rPr>
              <a:t>C represents a set of "concept biases" (generalization hierarchy, etc.) useful for defining particular concepts, and </a:t>
            </a:r>
          </a:p>
          <a:p>
            <a:pPr lvl="1"/>
            <a:r>
              <a:rPr lang="en-US" dirty="0">
                <a:effectLst/>
                <a:latin typeface="Times New Roman" panose="02020603050405020304" pitchFamily="18" charset="0"/>
                <a:cs typeface="Times New Roman" panose="02020603050405020304" pitchFamily="18" charset="0"/>
              </a:rPr>
              <a:t>A is a language used to phrase definition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85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F443-C286-DC00-13F6-7B6223E93ED7}"/>
              </a:ext>
            </a:extLst>
          </p:cNvPr>
          <p:cNvSpPr>
            <a:spLocks noGrp="1"/>
          </p:cNvSpPr>
          <p:nvPr>
            <p:ph type="title"/>
          </p:nvPr>
        </p:nvSpPr>
        <p:spPr>
          <a:xfrm>
            <a:off x="628650" y="365126"/>
            <a:ext cx="7886700" cy="934285"/>
          </a:xfrm>
        </p:spPr>
        <p:txBody>
          <a:bodyPr>
            <a:normAutofit/>
          </a:bodyPr>
          <a:lstStyle/>
          <a:p>
            <a:pPr algn="ctr"/>
            <a:r>
              <a:rPr lang="en-US" sz="3600" b="1" dirty="0">
                <a:effectLst/>
                <a:latin typeface="Times New Roman" panose="02020603050405020304" pitchFamily="18" charset="0"/>
              </a:rPr>
              <a:t>Data Relevant to Learning Task</a:t>
            </a:r>
            <a:endParaRPr lang="en-IN" sz="3600" b="1" dirty="0"/>
          </a:p>
        </p:txBody>
      </p:sp>
      <p:sp>
        <p:nvSpPr>
          <p:cNvPr id="3" name="Content Placeholder 2">
            <a:extLst>
              <a:ext uri="{FF2B5EF4-FFF2-40B4-BE49-F238E27FC236}">
                <a16:creationId xmlns:a16="http://schemas.microsoft.com/office/drawing/2014/main" id="{2F3949D5-D0AA-961E-C104-FB3DD72E604F}"/>
              </a:ext>
            </a:extLst>
          </p:cNvPr>
          <p:cNvSpPr>
            <a:spLocks noGrp="1"/>
          </p:cNvSpPr>
          <p:nvPr>
            <p:ph idx="1"/>
          </p:nvPr>
        </p:nvSpPr>
        <p:spPr>
          <a:xfrm>
            <a:off x="628650" y="1299411"/>
            <a:ext cx="7886700" cy="4351338"/>
          </a:xfrm>
        </p:spPr>
        <p:txBody>
          <a:bodyPr>
            <a:normAutofit/>
          </a:bodyPr>
          <a:lstStyle/>
          <a:p>
            <a:r>
              <a:rPr lang="en-IN" dirty="0">
                <a:effectLst/>
                <a:latin typeface="Times New Roman" panose="02020603050405020304" pitchFamily="18" charset="0"/>
              </a:rPr>
              <a:t>Characterize the specific learning task</a:t>
            </a:r>
          </a:p>
          <a:p>
            <a:pPr lvl="1"/>
            <a:r>
              <a:rPr lang="en-US" dirty="0">
                <a:effectLst/>
                <a:latin typeface="Times New Roman" panose="02020603050405020304" pitchFamily="18" charset="0"/>
              </a:rPr>
              <a:t>For example, to characterize the features of graduate students, only the data relevant to graduate students are useful in the learning process. </a:t>
            </a:r>
            <a:endParaRPr lang="en-IN" dirty="0">
              <a:effectLst/>
              <a:latin typeface="Times New Roman" panose="02020603050405020304" pitchFamily="18" charset="0"/>
            </a:endParaRPr>
          </a:p>
          <a:p>
            <a:r>
              <a:rPr lang="en-US" dirty="0">
                <a:latin typeface="Times New Roman" panose="02020603050405020304" pitchFamily="18" charset="0"/>
              </a:rPr>
              <a:t>Data (D)</a:t>
            </a:r>
            <a:r>
              <a:rPr lang="en-US" dirty="0">
                <a:effectLst/>
                <a:latin typeface="Times New Roman" panose="02020603050405020304" pitchFamily="18" charset="0"/>
              </a:rPr>
              <a:t> should be obtained by performing relational operations, such as selection, projection and join.</a:t>
            </a:r>
          </a:p>
          <a:p>
            <a:r>
              <a:rPr lang="en-US" dirty="0">
                <a:latin typeface="Times New Roman" panose="02020603050405020304" pitchFamily="18" charset="0"/>
              </a:rPr>
              <a:t>We assume that appropriate </a:t>
            </a:r>
            <a:r>
              <a:rPr lang="en-US" b="1" dirty="0">
                <a:latin typeface="Times New Roman" panose="02020603050405020304" pitchFamily="18" charset="0"/>
              </a:rPr>
              <a:t>preprocessing steps </a:t>
            </a:r>
            <a:r>
              <a:rPr lang="en-US" dirty="0">
                <a:latin typeface="Times New Roman" panose="02020603050405020304" pitchFamily="18" charset="0"/>
              </a:rPr>
              <a:t>are performed</a:t>
            </a:r>
          </a:p>
          <a:p>
            <a:endParaRPr lang="en-US"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26405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957F6-5CE4-0923-36A8-122BB65377FF}"/>
              </a:ext>
            </a:extLst>
          </p:cNvPr>
          <p:cNvSpPr>
            <a:spLocks noGrp="1"/>
          </p:cNvSpPr>
          <p:nvPr>
            <p:ph idx="1"/>
          </p:nvPr>
        </p:nvSpPr>
        <p:spPr>
          <a:xfrm>
            <a:off x="628650" y="548640"/>
            <a:ext cx="7886700" cy="5628323"/>
          </a:xfrm>
        </p:spPr>
        <p:txBody>
          <a:bodyPr>
            <a:normAutofit/>
          </a:bodyPr>
          <a:lstStyle/>
          <a:p>
            <a:r>
              <a:rPr lang="en-US" dirty="0">
                <a:effectLst/>
                <a:latin typeface="Times New Roman" panose="02020603050405020304" pitchFamily="18" charset="0"/>
              </a:rPr>
              <a:t>Most learning from examples algorithms partition the set of examples into positive and negative sets.</a:t>
            </a:r>
          </a:p>
          <a:p>
            <a:pPr lvl="1"/>
            <a:r>
              <a:rPr lang="en-US" dirty="0">
                <a:effectLst/>
                <a:latin typeface="Times New Roman" panose="02020603050405020304" pitchFamily="18" charset="0"/>
              </a:rPr>
              <a:t>The positive examples are used to generalize the learning concepts, and the negative examples are used to specialize the learning concepts</a:t>
            </a:r>
          </a:p>
          <a:p>
            <a:r>
              <a:rPr lang="en-US" dirty="0">
                <a:effectLst/>
                <a:latin typeface="Times New Roman" panose="02020603050405020304" pitchFamily="18" charset="0"/>
                <a:cs typeface="Times New Roman" panose="02020603050405020304" pitchFamily="18" charset="0"/>
              </a:rPr>
              <a:t>However, all of the data stored in the database which characterize the features of a property are positive data. </a:t>
            </a:r>
          </a:p>
          <a:p>
            <a:r>
              <a:rPr lang="en-US" dirty="0">
                <a:effectLst/>
                <a:latin typeface="Times New Roman" panose="02020603050405020304" pitchFamily="18" charset="0"/>
                <a:cs typeface="Times New Roman" panose="02020603050405020304" pitchFamily="18" charset="0"/>
              </a:rPr>
              <a:t>However, most database applications assume that all of the information about a property is stored in the database. </a:t>
            </a:r>
            <a:endParaRPr lang="en-US" dirty="0">
              <a:latin typeface="Times New Roman" panose="02020603050405020304" pitchFamily="18" charset="0"/>
              <a:cs typeface="Times New Roman" panose="02020603050405020304" pitchFamily="18" charset="0"/>
            </a:endParaRPr>
          </a:p>
          <a:p>
            <a:pPr lvl="1"/>
            <a:r>
              <a:rPr lang="en-US" dirty="0">
                <a:effectLst/>
                <a:latin typeface="Times New Roman" panose="02020603050405020304" pitchFamily="18" charset="0"/>
                <a:cs typeface="Times New Roman" panose="02020603050405020304" pitchFamily="18" charset="0"/>
              </a:rPr>
              <a:t>For example, to distinguish graduate students from undergraduate students, the properties which belong to undergraduate students can be viewed as negative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30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lstStyle/>
          <a:p>
            <a:r>
              <a:rPr lang="en-IN" dirty="0"/>
              <a:t>Introduction</a:t>
            </a:r>
          </a:p>
          <a:p>
            <a:r>
              <a:rPr lang="en-IN" dirty="0"/>
              <a:t>Learning from examples</a:t>
            </a:r>
          </a:p>
          <a:p>
            <a:r>
              <a:rPr lang="en-IN" dirty="0"/>
              <a:t>Concepts of learning from databases</a:t>
            </a:r>
          </a:p>
          <a:p>
            <a:r>
              <a:rPr lang="en-IN" dirty="0"/>
              <a:t>Attribute oriented induction in relational databases</a:t>
            </a:r>
          </a:p>
          <a:p>
            <a:r>
              <a:rPr lang="en-IN" dirty="0"/>
              <a:t>Variations of the learning algorithms</a:t>
            </a:r>
          </a:p>
          <a:p>
            <a:r>
              <a:rPr lang="en-IN" dirty="0"/>
              <a:t>Discussion</a:t>
            </a:r>
          </a:p>
          <a:p>
            <a:r>
              <a:rPr lang="en-IN" dirty="0"/>
              <a:t>Implementation and experiments</a:t>
            </a:r>
          </a:p>
          <a:p>
            <a:r>
              <a:rPr lang="en-IN" dirty="0"/>
              <a:t>Conclusions and future research</a:t>
            </a:r>
          </a:p>
        </p:txBody>
      </p:sp>
    </p:spTree>
    <p:extLst>
      <p:ext uri="{BB962C8B-B14F-4D97-AF65-F5344CB8AC3E}">
        <p14:creationId xmlns:p14="http://schemas.microsoft.com/office/powerpoint/2010/main" val="2023753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67AB-B08C-F8E3-E08C-169B29E5F7E1}"/>
              </a:ext>
            </a:extLst>
          </p:cNvPr>
          <p:cNvSpPr>
            <a:spLocks noGrp="1"/>
          </p:cNvSpPr>
          <p:nvPr>
            <p:ph type="title"/>
          </p:nvPr>
        </p:nvSpPr>
        <p:spPr>
          <a:xfrm>
            <a:off x="628650" y="365126"/>
            <a:ext cx="7886700" cy="770655"/>
          </a:xfrm>
        </p:spPr>
        <p:txBody>
          <a:bodyPr>
            <a:normAutofit/>
          </a:bodyPr>
          <a:lstStyle/>
          <a:p>
            <a:pPr algn="ctr"/>
            <a:r>
              <a:rPr lang="en-US" sz="2800" b="1" dirty="0">
                <a:effectLst/>
                <a:latin typeface="Times New Roman" panose="02020603050405020304" pitchFamily="18" charset="0"/>
              </a:rPr>
              <a:t>Conceptual Bias Useful for Defining Concepts</a:t>
            </a:r>
            <a:endParaRPr lang="en-IN" sz="2800" b="1" dirty="0"/>
          </a:p>
        </p:txBody>
      </p:sp>
      <p:sp>
        <p:nvSpPr>
          <p:cNvPr id="3" name="Content Placeholder 2">
            <a:extLst>
              <a:ext uri="{FF2B5EF4-FFF2-40B4-BE49-F238E27FC236}">
                <a16:creationId xmlns:a16="http://schemas.microsoft.com/office/drawing/2014/main" id="{CAB77EA0-B89A-779D-36DE-7F94AF7D67BB}"/>
              </a:ext>
            </a:extLst>
          </p:cNvPr>
          <p:cNvSpPr>
            <a:spLocks noGrp="1"/>
          </p:cNvSpPr>
          <p:nvPr>
            <p:ph idx="1"/>
          </p:nvPr>
        </p:nvSpPr>
        <p:spPr>
          <a:xfrm>
            <a:off x="821156" y="1029502"/>
            <a:ext cx="7886700" cy="2303613"/>
          </a:xfrm>
        </p:spPr>
        <p:txBody>
          <a:bodyPr/>
          <a:lstStyle/>
          <a:p>
            <a:r>
              <a:rPr lang="en-US" dirty="0">
                <a:latin typeface="Times New Roman" panose="02020603050405020304" pitchFamily="18" charset="0"/>
              </a:rPr>
              <a:t>Assumption:</a:t>
            </a:r>
          </a:p>
          <a:p>
            <a:pPr lvl="1"/>
            <a:r>
              <a:rPr lang="en-US" dirty="0">
                <a:latin typeface="Times New Roman" panose="02020603050405020304" pitchFamily="18" charset="0"/>
              </a:rPr>
              <a:t>T</a:t>
            </a:r>
            <a:r>
              <a:rPr lang="en-US" dirty="0">
                <a:effectLst/>
                <a:latin typeface="Times New Roman" panose="02020603050405020304" pitchFamily="18" charset="0"/>
              </a:rPr>
              <a:t>he conceptual bias is given for each attribute which is represented as a concept tree. </a:t>
            </a:r>
          </a:p>
          <a:p>
            <a:pPr lvl="1"/>
            <a:r>
              <a:rPr lang="en-US" dirty="0">
                <a:effectLst/>
                <a:latin typeface="Times New Roman" panose="02020603050405020304" pitchFamily="18" charset="0"/>
              </a:rPr>
              <a:t>Such a concept tree is specified using an IS-A hierarchy and stored in a relation table, the concept hierarchy table.</a:t>
            </a:r>
            <a:endParaRPr lang="en-IN" dirty="0"/>
          </a:p>
        </p:txBody>
      </p:sp>
      <p:pic>
        <p:nvPicPr>
          <p:cNvPr id="7" name="Picture 6">
            <a:extLst>
              <a:ext uri="{FF2B5EF4-FFF2-40B4-BE49-F238E27FC236}">
                <a16:creationId xmlns:a16="http://schemas.microsoft.com/office/drawing/2014/main" id="{4D7B10CD-B69D-3FE8-5AE9-1C744A52E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642" y="3333115"/>
            <a:ext cx="4788668" cy="2946873"/>
          </a:xfrm>
          <a:prstGeom prst="rect">
            <a:avLst/>
          </a:prstGeom>
        </p:spPr>
      </p:pic>
    </p:spTree>
    <p:extLst>
      <p:ext uri="{BB962C8B-B14F-4D97-AF65-F5344CB8AC3E}">
        <p14:creationId xmlns:p14="http://schemas.microsoft.com/office/powerpoint/2010/main" val="414001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12AD-B003-28A9-B22D-7D8469309CBE}"/>
              </a:ext>
            </a:extLst>
          </p:cNvPr>
          <p:cNvSpPr>
            <a:spLocks noGrp="1"/>
          </p:cNvSpPr>
          <p:nvPr>
            <p:ph type="title"/>
          </p:nvPr>
        </p:nvSpPr>
        <p:spPr>
          <a:xfrm>
            <a:off x="628650" y="-68011"/>
            <a:ext cx="7886700" cy="818147"/>
          </a:xfrm>
        </p:spPr>
        <p:txBody>
          <a:bodyPr>
            <a:normAutofit/>
          </a:bodyPr>
          <a:lstStyle/>
          <a:p>
            <a:pPr algn="ctr"/>
            <a:r>
              <a:rPr lang="en-US" sz="3600" b="1" dirty="0">
                <a:effectLst/>
                <a:latin typeface="Times New Roman" panose="02020603050405020304" pitchFamily="18" charset="0"/>
              </a:rPr>
              <a:t>Language Used to Phrase Definition</a:t>
            </a:r>
            <a:endParaRPr lang="en-IN" sz="3600" b="1" dirty="0"/>
          </a:p>
        </p:txBody>
      </p:sp>
      <p:sp>
        <p:nvSpPr>
          <p:cNvPr id="3" name="Content Placeholder 2">
            <a:extLst>
              <a:ext uri="{FF2B5EF4-FFF2-40B4-BE49-F238E27FC236}">
                <a16:creationId xmlns:a16="http://schemas.microsoft.com/office/drawing/2014/main" id="{E64EC8B6-CE44-94A2-6B84-B11A5F6C2440}"/>
              </a:ext>
            </a:extLst>
          </p:cNvPr>
          <p:cNvSpPr>
            <a:spLocks noGrp="1"/>
          </p:cNvSpPr>
          <p:nvPr>
            <p:ph idx="1"/>
          </p:nvPr>
        </p:nvSpPr>
        <p:spPr>
          <a:xfrm>
            <a:off x="628650" y="576882"/>
            <a:ext cx="7886700" cy="818147"/>
          </a:xfrm>
        </p:spPr>
        <p:txBody>
          <a:bodyPr/>
          <a:lstStyle/>
          <a:p>
            <a:r>
              <a:rPr lang="en-IN" dirty="0">
                <a:latin typeface="Times New Roman" panose="02020603050405020304" pitchFamily="18" charset="0"/>
              </a:rPr>
              <a:t>We employ F</a:t>
            </a:r>
            <a:r>
              <a:rPr lang="en-IN" dirty="0">
                <a:effectLst/>
                <a:latin typeface="Times New Roman" panose="02020603050405020304" pitchFamily="18" charset="0"/>
              </a:rPr>
              <a:t>irst-order predicate calculus</a:t>
            </a:r>
            <a:endParaRPr lang="en-IN" dirty="0"/>
          </a:p>
        </p:txBody>
      </p:sp>
      <p:pic>
        <p:nvPicPr>
          <p:cNvPr id="5" name="Picture 4">
            <a:extLst>
              <a:ext uri="{FF2B5EF4-FFF2-40B4-BE49-F238E27FC236}">
                <a16:creationId xmlns:a16="http://schemas.microsoft.com/office/drawing/2014/main" id="{718D871B-4ACF-0B76-8D9B-58C46418C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64" y="1149902"/>
            <a:ext cx="7495072" cy="2415941"/>
          </a:xfrm>
          <a:prstGeom prst="rect">
            <a:avLst/>
          </a:prstGeom>
        </p:spPr>
      </p:pic>
      <p:sp>
        <p:nvSpPr>
          <p:cNvPr id="6" name="Content Placeholder 2">
            <a:extLst>
              <a:ext uri="{FF2B5EF4-FFF2-40B4-BE49-F238E27FC236}">
                <a16:creationId xmlns:a16="http://schemas.microsoft.com/office/drawing/2014/main" id="{4E315B9F-C8AE-4930-E4B8-2C579C52DBF7}"/>
              </a:ext>
            </a:extLst>
          </p:cNvPr>
          <p:cNvSpPr txBox="1">
            <a:spLocks/>
          </p:cNvSpPr>
          <p:nvPr/>
        </p:nvSpPr>
        <p:spPr>
          <a:xfrm>
            <a:off x="559670" y="3865177"/>
            <a:ext cx="7886700" cy="26896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effectLst/>
                <a:latin typeface="Times New Roman" panose="02020603050405020304" pitchFamily="18" charset="0"/>
              </a:rPr>
              <a:t>The intermediate and final learning results can also be represented using relational tables. </a:t>
            </a:r>
          </a:p>
          <a:p>
            <a:pPr lvl="1"/>
            <a:r>
              <a:rPr lang="en-US" sz="2000" dirty="0">
                <a:effectLst/>
                <a:latin typeface="Times New Roman" panose="02020603050405020304" pitchFamily="18" charset="0"/>
              </a:rPr>
              <a:t>Definition: A generalized relation is a relation obtained by substituting the specific concept(s) by the general concept(s) in some attribute(s)</a:t>
            </a:r>
          </a:p>
          <a:p>
            <a:r>
              <a:rPr lang="en-US" sz="2400" dirty="0">
                <a:latin typeface="Times New Roman" panose="02020603050405020304" pitchFamily="18" charset="0"/>
              </a:rPr>
              <a:t>T</a:t>
            </a:r>
            <a:r>
              <a:rPr lang="en-US" sz="2400" dirty="0">
                <a:effectLst/>
                <a:latin typeface="Times New Roman" panose="02020603050405020304" pitchFamily="18" charset="0"/>
              </a:rPr>
              <a:t>he maximum number of tuples in a final generalized relation, can be specified by users as a threshold value of the learning process. </a:t>
            </a:r>
            <a:endParaRPr lang="en-IN" sz="2400" dirty="0"/>
          </a:p>
        </p:txBody>
      </p:sp>
    </p:spTree>
    <p:extLst>
      <p:ext uri="{BB962C8B-B14F-4D97-AF65-F5344CB8AC3E}">
        <p14:creationId xmlns:p14="http://schemas.microsoft.com/office/powerpoint/2010/main" val="171913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5B14-7B33-8594-5C60-B7CC45682554}"/>
              </a:ext>
            </a:extLst>
          </p:cNvPr>
          <p:cNvSpPr>
            <a:spLocks noGrp="1"/>
          </p:cNvSpPr>
          <p:nvPr>
            <p:ph type="title"/>
          </p:nvPr>
        </p:nvSpPr>
        <p:spPr>
          <a:xfrm>
            <a:off x="628650" y="365126"/>
            <a:ext cx="7886700" cy="315911"/>
          </a:xfrm>
        </p:spPr>
        <p:txBody>
          <a:bodyPr>
            <a:normAutofit fontScale="90000"/>
          </a:bodyPr>
          <a:lstStyle/>
          <a:p>
            <a:pPr algn="ctr"/>
            <a:r>
              <a:rPr lang="en-IN" dirty="0">
                <a:effectLst/>
                <a:latin typeface="Times New Roman" panose="02020603050405020304" pitchFamily="18" charset="0"/>
              </a:rPr>
              <a:t>Two Types of Rules</a:t>
            </a:r>
            <a:endParaRPr lang="en-IN" dirty="0"/>
          </a:p>
        </p:txBody>
      </p:sp>
      <p:sp>
        <p:nvSpPr>
          <p:cNvPr id="3" name="Content Placeholder 2">
            <a:extLst>
              <a:ext uri="{FF2B5EF4-FFF2-40B4-BE49-F238E27FC236}">
                <a16:creationId xmlns:a16="http://schemas.microsoft.com/office/drawing/2014/main" id="{B5ADA9CA-B672-5BB2-6157-669AF9A25518}"/>
              </a:ext>
            </a:extLst>
          </p:cNvPr>
          <p:cNvSpPr>
            <a:spLocks noGrp="1"/>
          </p:cNvSpPr>
          <p:nvPr>
            <p:ph idx="1"/>
          </p:nvPr>
        </p:nvSpPr>
        <p:spPr>
          <a:xfrm>
            <a:off x="561273" y="824597"/>
            <a:ext cx="7886700" cy="5778333"/>
          </a:xfrm>
        </p:spPr>
        <p:txBody>
          <a:bodyPr>
            <a:normAutofit fontScale="92500" lnSpcReduction="20000"/>
          </a:bodyPr>
          <a:lstStyle/>
          <a:p>
            <a:r>
              <a:rPr lang="en-US" dirty="0">
                <a:latin typeface="Times New Roman" panose="02020603050405020304" pitchFamily="18" charset="0"/>
              </a:rPr>
              <a:t>C</a:t>
            </a:r>
            <a:r>
              <a:rPr lang="en-US" dirty="0">
                <a:effectLst/>
                <a:latin typeface="Times New Roman" panose="02020603050405020304" pitchFamily="18" charset="0"/>
              </a:rPr>
              <a:t>haracteristic rules and Classification rules can be learned</a:t>
            </a:r>
          </a:p>
          <a:p>
            <a:r>
              <a:rPr lang="en-US" dirty="0">
                <a:latin typeface="Times New Roman" panose="02020603050405020304" pitchFamily="18" charset="0"/>
              </a:rPr>
              <a:t>C</a:t>
            </a:r>
            <a:r>
              <a:rPr lang="en-US" dirty="0">
                <a:effectLst/>
                <a:latin typeface="Times New Roman" panose="02020603050405020304" pitchFamily="18" charset="0"/>
              </a:rPr>
              <a:t>haracteristic rules </a:t>
            </a:r>
          </a:p>
          <a:p>
            <a:pPr lvl="1"/>
            <a:r>
              <a:rPr lang="en-US" dirty="0">
                <a:effectLst/>
                <a:latin typeface="Times New Roman" panose="02020603050405020304" pitchFamily="18" charset="0"/>
              </a:rPr>
              <a:t>Definition: A characteristic rule is an assertion which characterizes the concepts satisfied by all of the data stored in the database.</a:t>
            </a:r>
          </a:p>
          <a:p>
            <a:pPr lvl="2"/>
            <a:r>
              <a:rPr lang="en-US" dirty="0">
                <a:latin typeface="Times New Roman" panose="02020603050405020304" pitchFamily="18" charset="0"/>
              </a:rPr>
              <a:t>Example: </a:t>
            </a:r>
            <a:r>
              <a:rPr lang="en-US" dirty="0">
                <a:effectLst/>
                <a:latin typeface="Times New Roman" panose="02020603050405020304" pitchFamily="18" charset="0"/>
              </a:rPr>
              <a:t>For example, the symptoms of a specific disease can be summarized as a characteristic rule.</a:t>
            </a:r>
          </a:p>
          <a:p>
            <a:r>
              <a:rPr lang="en-US" dirty="0">
                <a:latin typeface="Times New Roman" panose="02020603050405020304" pitchFamily="18" charset="0"/>
              </a:rPr>
              <a:t>Classification rules</a:t>
            </a:r>
          </a:p>
          <a:p>
            <a:pPr lvl="1"/>
            <a:r>
              <a:rPr lang="en-US" dirty="0">
                <a:effectLst/>
                <a:latin typeface="Times New Roman" panose="02020603050405020304" pitchFamily="18" charset="0"/>
              </a:rPr>
              <a:t>Definition: A classification rule is an assertion which discriminates the concepts of one class from other classes.</a:t>
            </a:r>
          </a:p>
          <a:p>
            <a:pPr lvl="2"/>
            <a:r>
              <a:rPr lang="en-US" dirty="0">
                <a:effectLst/>
                <a:latin typeface="Times New Roman" panose="02020603050405020304" pitchFamily="18" charset="0"/>
              </a:rPr>
              <a:t> </a:t>
            </a:r>
            <a:r>
              <a:rPr lang="en-US" dirty="0">
                <a:latin typeface="Times New Roman" panose="02020603050405020304" pitchFamily="18" charset="0"/>
              </a:rPr>
              <a:t>D</a:t>
            </a:r>
            <a:r>
              <a:rPr lang="en-US" dirty="0">
                <a:effectLst/>
                <a:latin typeface="Times New Roman" panose="02020603050405020304" pitchFamily="18" charset="0"/>
              </a:rPr>
              <a:t>istinguish one disease from others, a classification rule should summarize the symptoms that discriminate this disease from others.</a:t>
            </a:r>
          </a:p>
          <a:p>
            <a:r>
              <a:rPr lang="en-US" dirty="0">
                <a:effectLst/>
                <a:latin typeface="Times New Roman" panose="02020603050405020304" pitchFamily="18" charset="0"/>
              </a:rPr>
              <a:t>A characteristic rule provides generalized concepts about a property which can help people recognize the common features of the data in a class. </a:t>
            </a:r>
          </a:p>
          <a:p>
            <a:r>
              <a:rPr lang="en-US" dirty="0">
                <a:effectLst/>
                <a:latin typeface="Times New Roman" panose="02020603050405020304" pitchFamily="18" charset="0"/>
              </a:rPr>
              <a:t>The classification rule gives a discriminant criterion which can be used to predict the class membership of new data.</a:t>
            </a:r>
            <a:endParaRPr lang="en-IN" dirty="0"/>
          </a:p>
        </p:txBody>
      </p:sp>
    </p:spTree>
    <p:extLst>
      <p:ext uri="{BB962C8B-B14F-4D97-AF65-F5344CB8AC3E}">
        <p14:creationId xmlns:p14="http://schemas.microsoft.com/office/powerpoint/2010/main" val="292820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874AA-80BD-96A0-A253-A4E1720C85FE}"/>
              </a:ext>
            </a:extLst>
          </p:cNvPr>
          <p:cNvSpPr>
            <a:spLocks noGrp="1"/>
          </p:cNvSpPr>
          <p:nvPr>
            <p:ph idx="1"/>
          </p:nvPr>
        </p:nvSpPr>
        <p:spPr>
          <a:xfrm>
            <a:off x="628650" y="413886"/>
            <a:ext cx="7886700" cy="6294922"/>
          </a:xfrm>
        </p:spPr>
        <p:txBody>
          <a:bodyPr>
            <a:normAutofit fontScale="92500" lnSpcReduction="10000"/>
          </a:bodyPr>
          <a:lstStyle/>
          <a:p>
            <a:r>
              <a:rPr lang="en-US" dirty="0">
                <a:effectLst/>
                <a:latin typeface="Times New Roman" panose="02020603050405020304" pitchFamily="18" charset="0"/>
              </a:rPr>
              <a:t>The characteristic rules only concern the characteristics of the data. </a:t>
            </a:r>
          </a:p>
          <a:p>
            <a:pPr lvl="1"/>
            <a:r>
              <a:rPr lang="en-US" dirty="0">
                <a:latin typeface="Times New Roman" panose="02020603050405020304" pitchFamily="18" charset="0"/>
              </a:rPr>
              <a:t>P</a:t>
            </a:r>
            <a:r>
              <a:rPr lang="en-US" dirty="0">
                <a:effectLst/>
                <a:latin typeface="Times New Roman" panose="02020603050405020304" pitchFamily="18" charset="0"/>
              </a:rPr>
              <a:t>ositive examples alone are enough to furnish the learning task. </a:t>
            </a:r>
          </a:p>
          <a:p>
            <a:r>
              <a:rPr lang="en-US" dirty="0">
                <a:latin typeface="Times New Roman" panose="02020603050405020304" pitchFamily="18" charset="0"/>
              </a:rPr>
              <a:t>F</a:t>
            </a:r>
            <a:r>
              <a:rPr lang="en-US" dirty="0">
                <a:effectLst/>
                <a:latin typeface="Times New Roman" panose="02020603050405020304" pitchFamily="18" charset="0"/>
              </a:rPr>
              <a:t>or learning classification rules, the negative examples must be incorporated into the learning process to derive the concepts which have the discriminant property</a:t>
            </a:r>
          </a:p>
          <a:p>
            <a:pPr lvl="1"/>
            <a:r>
              <a:rPr lang="en-US" dirty="0">
                <a:effectLst/>
                <a:latin typeface="Times New Roman" panose="02020603050405020304" pitchFamily="18" charset="0"/>
              </a:rPr>
              <a:t> For example, the data about students may be classified into graduate students and undergraduate students based on the value of the attribute "Category". </a:t>
            </a:r>
          </a:p>
          <a:p>
            <a:r>
              <a:rPr lang="en-US" dirty="0">
                <a:effectLst/>
                <a:latin typeface="Times New Roman" panose="02020603050405020304" pitchFamily="18" charset="0"/>
              </a:rPr>
              <a:t> About target class and contrasting class.</a:t>
            </a:r>
          </a:p>
          <a:p>
            <a:pPr lvl="1"/>
            <a:r>
              <a:rPr lang="en-US" dirty="0">
                <a:effectLst/>
                <a:latin typeface="Times New Roman" panose="02020603050405020304" pitchFamily="18" charset="0"/>
              </a:rPr>
              <a:t>Definition: </a:t>
            </a:r>
            <a:r>
              <a:rPr lang="en-US" b="1" dirty="0">
                <a:effectLst/>
                <a:latin typeface="Times New Roman" panose="02020603050405020304" pitchFamily="18" charset="0"/>
              </a:rPr>
              <a:t>A target class </a:t>
            </a:r>
            <a:r>
              <a:rPr lang="en-US" dirty="0">
                <a:effectLst/>
                <a:latin typeface="Times New Roman" panose="02020603050405020304" pitchFamily="18" charset="0"/>
              </a:rPr>
              <a:t>is a class in which the data are tuples in the database consistent with the learning concepts.</a:t>
            </a:r>
          </a:p>
          <a:p>
            <a:pPr lvl="1"/>
            <a:r>
              <a:rPr lang="en-US" dirty="0">
                <a:effectLst/>
                <a:latin typeface="Times New Roman" panose="02020603050405020304" pitchFamily="18" charset="0"/>
              </a:rPr>
              <a:t>Definition: </a:t>
            </a:r>
            <a:r>
              <a:rPr lang="en-US" b="1" dirty="0">
                <a:effectLst/>
                <a:latin typeface="Times New Roman" panose="02020603050405020304" pitchFamily="18" charset="0"/>
              </a:rPr>
              <a:t>A contrasting class </a:t>
            </a:r>
            <a:r>
              <a:rPr lang="en-US" dirty="0">
                <a:effectLst/>
                <a:latin typeface="Times New Roman" panose="02020603050405020304" pitchFamily="18" charset="0"/>
              </a:rPr>
              <a:t>is a class in which the data do not belong to the target class.</a:t>
            </a:r>
          </a:p>
          <a:p>
            <a:pPr lvl="2"/>
            <a:r>
              <a:rPr lang="en-US" dirty="0">
                <a:effectLst/>
                <a:latin typeface="Times New Roman" panose="02020603050405020304" pitchFamily="18" charset="0"/>
              </a:rPr>
              <a:t>For instance, to distinguish graduate students from undergraduate students, the class of graduate students is the target class, and the class of undergraduate students is the contrasting class</a:t>
            </a:r>
            <a:endParaRPr lang="en-IN" dirty="0"/>
          </a:p>
        </p:txBody>
      </p:sp>
    </p:spTree>
    <p:extLst>
      <p:ext uri="{BB962C8B-B14F-4D97-AF65-F5344CB8AC3E}">
        <p14:creationId xmlns:p14="http://schemas.microsoft.com/office/powerpoint/2010/main" val="199684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B6B0-BD12-A26B-DA58-43B2EF39E357}"/>
              </a:ext>
            </a:extLst>
          </p:cNvPr>
          <p:cNvSpPr>
            <a:spLocks noGrp="1"/>
          </p:cNvSpPr>
          <p:nvPr>
            <p:ph type="title"/>
          </p:nvPr>
        </p:nvSpPr>
        <p:spPr>
          <a:xfrm>
            <a:off x="391026" y="-21046"/>
            <a:ext cx="7886700" cy="838032"/>
          </a:xfrm>
        </p:spPr>
        <p:txBody>
          <a:bodyPr/>
          <a:lstStyle/>
          <a:p>
            <a:pPr algn="ctr"/>
            <a:r>
              <a:rPr lang="en-IN" b="1" dirty="0">
                <a:latin typeface="Times New Roman" panose="02020603050405020304" pitchFamily="18" charset="0"/>
                <a:cs typeface="Times New Roman" panose="02020603050405020304" pitchFamily="18" charset="0"/>
              </a:rPr>
              <a:t>Example</a:t>
            </a:r>
          </a:p>
        </p:txBody>
      </p:sp>
      <p:pic>
        <p:nvPicPr>
          <p:cNvPr id="5" name="Content Placeholder 4">
            <a:extLst>
              <a:ext uri="{FF2B5EF4-FFF2-40B4-BE49-F238E27FC236}">
                <a16:creationId xmlns:a16="http://schemas.microsoft.com/office/drawing/2014/main" id="{99774C32-3673-5393-29BA-0572ED6C2E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282" y="1636295"/>
            <a:ext cx="7760444" cy="4731978"/>
          </a:xfrm>
        </p:spPr>
      </p:pic>
      <p:sp>
        <p:nvSpPr>
          <p:cNvPr id="7" name="TextBox 6">
            <a:extLst>
              <a:ext uri="{FF2B5EF4-FFF2-40B4-BE49-F238E27FC236}">
                <a16:creationId xmlns:a16="http://schemas.microsoft.com/office/drawing/2014/main" id="{91C5748C-DBD2-D45F-F877-1D4487B3CD2A}"/>
              </a:ext>
            </a:extLst>
          </p:cNvPr>
          <p:cNvSpPr txBox="1"/>
          <p:nvPr/>
        </p:nvSpPr>
        <p:spPr>
          <a:xfrm>
            <a:off x="628649" y="932932"/>
            <a:ext cx="6388167" cy="461665"/>
          </a:xfrm>
          <a:prstGeom prst="rect">
            <a:avLst/>
          </a:prstGeom>
          <a:noFill/>
        </p:spPr>
        <p:txBody>
          <a:bodyPr wrap="square">
            <a:spAutoFit/>
          </a:bodyPr>
          <a:lstStyle/>
          <a:p>
            <a:r>
              <a:rPr lang="en-US" sz="2400" dirty="0">
                <a:effectLst/>
                <a:latin typeface="Times New Roman" panose="02020603050405020304" pitchFamily="18" charset="0"/>
              </a:rPr>
              <a:t>A relation Student in a sample university database</a:t>
            </a:r>
            <a:endParaRPr lang="en-IN" sz="2400" dirty="0"/>
          </a:p>
        </p:txBody>
      </p:sp>
    </p:spTree>
    <p:extLst>
      <p:ext uri="{BB962C8B-B14F-4D97-AF65-F5344CB8AC3E}">
        <p14:creationId xmlns:p14="http://schemas.microsoft.com/office/powerpoint/2010/main" val="1750811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0619FE-E9BB-C4DA-A825-46E1E1EF9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595" y="674771"/>
            <a:ext cx="7397015" cy="5244766"/>
          </a:xfrm>
          <a:prstGeom prst="rect">
            <a:avLst/>
          </a:prstGeom>
        </p:spPr>
      </p:pic>
    </p:spTree>
    <p:extLst>
      <p:ext uri="{BB962C8B-B14F-4D97-AF65-F5344CB8AC3E}">
        <p14:creationId xmlns:p14="http://schemas.microsoft.com/office/powerpoint/2010/main" val="316789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7906-501D-D622-897C-E9D72BA292CD}"/>
              </a:ext>
            </a:extLst>
          </p:cNvPr>
          <p:cNvSpPr>
            <a:spLocks noGrp="1"/>
          </p:cNvSpPr>
          <p:nvPr>
            <p:ph type="title"/>
          </p:nvPr>
        </p:nvSpPr>
        <p:spPr>
          <a:xfrm>
            <a:off x="628650" y="365126"/>
            <a:ext cx="7886700" cy="934285"/>
          </a:xfrm>
        </p:spPr>
        <p:txBody>
          <a:bodyPr>
            <a:normAutofit/>
          </a:bodyPr>
          <a:lstStyle/>
          <a:p>
            <a:pPr algn="ctr"/>
            <a:r>
              <a:rPr lang="en-IN" sz="3600" b="1" dirty="0">
                <a:latin typeface="Times New Roman" panose="02020603050405020304" pitchFamily="18" charset="0"/>
                <a:cs typeface="Times New Roman" panose="02020603050405020304" pitchFamily="18" charset="0"/>
              </a:rPr>
              <a:t>Concept Hierarchy C</a:t>
            </a:r>
          </a:p>
        </p:txBody>
      </p:sp>
      <p:sp>
        <p:nvSpPr>
          <p:cNvPr id="3" name="Content Placeholder 2">
            <a:extLst>
              <a:ext uri="{FF2B5EF4-FFF2-40B4-BE49-F238E27FC236}">
                <a16:creationId xmlns:a16="http://schemas.microsoft.com/office/drawing/2014/main" id="{AEB3A4D2-2A19-CAD9-0D11-FF3F66CA297C}"/>
              </a:ext>
            </a:extLst>
          </p:cNvPr>
          <p:cNvSpPr>
            <a:spLocks noGrp="1"/>
          </p:cNvSpPr>
          <p:nvPr>
            <p:ph idx="1"/>
          </p:nvPr>
        </p:nvSpPr>
        <p:spPr>
          <a:xfrm>
            <a:off x="628649" y="1299411"/>
            <a:ext cx="8062963" cy="4877552"/>
          </a:xfrm>
        </p:spPr>
        <p:txBody>
          <a:bodyPr>
            <a:normAutofit fontScale="92500" lnSpcReduction="20000"/>
          </a:bodyPr>
          <a:lstStyle/>
          <a:p>
            <a:r>
              <a:rPr lang="en-IN" sz="2000" dirty="0">
                <a:effectLst/>
                <a:latin typeface="Times New Roman" panose="02020603050405020304" pitchFamily="18" charset="0"/>
                <a:cs typeface="Times New Roman" panose="02020603050405020304" pitchFamily="18" charset="0"/>
              </a:rPr>
              <a:t>Relationship between the values in category and "graduates" should be consulted in order to extract the relevant set of data.</a:t>
            </a:r>
          </a:p>
          <a:p>
            <a:r>
              <a:rPr lang="en-IN" sz="2000" dirty="0">
                <a:effectLst/>
                <a:latin typeface="Times New Roman" panose="02020603050405020304" pitchFamily="18" charset="0"/>
                <a:cs typeface="Times New Roman" panose="02020603050405020304" pitchFamily="18" charset="0"/>
              </a:rPr>
              <a:t>We then examine C, the conceptual bias. Consider the following C,  where A c B indicates that B is </a:t>
            </a:r>
            <a:r>
              <a:rPr lang="en-IN" sz="2000" dirty="0" err="1">
                <a:effectLst/>
                <a:latin typeface="Times New Roman" panose="02020603050405020304" pitchFamily="18" charset="0"/>
                <a:cs typeface="Times New Roman" panose="02020603050405020304" pitchFamily="18" charset="0"/>
              </a:rPr>
              <a:t>a"generalization</a:t>
            </a:r>
            <a:r>
              <a:rPr lang="en-IN" sz="2000" dirty="0">
                <a:effectLst/>
                <a:latin typeface="Times New Roman" panose="02020603050405020304" pitchFamily="18" charset="0"/>
                <a:cs typeface="Times New Roman" panose="02020603050405020304" pitchFamily="18" charset="0"/>
              </a:rPr>
              <a:t>" of A.</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cs typeface="Times New Roman" panose="02020603050405020304" pitchFamily="18" charset="0"/>
              </a:rPr>
              <a:t>{ computing, math, biology, chemistry, </a:t>
            </a:r>
            <a:r>
              <a:rPr lang="en-IN" sz="2000" dirty="0" err="1">
                <a:effectLst/>
                <a:latin typeface="Times New Roman" panose="02020603050405020304" pitchFamily="18" charset="0"/>
                <a:cs typeface="Times New Roman" panose="02020603050405020304" pitchFamily="18" charset="0"/>
              </a:rPr>
              <a:t>statistics,physics</a:t>
            </a:r>
            <a:r>
              <a:rPr lang="en-IN" sz="2000" dirty="0">
                <a:effectLst/>
                <a:latin typeface="Times New Roman" panose="02020603050405020304" pitchFamily="18" charset="0"/>
                <a:cs typeface="Times New Roman" panose="02020603050405020304" pitchFamily="18" charset="0"/>
              </a:rPr>
              <a:t> } c science</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music, history, liberal arts, literature ) c art</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freshman, sophomore, junior, senior ) c undergraduate</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M.S., M.A., Ph.D. ) c graduate</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a:t>
            </a:r>
            <a:r>
              <a:rPr lang="en-IN" sz="2000" dirty="0" err="1">
                <a:effectLst/>
                <a:latin typeface="Times New Roman" panose="02020603050405020304" pitchFamily="18" charset="0"/>
                <a:cs typeface="Times New Roman" panose="02020603050405020304" pitchFamily="18" charset="0"/>
              </a:rPr>
              <a:t>Bumaby</a:t>
            </a:r>
            <a:r>
              <a:rPr lang="en-IN" sz="2000" dirty="0">
                <a:effectLst/>
                <a:latin typeface="Times New Roman" panose="02020603050405020304" pitchFamily="18" charset="0"/>
                <a:cs typeface="Times New Roman" panose="02020603050405020304" pitchFamily="18" charset="0"/>
              </a:rPr>
              <a:t>, Richmond, Vancouver,</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Victoria ) c British Columbia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Calgary, Edmonton ) c Alberta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Ottawa, Toronto ) c Ontario</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Bombay } c India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Shanghai, Nanjing ) c China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China, India ) c Foreign</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British Columbia, Alberta, Ontario ) c Canada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2.0 - 2.9 ) c average</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[ 3.0 -3.4 ) c good</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( 3.5 - 4.0 } c excellent</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743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0D11D2-22B1-796B-6632-E0C940302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276" y="401086"/>
            <a:ext cx="4215866" cy="5893836"/>
          </a:xfrm>
        </p:spPr>
      </p:pic>
      <p:pic>
        <p:nvPicPr>
          <p:cNvPr id="7" name="Picture 6">
            <a:extLst>
              <a:ext uri="{FF2B5EF4-FFF2-40B4-BE49-F238E27FC236}">
                <a16:creationId xmlns:a16="http://schemas.microsoft.com/office/drawing/2014/main" id="{3C372F95-8F30-3558-21B3-6451E459B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472" y="451104"/>
            <a:ext cx="3755527" cy="2686732"/>
          </a:xfrm>
          <a:prstGeom prst="rect">
            <a:avLst/>
          </a:prstGeom>
        </p:spPr>
      </p:pic>
      <p:pic>
        <p:nvPicPr>
          <p:cNvPr id="9" name="Picture 8">
            <a:extLst>
              <a:ext uri="{FF2B5EF4-FFF2-40B4-BE49-F238E27FC236}">
                <a16:creationId xmlns:a16="http://schemas.microsoft.com/office/drawing/2014/main" id="{57281496-8DB4-FDAF-D389-192CD9BF9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1814" y="3214837"/>
            <a:ext cx="3368842" cy="3282215"/>
          </a:xfrm>
          <a:prstGeom prst="rect">
            <a:avLst/>
          </a:prstGeom>
        </p:spPr>
      </p:pic>
    </p:spTree>
    <p:extLst>
      <p:ext uri="{BB962C8B-B14F-4D97-AF65-F5344CB8AC3E}">
        <p14:creationId xmlns:p14="http://schemas.microsoft.com/office/powerpoint/2010/main" val="2062424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146F67-5E66-7532-B8CC-7CBEE1320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467" y="1053966"/>
            <a:ext cx="6959065" cy="2930893"/>
          </a:xfrm>
          <a:prstGeom prst="rect">
            <a:avLst/>
          </a:prstGeom>
        </p:spPr>
      </p:pic>
      <p:sp>
        <p:nvSpPr>
          <p:cNvPr id="6" name="TextBox 5">
            <a:extLst>
              <a:ext uri="{FF2B5EF4-FFF2-40B4-BE49-F238E27FC236}">
                <a16:creationId xmlns:a16="http://schemas.microsoft.com/office/drawing/2014/main" id="{CAEC1B71-8136-9B13-F0D3-9BC6FFE577C5}"/>
              </a:ext>
            </a:extLst>
          </p:cNvPr>
          <p:cNvSpPr txBox="1"/>
          <p:nvPr/>
        </p:nvSpPr>
        <p:spPr>
          <a:xfrm>
            <a:off x="1390849" y="599793"/>
            <a:ext cx="6078355" cy="523220"/>
          </a:xfrm>
          <a:prstGeom prst="rect">
            <a:avLst/>
          </a:prstGeom>
          <a:noFill/>
        </p:spPr>
        <p:txBody>
          <a:bodyPr wrap="square">
            <a:spAutoFit/>
          </a:bodyPr>
          <a:lstStyle/>
          <a:p>
            <a:r>
              <a:rPr lang="en-US" sz="2800" b="1" dirty="0">
                <a:effectLst/>
                <a:latin typeface="Times New Roman" panose="02020603050405020304" pitchFamily="18" charset="0"/>
              </a:rPr>
              <a:t>The set of data relevant to "graduates</a:t>
            </a:r>
            <a:endParaRPr lang="en-IN" sz="2800" b="1" dirty="0"/>
          </a:p>
        </p:txBody>
      </p:sp>
      <p:pic>
        <p:nvPicPr>
          <p:cNvPr id="8" name="Picture 7">
            <a:extLst>
              <a:ext uri="{FF2B5EF4-FFF2-40B4-BE49-F238E27FC236}">
                <a16:creationId xmlns:a16="http://schemas.microsoft.com/office/drawing/2014/main" id="{59020D4A-67F5-5BA0-09C9-AEA6BCF51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01" y="4365057"/>
            <a:ext cx="7271885" cy="2109216"/>
          </a:xfrm>
          <a:prstGeom prst="rect">
            <a:avLst/>
          </a:prstGeom>
        </p:spPr>
      </p:pic>
    </p:spTree>
    <p:extLst>
      <p:ext uri="{BB962C8B-B14F-4D97-AF65-F5344CB8AC3E}">
        <p14:creationId xmlns:p14="http://schemas.microsoft.com/office/powerpoint/2010/main" val="186012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normAutofit lnSpcReduction="10000"/>
          </a:bodyPr>
          <a:lstStyle/>
          <a:p>
            <a:r>
              <a:rPr lang="en-IN" dirty="0"/>
              <a:t>Introduction</a:t>
            </a:r>
          </a:p>
          <a:p>
            <a:r>
              <a:rPr lang="en-IN" dirty="0"/>
              <a:t>Learning from examples (Related Work)</a:t>
            </a:r>
          </a:p>
          <a:p>
            <a:r>
              <a:rPr lang="en-IN" dirty="0"/>
              <a:t>Concepts of learning from databases</a:t>
            </a:r>
          </a:p>
          <a:p>
            <a:r>
              <a:rPr lang="en-IN" b="1" dirty="0"/>
              <a:t>Attribute oriented induction in relational databases</a:t>
            </a:r>
          </a:p>
          <a:p>
            <a:r>
              <a:rPr lang="en-IN" dirty="0"/>
              <a:t>Variations of the learning algorithms</a:t>
            </a:r>
          </a:p>
          <a:p>
            <a:r>
              <a:rPr lang="en-IN" dirty="0"/>
              <a:t>Discussion</a:t>
            </a:r>
          </a:p>
          <a:p>
            <a:r>
              <a:rPr lang="en-IN" dirty="0"/>
              <a:t>Implementation and experiments</a:t>
            </a:r>
          </a:p>
          <a:p>
            <a:r>
              <a:rPr lang="en-IN" dirty="0"/>
              <a:t>Conclusions and future research</a:t>
            </a:r>
          </a:p>
        </p:txBody>
      </p:sp>
    </p:spTree>
    <p:extLst>
      <p:ext uri="{BB962C8B-B14F-4D97-AF65-F5344CB8AC3E}">
        <p14:creationId xmlns:p14="http://schemas.microsoft.com/office/powerpoint/2010/main" val="348487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0BE4-248F-7B7F-DD2B-14B523D13F3A}"/>
              </a:ext>
            </a:extLst>
          </p:cNvPr>
          <p:cNvSpPr>
            <a:spLocks noGrp="1"/>
          </p:cNvSpPr>
          <p:nvPr>
            <p:ph type="title"/>
          </p:nvPr>
        </p:nvSpPr>
        <p:spPr>
          <a:xfrm>
            <a:off x="628650" y="365126"/>
            <a:ext cx="7886700" cy="867773"/>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76510C-D217-8670-D173-C7E7A4F44564}"/>
              </a:ext>
            </a:extLst>
          </p:cNvPr>
          <p:cNvSpPr>
            <a:spLocks noGrp="1"/>
          </p:cNvSpPr>
          <p:nvPr>
            <p:ph idx="1"/>
          </p:nvPr>
        </p:nvSpPr>
        <p:spPr>
          <a:xfrm>
            <a:off x="628650" y="1527674"/>
            <a:ext cx="7886700" cy="4719013"/>
          </a:xfrm>
        </p:spPr>
        <p:txBody>
          <a:bodyPr>
            <a:normAutofit fontScale="85000" lnSpcReduction="10000"/>
          </a:bodyPr>
          <a:lstStyle/>
          <a:p>
            <a:r>
              <a:rPr lang="en-US" dirty="0">
                <a:effectLst/>
                <a:latin typeface="Times New Roman" panose="02020603050405020304" pitchFamily="18" charset="0"/>
                <a:cs typeface="Times New Roman" panose="02020603050405020304" pitchFamily="18" charset="0"/>
              </a:rPr>
              <a:t>It is advantageous to learn characteristics of data in relational databases. </a:t>
            </a:r>
          </a:p>
          <a:p>
            <a:r>
              <a:rPr lang="en-US" dirty="0">
                <a:effectLst/>
                <a:latin typeface="Times New Roman" panose="02020603050405020304" pitchFamily="18" charset="0"/>
                <a:cs typeface="Times New Roman" panose="02020603050405020304" pitchFamily="18" charset="0"/>
              </a:rPr>
              <a:t>By learning from databases, knowledge rules can be extracted from the large amount of data and interesting relationships among data can be discovered automatically. </a:t>
            </a:r>
          </a:p>
          <a:p>
            <a:r>
              <a:rPr lang="en-US" dirty="0">
                <a:effectLst/>
                <a:latin typeface="Times New Roman" panose="02020603050405020304" pitchFamily="18" charset="0"/>
                <a:cs typeface="Times New Roman" panose="02020603050405020304" pitchFamily="18" charset="0"/>
              </a:rPr>
              <a:t>Relational databases store a large amount of information in a</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structured and organized manner. </a:t>
            </a:r>
          </a:p>
          <a:p>
            <a:r>
              <a:rPr lang="en-US" dirty="0">
                <a:effectLst/>
                <a:latin typeface="Times New Roman" panose="02020603050405020304" pitchFamily="18" charset="0"/>
                <a:cs typeface="Times New Roman" panose="02020603050405020304" pitchFamily="18" charset="0"/>
              </a:rPr>
              <a:t>Each tuple in the database can be viewed as a typed logical formula in the conjunctive normal form. </a:t>
            </a:r>
          </a:p>
          <a:p>
            <a:r>
              <a:rPr lang="en-US" dirty="0">
                <a:effectLst/>
                <a:latin typeface="Times New Roman" panose="02020603050405020304" pitchFamily="18" charset="0"/>
                <a:cs typeface="Times New Roman" panose="02020603050405020304" pitchFamily="18" charset="0"/>
              </a:rPr>
              <a:t>Such uniformity facilitates the application of well developed database implementation techniques and the development of efficient learning algorithms in large databases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012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5797-55DD-BBA7-E98D-42888352A933}"/>
              </a:ext>
            </a:extLst>
          </p:cNvPr>
          <p:cNvSpPr>
            <a:spLocks noGrp="1"/>
          </p:cNvSpPr>
          <p:nvPr>
            <p:ph type="title"/>
          </p:nvPr>
        </p:nvSpPr>
        <p:spPr/>
        <p:txBody>
          <a:bodyPr>
            <a:normAutofit/>
          </a:bodyPr>
          <a:lstStyle/>
          <a:p>
            <a:pPr algn="ctr"/>
            <a:r>
              <a:rPr lang="en-US" sz="3600" b="1" dirty="0">
                <a:effectLst/>
                <a:latin typeface="Times New Roman" panose="02020603050405020304" pitchFamily="18" charset="0"/>
              </a:rPr>
              <a:t>Two algorithms: the LCHR algorithm and the LCLR algorithm</a:t>
            </a:r>
            <a:endParaRPr lang="en-IN" sz="3600" b="1" dirty="0"/>
          </a:p>
        </p:txBody>
      </p:sp>
      <p:sp>
        <p:nvSpPr>
          <p:cNvPr id="3" name="Content Placeholder 2">
            <a:extLst>
              <a:ext uri="{FF2B5EF4-FFF2-40B4-BE49-F238E27FC236}">
                <a16:creationId xmlns:a16="http://schemas.microsoft.com/office/drawing/2014/main" id="{502AE9FA-812B-0CF9-9267-4295FDDE37AE}"/>
              </a:ext>
            </a:extLst>
          </p:cNvPr>
          <p:cNvSpPr>
            <a:spLocks noGrp="1"/>
          </p:cNvSpPr>
          <p:nvPr>
            <p:ph idx="1"/>
          </p:nvPr>
        </p:nvSpPr>
        <p:spPr>
          <a:xfrm>
            <a:off x="628650" y="1825624"/>
            <a:ext cx="7886700" cy="4667249"/>
          </a:xfrm>
        </p:spPr>
        <p:txBody>
          <a:bodyPr>
            <a:normAutofit fontScale="92500" lnSpcReduction="10000"/>
          </a:bodyPr>
          <a:lstStyle/>
          <a:p>
            <a:r>
              <a:rPr lang="en-IN" dirty="0">
                <a:effectLst/>
                <a:latin typeface="Times New Roman" panose="02020603050405020304" pitchFamily="18" charset="0"/>
              </a:rPr>
              <a:t>Learning Characteristic Rules</a:t>
            </a:r>
          </a:p>
          <a:p>
            <a:pPr lvl="1"/>
            <a:r>
              <a:rPr lang="en-US" dirty="0">
                <a:effectLst/>
                <a:latin typeface="Times New Roman" panose="02020603050405020304" pitchFamily="18" charset="0"/>
              </a:rPr>
              <a:t>Generalization Strategy 1 (Attribute Removal) </a:t>
            </a:r>
          </a:p>
          <a:p>
            <a:pPr lvl="2"/>
            <a:r>
              <a:rPr lang="en-US" dirty="0">
                <a:effectLst/>
                <a:latin typeface="Times New Roman" panose="02020603050405020304" pitchFamily="18" charset="0"/>
              </a:rPr>
              <a:t>If there is a large set of distinct values for an attribute but there is no higher level concept provided for the attribute, the attribute should be removed during generalization.</a:t>
            </a:r>
          </a:p>
          <a:p>
            <a:pPr lvl="2"/>
            <a:r>
              <a:rPr lang="en-US" dirty="0">
                <a:latin typeface="Times New Roman" panose="02020603050405020304" pitchFamily="18" charset="0"/>
              </a:rPr>
              <a:t>Example: Name is the key of the relation and represents a large set of values so it should be removed.</a:t>
            </a:r>
          </a:p>
          <a:p>
            <a:pPr lvl="2"/>
            <a:r>
              <a:rPr lang="en-US" dirty="0">
                <a:latin typeface="Times New Roman" panose="02020603050405020304" pitchFamily="18" charset="0"/>
              </a:rPr>
              <a:t>Generalize to </a:t>
            </a:r>
            <a:r>
              <a:rPr lang="en-US" dirty="0">
                <a:effectLst/>
                <a:latin typeface="Times New Roman" panose="02020603050405020304" pitchFamily="18" charset="0"/>
              </a:rPr>
              <a:t> A</a:t>
            </a:r>
            <a:r>
              <a:rPr lang="en-US" dirty="0">
                <a:latin typeface="Times New Roman" panose="02020603050405020304" pitchFamily="18" charset="0"/>
              </a:rPr>
              <a:t>LL or NULL</a:t>
            </a:r>
            <a:endParaRPr lang="en-US" dirty="0">
              <a:effectLst/>
              <a:latin typeface="Times New Roman" panose="02020603050405020304" pitchFamily="18" charset="0"/>
            </a:endParaRPr>
          </a:p>
          <a:p>
            <a:pPr lvl="1"/>
            <a:r>
              <a:rPr lang="en-US" dirty="0">
                <a:effectLst/>
                <a:latin typeface="Times New Roman" panose="02020603050405020304" pitchFamily="18" charset="0"/>
              </a:rPr>
              <a:t>Generalization Strategy 2. (Generalization on the smallest decomposable components) </a:t>
            </a:r>
          </a:p>
          <a:p>
            <a:pPr lvl="2"/>
            <a:r>
              <a:rPr lang="en-US" dirty="0">
                <a:effectLst/>
                <a:latin typeface="Times New Roman" panose="02020603050405020304" pitchFamily="18" charset="0"/>
              </a:rPr>
              <a:t>Generalization should be performed on the smallest decomposable components of a data relation.</a:t>
            </a:r>
          </a:p>
          <a:p>
            <a:pPr lvl="2"/>
            <a:r>
              <a:rPr lang="en-US" dirty="0">
                <a:latin typeface="Times New Roman" panose="02020603050405020304" pitchFamily="18" charset="0"/>
              </a:rPr>
              <a:t>Least commitment principle</a:t>
            </a:r>
          </a:p>
          <a:p>
            <a:pPr lvl="3"/>
            <a:r>
              <a:rPr lang="en-US" dirty="0">
                <a:latin typeface="Times New Roman" panose="02020603050405020304" pitchFamily="18" charset="0"/>
              </a:rPr>
              <a:t>Commitment to minimally generalized concepts</a:t>
            </a:r>
          </a:p>
          <a:p>
            <a:pPr lvl="3"/>
            <a:r>
              <a:rPr lang="en-US" dirty="0">
                <a:effectLst/>
                <a:latin typeface="Times New Roman" panose="02020603050405020304" pitchFamily="18" charset="0"/>
              </a:rPr>
              <a:t>By generalizing lease decomposable attributes, we may discover interesting information about that components.</a:t>
            </a:r>
          </a:p>
          <a:p>
            <a:endParaRPr lang="en-IN" dirty="0"/>
          </a:p>
        </p:txBody>
      </p:sp>
    </p:spTree>
    <p:extLst>
      <p:ext uri="{BB962C8B-B14F-4D97-AF65-F5344CB8AC3E}">
        <p14:creationId xmlns:p14="http://schemas.microsoft.com/office/powerpoint/2010/main" val="3835535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5797-55DD-BBA7-E98D-42888352A933}"/>
              </a:ext>
            </a:extLst>
          </p:cNvPr>
          <p:cNvSpPr>
            <a:spLocks noGrp="1"/>
          </p:cNvSpPr>
          <p:nvPr>
            <p:ph type="title"/>
          </p:nvPr>
        </p:nvSpPr>
        <p:spPr/>
        <p:txBody>
          <a:bodyPr>
            <a:normAutofit/>
          </a:bodyPr>
          <a:lstStyle/>
          <a:p>
            <a:pPr algn="ctr"/>
            <a:r>
              <a:rPr lang="en-US" sz="3600" b="1" dirty="0">
                <a:effectLst/>
                <a:latin typeface="Times New Roman" panose="02020603050405020304" pitchFamily="18" charset="0"/>
              </a:rPr>
              <a:t>Two algorithms: the LCHR algorithm and the LCLR algorithm</a:t>
            </a:r>
            <a:endParaRPr lang="en-IN" sz="3600" b="1" dirty="0"/>
          </a:p>
        </p:txBody>
      </p:sp>
      <p:sp>
        <p:nvSpPr>
          <p:cNvPr id="3" name="Content Placeholder 2">
            <a:extLst>
              <a:ext uri="{FF2B5EF4-FFF2-40B4-BE49-F238E27FC236}">
                <a16:creationId xmlns:a16="http://schemas.microsoft.com/office/drawing/2014/main" id="{502AE9FA-812B-0CF9-9267-4295FDDE37AE}"/>
              </a:ext>
            </a:extLst>
          </p:cNvPr>
          <p:cNvSpPr>
            <a:spLocks noGrp="1"/>
          </p:cNvSpPr>
          <p:nvPr>
            <p:ph idx="1"/>
          </p:nvPr>
        </p:nvSpPr>
        <p:spPr>
          <a:xfrm>
            <a:off x="628650" y="1825624"/>
            <a:ext cx="7886700" cy="4667249"/>
          </a:xfrm>
        </p:spPr>
        <p:txBody>
          <a:bodyPr>
            <a:normAutofit lnSpcReduction="10000"/>
          </a:bodyPr>
          <a:lstStyle/>
          <a:p>
            <a:r>
              <a:rPr lang="en-IN" sz="3200" dirty="0">
                <a:effectLst/>
                <a:latin typeface="Times New Roman" panose="02020603050405020304" pitchFamily="18" charset="0"/>
              </a:rPr>
              <a:t>Learning Characteristic Rules</a:t>
            </a:r>
          </a:p>
          <a:p>
            <a:pPr lvl="1"/>
            <a:r>
              <a:rPr lang="en-US" sz="2800" dirty="0">
                <a:effectLst/>
                <a:latin typeface="Times New Roman" panose="02020603050405020304" pitchFamily="18" charset="0"/>
              </a:rPr>
              <a:t>Generalization Strategy 3. (Ascending the concept tree) </a:t>
            </a:r>
          </a:p>
          <a:p>
            <a:pPr lvl="2"/>
            <a:r>
              <a:rPr lang="en-US" sz="2400" dirty="0">
                <a:effectLst/>
                <a:latin typeface="Times New Roman" panose="02020603050405020304" pitchFamily="18" charset="0"/>
              </a:rPr>
              <a:t>If there are many distinct values for an attribute and there exists a higher level concept in the concept tree for the attribute, each value in the attribute of the relation should be substituted by a higher level concept in the learning process</a:t>
            </a:r>
          </a:p>
          <a:p>
            <a:pPr lvl="1"/>
            <a:r>
              <a:rPr lang="en-US" sz="2800" dirty="0">
                <a:effectLst/>
                <a:latin typeface="Times New Roman" panose="02020603050405020304" pitchFamily="18" charset="0"/>
              </a:rPr>
              <a:t>Generalization Strategy 4. (Threshold control) </a:t>
            </a:r>
          </a:p>
          <a:p>
            <a:pPr lvl="2"/>
            <a:r>
              <a:rPr lang="en-US" sz="2400" dirty="0">
                <a:effectLst/>
                <a:latin typeface="Courier New" panose="02070309020205020404" pitchFamily="49" charset="0"/>
              </a:rPr>
              <a:t>If </a:t>
            </a:r>
            <a:r>
              <a:rPr lang="en-US" sz="2400" dirty="0">
                <a:effectLst/>
                <a:latin typeface="Times New Roman" panose="02020603050405020304" pitchFamily="18" charset="0"/>
              </a:rPr>
              <a:t>the number of distinct values in a resulting relation is larger than the specified threshold value, further generalization on this attribute should be performed</a:t>
            </a:r>
            <a:endParaRPr lang="en-IN" sz="2400" dirty="0">
              <a:effectLst/>
              <a:latin typeface="Times New Roman" panose="02020603050405020304" pitchFamily="18" charset="0"/>
            </a:endParaRPr>
          </a:p>
          <a:p>
            <a:endParaRPr lang="en-IN" sz="3200" dirty="0"/>
          </a:p>
        </p:txBody>
      </p:sp>
    </p:spTree>
    <p:extLst>
      <p:ext uri="{BB962C8B-B14F-4D97-AF65-F5344CB8AC3E}">
        <p14:creationId xmlns:p14="http://schemas.microsoft.com/office/powerpoint/2010/main" val="56042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DAE5-DA44-4C4E-925C-95E11067E5C5}"/>
              </a:ext>
            </a:extLst>
          </p:cNvPr>
          <p:cNvSpPr>
            <a:spLocks noGrp="1"/>
          </p:cNvSpPr>
          <p:nvPr>
            <p:ph type="title"/>
          </p:nvPr>
        </p:nvSpPr>
        <p:spPr>
          <a:xfrm>
            <a:off x="628650" y="365127"/>
            <a:ext cx="7886700" cy="857282"/>
          </a:xfrm>
        </p:spPr>
        <p:txBody>
          <a:bodyPr>
            <a:normAutofit fontScale="90000"/>
          </a:bodyPr>
          <a:lstStyle/>
          <a:p>
            <a:r>
              <a:rPr lang="en-US" sz="3200" b="1" dirty="0">
                <a:effectLst/>
                <a:latin typeface="Times New Roman" panose="02020603050405020304" pitchFamily="18" charset="0"/>
              </a:rPr>
              <a:t>Algorithm 4. LCHR -Learning characteristic rules from relational databases.</a:t>
            </a:r>
            <a:endParaRPr lang="en-IN" sz="3200" b="1" dirty="0"/>
          </a:p>
        </p:txBody>
      </p:sp>
      <p:sp>
        <p:nvSpPr>
          <p:cNvPr id="3" name="Content Placeholder 2">
            <a:extLst>
              <a:ext uri="{FF2B5EF4-FFF2-40B4-BE49-F238E27FC236}">
                <a16:creationId xmlns:a16="http://schemas.microsoft.com/office/drawing/2014/main" id="{2699DF63-FED7-C801-F69E-1E147545C38F}"/>
              </a:ext>
            </a:extLst>
          </p:cNvPr>
          <p:cNvSpPr>
            <a:spLocks noGrp="1"/>
          </p:cNvSpPr>
          <p:nvPr>
            <p:ph idx="1"/>
          </p:nvPr>
        </p:nvSpPr>
        <p:spPr>
          <a:xfrm>
            <a:off x="628650" y="1222409"/>
            <a:ext cx="7886700" cy="5342020"/>
          </a:xfrm>
        </p:spPr>
        <p:txBody>
          <a:bodyPr>
            <a:noAutofit/>
          </a:bodyPr>
          <a:lstStyle/>
          <a:p>
            <a:r>
              <a:rPr lang="en-US" sz="2000" dirty="0">
                <a:effectLst/>
                <a:latin typeface="Times New Roman" panose="02020603050405020304" pitchFamily="18" charset="0"/>
              </a:rPr>
              <a:t>Input: (</a:t>
            </a:r>
            <a:r>
              <a:rPr lang="en-US" sz="2000" dirty="0" err="1">
                <a:effectLst/>
                <a:latin typeface="Times New Roman" panose="02020603050405020304" pitchFamily="18" charset="0"/>
              </a:rPr>
              <a:t>i</a:t>
            </a:r>
            <a:r>
              <a:rPr lang="en-US" sz="2000" dirty="0">
                <a:effectLst/>
                <a:latin typeface="Times New Roman" panose="02020603050405020304" pitchFamily="18" charset="0"/>
              </a:rPr>
              <a:t>) a relational database,(ii) a concept hierarchy table,(iii) the learning task, and (iv) the threshold value (T).</a:t>
            </a:r>
          </a:p>
          <a:p>
            <a:r>
              <a:rPr lang="en-US" sz="2000" dirty="0">
                <a:latin typeface="Times New Roman" panose="02020603050405020304" pitchFamily="18" charset="0"/>
              </a:rPr>
              <a:t>Output: </a:t>
            </a:r>
            <a:r>
              <a:rPr lang="en-US" sz="2000" dirty="0">
                <a:effectLst/>
                <a:latin typeface="Times New Roman" panose="02020603050405020304" pitchFamily="18" charset="0"/>
              </a:rPr>
              <a:t>A characteristic  rule for the target class learned from the database</a:t>
            </a:r>
          </a:p>
          <a:p>
            <a:r>
              <a:rPr lang="en-US" sz="2000" dirty="0">
                <a:effectLst/>
                <a:latin typeface="Times New Roman" panose="02020603050405020304" pitchFamily="18" charset="0"/>
              </a:rPr>
              <a:t>Step 1. Select the task-relevant data relation P.</a:t>
            </a:r>
          </a:p>
          <a:p>
            <a:r>
              <a:rPr lang="en-US" sz="2000" dirty="0">
                <a:effectLst/>
                <a:latin typeface="Times New Roman" panose="02020603050405020304" pitchFamily="18" charset="0"/>
              </a:rPr>
              <a:t>Step 2. Perform attribute-oriented induction, which is described by the following procedure</a:t>
            </a:r>
          </a:p>
          <a:p>
            <a:pPr lvl="1"/>
            <a:r>
              <a:rPr lang="en-US" sz="2000" dirty="0">
                <a:effectLst/>
                <a:latin typeface="Times New Roman" panose="02020603050405020304" pitchFamily="18" charset="0"/>
              </a:rPr>
              <a:t>Generalization is performed  on each attribute of P.</a:t>
            </a:r>
          </a:p>
          <a:p>
            <a:r>
              <a:rPr lang="en-US" sz="2000" dirty="0">
                <a:latin typeface="Times New Roman" panose="02020603050405020304" pitchFamily="18" charset="0"/>
              </a:rPr>
              <a:t>Step 3: </a:t>
            </a:r>
            <a:r>
              <a:rPr lang="en-IN" sz="2000" dirty="0">
                <a:effectLst/>
                <a:latin typeface="Times New Roman" panose="02020603050405020304" pitchFamily="18" charset="0"/>
              </a:rPr>
              <a:t>Simplify the generalized relation</a:t>
            </a:r>
          </a:p>
          <a:p>
            <a:pPr lvl="1"/>
            <a:r>
              <a:rPr lang="en-US" sz="2000" dirty="0">
                <a:effectLst/>
                <a:latin typeface="Times New Roman" panose="02020603050405020304" pitchFamily="18" charset="0"/>
              </a:rPr>
              <a:t>If only one attribute of several tuples contains distinct values, the several tuples can be reduced into one by taking the distinct values of that attribute as a set.</a:t>
            </a:r>
            <a:endParaRPr lang="en-IN" sz="2000" dirty="0">
              <a:effectLst/>
              <a:latin typeface="Times New Roman" panose="02020603050405020304" pitchFamily="18" charset="0"/>
            </a:endParaRPr>
          </a:p>
          <a:p>
            <a:r>
              <a:rPr lang="en-IN" sz="2000" dirty="0">
                <a:latin typeface="Times New Roman" panose="02020603050405020304" pitchFamily="18" charset="0"/>
              </a:rPr>
              <a:t>Step 4:  Transform the final relation into logic formulas</a:t>
            </a:r>
          </a:p>
          <a:p>
            <a:endParaRPr lang="en-US" sz="2000" dirty="0">
              <a:effectLst/>
              <a:latin typeface="Times New Roman" panose="02020603050405020304" pitchFamily="18" charset="0"/>
            </a:endParaRPr>
          </a:p>
          <a:p>
            <a:endParaRPr lang="en-IN" sz="2000" dirty="0"/>
          </a:p>
        </p:txBody>
      </p:sp>
    </p:spTree>
    <p:extLst>
      <p:ext uri="{BB962C8B-B14F-4D97-AF65-F5344CB8AC3E}">
        <p14:creationId xmlns:p14="http://schemas.microsoft.com/office/powerpoint/2010/main" val="2992366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620A-1D61-E3A7-D8B2-F49D6495566A}"/>
              </a:ext>
            </a:extLst>
          </p:cNvPr>
          <p:cNvSpPr>
            <a:spLocks noGrp="1"/>
          </p:cNvSpPr>
          <p:nvPr>
            <p:ph type="title"/>
          </p:nvPr>
        </p:nvSpPr>
        <p:spPr>
          <a:xfrm>
            <a:off x="628650" y="365126"/>
            <a:ext cx="7886700" cy="645527"/>
          </a:xfrm>
        </p:spPr>
        <p:txBody>
          <a:bodyPr>
            <a:normAutofit/>
          </a:bodyPr>
          <a:lstStyle/>
          <a:p>
            <a:pPr algn="ctr"/>
            <a:r>
              <a:rPr lang="en-IN" sz="3600" b="1" dirty="0">
                <a:effectLst/>
                <a:latin typeface="Times New Roman" panose="02020603050405020304" pitchFamily="18" charset="0"/>
              </a:rPr>
              <a:t>Learning Classification Rule</a:t>
            </a:r>
            <a:endParaRPr lang="en-IN" sz="3600" b="1" dirty="0"/>
          </a:p>
        </p:txBody>
      </p:sp>
      <p:sp>
        <p:nvSpPr>
          <p:cNvPr id="3" name="Content Placeholder 2">
            <a:extLst>
              <a:ext uri="{FF2B5EF4-FFF2-40B4-BE49-F238E27FC236}">
                <a16:creationId xmlns:a16="http://schemas.microsoft.com/office/drawing/2014/main" id="{DA662E73-C1BB-B300-F7C8-0F2042FBF014}"/>
              </a:ext>
            </a:extLst>
          </p:cNvPr>
          <p:cNvSpPr>
            <a:spLocks noGrp="1"/>
          </p:cNvSpPr>
          <p:nvPr>
            <p:ph idx="1"/>
          </p:nvPr>
        </p:nvSpPr>
        <p:spPr>
          <a:xfrm>
            <a:off x="628649" y="1097280"/>
            <a:ext cx="8139965" cy="5079683"/>
          </a:xfrm>
        </p:spPr>
        <p:txBody>
          <a:bodyPr>
            <a:normAutofit/>
          </a:bodyPr>
          <a:lstStyle/>
          <a:p>
            <a:r>
              <a:rPr lang="en-US" sz="2400" dirty="0">
                <a:effectLst/>
                <a:latin typeface="Times New Roman" panose="02020603050405020304" pitchFamily="18" charset="0"/>
              </a:rPr>
              <a:t>Similar to the LCHR algorithm, the LCLR algorithms also applies the attribute-oriented induction technique. </a:t>
            </a:r>
          </a:p>
          <a:p>
            <a:endParaRPr lang="en-US" sz="2400" dirty="0">
              <a:effectLst/>
              <a:latin typeface="Times New Roman" panose="02020603050405020304" pitchFamily="18" charset="0"/>
            </a:endParaRPr>
          </a:p>
          <a:p>
            <a:r>
              <a:rPr lang="en-US" sz="2400" dirty="0">
                <a:effectLst/>
                <a:latin typeface="Times New Roman" panose="02020603050405020304" pitchFamily="18" charset="0"/>
              </a:rPr>
              <a:t>The difference is that in the extraction of classification rules, the facts which support the target class serve as positive examples, while the facts which support the other classes serve</a:t>
            </a:r>
            <a:br>
              <a:rPr lang="en-US" sz="2400" dirty="0"/>
            </a:br>
            <a:r>
              <a:rPr lang="en-US" sz="2400" dirty="0">
                <a:effectLst/>
                <a:latin typeface="Times New Roman" panose="02020603050405020304" pitchFamily="18" charset="0"/>
              </a:rPr>
              <a:t>as negative examples. </a:t>
            </a:r>
          </a:p>
          <a:p>
            <a:pPr marL="0" indent="0">
              <a:buNone/>
            </a:pPr>
            <a:endParaRPr lang="en-US" sz="2400" dirty="0">
              <a:effectLst/>
              <a:latin typeface="Times New Roman" panose="02020603050405020304" pitchFamily="18" charset="0"/>
            </a:endParaRPr>
          </a:p>
          <a:p>
            <a:r>
              <a:rPr lang="en-US" sz="2400" dirty="0">
                <a:effectLst/>
                <a:latin typeface="Times New Roman" panose="02020603050405020304" pitchFamily="18" charset="0"/>
              </a:rPr>
              <a:t>Since the learning task is to discover the concepts that have discriminant properties</a:t>
            </a:r>
            <a:r>
              <a:rPr lang="en-US" sz="2400" b="1" dirty="0">
                <a:effectLst/>
                <a:latin typeface="Times New Roman" panose="02020603050405020304" pitchFamily="18" charset="0"/>
              </a:rPr>
              <a:t>, the portion of facts in the target class that overlaps with other classes should be detected and removed from the description of classification rules</a:t>
            </a:r>
            <a:endParaRPr lang="en-IN" sz="2400" b="1" dirty="0"/>
          </a:p>
        </p:txBody>
      </p:sp>
    </p:spTree>
    <p:extLst>
      <p:ext uri="{BB962C8B-B14F-4D97-AF65-F5344CB8AC3E}">
        <p14:creationId xmlns:p14="http://schemas.microsoft.com/office/powerpoint/2010/main" val="1657642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EAE5-7D8D-6628-40BA-BFB68387F79B}"/>
              </a:ext>
            </a:extLst>
          </p:cNvPr>
          <p:cNvSpPr>
            <a:spLocks noGrp="1"/>
          </p:cNvSpPr>
          <p:nvPr>
            <p:ph type="title"/>
          </p:nvPr>
        </p:nvSpPr>
        <p:spPr>
          <a:xfrm>
            <a:off x="628650" y="365127"/>
            <a:ext cx="7886700" cy="674402"/>
          </a:xfrm>
        </p:spPr>
        <p:txBody>
          <a:bodyPr>
            <a:normAutofit fontScale="90000"/>
          </a:bodyPr>
          <a:lstStyle/>
          <a:p>
            <a:pPr algn="ctr"/>
            <a:r>
              <a:rPr lang="en-IN" b="1" dirty="0"/>
              <a:t>Overlapping rules</a:t>
            </a:r>
          </a:p>
        </p:txBody>
      </p:sp>
      <p:sp>
        <p:nvSpPr>
          <p:cNvPr id="3" name="Content Placeholder 2">
            <a:extLst>
              <a:ext uri="{FF2B5EF4-FFF2-40B4-BE49-F238E27FC236}">
                <a16:creationId xmlns:a16="http://schemas.microsoft.com/office/drawing/2014/main" id="{941A3B64-0258-5A6E-C4BC-9BC556867D61}"/>
              </a:ext>
            </a:extLst>
          </p:cNvPr>
          <p:cNvSpPr>
            <a:spLocks noGrp="1"/>
          </p:cNvSpPr>
          <p:nvPr>
            <p:ph idx="1"/>
          </p:nvPr>
        </p:nvSpPr>
        <p:spPr>
          <a:xfrm>
            <a:off x="628650" y="1126156"/>
            <a:ext cx="7886700" cy="5050807"/>
          </a:xfrm>
        </p:spPr>
        <p:txBody>
          <a:bodyPr/>
          <a:lstStyle/>
          <a:p>
            <a:r>
              <a:rPr lang="en-US" dirty="0">
                <a:latin typeface="Times New Roman" panose="02020603050405020304" pitchFamily="18" charset="0"/>
              </a:rPr>
              <a:t>O</a:t>
            </a:r>
            <a:r>
              <a:rPr lang="en-US" dirty="0">
                <a:effectLst/>
                <a:latin typeface="Times New Roman" panose="02020603050405020304" pitchFamily="18" charset="0"/>
              </a:rPr>
              <a:t>verlapping tuples</a:t>
            </a:r>
            <a:br>
              <a:rPr lang="en-US" dirty="0"/>
            </a:br>
            <a:r>
              <a:rPr lang="en-US" dirty="0">
                <a:effectLst/>
                <a:latin typeface="Times New Roman" panose="02020603050405020304" pitchFamily="18" charset="0"/>
              </a:rPr>
              <a:t>Definition: A set of overlapping tuples is a set of tuples which are shared by different classes.</a:t>
            </a:r>
          </a:p>
          <a:p>
            <a:endParaRPr lang="en-US" dirty="0">
              <a:latin typeface="Times New Roman" panose="02020603050405020304" pitchFamily="18" charset="0"/>
            </a:endParaRPr>
          </a:p>
          <a:p>
            <a:r>
              <a:rPr lang="en-US" dirty="0">
                <a:effectLst/>
                <a:latin typeface="Times New Roman" panose="02020603050405020304" pitchFamily="18" charset="0"/>
              </a:rPr>
              <a:t>Generalization Strategy 5. (Handling overlapping tuples) </a:t>
            </a:r>
          </a:p>
          <a:p>
            <a:pPr lvl="1"/>
            <a:r>
              <a:rPr lang="en-US" dirty="0">
                <a:effectLst/>
                <a:latin typeface="Times New Roman" panose="02020603050405020304" pitchFamily="18" charset="0"/>
              </a:rPr>
              <a:t>If there are overlapping tuples in both target and contrasting classes, these tuples should be marked and</a:t>
            </a:r>
            <a:br>
              <a:rPr lang="en-US" dirty="0"/>
            </a:br>
            <a:r>
              <a:rPr lang="en-US" dirty="0">
                <a:effectLst/>
                <a:latin typeface="Times New Roman" panose="02020603050405020304" pitchFamily="18" charset="0"/>
              </a:rPr>
              <a:t>eliminated from the final generalized relation</a:t>
            </a:r>
            <a:endParaRPr lang="en-IN" dirty="0"/>
          </a:p>
        </p:txBody>
      </p:sp>
    </p:spTree>
    <p:extLst>
      <p:ext uri="{BB962C8B-B14F-4D97-AF65-F5344CB8AC3E}">
        <p14:creationId xmlns:p14="http://schemas.microsoft.com/office/powerpoint/2010/main" val="1317004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B127-9AAD-5C03-B574-0B4084266884}"/>
              </a:ext>
            </a:extLst>
          </p:cNvPr>
          <p:cNvSpPr>
            <a:spLocks noGrp="1"/>
          </p:cNvSpPr>
          <p:nvPr>
            <p:ph type="title"/>
          </p:nvPr>
        </p:nvSpPr>
        <p:spPr>
          <a:xfrm>
            <a:off x="628650" y="365126"/>
            <a:ext cx="7886700" cy="953535"/>
          </a:xfrm>
        </p:spPr>
        <p:txBody>
          <a:bodyPr>
            <a:noAutofit/>
          </a:bodyPr>
          <a:lstStyle/>
          <a:p>
            <a:r>
              <a:rPr lang="en-US" sz="3200" dirty="0">
                <a:effectLst/>
                <a:latin typeface="Times New Roman" panose="02020603050405020304" pitchFamily="18" charset="0"/>
                <a:cs typeface="Times New Roman" panose="02020603050405020304" pitchFamily="18" charset="0"/>
              </a:rPr>
              <a:t>LCLR -Learning classification rules from relational database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A2EE7A-A7FB-2699-C76C-05FD30FC1828}"/>
              </a:ext>
            </a:extLst>
          </p:cNvPr>
          <p:cNvSpPr>
            <a:spLocks noGrp="1"/>
          </p:cNvSpPr>
          <p:nvPr>
            <p:ph idx="1"/>
          </p:nvPr>
        </p:nvSpPr>
        <p:spPr>
          <a:xfrm>
            <a:off x="532397" y="1488740"/>
            <a:ext cx="7886700" cy="5004133"/>
          </a:xfrm>
        </p:spPr>
        <p:txBody>
          <a:bodyPr>
            <a:noAutofit/>
          </a:bodyPr>
          <a:lstStyle/>
          <a:p>
            <a:r>
              <a:rPr lang="en-US" sz="2000" dirty="0">
                <a:effectLst/>
                <a:latin typeface="Times New Roman" panose="02020603050405020304" pitchFamily="18" charset="0"/>
              </a:rPr>
              <a:t>Input: (</a:t>
            </a:r>
            <a:r>
              <a:rPr lang="en-US" sz="2000" dirty="0" err="1">
                <a:effectLst/>
                <a:latin typeface="Times New Roman" panose="02020603050405020304" pitchFamily="18" charset="0"/>
              </a:rPr>
              <a:t>i</a:t>
            </a:r>
            <a:r>
              <a:rPr lang="en-US" sz="2000" dirty="0">
                <a:effectLst/>
                <a:latin typeface="Times New Roman" panose="02020603050405020304" pitchFamily="18" charset="0"/>
              </a:rPr>
              <a:t>) a relational database,(ii) a concept hierarchy table,(iii) the learning task, and (iv) the threshold value (T).</a:t>
            </a:r>
          </a:p>
          <a:p>
            <a:r>
              <a:rPr lang="en-US" sz="2000" dirty="0">
                <a:latin typeface="Times New Roman" panose="02020603050405020304" pitchFamily="18" charset="0"/>
              </a:rPr>
              <a:t>Output: </a:t>
            </a:r>
            <a:r>
              <a:rPr lang="en-US" sz="2000" dirty="0">
                <a:effectLst/>
                <a:latin typeface="Times New Roman" panose="02020603050405020304" pitchFamily="18" charset="0"/>
              </a:rPr>
              <a:t>A classification rule for the target class learned from the database</a:t>
            </a:r>
          </a:p>
          <a:p>
            <a:r>
              <a:rPr lang="en-US" sz="2000" dirty="0">
                <a:effectLst/>
                <a:latin typeface="Times New Roman" panose="02020603050405020304" pitchFamily="18" charset="0"/>
              </a:rPr>
              <a:t>Step 1. Select the task-relevant data of the target class and the contrasting class to form relation P and cluster the data by classes.</a:t>
            </a:r>
          </a:p>
          <a:p>
            <a:r>
              <a:rPr lang="en-US" sz="2000" dirty="0">
                <a:effectLst/>
                <a:latin typeface="Times New Roman" panose="02020603050405020304" pitchFamily="18" charset="0"/>
              </a:rPr>
              <a:t>Step 2. Perform attribute-oriented induction, which is described by the following procedure</a:t>
            </a:r>
          </a:p>
          <a:p>
            <a:pPr lvl="1"/>
            <a:r>
              <a:rPr lang="en-US" sz="2000" dirty="0">
                <a:effectLst/>
                <a:latin typeface="Times New Roman" panose="02020603050405020304" pitchFamily="18" charset="0"/>
              </a:rPr>
              <a:t>Generalization is performed  on each attribute Ai of each class.</a:t>
            </a:r>
          </a:p>
          <a:p>
            <a:pPr lvl="1"/>
            <a:r>
              <a:rPr lang="en-US" sz="2000" dirty="0">
                <a:effectLst/>
                <a:latin typeface="Times New Roman" panose="02020603050405020304" pitchFamily="18" charset="0"/>
              </a:rPr>
              <a:t>Perform intersection of both classes and mark the overlapping tuples;</a:t>
            </a:r>
            <a:endParaRPr lang="en-US" sz="2000" dirty="0">
              <a:latin typeface="Times New Roman" panose="02020603050405020304" pitchFamily="18" charset="0"/>
            </a:endParaRPr>
          </a:p>
          <a:p>
            <a:r>
              <a:rPr lang="en-US" sz="2000" dirty="0">
                <a:latin typeface="Times New Roman" panose="02020603050405020304" pitchFamily="18" charset="0"/>
              </a:rPr>
              <a:t>Step 3: Remove the overlapping tuples</a:t>
            </a:r>
          </a:p>
          <a:p>
            <a:r>
              <a:rPr lang="en-IN" sz="2000" dirty="0">
                <a:latin typeface="Times New Roman" panose="02020603050405020304" pitchFamily="18" charset="0"/>
              </a:rPr>
              <a:t>Step 4:  Transform the final relation into logic formula</a:t>
            </a:r>
          </a:p>
        </p:txBody>
      </p:sp>
    </p:spTree>
    <p:extLst>
      <p:ext uri="{BB962C8B-B14F-4D97-AF65-F5344CB8AC3E}">
        <p14:creationId xmlns:p14="http://schemas.microsoft.com/office/powerpoint/2010/main" val="2823404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normAutofit/>
          </a:bodyPr>
          <a:lstStyle/>
          <a:p>
            <a:r>
              <a:rPr lang="en-IN" dirty="0"/>
              <a:t>Introduction</a:t>
            </a:r>
          </a:p>
          <a:p>
            <a:r>
              <a:rPr lang="en-IN" dirty="0"/>
              <a:t>Learning from examples (Related Work)</a:t>
            </a:r>
          </a:p>
          <a:p>
            <a:r>
              <a:rPr lang="en-IN" dirty="0"/>
              <a:t>Concepts of learning from databases</a:t>
            </a:r>
          </a:p>
          <a:p>
            <a:r>
              <a:rPr lang="en-IN" dirty="0">
                <a:latin typeface="Times New Roman" panose="02020603050405020304" pitchFamily="18" charset="0"/>
                <a:cs typeface="Times New Roman" panose="02020603050405020304" pitchFamily="18" charset="0"/>
              </a:rPr>
              <a:t>Attribute oriented induction in relational databases</a:t>
            </a:r>
          </a:p>
          <a:p>
            <a:r>
              <a:rPr lang="en-IN" b="1" dirty="0"/>
              <a:t>Variations of the learning algorithms</a:t>
            </a:r>
          </a:p>
          <a:p>
            <a:r>
              <a:rPr lang="en-IN" b="1" dirty="0"/>
              <a:t>Discussion</a:t>
            </a:r>
          </a:p>
          <a:p>
            <a:r>
              <a:rPr lang="en-IN" b="1" dirty="0"/>
              <a:t>Implementation and experiments</a:t>
            </a:r>
          </a:p>
          <a:p>
            <a:r>
              <a:rPr lang="en-IN" b="1" dirty="0"/>
              <a:t>Conclusions and future research</a:t>
            </a:r>
          </a:p>
        </p:txBody>
      </p:sp>
    </p:spTree>
    <p:extLst>
      <p:ext uri="{BB962C8B-B14F-4D97-AF65-F5344CB8AC3E}">
        <p14:creationId xmlns:p14="http://schemas.microsoft.com/office/powerpoint/2010/main" val="193480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874-FC9F-5646-4571-64D36C5AAEBF}"/>
              </a:ext>
            </a:extLst>
          </p:cNvPr>
          <p:cNvSpPr>
            <a:spLocks noGrp="1"/>
          </p:cNvSpPr>
          <p:nvPr>
            <p:ph type="title"/>
          </p:nvPr>
        </p:nvSpPr>
        <p:spPr>
          <a:xfrm>
            <a:off x="628650" y="365126"/>
            <a:ext cx="7886700" cy="1117165"/>
          </a:xfrm>
        </p:spPr>
        <p:txBody>
          <a:bodyPr/>
          <a:lstStyle/>
          <a:p>
            <a:pPr algn="ctr"/>
            <a:r>
              <a:rPr lang="en-IN" b="1" dirty="0"/>
              <a:t>Variations of the algorithms</a:t>
            </a:r>
          </a:p>
        </p:txBody>
      </p:sp>
      <p:sp>
        <p:nvSpPr>
          <p:cNvPr id="3" name="Content Placeholder 2">
            <a:extLst>
              <a:ext uri="{FF2B5EF4-FFF2-40B4-BE49-F238E27FC236}">
                <a16:creationId xmlns:a16="http://schemas.microsoft.com/office/drawing/2014/main" id="{76AA92B1-5753-EDED-7B40-AB3085EFAA7A}"/>
              </a:ext>
            </a:extLst>
          </p:cNvPr>
          <p:cNvSpPr>
            <a:spLocks noGrp="1"/>
          </p:cNvSpPr>
          <p:nvPr>
            <p:ph idx="1"/>
          </p:nvPr>
        </p:nvSpPr>
        <p:spPr/>
        <p:txBody>
          <a:bodyPr>
            <a:normAutofit fontScale="92500"/>
          </a:bodyPr>
          <a:lstStyle/>
          <a:p>
            <a:r>
              <a:rPr lang="en-US" dirty="0">
                <a:effectLst/>
                <a:latin typeface="Times New Roman" panose="02020603050405020304" pitchFamily="18" charset="0"/>
              </a:rPr>
              <a:t>Adjusting Thresholds for Different Learning Results</a:t>
            </a:r>
          </a:p>
          <a:p>
            <a:pPr lvl="1"/>
            <a:r>
              <a:rPr lang="en-US" dirty="0">
                <a:latin typeface="Times New Roman" panose="02020603050405020304" pitchFamily="18" charset="0"/>
              </a:rPr>
              <a:t>The output vary based on the thresholds</a:t>
            </a:r>
          </a:p>
          <a:p>
            <a:r>
              <a:rPr lang="en-US" dirty="0">
                <a:effectLst/>
                <a:latin typeface="Times New Roman" panose="02020603050405020304" pitchFamily="18" charset="0"/>
              </a:rPr>
              <a:t>Dealing with Different Kinds of Concept Hierarchies</a:t>
            </a:r>
          </a:p>
          <a:p>
            <a:pPr lvl="1"/>
            <a:r>
              <a:rPr lang="en-US" dirty="0">
                <a:latin typeface="Times New Roman" panose="02020603050405020304" pitchFamily="18" charset="0"/>
              </a:rPr>
              <a:t>Balanced and imbalanced concept hierarchies</a:t>
            </a:r>
          </a:p>
          <a:p>
            <a:r>
              <a:rPr lang="en-US" dirty="0">
                <a:effectLst/>
                <a:latin typeface="Times New Roman" panose="02020603050405020304" pitchFamily="18" charset="0"/>
              </a:rPr>
              <a:t>Generalization of Concepts in the Hierarchies with Lattice</a:t>
            </a:r>
          </a:p>
          <a:p>
            <a:r>
              <a:rPr lang="en-IN" dirty="0">
                <a:effectLst/>
                <a:latin typeface="Times New Roman" panose="02020603050405020304" pitchFamily="18" charset="0"/>
              </a:rPr>
              <a:t>Incorporating Quantitative Information</a:t>
            </a:r>
            <a:endParaRPr lang="en-US" dirty="0">
              <a:latin typeface="Times New Roman" panose="02020603050405020304" pitchFamily="18" charset="0"/>
            </a:endParaRPr>
          </a:p>
          <a:p>
            <a:pPr lvl="1"/>
            <a:r>
              <a:rPr lang="en-US" dirty="0">
                <a:latin typeface="Times New Roman" panose="02020603050405020304" pitchFamily="18" charset="0"/>
              </a:rPr>
              <a:t>Addition of attribute “votes”, how many tuples have contributed to this rule?</a:t>
            </a:r>
          </a:p>
          <a:p>
            <a:r>
              <a:rPr lang="en-US" dirty="0">
                <a:effectLst/>
                <a:latin typeface="Times New Roman" panose="02020603050405020304" pitchFamily="18" charset="0"/>
              </a:rPr>
              <a:t>Handling Noisy Data and Exceptional Cases</a:t>
            </a:r>
            <a:endParaRPr lang="en-IN" dirty="0"/>
          </a:p>
        </p:txBody>
      </p:sp>
    </p:spTree>
    <p:extLst>
      <p:ext uri="{BB962C8B-B14F-4D97-AF65-F5344CB8AC3E}">
        <p14:creationId xmlns:p14="http://schemas.microsoft.com/office/powerpoint/2010/main" val="26547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6B3B-2D3C-DC33-02B9-A75C493FB142}"/>
              </a:ext>
            </a:extLst>
          </p:cNvPr>
          <p:cNvSpPr>
            <a:spLocks noGrp="1"/>
          </p:cNvSpPr>
          <p:nvPr>
            <p:ph type="title"/>
          </p:nvPr>
        </p:nvSpPr>
        <p:spPr>
          <a:xfrm>
            <a:off x="628650" y="365126"/>
            <a:ext cx="7886700" cy="530023"/>
          </a:xfrm>
        </p:spPr>
        <p:txBody>
          <a:bodyPr>
            <a:normAutofit fontScale="90000"/>
          </a:bodyPr>
          <a:lstStyle/>
          <a:p>
            <a:pPr algn="ctr"/>
            <a:r>
              <a:rPr lang="en-IN" sz="3600" b="1" dirty="0">
                <a:effectLst/>
                <a:latin typeface="Times New Roman" panose="02020603050405020304" pitchFamily="18" charset="0"/>
              </a:rPr>
              <a:t>DISCUSSION</a:t>
            </a:r>
            <a:endParaRPr lang="en-IN" sz="3600" b="1" dirty="0"/>
          </a:p>
        </p:txBody>
      </p:sp>
      <p:sp>
        <p:nvSpPr>
          <p:cNvPr id="3" name="Content Placeholder 2">
            <a:extLst>
              <a:ext uri="{FF2B5EF4-FFF2-40B4-BE49-F238E27FC236}">
                <a16:creationId xmlns:a16="http://schemas.microsoft.com/office/drawing/2014/main" id="{FB20FE78-1F8B-C36D-A284-F0B285AA2C0E}"/>
              </a:ext>
            </a:extLst>
          </p:cNvPr>
          <p:cNvSpPr>
            <a:spLocks noGrp="1"/>
          </p:cNvSpPr>
          <p:nvPr>
            <p:ph idx="1"/>
          </p:nvPr>
        </p:nvSpPr>
        <p:spPr>
          <a:xfrm>
            <a:off x="628650" y="981777"/>
            <a:ext cx="7886700" cy="5195186"/>
          </a:xfrm>
        </p:spPr>
        <p:txBody>
          <a:bodyPr>
            <a:normAutofit/>
          </a:bodyPr>
          <a:lstStyle/>
          <a:p>
            <a:r>
              <a:rPr lang="en-IN" sz="3600" dirty="0"/>
              <a:t>Limitations</a:t>
            </a:r>
          </a:p>
          <a:p>
            <a:pPr lvl="1"/>
            <a:r>
              <a:rPr lang="en-IN" sz="3200" dirty="0"/>
              <a:t>Assumption: </a:t>
            </a:r>
          </a:p>
          <a:p>
            <a:pPr lvl="2"/>
            <a:r>
              <a:rPr lang="en-IN" sz="2800" dirty="0"/>
              <a:t>availability of concept hierarchy data</a:t>
            </a:r>
          </a:p>
          <a:p>
            <a:pPr lvl="2"/>
            <a:r>
              <a:rPr lang="en-IN" sz="2800" dirty="0"/>
              <a:t>Applicable on only formatted data</a:t>
            </a:r>
          </a:p>
          <a:p>
            <a:pPr lvl="1"/>
            <a:endParaRPr lang="en-IN" sz="3200" dirty="0"/>
          </a:p>
          <a:p>
            <a:pPr lvl="1"/>
            <a:endParaRPr lang="en-IN" sz="3200" dirty="0"/>
          </a:p>
        </p:txBody>
      </p:sp>
    </p:spTree>
    <p:extLst>
      <p:ext uri="{BB962C8B-B14F-4D97-AF65-F5344CB8AC3E}">
        <p14:creationId xmlns:p14="http://schemas.microsoft.com/office/powerpoint/2010/main" val="178026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49F7-F40D-7462-5F65-57994A895E2F}"/>
              </a:ext>
            </a:extLst>
          </p:cNvPr>
          <p:cNvSpPr>
            <a:spLocks noGrp="1"/>
          </p:cNvSpPr>
          <p:nvPr>
            <p:ph type="title"/>
          </p:nvPr>
        </p:nvSpPr>
        <p:spPr/>
        <p:txBody>
          <a:bodyPr/>
          <a:lstStyle/>
          <a:p>
            <a:r>
              <a:rPr lang="en-IN" dirty="0"/>
              <a:t>Experiments</a:t>
            </a:r>
          </a:p>
        </p:txBody>
      </p:sp>
      <p:sp>
        <p:nvSpPr>
          <p:cNvPr id="3" name="Content Placeholder 2">
            <a:extLst>
              <a:ext uri="{FF2B5EF4-FFF2-40B4-BE49-F238E27FC236}">
                <a16:creationId xmlns:a16="http://schemas.microsoft.com/office/drawing/2014/main" id="{43DFC634-19B9-ABD3-ADFB-263776BF1E2F}"/>
              </a:ext>
            </a:extLst>
          </p:cNvPr>
          <p:cNvSpPr>
            <a:spLocks noGrp="1"/>
          </p:cNvSpPr>
          <p:nvPr>
            <p:ph idx="1"/>
          </p:nvPr>
        </p:nvSpPr>
        <p:spPr/>
        <p:txBody>
          <a:bodyPr/>
          <a:lstStyle/>
          <a:p>
            <a:r>
              <a:rPr lang="en-IN" dirty="0"/>
              <a:t>Refer research paper</a:t>
            </a:r>
          </a:p>
        </p:txBody>
      </p:sp>
    </p:spTree>
    <p:extLst>
      <p:ext uri="{BB962C8B-B14F-4D97-AF65-F5344CB8AC3E}">
        <p14:creationId xmlns:p14="http://schemas.microsoft.com/office/powerpoint/2010/main" val="109275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D1D3-1763-4E58-BEAE-785155481A06}"/>
              </a:ext>
            </a:extLst>
          </p:cNvPr>
          <p:cNvSpPr>
            <a:spLocks noGrp="1"/>
          </p:cNvSpPr>
          <p:nvPr>
            <p:ph type="title"/>
          </p:nvPr>
        </p:nvSpPr>
        <p:spPr>
          <a:xfrm>
            <a:off x="628650" y="365126"/>
            <a:ext cx="7886700" cy="568525"/>
          </a:xfrm>
        </p:spPr>
        <p:txBody>
          <a:bodyPr>
            <a:normAutofit/>
          </a:bodyPr>
          <a:lstStyle/>
          <a:p>
            <a:pPr algn="ctr"/>
            <a:r>
              <a:rPr lang="en-IN" sz="3200" b="1" dirty="0">
                <a:latin typeface="Times New Roman" panose="02020603050405020304" pitchFamily="18" charset="0"/>
                <a:cs typeface="Times New Roman" panose="02020603050405020304" pitchFamily="18" charset="0"/>
              </a:rPr>
              <a:t>Paradigm: Learning from Examples</a:t>
            </a:r>
            <a:endParaRPr lang="en-IN" sz="3200" b="1" dirty="0"/>
          </a:p>
        </p:txBody>
      </p:sp>
      <p:sp>
        <p:nvSpPr>
          <p:cNvPr id="3" name="Content Placeholder 2">
            <a:extLst>
              <a:ext uri="{FF2B5EF4-FFF2-40B4-BE49-F238E27FC236}">
                <a16:creationId xmlns:a16="http://schemas.microsoft.com/office/drawing/2014/main" id="{C368AEAD-EE09-1D15-7011-27A42CB56C0F}"/>
              </a:ext>
            </a:extLst>
          </p:cNvPr>
          <p:cNvSpPr>
            <a:spLocks noGrp="1"/>
          </p:cNvSpPr>
          <p:nvPr>
            <p:ph idx="1"/>
          </p:nvPr>
        </p:nvSpPr>
        <p:spPr>
          <a:xfrm>
            <a:off x="628650" y="1037531"/>
            <a:ext cx="7886700" cy="2727124"/>
          </a:xfrm>
        </p:spPr>
        <p:txBody>
          <a:bodyPr>
            <a:normAutofit lnSpcReduction="10000"/>
          </a:bodyPr>
          <a:lstStyle/>
          <a:p>
            <a:r>
              <a:rPr lang="en-US" sz="2000" dirty="0">
                <a:latin typeface="Sitka Display Semibold" pitchFamily="2" charset="0"/>
              </a:rPr>
              <a:t>The paradigm of </a:t>
            </a:r>
            <a:r>
              <a:rPr lang="en-US" sz="2000" dirty="0">
                <a:effectLst/>
                <a:latin typeface="Sitka Display Semibold" pitchFamily="2" charset="0"/>
              </a:rPr>
              <a:t> “learning from examples”</a:t>
            </a:r>
          </a:p>
          <a:p>
            <a:pPr lvl="1"/>
            <a:r>
              <a:rPr lang="en-US" sz="1800" dirty="0">
                <a:effectLst/>
                <a:latin typeface="Sitka Display Semibold" pitchFamily="2" charset="0"/>
              </a:rPr>
              <a:t> </a:t>
            </a:r>
            <a:r>
              <a:rPr lang="en-US" sz="1800" dirty="0">
                <a:latin typeface="Sitka Display Semibold" pitchFamily="2" charset="0"/>
              </a:rPr>
              <a:t>L</a:t>
            </a:r>
            <a:r>
              <a:rPr lang="en-US" sz="1800" dirty="0">
                <a:effectLst/>
                <a:latin typeface="Sitka Display Semibold" pitchFamily="2" charset="0"/>
              </a:rPr>
              <a:t>earning by generalizing specific facts or observations has been adopted in many existing induction learning algorithms</a:t>
            </a:r>
          </a:p>
          <a:p>
            <a:pPr lvl="1"/>
            <a:r>
              <a:rPr lang="en-IN" sz="1900" b="1" u="sng" dirty="0">
                <a:solidFill>
                  <a:srgbClr val="3366FF"/>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recruitment agency which specialises in recruiting trainee programmers wants to develop a decision tree to filter out unsuitable applicants.</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lvl="1"/>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agency we three criteria to make this decision: programming ability(Prog.), communication ability*Com.) &amp; presentation(Pres.).</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Suppose the Agency provide the examples in the following Table:</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D8A6572B-EEEA-21E4-A4F8-7A2A400A5966}"/>
              </a:ext>
            </a:extLst>
          </p:cNvPr>
          <p:cNvGraphicFramePr>
            <a:graphicFrameLocks noGrp="1"/>
          </p:cNvGraphicFramePr>
          <p:nvPr>
            <p:extLst>
              <p:ext uri="{D42A27DB-BD31-4B8C-83A1-F6EECF244321}">
                <p14:modId xmlns:p14="http://schemas.microsoft.com/office/powerpoint/2010/main" val="1640721068"/>
              </p:ext>
            </p:extLst>
          </p:nvPr>
        </p:nvGraphicFramePr>
        <p:xfrm>
          <a:off x="715277" y="3986036"/>
          <a:ext cx="2943770" cy="2221230"/>
        </p:xfrm>
        <a:graphic>
          <a:graphicData uri="http://schemas.openxmlformats.org/drawingml/2006/table">
            <a:tbl>
              <a:tblPr firstRow="1" firstCol="1" bandRow="1">
                <a:tableStyleId>{5C22544A-7EE6-4342-B048-85BDC9FD1C3A}</a:tableStyleId>
              </a:tblPr>
              <a:tblGrid>
                <a:gridCol w="588754">
                  <a:extLst>
                    <a:ext uri="{9D8B030D-6E8A-4147-A177-3AD203B41FA5}">
                      <a16:colId xmlns:a16="http://schemas.microsoft.com/office/drawing/2014/main" val="3800931500"/>
                    </a:ext>
                  </a:extLst>
                </a:gridCol>
                <a:gridCol w="588754">
                  <a:extLst>
                    <a:ext uri="{9D8B030D-6E8A-4147-A177-3AD203B41FA5}">
                      <a16:colId xmlns:a16="http://schemas.microsoft.com/office/drawing/2014/main" val="1352063205"/>
                    </a:ext>
                  </a:extLst>
                </a:gridCol>
                <a:gridCol w="588754">
                  <a:extLst>
                    <a:ext uri="{9D8B030D-6E8A-4147-A177-3AD203B41FA5}">
                      <a16:colId xmlns:a16="http://schemas.microsoft.com/office/drawing/2014/main" val="2150931593"/>
                    </a:ext>
                  </a:extLst>
                </a:gridCol>
                <a:gridCol w="588754">
                  <a:extLst>
                    <a:ext uri="{9D8B030D-6E8A-4147-A177-3AD203B41FA5}">
                      <a16:colId xmlns:a16="http://schemas.microsoft.com/office/drawing/2014/main" val="3068078328"/>
                    </a:ext>
                  </a:extLst>
                </a:gridCol>
                <a:gridCol w="588754">
                  <a:extLst>
                    <a:ext uri="{9D8B030D-6E8A-4147-A177-3AD203B41FA5}">
                      <a16:colId xmlns:a16="http://schemas.microsoft.com/office/drawing/2014/main" val="1152800181"/>
                    </a:ext>
                  </a:extLst>
                </a:gridCol>
              </a:tblGrid>
              <a:tr h="182570">
                <a:tc>
                  <a:txBody>
                    <a:bodyPr/>
                    <a:lstStyle/>
                    <a:p>
                      <a:pPr algn="ctr"/>
                      <a:r>
                        <a:rPr lang="en-IN" sz="1200" u="sng">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u="sng">
                          <a:effectLst/>
                        </a:rPr>
                        <a:t>Prog.</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u="sng">
                          <a:effectLst/>
                        </a:rPr>
                        <a:t>Com</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u="sng">
                          <a:effectLst/>
                        </a:rPr>
                        <a:t>Pres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u="sng">
                          <a:effectLst/>
                        </a:rPr>
                        <a:t>Decision</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744536799"/>
                  </a:ext>
                </a:extLst>
              </a:tr>
              <a:tr h="18257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ok</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neat</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4126417989"/>
                  </a:ext>
                </a:extLst>
              </a:tr>
              <a:tr h="18257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average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ok</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fair</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545453591"/>
                  </a:ext>
                </a:extLst>
              </a:tr>
              <a:tr h="18257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poor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liar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1896683551"/>
                  </a:ext>
                </a:extLst>
              </a:tr>
              <a:tr h="18257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average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liar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fair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no</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3574591540"/>
                  </a:ext>
                </a:extLst>
              </a:tr>
              <a:tr h="18257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boring</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scruffy</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160739936"/>
                  </a:ext>
                </a:extLst>
              </a:tr>
              <a:tr h="182570">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ok</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3426185119"/>
                  </a:ext>
                </a:extLst>
              </a:tr>
              <a:tr h="182570">
                <a:tc>
                  <a:txBody>
                    <a:bodyPr/>
                    <a:lstStyle/>
                    <a:p>
                      <a:pPr algn="ctr"/>
                      <a:r>
                        <a:rPr lang="en-IN" sz="1200">
                          <a:effectLst/>
                        </a:rPr>
                        <a:t>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average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boring</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441335678"/>
                  </a:ext>
                </a:extLst>
              </a:tr>
              <a:tr h="182570">
                <a:tc>
                  <a:txBody>
                    <a:bodyPr/>
                    <a:lstStyle/>
                    <a:p>
                      <a:pPr algn="ctr"/>
                      <a:r>
                        <a:rPr lang="en-IN" sz="1200">
                          <a:effectLst/>
                        </a:rPr>
                        <a:t>8.</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liar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4250590496"/>
                  </a:ext>
                </a:extLst>
              </a:tr>
              <a:tr h="182570">
                <a:tc>
                  <a:txBody>
                    <a:bodyPr/>
                    <a:lstStyle/>
                    <a:p>
                      <a:pPr algn="ctr"/>
                      <a:r>
                        <a:rPr lang="en-IN" sz="1200">
                          <a:effectLst/>
                        </a:rPr>
                        <a:t>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poor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boring</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fair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258650756"/>
                  </a:ext>
                </a:extLst>
              </a:tr>
              <a:tr h="182570">
                <a:tc>
                  <a:txBody>
                    <a:bodyPr/>
                    <a:lstStyle/>
                    <a:p>
                      <a:pPr algn="ctr"/>
                      <a:r>
                        <a:rPr lang="en-IN" sz="1200">
                          <a:effectLst/>
                        </a:rPr>
                        <a:t>10.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poor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boring</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no</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858847037"/>
                  </a:ext>
                </a:extLst>
              </a:tr>
            </a:tbl>
          </a:graphicData>
        </a:graphic>
      </p:graphicFrame>
      <p:pic>
        <p:nvPicPr>
          <p:cNvPr id="5" name="Picture 4">
            <a:extLst>
              <a:ext uri="{FF2B5EF4-FFF2-40B4-BE49-F238E27FC236}">
                <a16:creationId xmlns:a16="http://schemas.microsoft.com/office/drawing/2014/main" id="{23FAF868-8D17-2FE4-E443-C0FB9E2A6D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0140" y="3764655"/>
            <a:ext cx="3980583" cy="2738804"/>
          </a:xfrm>
          <a:prstGeom prst="rect">
            <a:avLst/>
          </a:prstGeom>
          <a:noFill/>
          <a:ln>
            <a:noFill/>
          </a:ln>
        </p:spPr>
      </p:pic>
    </p:spTree>
    <p:extLst>
      <p:ext uri="{BB962C8B-B14F-4D97-AF65-F5344CB8AC3E}">
        <p14:creationId xmlns:p14="http://schemas.microsoft.com/office/powerpoint/2010/main" val="2148433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7EDC-ECFD-3DA3-10EF-DB864E7AACF3}"/>
              </a:ext>
            </a:extLst>
          </p:cNvPr>
          <p:cNvSpPr>
            <a:spLocks noGrp="1"/>
          </p:cNvSpPr>
          <p:nvPr>
            <p:ph type="title"/>
          </p:nvPr>
        </p:nvSpPr>
        <p:spPr/>
        <p:txBody>
          <a:bodyPr/>
          <a:lstStyle/>
          <a:p>
            <a:pPr algn="ctr"/>
            <a:r>
              <a:rPr lang="en-IN" b="1" dirty="0"/>
              <a:t>Conclusion and Future work</a:t>
            </a:r>
          </a:p>
        </p:txBody>
      </p:sp>
      <p:sp>
        <p:nvSpPr>
          <p:cNvPr id="3" name="Content Placeholder 2">
            <a:extLst>
              <a:ext uri="{FF2B5EF4-FFF2-40B4-BE49-F238E27FC236}">
                <a16:creationId xmlns:a16="http://schemas.microsoft.com/office/drawing/2014/main" id="{1706FA45-76F0-FC2E-A0AC-E2027AD00196}"/>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rPr>
              <a:t>Conclusion</a:t>
            </a:r>
          </a:p>
          <a:p>
            <a:pPr lvl="1"/>
            <a:r>
              <a:rPr lang="en-US" dirty="0">
                <a:effectLst/>
                <a:latin typeface="Times New Roman" panose="02020603050405020304" pitchFamily="18" charset="0"/>
              </a:rPr>
              <a:t>Our analysis of the algorithms demonstrates that the attribute-oriented induction approach substantially reduces the complexity of the database learning process.</a:t>
            </a:r>
          </a:p>
          <a:p>
            <a:r>
              <a:rPr lang="en-US" dirty="0">
                <a:effectLst/>
                <a:latin typeface="Times New Roman" panose="02020603050405020304" pitchFamily="18" charset="0"/>
              </a:rPr>
              <a:t>Future Work</a:t>
            </a:r>
          </a:p>
          <a:p>
            <a:pPr lvl="1"/>
            <a:r>
              <a:rPr lang="en-US" dirty="0">
                <a:effectLst/>
                <a:latin typeface="Times New Roman" panose="02020603050405020304" pitchFamily="18" charset="0"/>
              </a:rPr>
              <a:t>Applications of Knowledge Rules Discovered from Relational Database</a:t>
            </a:r>
          </a:p>
          <a:p>
            <a:pPr lvl="2"/>
            <a:r>
              <a:rPr lang="en-US" dirty="0">
                <a:effectLst/>
                <a:latin typeface="Times New Roman" panose="02020603050405020304" pitchFamily="18" charset="0"/>
              </a:rPr>
              <a:t>Discovery of knowledge rules for knowledge-base systems and expert systems</a:t>
            </a:r>
          </a:p>
          <a:p>
            <a:pPr lvl="2"/>
            <a:r>
              <a:rPr lang="en-US" dirty="0">
                <a:effectLst/>
                <a:latin typeface="Times New Roman" panose="02020603050405020304" pitchFamily="18" charset="0"/>
              </a:rPr>
              <a:t>Processing of queries which involve abstract concepts.</a:t>
            </a:r>
            <a:endParaRPr lang="en-US" dirty="0">
              <a:latin typeface="Times New Roman" panose="02020603050405020304" pitchFamily="18" charset="0"/>
            </a:endParaRPr>
          </a:p>
          <a:p>
            <a:pPr lvl="2"/>
            <a:r>
              <a:rPr lang="en-US" dirty="0">
                <a:effectLst/>
                <a:latin typeface="Times New Roman" panose="02020603050405020304" pitchFamily="18" charset="0"/>
              </a:rPr>
              <a:t>Semantic query optimization using the learned rules</a:t>
            </a:r>
          </a:p>
          <a:p>
            <a:pPr lvl="2"/>
            <a:r>
              <a:rPr lang="en-US" dirty="0">
                <a:effectLst/>
                <a:latin typeface="Times New Roman" panose="02020603050405020304" pitchFamily="18" charset="0"/>
              </a:rPr>
              <a:t>Construction of an Interactive Learning System</a:t>
            </a:r>
          </a:p>
          <a:p>
            <a:pPr lvl="1"/>
            <a:r>
              <a:rPr lang="en-IN" dirty="0">
                <a:effectLst/>
                <a:latin typeface="Times New Roman" panose="02020603050405020304" pitchFamily="18" charset="0"/>
              </a:rPr>
              <a:t>Discovery of Concept Hierarchies</a:t>
            </a:r>
            <a:endParaRPr lang="en-IN" dirty="0"/>
          </a:p>
        </p:txBody>
      </p:sp>
    </p:spTree>
    <p:extLst>
      <p:ext uri="{BB962C8B-B14F-4D97-AF65-F5344CB8AC3E}">
        <p14:creationId xmlns:p14="http://schemas.microsoft.com/office/powerpoint/2010/main" val="83948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0CF7-EA55-9A3E-61E8-59B7D6F6689E}"/>
              </a:ext>
            </a:extLst>
          </p:cNvPr>
          <p:cNvSpPr>
            <a:spLocks noGrp="1"/>
          </p:cNvSpPr>
          <p:nvPr>
            <p:ph type="title"/>
          </p:nvPr>
        </p:nvSpPr>
        <p:spPr>
          <a:xfrm>
            <a:off x="628650" y="365126"/>
            <a:ext cx="7886700" cy="453021"/>
          </a:xfrm>
        </p:spPr>
        <p:txBody>
          <a:bodyPr>
            <a:normAutofit fontScale="90000"/>
          </a:bodyPr>
          <a:lstStyle/>
          <a:p>
            <a:pPr algn="ctr"/>
            <a:r>
              <a:rPr lang="en-IN" b="1" dirty="0"/>
              <a:t>Motivation</a:t>
            </a:r>
          </a:p>
        </p:txBody>
      </p:sp>
      <p:sp>
        <p:nvSpPr>
          <p:cNvPr id="3" name="Content Placeholder 2">
            <a:extLst>
              <a:ext uri="{FF2B5EF4-FFF2-40B4-BE49-F238E27FC236}">
                <a16:creationId xmlns:a16="http://schemas.microsoft.com/office/drawing/2014/main" id="{98EEC0AD-50F9-98D0-075F-801C418CFC8C}"/>
              </a:ext>
            </a:extLst>
          </p:cNvPr>
          <p:cNvSpPr>
            <a:spLocks noGrp="1"/>
          </p:cNvSpPr>
          <p:nvPr>
            <p:ph idx="1"/>
          </p:nvPr>
        </p:nvSpPr>
        <p:spPr>
          <a:xfrm>
            <a:off x="416894" y="988226"/>
            <a:ext cx="8438348" cy="5701331"/>
          </a:xfrm>
        </p:spPr>
        <p:txBody>
          <a:bodyPr>
            <a:noAutofit/>
          </a:bodyPr>
          <a:lstStyle/>
          <a:p>
            <a:r>
              <a:rPr lang="en-US" sz="2400" dirty="0">
                <a:latin typeface="Times New Roman" panose="02020603050405020304" pitchFamily="18" charset="0"/>
              </a:rPr>
              <a:t>The facts (large) in the database  </a:t>
            </a:r>
            <a:r>
              <a:rPr lang="en-US" sz="2400" dirty="0">
                <a:effectLst/>
                <a:latin typeface="Times New Roman" panose="02020603050405020304" pitchFamily="18" charset="0"/>
              </a:rPr>
              <a:t>can be viewed as examples for learning.</a:t>
            </a:r>
          </a:p>
          <a:p>
            <a:pPr lvl="1"/>
            <a:r>
              <a:rPr lang="en-US" sz="1800" dirty="0">
                <a:latin typeface="Times New Roman" panose="02020603050405020304" pitchFamily="18" charset="0"/>
              </a:rPr>
              <a:t>T</a:t>
            </a:r>
            <a:r>
              <a:rPr lang="en-US" sz="1800" dirty="0">
                <a:effectLst/>
                <a:latin typeface="Times New Roman" panose="02020603050405020304" pitchFamily="18" charset="0"/>
              </a:rPr>
              <a:t>he paradigm “learning from examples” should be a  strategy  </a:t>
            </a:r>
            <a:r>
              <a:rPr lang="en-US" sz="1800" dirty="0">
                <a:latin typeface="Times New Roman" panose="02020603050405020304" pitchFamily="18" charset="0"/>
              </a:rPr>
              <a:t>for learning </a:t>
            </a:r>
          </a:p>
          <a:p>
            <a:r>
              <a:rPr lang="en-US" dirty="0">
                <a:latin typeface="Times New Roman" panose="02020603050405020304" pitchFamily="18" charset="0"/>
              </a:rPr>
              <a:t>However, (limitations)</a:t>
            </a:r>
          </a:p>
          <a:p>
            <a:pPr lvl="1"/>
            <a:r>
              <a:rPr lang="en-US" dirty="0">
                <a:latin typeface="Times New Roman" panose="02020603050405020304" pitchFamily="18" charset="0"/>
              </a:rPr>
              <a:t>C</a:t>
            </a:r>
            <a:r>
              <a:rPr lang="en-US" dirty="0">
                <a:effectLst/>
                <a:latin typeface="Times New Roman" panose="02020603050405020304" pitchFamily="18" charset="0"/>
              </a:rPr>
              <a:t>urrent learning systems do not integrate well with relational database systems</a:t>
            </a:r>
          </a:p>
          <a:p>
            <a:pPr lvl="2"/>
            <a:r>
              <a:rPr lang="en-US" sz="1800" dirty="0">
                <a:latin typeface="Times New Roman" panose="02020603050405020304" pitchFamily="18" charset="0"/>
              </a:rPr>
              <a:t>Due to </a:t>
            </a:r>
            <a:r>
              <a:rPr lang="en-US" sz="1800" dirty="0">
                <a:effectLst/>
                <a:latin typeface="Times New Roman" panose="02020603050405020304" pitchFamily="18" charset="0"/>
              </a:rPr>
              <a:t> large number of possible combinations in such testing, the tuple-oriented approach is quite inefficient to perform learning from large databases</a:t>
            </a:r>
          </a:p>
          <a:p>
            <a:pPr lvl="2"/>
            <a:r>
              <a:rPr lang="en-US" sz="1800" dirty="0">
                <a:effectLst/>
                <a:latin typeface="Times New Roman" panose="02020603050405020304" pitchFamily="18" charset="0"/>
              </a:rPr>
              <a:t>For example, if there are 100 training examples (tuples),</a:t>
            </a:r>
            <a:br>
              <a:rPr lang="en-US" sz="1800" dirty="0"/>
            </a:br>
            <a:r>
              <a:rPr lang="en-US" sz="1800" dirty="0">
                <a:effectLst/>
                <a:latin typeface="Times New Roman" panose="02020603050405020304" pitchFamily="18" charset="0"/>
              </a:rPr>
              <a:t>each tuple has 5 attributes, and each attribute value can be one of the three concepts on three different generalization levels, such coverage testing will be invoked up to 100 </a:t>
            </a:r>
            <a:r>
              <a:rPr lang="en-US" sz="1800" dirty="0">
                <a:effectLst/>
                <a:latin typeface="Arial" panose="020B0604020202020204" pitchFamily="34" charset="0"/>
              </a:rPr>
              <a:t>* (</a:t>
            </a:r>
            <a:r>
              <a:rPr lang="en-US" sz="1800" dirty="0">
                <a:effectLst/>
                <a:latin typeface="Times New Roman" panose="02020603050405020304" pitchFamily="18" charset="0"/>
              </a:rPr>
              <a:t>5*5*5)</a:t>
            </a:r>
            <a:r>
              <a:rPr lang="en-US" sz="1800" dirty="0">
                <a:effectLst/>
                <a:latin typeface="Arial" panose="020B0604020202020204" pitchFamily="34" charset="0"/>
              </a:rPr>
              <a:t> = </a:t>
            </a:r>
            <a:r>
              <a:rPr lang="en-US" sz="1800" dirty="0">
                <a:effectLst/>
                <a:latin typeface="Times New Roman" panose="02020603050405020304" pitchFamily="18" charset="0"/>
              </a:rPr>
              <a:t>12500 times in the worst case.</a:t>
            </a:r>
          </a:p>
          <a:p>
            <a:pPr lvl="1"/>
            <a:r>
              <a:rPr lang="en-US" dirty="0">
                <a:effectLst/>
                <a:latin typeface="Times New Roman" panose="02020603050405020304" pitchFamily="18" charset="0"/>
              </a:rPr>
              <a:t>Moreover, most existing algorithms do not</a:t>
            </a:r>
            <a:r>
              <a:rPr lang="en-US" dirty="0"/>
              <a:t> </a:t>
            </a:r>
            <a:r>
              <a:rPr lang="en-US" dirty="0">
                <a:effectLst/>
                <a:latin typeface="Times New Roman" panose="02020603050405020304" pitchFamily="18" charset="0"/>
              </a:rPr>
              <a:t>take the features and implementation techniques provided by database systems</a:t>
            </a:r>
          </a:p>
          <a:p>
            <a:pPr lvl="2"/>
            <a:r>
              <a:rPr lang="en-US" sz="2400" dirty="0">
                <a:latin typeface="Times New Roman" panose="02020603050405020304" pitchFamily="18" charset="0"/>
              </a:rPr>
              <a:t>They do not have negative examples</a:t>
            </a:r>
            <a:endParaRPr lang="en-IN" sz="2400" dirty="0"/>
          </a:p>
        </p:txBody>
      </p:sp>
    </p:spTree>
    <p:extLst>
      <p:ext uri="{BB962C8B-B14F-4D97-AF65-F5344CB8AC3E}">
        <p14:creationId xmlns:p14="http://schemas.microsoft.com/office/powerpoint/2010/main" val="32541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28EE-2581-7882-EF89-A50947A58584}"/>
              </a:ext>
            </a:extLst>
          </p:cNvPr>
          <p:cNvSpPr>
            <a:spLocks noGrp="1"/>
          </p:cNvSpPr>
          <p:nvPr>
            <p:ph type="title"/>
          </p:nvPr>
        </p:nvSpPr>
        <p:spPr>
          <a:xfrm>
            <a:off x="628650" y="365127"/>
            <a:ext cx="7886700" cy="442948"/>
          </a:xfrm>
        </p:spPr>
        <p:txBody>
          <a:bodyPr>
            <a:noAutofit/>
          </a:bodyPr>
          <a:lstStyle/>
          <a:p>
            <a:pPr algn="ctr"/>
            <a:r>
              <a:rPr lang="en-IN"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BD1218F-8AF5-F612-FF04-304D26A0ECA4}"/>
              </a:ext>
            </a:extLst>
          </p:cNvPr>
          <p:cNvSpPr>
            <a:spLocks noGrp="1"/>
          </p:cNvSpPr>
          <p:nvPr>
            <p:ph idx="1"/>
          </p:nvPr>
        </p:nvSpPr>
        <p:spPr>
          <a:xfrm>
            <a:off x="703078" y="1166406"/>
            <a:ext cx="8152164" cy="5425779"/>
          </a:xfrm>
        </p:spPr>
        <p:txBody>
          <a:bodyPr>
            <a:normAutofit lnSpcReduction="10000"/>
          </a:bodyPr>
          <a:lstStyle/>
          <a:p>
            <a:r>
              <a:rPr lang="en-US" sz="2400" dirty="0">
                <a:effectLst/>
                <a:latin typeface="Times New Roman" panose="02020603050405020304" pitchFamily="18" charset="0"/>
                <a:cs typeface="Times New Roman" panose="02020603050405020304" pitchFamily="18" charset="0"/>
              </a:rPr>
              <a:t>Following the learning from examples paradigm, the proposed  attribute-oriented concept tree ascending technique, integrates database operations with the learning process. </a:t>
            </a:r>
          </a:p>
          <a:p>
            <a:r>
              <a:rPr lang="en-US" sz="2400" dirty="0">
                <a:effectLst/>
                <a:latin typeface="Times New Roman" panose="02020603050405020304" pitchFamily="18" charset="0"/>
                <a:cs typeface="Times New Roman" panose="02020603050405020304" pitchFamily="18" charset="0"/>
              </a:rPr>
              <a:t>There are two types of knowledge rules</a:t>
            </a:r>
          </a:p>
          <a:p>
            <a:pPr lvl="1"/>
            <a:r>
              <a:rPr lang="en-US" sz="2000" dirty="0">
                <a:effectLst/>
                <a:latin typeface="Times New Roman" panose="02020603050405020304" pitchFamily="18" charset="0"/>
                <a:cs typeface="Times New Roman" panose="02020603050405020304" pitchFamily="18" charset="0"/>
              </a:rPr>
              <a:t>characteristic rules and classification rules</a:t>
            </a:r>
          </a:p>
          <a:p>
            <a:r>
              <a:rPr lang="en-US" sz="2400" dirty="0">
                <a:latin typeface="Times New Roman" panose="02020603050405020304" pitchFamily="18" charset="0"/>
                <a:cs typeface="Times New Roman" panose="02020603050405020304" pitchFamily="18" charset="0"/>
              </a:rPr>
              <a:t>T</a:t>
            </a:r>
            <a:r>
              <a:rPr lang="en-US" sz="2400" dirty="0">
                <a:effectLst/>
                <a:latin typeface="Times New Roman" panose="02020603050405020304" pitchFamily="18" charset="0"/>
                <a:cs typeface="Times New Roman" panose="02020603050405020304" pitchFamily="18" charset="0"/>
              </a:rPr>
              <a:t>wo algorithms are proposed</a:t>
            </a:r>
          </a:p>
          <a:p>
            <a:pPr lvl="1"/>
            <a:r>
              <a:rPr lang="en-US" sz="2000" dirty="0">
                <a:effectLst/>
                <a:latin typeface="Times New Roman" panose="02020603050405020304" pitchFamily="18" charset="0"/>
                <a:cs typeface="Times New Roman" panose="02020603050405020304" pitchFamily="18" charset="0"/>
              </a:rPr>
              <a:t> LCHR algorithm for Learning </a:t>
            </a:r>
            <a:r>
              <a:rPr lang="en-US" sz="2000" dirty="0" err="1">
                <a:effectLst/>
                <a:latin typeface="Times New Roman" panose="02020603050405020304" pitchFamily="18" charset="0"/>
                <a:cs typeface="Times New Roman" panose="02020603050405020304" pitchFamily="18" charset="0"/>
              </a:rPr>
              <a:t>CHaracteristic</a:t>
            </a:r>
            <a:r>
              <a:rPr lang="en-US" sz="2000" dirty="0">
                <a:effectLst/>
                <a:latin typeface="Times New Roman" panose="02020603050405020304" pitchFamily="18" charset="0"/>
                <a:cs typeface="Times New Roman" panose="02020603050405020304" pitchFamily="18" charset="0"/>
              </a:rPr>
              <a:t> Rules</a:t>
            </a:r>
          </a:p>
          <a:p>
            <a:pPr lvl="1"/>
            <a:r>
              <a:rPr lang="en-US" sz="2000" dirty="0">
                <a:effectLst/>
                <a:latin typeface="Times New Roman" panose="02020603050405020304" pitchFamily="18" charset="0"/>
                <a:cs typeface="Times New Roman" panose="02020603050405020304" pitchFamily="18" charset="0"/>
              </a:rPr>
              <a:t> LCLR algorithm for Learning </a:t>
            </a:r>
            <a:r>
              <a:rPr lang="en-US" sz="2000" dirty="0" err="1">
                <a:effectLst/>
                <a:latin typeface="Times New Roman" panose="02020603050405020304" pitchFamily="18" charset="0"/>
                <a:cs typeface="Times New Roman" panose="02020603050405020304" pitchFamily="18" charset="0"/>
              </a:rPr>
              <a:t>CLassification</a:t>
            </a:r>
            <a:r>
              <a:rPr lang="en-US" sz="2000" dirty="0">
                <a:effectLst/>
                <a:latin typeface="Times New Roman" panose="02020603050405020304" pitchFamily="18" charset="0"/>
                <a:cs typeface="Times New Roman" panose="02020603050405020304" pitchFamily="18" charset="0"/>
              </a:rPr>
              <a:t> Rules. </a:t>
            </a:r>
          </a:p>
          <a:p>
            <a:r>
              <a:rPr lang="en-US" sz="2400" dirty="0">
                <a:latin typeface="Times New Roman" panose="02020603050405020304" pitchFamily="18" charset="0"/>
                <a:cs typeface="Times New Roman" panose="02020603050405020304" pitchFamily="18" charset="0"/>
              </a:rPr>
              <a:t>T</a:t>
            </a:r>
            <a:r>
              <a:rPr lang="en-US" sz="2400" dirty="0">
                <a:effectLst/>
                <a:latin typeface="Times New Roman" panose="02020603050405020304" pitchFamily="18" charset="0"/>
                <a:cs typeface="Times New Roman" panose="02020603050405020304" pitchFamily="18" charset="0"/>
              </a:rPr>
              <a:t>hese two algorithms can learn both conjunctive rules and restricted forms of disjunctive rules, and learning can be performed with databases containing exceptions and noisy data using database statistics. </a:t>
            </a:r>
          </a:p>
          <a:p>
            <a:r>
              <a:rPr lang="en-US" sz="2400" dirty="0">
                <a:latin typeface="Times New Roman" panose="02020603050405020304" pitchFamily="18" charset="0"/>
                <a:cs typeface="Times New Roman" panose="02020603050405020304" pitchFamily="18" charset="0"/>
              </a:rPr>
              <a:t>T</a:t>
            </a:r>
            <a:r>
              <a:rPr lang="en-US" sz="2400" dirty="0">
                <a:effectLst/>
                <a:latin typeface="Times New Roman" panose="02020603050405020304" pitchFamily="18" charset="0"/>
                <a:cs typeface="Times New Roman" panose="02020603050405020304" pitchFamily="18" charset="0"/>
              </a:rPr>
              <a:t>he algorithms show that attribute-oriented induction substantially reduces the complexity of the database learning processes</a:t>
            </a:r>
          </a:p>
        </p:txBody>
      </p:sp>
    </p:spTree>
    <p:extLst>
      <p:ext uri="{BB962C8B-B14F-4D97-AF65-F5344CB8AC3E}">
        <p14:creationId xmlns:p14="http://schemas.microsoft.com/office/powerpoint/2010/main" val="395536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lstStyle/>
          <a:p>
            <a:r>
              <a:rPr lang="en-IN" dirty="0"/>
              <a:t>Introduction</a:t>
            </a:r>
          </a:p>
          <a:p>
            <a:r>
              <a:rPr lang="en-IN" b="1" dirty="0"/>
              <a:t>Learning from examples (Related Work)</a:t>
            </a:r>
          </a:p>
          <a:p>
            <a:r>
              <a:rPr lang="en-IN" dirty="0"/>
              <a:t>Concepts of learning from databases</a:t>
            </a:r>
          </a:p>
          <a:p>
            <a:r>
              <a:rPr lang="en-IN" dirty="0"/>
              <a:t>Attribute oriented induction in relational databases</a:t>
            </a:r>
          </a:p>
          <a:p>
            <a:r>
              <a:rPr lang="en-IN" dirty="0"/>
              <a:t>Variations of the learning algorithms</a:t>
            </a:r>
          </a:p>
          <a:p>
            <a:r>
              <a:rPr lang="en-IN" dirty="0"/>
              <a:t>Discussion</a:t>
            </a:r>
          </a:p>
          <a:p>
            <a:r>
              <a:rPr lang="en-IN" dirty="0"/>
              <a:t>Implementation and experiments</a:t>
            </a:r>
          </a:p>
          <a:p>
            <a:r>
              <a:rPr lang="en-IN" dirty="0"/>
              <a:t>Conclusions and future research</a:t>
            </a:r>
          </a:p>
        </p:txBody>
      </p:sp>
    </p:spTree>
    <p:extLst>
      <p:ext uri="{BB962C8B-B14F-4D97-AF65-F5344CB8AC3E}">
        <p14:creationId xmlns:p14="http://schemas.microsoft.com/office/powerpoint/2010/main" val="325973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78E1-EF7E-75BF-1C03-BFB3CA9288E1}"/>
              </a:ext>
            </a:extLst>
          </p:cNvPr>
          <p:cNvSpPr>
            <a:spLocks noGrp="1"/>
          </p:cNvSpPr>
          <p:nvPr>
            <p:ph type="title"/>
          </p:nvPr>
        </p:nvSpPr>
        <p:spPr>
          <a:xfrm>
            <a:off x="628650" y="365127"/>
            <a:ext cx="7886700" cy="655152"/>
          </a:xfrm>
        </p:spPr>
        <p:txBody>
          <a:bodyPr>
            <a:normAutofit/>
          </a:bodyPr>
          <a:lstStyle/>
          <a:p>
            <a:r>
              <a:rPr lang="en-IN" sz="3200" b="1" dirty="0">
                <a:latin typeface="Times New Roman" panose="02020603050405020304" pitchFamily="18" charset="0"/>
                <a:cs typeface="Times New Roman" panose="02020603050405020304" pitchFamily="18" charset="0"/>
              </a:rPr>
              <a:t>Learning from Examples: An AI approach</a:t>
            </a:r>
          </a:p>
        </p:txBody>
      </p:sp>
      <p:sp>
        <p:nvSpPr>
          <p:cNvPr id="3" name="Content Placeholder 2">
            <a:extLst>
              <a:ext uri="{FF2B5EF4-FFF2-40B4-BE49-F238E27FC236}">
                <a16:creationId xmlns:a16="http://schemas.microsoft.com/office/drawing/2014/main" id="{F638C8FD-3481-4A91-8E74-ACD64A3AE6A7}"/>
              </a:ext>
            </a:extLst>
          </p:cNvPr>
          <p:cNvSpPr>
            <a:spLocks noGrp="1"/>
          </p:cNvSpPr>
          <p:nvPr>
            <p:ph idx="1"/>
          </p:nvPr>
        </p:nvSpPr>
        <p:spPr>
          <a:xfrm>
            <a:off x="628650" y="1020279"/>
            <a:ext cx="7886700" cy="4812630"/>
          </a:xfrm>
        </p:spPr>
        <p:txBody>
          <a:bodyPr>
            <a:normAutofit/>
          </a:bodyPr>
          <a:lstStyle/>
          <a:p>
            <a:r>
              <a:rPr lang="en-US" dirty="0">
                <a:effectLst/>
                <a:latin typeface="Times New Roman" panose="02020603050405020304" pitchFamily="18" charset="0"/>
              </a:rPr>
              <a:t>Learning from examples can be viewed as a reasoning process from specific instances to general concepts. </a:t>
            </a:r>
          </a:p>
          <a:p>
            <a:r>
              <a:rPr lang="en-US" dirty="0">
                <a:effectLst/>
                <a:latin typeface="Times New Roman" panose="02020603050405020304" pitchFamily="18" charset="0"/>
              </a:rPr>
              <a:t>Learning from examples can be characterized by a tuple &lt;P, N, C, A&gt;, </a:t>
            </a:r>
            <a:r>
              <a:rPr lang="en-IN" dirty="0">
                <a:effectLst/>
                <a:latin typeface="Times New Roman" panose="02020603050405020304" pitchFamily="18" charset="0"/>
              </a:rPr>
              <a:t>[GeN87]</a:t>
            </a:r>
            <a:r>
              <a:rPr lang="en-US" dirty="0">
                <a:effectLst/>
                <a:latin typeface="Times New Roman" panose="02020603050405020304" pitchFamily="18" charset="0"/>
              </a:rPr>
              <a:t> </a:t>
            </a:r>
          </a:p>
          <a:p>
            <a:pPr lvl="1"/>
            <a:r>
              <a:rPr lang="en-US" dirty="0">
                <a:effectLst/>
                <a:latin typeface="Times New Roman" panose="02020603050405020304" pitchFamily="18" charset="0"/>
              </a:rPr>
              <a:t>where P is a set of positive examples of a concept, </a:t>
            </a:r>
          </a:p>
          <a:p>
            <a:pPr lvl="1"/>
            <a:r>
              <a:rPr lang="en-US" dirty="0">
                <a:effectLst/>
                <a:latin typeface="Times New Roman" panose="02020603050405020304" pitchFamily="18" charset="0"/>
              </a:rPr>
              <a:t>N is a set of negative examples of a concept, </a:t>
            </a:r>
          </a:p>
          <a:p>
            <a:pPr lvl="1"/>
            <a:r>
              <a:rPr lang="en-US" dirty="0">
                <a:effectLst/>
                <a:latin typeface="Times New Roman" panose="02020603050405020304" pitchFamily="18" charset="0"/>
              </a:rPr>
              <a:t>C is the conceptual bias which consists of a set of concepts to be used in defining learning rules and results,</a:t>
            </a:r>
          </a:p>
          <a:p>
            <a:pPr lvl="1"/>
            <a:r>
              <a:rPr lang="en-US" dirty="0">
                <a:effectLst/>
                <a:latin typeface="Times New Roman" panose="02020603050405020304" pitchFamily="18" charset="0"/>
              </a:rPr>
              <a:t>and A is the logical bias which captures particular logic forms</a:t>
            </a:r>
          </a:p>
          <a:p>
            <a:endParaRPr lang="en-IN" dirty="0"/>
          </a:p>
        </p:txBody>
      </p:sp>
    </p:spTree>
    <p:extLst>
      <p:ext uri="{BB962C8B-B14F-4D97-AF65-F5344CB8AC3E}">
        <p14:creationId xmlns:p14="http://schemas.microsoft.com/office/powerpoint/2010/main" val="9147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D201-208F-EFAF-461D-9B302A5BD207}"/>
              </a:ext>
            </a:extLst>
          </p:cNvPr>
          <p:cNvSpPr>
            <a:spLocks noGrp="1"/>
          </p:cNvSpPr>
          <p:nvPr>
            <p:ph type="title"/>
          </p:nvPr>
        </p:nvSpPr>
        <p:spPr>
          <a:xfrm>
            <a:off x="628650" y="365127"/>
            <a:ext cx="7886700" cy="703278"/>
          </a:xfrm>
        </p:spPr>
        <p:txBody>
          <a:bodyPr/>
          <a:lstStyle/>
          <a:p>
            <a:endParaRPr lang="en-IN" dirty="0"/>
          </a:p>
        </p:txBody>
      </p:sp>
      <p:sp>
        <p:nvSpPr>
          <p:cNvPr id="3" name="Content Placeholder 2">
            <a:extLst>
              <a:ext uri="{FF2B5EF4-FFF2-40B4-BE49-F238E27FC236}">
                <a16:creationId xmlns:a16="http://schemas.microsoft.com/office/drawing/2014/main" id="{32B1A0A5-5FCF-C2E5-32A9-A8D59347A44A}"/>
              </a:ext>
            </a:extLst>
          </p:cNvPr>
          <p:cNvSpPr>
            <a:spLocks noGrp="1"/>
          </p:cNvSpPr>
          <p:nvPr>
            <p:ph idx="1"/>
          </p:nvPr>
        </p:nvSpPr>
        <p:spPr>
          <a:xfrm>
            <a:off x="628650" y="1068405"/>
            <a:ext cx="8091838" cy="5424468"/>
          </a:xfrm>
        </p:spPr>
        <p:txBody>
          <a:bodyPr>
            <a:normAutofit fontScale="85000" lnSpcReduction="10000"/>
          </a:bodyPr>
          <a:lstStyle/>
          <a:p>
            <a:r>
              <a:rPr lang="en-US" dirty="0">
                <a:latin typeface="Times New Roman" panose="02020603050405020304" pitchFamily="18" charset="0"/>
              </a:rPr>
              <a:t>Approach 1 </a:t>
            </a:r>
            <a:r>
              <a:rPr lang="en-IN" dirty="0">
                <a:effectLst/>
                <a:latin typeface="Times New Roman" panose="02020603050405020304" pitchFamily="18" charset="0"/>
              </a:rPr>
              <a:t>[Mic83]</a:t>
            </a:r>
            <a:r>
              <a:rPr lang="en-US" dirty="0">
                <a:latin typeface="Times New Roman" panose="02020603050405020304" pitchFamily="18" charset="0"/>
              </a:rPr>
              <a:t>: </a:t>
            </a:r>
          </a:p>
          <a:p>
            <a:pPr lvl="1"/>
            <a:r>
              <a:rPr lang="en-US" dirty="0">
                <a:latin typeface="Times New Roman" panose="02020603050405020304" pitchFamily="18" charset="0"/>
              </a:rPr>
              <a:t>T</a:t>
            </a:r>
            <a:r>
              <a:rPr lang="en-US" dirty="0">
                <a:effectLst/>
                <a:latin typeface="Times New Roman" panose="02020603050405020304" pitchFamily="18" charset="0"/>
              </a:rPr>
              <a:t>he training examples are classified in advance by the teacher into two disjoint sets, the positive example set and the negative example set. The</a:t>
            </a:r>
            <a:r>
              <a:rPr lang="en-US" dirty="0"/>
              <a:t> </a:t>
            </a:r>
            <a:r>
              <a:rPr lang="en-US" dirty="0">
                <a:effectLst/>
                <a:latin typeface="Times New Roman" panose="02020603050405020304" pitchFamily="18" charset="0"/>
              </a:rPr>
              <a:t>learning task is to generalize these low-level concepts to general rules.</a:t>
            </a:r>
          </a:p>
          <a:p>
            <a:r>
              <a:rPr lang="en-IN" dirty="0"/>
              <a:t>Approach 2 </a:t>
            </a:r>
            <a:r>
              <a:rPr lang="en-IN" dirty="0">
                <a:effectLst/>
                <a:latin typeface="Times New Roman" panose="02020603050405020304" pitchFamily="18" charset="0"/>
              </a:rPr>
              <a:t>[GeN87]</a:t>
            </a:r>
            <a:r>
              <a:rPr lang="en-IN" dirty="0"/>
              <a:t>: </a:t>
            </a:r>
          </a:p>
          <a:p>
            <a:pPr lvl="1"/>
            <a:r>
              <a:rPr lang="en-US" dirty="0">
                <a:effectLst/>
                <a:latin typeface="Times New Roman" panose="02020603050405020304" pitchFamily="18" charset="0"/>
              </a:rPr>
              <a:t>There could be numerous inductive conclusions derived </a:t>
            </a:r>
            <a:r>
              <a:rPr lang="en-US" dirty="0" err="1">
                <a:effectLst/>
                <a:latin typeface="Times New Roman" panose="02020603050405020304" pitchFamily="18" charset="0"/>
              </a:rPr>
              <a:t>fiom</a:t>
            </a:r>
            <a:r>
              <a:rPr lang="en-US" dirty="0">
                <a:effectLst/>
                <a:latin typeface="Times New Roman" panose="02020603050405020304" pitchFamily="18" charset="0"/>
              </a:rPr>
              <a:t> a set of training examples.  For instance, the concept "red" can be generalized in several ways: "red or black", "dark color", "warm color", etc. </a:t>
            </a:r>
          </a:p>
          <a:p>
            <a:pPr lvl="1"/>
            <a:r>
              <a:rPr lang="en-US" dirty="0">
                <a:effectLst/>
                <a:latin typeface="Times New Roman" panose="02020603050405020304" pitchFamily="18" charset="0"/>
              </a:rPr>
              <a:t>To cope with this multiplicity of possibilities, it is necessary to use some additional information, problem background knowledge, to constrain the space of possible inductive conclusions and locate the most desired one(s). </a:t>
            </a:r>
          </a:p>
          <a:p>
            <a:pPr lvl="1"/>
            <a:r>
              <a:rPr lang="en-US" dirty="0">
                <a:effectLst/>
                <a:latin typeface="Times New Roman" panose="02020603050405020304" pitchFamily="18" charset="0"/>
              </a:rPr>
              <a:t>The conceptual bias and the logical bias provide the desired concepts and logic forms which serve as this kind of background knowledge.</a:t>
            </a:r>
            <a:endParaRPr lang="en-US" dirty="0">
              <a:latin typeface="Times New Roman" panose="02020603050405020304" pitchFamily="18" charset="0"/>
            </a:endParaRPr>
          </a:p>
          <a:p>
            <a:pPr lvl="1"/>
            <a:r>
              <a:rPr lang="en-US" dirty="0">
                <a:effectLst/>
                <a:latin typeface="Times New Roman" panose="02020603050405020304" pitchFamily="18" charset="0"/>
              </a:rPr>
              <a:t>These biases restrict the candidates to formulas with a particular vocabulary and logic forms. Only those concepts which can be written in terms of this fixed vocabulary and logic forms are considered in the learning process.</a:t>
            </a:r>
            <a:endParaRPr lang="en-IN" dirty="0"/>
          </a:p>
        </p:txBody>
      </p:sp>
    </p:spTree>
    <p:extLst>
      <p:ext uri="{BB962C8B-B14F-4D97-AF65-F5344CB8AC3E}">
        <p14:creationId xmlns:p14="http://schemas.microsoft.com/office/powerpoint/2010/main" val="32973142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TotalTime>
  <Words>3331</Words>
  <Application>Microsoft Office PowerPoint</Application>
  <PresentationFormat>On-screen Show (4:3)</PresentationFormat>
  <Paragraphs>320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Courier New</vt:lpstr>
      <vt:lpstr>Sitka Display Semibold</vt:lpstr>
      <vt:lpstr>Times New Roman</vt:lpstr>
      <vt:lpstr>Office Theme</vt:lpstr>
      <vt:lpstr>ATTRIBUTE-ORIENTED INDUCTION IN RELATIONAL DATABASES by   Yandong Cai</vt:lpstr>
      <vt:lpstr>Outline</vt:lpstr>
      <vt:lpstr>Introduction</vt:lpstr>
      <vt:lpstr>Paradigm: Learning from Examples</vt:lpstr>
      <vt:lpstr>Motivation</vt:lpstr>
      <vt:lpstr>Introduction</vt:lpstr>
      <vt:lpstr>Outline</vt:lpstr>
      <vt:lpstr>Learning from Examples: An AI approach</vt:lpstr>
      <vt:lpstr>PowerPoint Presentation</vt:lpstr>
      <vt:lpstr>PowerPoint Presentation</vt:lpstr>
      <vt:lpstr>About generalization rules</vt:lpstr>
      <vt:lpstr>Control Strategies in Learning from Examples</vt:lpstr>
      <vt:lpstr>PowerPoint Presentation</vt:lpstr>
      <vt:lpstr>PowerPoint Presentation</vt:lpstr>
      <vt:lpstr>Knowledge Discovery in Large Databases and Knowledges-Base</vt:lpstr>
      <vt:lpstr>Outline</vt:lpstr>
      <vt:lpstr>Primitives of learning from databases</vt:lpstr>
      <vt:lpstr>Data Relevant to Learning Task</vt:lpstr>
      <vt:lpstr>PowerPoint Presentation</vt:lpstr>
      <vt:lpstr>Conceptual Bias Useful for Defining Concepts</vt:lpstr>
      <vt:lpstr>Language Used to Phrase Definition</vt:lpstr>
      <vt:lpstr>Two Types of Rules</vt:lpstr>
      <vt:lpstr>PowerPoint Presentation</vt:lpstr>
      <vt:lpstr>Example</vt:lpstr>
      <vt:lpstr>PowerPoint Presentation</vt:lpstr>
      <vt:lpstr>Concept Hierarchy C</vt:lpstr>
      <vt:lpstr>PowerPoint Presentation</vt:lpstr>
      <vt:lpstr>PowerPoint Presentation</vt:lpstr>
      <vt:lpstr>Outline</vt:lpstr>
      <vt:lpstr>Two algorithms: the LCHR algorithm and the LCLR algorithm</vt:lpstr>
      <vt:lpstr>Two algorithms: the LCHR algorithm and the LCLR algorithm</vt:lpstr>
      <vt:lpstr>Algorithm 4. LCHR -Learning characteristic rules from relational databases.</vt:lpstr>
      <vt:lpstr>Learning Classification Rule</vt:lpstr>
      <vt:lpstr>Overlapping rules</vt:lpstr>
      <vt:lpstr>LCLR -Learning classification rules from relational database</vt:lpstr>
      <vt:lpstr>Outline</vt:lpstr>
      <vt:lpstr>Variations of the algorithms</vt:lpstr>
      <vt:lpstr>DISCUSSION</vt:lpstr>
      <vt:lpstr>Experiments</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ATTRIBUTE-ORIENTED INDUCTION IN RELATIONAL DATABASES by   Yandong Cai</dc:title>
  <dc:creator>pkreddy</dc:creator>
  <cp:lastModifiedBy>Krishna Reddy P</cp:lastModifiedBy>
  <cp:revision>33</cp:revision>
  <dcterms:created xsi:type="dcterms:W3CDTF">2022-08-11T04:32:55Z</dcterms:created>
  <dcterms:modified xsi:type="dcterms:W3CDTF">2023-08-21T19:40:14Z</dcterms:modified>
</cp:coreProperties>
</file>