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3" r:id="rId1"/>
  </p:sldMasterIdLst>
  <p:sldIdLst>
    <p:sldId id="257" r:id="rId2"/>
    <p:sldId id="259" r:id="rId3"/>
    <p:sldId id="260" r:id="rId4"/>
    <p:sldId id="256" r:id="rId5"/>
    <p:sldId id="258" r:id="rId6"/>
    <p:sldId id="261" r:id="rId7"/>
    <p:sldId id="262" r:id="rId8"/>
    <p:sldId id="267" r:id="rId9"/>
    <p:sldId id="265" r:id="rId10"/>
    <p:sldId id="266" r:id="rId11"/>
    <p:sldId id="263" r:id="rId12"/>
    <p:sldId id="273" r:id="rId13"/>
    <p:sldId id="274" r:id="rId14"/>
    <p:sldId id="269" r:id="rId15"/>
    <p:sldId id="268" r:id="rId16"/>
    <p:sldId id="270" r:id="rId17"/>
    <p:sldId id="271" r:id="rId18"/>
    <p:sldId id="272" r:id="rId19"/>
    <p:sldId id="26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F9BE25F-9A45-41F0-A9CF-58838831FC51}" type="datetimeFigureOut">
              <a:rPr lang="en-IN" smtClean="0"/>
              <a:t>17-04-2023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749D3F-D309-4E91-A1D3-A6DCA073CBFC}" type="slidenum">
              <a:rPr lang="en-IN" smtClean="0"/>
              <a:t>‹#›</a:t>
            </a:fld>
            <a:endParaRPr lang="en-IN"/>
          </a:p>
        </p:txBody>
      </p:sp>
    </p:spTree>
    <p:extLst>
      <p:ext uri="{BB962C8B-B14F-4D97-AF65-F5344CB8AC3E}">
        <p14:creationId xmlns:p14="http://schemas.microsoft.com/office/powerpoint/2010/main" val="5946930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9BE25F-9A45-41F0-A9CF-58838831FC51}" type="datetimeFigureOut">
              <a:rPr lang="en-IN" smtClean="0"/>
              <a:t>17-04-2023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749D3F-D309-4E91-A1D3-A6DCA073CBFC}" type="slidenum">
              <a:rPr lang="en-IN" smtClean="0"/>
              <a:t>‹#›</a:t>
            </a:fld>
            <a:endParaRPr lang="en-IN"/>
          </a:p>
        </p:txBody>
      </p:sp>
    </p:spTree>
    <p:extLst>
      <p:ext uri="{BB962C8B-B14F-4D97-AF65-F5344CB8AC3E}">
        <p14:creationId xmlns:p14="http://schemas.microsoft.com/office/powerpoint/2010/main" val="34734519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9BE25F-9A45-41F0-A9CF-58838831FC51}" type="datetimeFigureOut">
              <a:rPr lang="en-IN" smtClean="0"/>
              <a:t>17-04-2023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749D3F-D309-4E91-A1D3-A6DCA073CBFC}" type="slidenum">
              <a:rPr lang="en-IN" smtClean="0"/>
              <a:t>‹#›</a:t>
            </a:fld>
            <a:endParaRPr lang="en-IN"/>
          </a:p>
        </p:txBody>
      </p:sp>
    </p:spTree>
    <p:extLst>
      <p:ext uri="{BB962C8B-B14F-4D97-AF65-F5344CB8AC3E}">
        <p14:creationId xmlns:p14="http://schemas.microsoft.com/office/powerpoint/2010/main" val="4408171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9BE25F-9A45-41F0-A9CF-58838831FC51}" type="datetimeFigureOut">
              <a:rPr lang="en-IN" smtClean="0"/>
              <a:t>17-04-2023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749D3F-D309-4E91-A1D3-A6DCA073CBFC}" type="slidenum">
              <a:rPr lang="en-IN" smtClean="0"/>
              <a:t>‹#›</a:t>
            </a:fld>
            <a:endParaRPr lang="en-IN"/>
          </a:p>
        </p:txBody>
      </p:sp>
    </p:spTree>
    <p:extLst>
      <p:ext uri="{BB962C8B-B14F-4D97-AF65-F5344CB8AC3E}">
        <p14:creationId xmlns:p14="http://schemas.microsoft.com/office/powerpoint/2010/main" val="27044237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F9BE25F-9A45-41F0-A9CF-58838831FC51}" type="datetimeFigureOut">
              <a:rPr lang="en-IN" smtClean="0"/>
              <a:t>17-04-2023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749D3F-D309-4E91-A1D3-A6DCA073CBFC}" type="slidenum">
              <a:rPr lang="en-IN" smtClean="0"/>
              <a:t>‹#›</a:t>
            </a:fld>
            <a:endParaRPr lang="en-IN"/>
          </a:p>
        </p:txBody>
      </p:sp>
    </p:spTree>
    <p:extLst>
      <p:ext uri="{BB962C8B-B14F-4D97-AF65-F5344CB8AC3E}">
        <p14:creationId xmlns:p14="http://schemas.microsoft.com/office/powerpoint/2010/main" val="20675787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F9BE25F-9A45-41F0-A9CF-58838831FC51}" type="datetimeFigureOut">
              <a:rPr lang="en-IN" smtClean="0"/>
              <a:t>17-04-2023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7749D3F-D309-4E91-A1D3-A6DCA073CBFC}" type="slidenum">
              <a:rPr lang="en-IN" smtClean="0"/>
              <a:t>‹#›</a:t>
            </a:fld>
            <a:endParaRPr lang="en-IN"/>
          </a:p>
        </p:txBody>
      </p:sp>
    </p:spTree>
    <p:extLst>
      <p:ext uri="{BB962C8B-B14F-4D97-AF65-F5344CB8AC3E}">
        <p14:creationId xmlns:p14="http://schemas.microsoft.com/office/powerpoint/2010/main" val="16273262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F9BE25F-9A45-41F0-A9CF-58838831FC51}" type="datetimeFigureOut">
              <a:rPr lang="en-IN" smtClean="0"/>
              <a:t>17-04-2023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7749D3F-D309-4E91-A1D3-A6DCA073CBFC}" type="slidenum">
              <a:rPr lang="en-IN" smtClean="0"/>
              <a:t>‹#›</a:t>
            </a:fld>
            <a:endParaRPr lang="en-IN"/>
          </a:p>
        </p:txBody>
      </p:sp>
    </p:spTree>
    <p:extLst>
      <p:ext uri="{BB962C8B-B14F-4D97-AF65-F5344CB8AC3E}">
        <p14:creationId xmlns:p14="http://schemas.microsoft.com/office/powerpoint/2010/main" val="5838107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9BE25F-9A45-41F0-A9CF-58838831FC51}" type="datetimeFigureOut">
              <a:rPr lang="en-IN" smtClean="0"/>
              <a:t>17-04-2023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7749D3F-D309-4E91-A1D3-A6DCA073CBFC}" type="slidenum">
              <a:rPr lang="en-IN" smtClean="0"/>
              <a:t>‹#›</a:t>
            </a:fld>
            <a:endParaRPr lang="en-IN"/>
          </a:p>
        </p:txBody>
      </p:sp>
    </p:spTree>
    <p:extLst>
      <p:ext uri="{BB962C8B-B14F-4D97-AF65-F5344CB8AC3E}">
        <p14:creationId xmlns:p14="http://schemas.microsoft.com/office/powerpoint/2010/main" val="25473956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9BE25F-9A45-41F0-A9CF-58838831FC51}" type="datetimeFigureOut">
              <a:rPr lang="en-IN" smtClean="0"/>
              <a:t>17-04-2023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7749D3F-D309-4E91-A1D3-A6DCA073CBFC}" type="slidenum">
              <a:rPr lang="en-IN" smtClean="0"/>
              <a:t>‹#›</a:t>
            </a:fld>
            <a:endParaRPr lang="en-IN"/>
          </a:p>
        </p:txBody>
      </p:sp>
    </p:spTree>
    <p:extLst>
      <p:ext uri="{BB962C8B-B14F-4D97-AF65-F5344CB8AC3E}">
        <p14:creationId xmlns:p14="http://schemas.microsoft.com/office/powerpoint/2010/main" val="5110078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F9BE25F-9A45-41F0-A9CF-58838831FC51}" type="datetimeFigureOut">
              <a:rPr lang="en-IN" smtClean="0"/>
              <a:t>17-04-2023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7749D3F-D309-4E91-A1D3-A6DCA073CBFC}" type="slidenum">
              <a:rPr lang="en-IN" smtClean="0"/>
              <a:t>‹#›</a:t>
            </a:fld>
            <a:endParaRPr lang="en-IN"/>
          </a:p>
        </p:txBody>
      </p:sp>
    </p:spTree>
    <p:extLst>
      <p:ext uri="{BB962C8B-B14F-4D97-AF65-F5344CB8AC3E}">
        <p14:creationId xmlns:p14="http://schemas.microsoft.com/office/powerpoint/2010/main" val="21529056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F9BE25F-9A45-41F0-A9CF-58838831FC51}" type="datetimeFigureOut">
              <a:rPr lang="en-IN" smtClean="0"/>
              <a:t>17-04-2023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7749D3F-D309-4E91-A1D3-A6DCA073CBFC}" type="slidenum">
              <a:rPr lang="en-IN" smtClean="0"/>
              <a:t>‹#›</a:t>
            </a:fld>
            <a:endParaRPr lang="en-IN"/>
          </a:p>
        </p:txBody>
      </p:sp>
    </p:spTree>
    <p:extLst>
      <p:ext uri="{BB962C8B-B14F-4D97-AF65-F5344CB8AC3E}">
        <p14:creationId xmlns:p14="http://schemas.microsoft.com/office/powerpoint/2010/main" val="36314146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9BE25F-9A45-41F0-A9CF-58838831FC51}" type="datetimeFigureOut">
              <a:rPr lang="en-IN" smtClean="0"/>
              <a:t>17-04-2023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749D3F-D309-4E91-A1D3-A6DCA073CBFC}" type="slidenum">
              <a:rPr lang="en-IN" smtClean="0"/>
              <a:t>‹#›</a:t>
            </a:fld>
            <a:endParaRPr lang="en-IN"/>
          </a:p>
        </p:txBody>
      </p:sp>
    </p:spTree>
    <p:extLst>
      <p:ext uri="{BB962C8B-B14F-4D97-AF65-F5344CB8AC3E}">
        <p14:creationId xmlns:p14="http://schemas.microsoft.com/office/powerpoint/2010/main" val="375437579"/>
      </p:ext>
    </p:extLst>
  </p:cSld>
  <p:clrMap bg1="lt1" tx1="dk1" bg2="lt2" tx2="dk2" accent1="accent1" accent2="accent2" accent3="accent3" accent4="accent4" accent5="accent5" accent6="accent6" hlink="hlink" folHlink="folHlink"/>
  <p:sldLayoutIdLst>
    <p:sldLayoutId id="2147483864" r:id="rId1"/>
    <p:sldLayoutId id="2147483865" r:id="rId2"/>
    <p:sldLayoutId id="2147483866" r:id="rId3"/>
    <p:sldLayoutId id="2147483867" r:id="rId4"/>
    <p:sldLayoutId id="2147483868" r:id="rId5"/>
    <p:sldLayoutId id="2147483869" r:id="rId6"/>
    <p:sldLayoutId id="2147483870" r:id="rId7"/>
    <p:sldLayoutId id="2147483871" r:id="rId8"/>
    <p:sldLayoutId id="2147483872" r:id="rId9"/>
    <p:sldLayoutId id="2147483873" r:id="rId10"/>
    <p:sldLayoutId id="214748387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hyperlink" Target="https://www.flickr.com/photos/30478819@N08/48329288791" TargetMode="External"/><Relationship Id="rId2" Type="http://schemas.openxmlformats.org/officeDocument/2006/relationships/image" Target="../media/image9.jpg"/><Relationship Id="rId1" Type="http://schemas.openxmlformats.org/officeDocument/2006/relationships/slideLayout" Target="../slideLayouts/slideLayout2.xml"/><Relationship Id="rId4" Type="http://schemas.openxmlformats.org/officeDocument/2006/relationships/hyperlink" Target="https://creativecommons.org/licenses/by/3.0/"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EEA8C82-BE95-3C77-B87A-148B350C5847}"/>
              </a:ext>
            </a:extLst>
          </p:cNvPr>
          <p:cNvSpPr txBox="1"/>
          <p:nvPr/>
        </p:nvSpPr>
        <p:spPr>
          <a:xfrm>
            <a:off x="1782618" y="1043709"/>
            <a:ext cx="9550400" cy="369332"/>
          </a:xfrm>
          <a:prstGeom prst="rect">
            <a:avLst/>
          </a:prstGeom>
          <a:noFill/>
        </p:spPr>
        <p:txBody>
          <a:bodyPr wrap="square" rtlCol="0">
            <a:spAutoFit/>
          </a:bodyPr>
          <a:lstStyle/>
          <a:p>
            <a:pPr marL="285750" indent="-285750">
              <a:buFont typeface="Wingdings" panose="05000000000000000000" pitchFamily="2" charset="2"/>
              <a:buChar char="Ø"/>
            </a:pPr>
            <a:endParaRPr lang="en-IN" dirty="0"/>
          </a:p>
        </p:txBody>
      </p:sp>
      <p:pic>
        <p:nvPicPr>
          <p:cNvPr id="8" name="Picture 7">
            <a:extLst>
              <a:ext uri="{FF2B5EF4-FFF2-40B4-BE49-F238E27FC236}">
                <a16:creationId xmlns:a16="http://schemas.microsoft.com/office/drawing/2014/main" id="{0E8194A9-0613-12BE-211F-844E5D654EA2}"/>
              </a:ext>
            </a:extLst>
          </p:cNvPr>
          <p:cNvPicPr>
            <a:picLocks noChangeAspect="1"/>
          </p:cNvPicPr>
          <p:nvPr/>
        </p:nvPicPr>
        <p:blipFill>
          <a:blip r:embed="rId2"/>
          <a:stretch>
            <a:fillRect/>
          </a:stretch>
        </p:blipFill>
        <p:spPr>
          <a:xfrm>
            <a:off x="1161699" y="214601"/>
            <a:ext cx="1450109" cy="1272453"/>
          </a:xfrm>
          <a:prstGeom prst="rect">
            <a:avLst/>
          </a:prstGeom>
        </p:spPr>
      </p:pic>
      <p:sp>
        <p:nvSpPr>
          <p:cNvPr id="9" name="TextBox 8">
            <a:extLst>
              <a:ext uri="{FF2B5EF4-FFF2-40B4-BE49-F238E27FC236}">
                <a16:creationId xmlns:a16="http://schemas.microsoft.com/office/drawing/2014/main" id="{E03AED6C-634E-DE23-3898-171C09D2E2BE}"/>
              </a:ext>
            </a:extLst>
          </p:cNvPr>
          <p:cNvSpPr txBox="1"/>
          <p:nvPr/>
        </p:nvSpPr>
        <p:spPr>
          <a:xfrm>
            <a:off x="2846674" y="237113"/>
            <a:ext cx="5900162" cy="1477328"/>
          </a:xfrm>
          <a:prstGeom prst="rect">
            <a:avLst/>
          </a:prstGeom>
          <a:noFill/>
        </p:spPr>
        <p:txBody>
          <a:bodyPr wrap="square" rtlCol="0">
            <a:spAutoFit/>
          </a:bodyPr>
          <a:lstStyle/>
          <a:p>
            <a:r>
              <a:rPr lang="en-GB" sz="2400" b="1" dirty="0">
                <a:solidFill>
                  <a:schemeClr val="accent1">
                    <a:lumMod val="50000"/>
                  </a:schemeClr>
                </a:solidFill>
                <a:latin typeface="Times New Roman" panose="02020603050405020304" pitchFamily="18" charset="0"/>
                <a:ea typeface="MS Mincho" panose="02020609040205080304" pitchFamily="49" charset="-128"/>
                <a:cs typeface="Courier New" panose="02070309020205020404" pitchFamily="49" charset="0"/>
              </a:rPr>
              <a:t>SESHADRI RAO GUDLAVALLERU ENGINEERING COLLEGE</a:t>
            </a:r>
          </a:p>
          <a:p>
            <a:endParaRPr lang="en-GB" sz="2400" b="1" dirty="0">
              <a:latin typeface="Times New Roman" panose="02020603050405020304" pitchFamily="18" charset="0"/>
              <a:ea typeface="MS Mincho" panose="02020609040205080304" pitchFamily="49" charset="-128"/>
              <a:cs typeface="Courier New" panose="02070309020205020404" pitchFamily="49" charset="0"/>
            </a:endParaRPr>
          </a:p>
          <a:p>
            <a:endParaRPr lang="en-IN" dirty="0"/>
          </a:p>
        </p:txBody>
      </p:sp>
      <p:sp>
        <p:nvSpPr>
          <p:cNvPr id="11" name="TextBox 10">
            <a:extLst>
              <a:ext uri="{FF2B5EF4-FFF2-40B4-BE49-F238E27FC236}">
                <a16:creationId xmlns:a16="http://schemas.microsoft.com/office/drawing/2014/main" id="{B202AE85-97E7-0FBA-9435-DBF85E6D79E2}"/>
              </a:ext>
            </a:extLst>
          </p:cNvPr>
          <p:cNvSpPr txBox="1"/>
          <p:nvPr/>
        </p:nvSpPr>
        <p:spPr>
          <a:xfrm>
            <a:off x="2673952" y="1674674"/>
            <a:ext cx="5663974" cy="1754326"/>
          </a:xfrm>
          <a:prstGeom prst="rect">
            <a:avLst/>
          </a:prstGeom>
          <a:noFill/>
        </p:spPr>
        <p:txBody>
          <a:bodyPr wrap="square" rtlCol="0">
            <a:spAutoFit/>
          </a:bodyPr>
          <a:lstStyle/>
          <a:p>
            <a:pPr algn="ctr"/>
            <a:r>
              <a:rPr lang="en-GB" sz="1600" b="1" dirty="0">
                <a:latin typeface="Times New Roman" panose="02020603050405020304" pitchFamily="18" charset="0"/>
                <a:ea typeface="MS Mincho" panose="02020609040205080304" pitchFamily="49" charset="-128"/>
                <a:cs typeface="Courier New" panose="02070309020205020404" pitchFamily="49" charset="0"/>
              </a:rPr>
              <a:t>Department of Computer Science and Engineering</a:t>
            </a:r>
          </a:p>
          <a:p>
            <a:pPr algn="ctr"/>
            <a:r>
              <a:rPr lang="en-GB" b="1" dirty="0">
                <a:latin typeface="Times New Roman" panose="02020603050405020304" pitchFamily="18" charset="0"/>
                <a:ea typeface="MS Mincho" panose="02020609040205080304" pitchFamily="49" charset="-128"/>
                <a:cs typeface="Courier New" panose="02070309020205020404" pitchFamily="49" charset="0"/>
              </a:rPr>
              <a:t>MAIN PROJECT</a:t>
            </a:r>
            <a:r>
              <a:rPr lang="en-GB" sz="1100" b="1" dirty="0">
                <a:solidFill>
                  <a:srgbClr val="1D3A00"/>
                </a:solidFill>
                <a:latin typeface="Times New Roman" panose="02020603050405020304" pitchFamily="18" charset="0"/>
                <a:ea typeface="MS Mincho" panose="02020609040205080304" pitchFamily="49" charset="-128"/>
                <a:cs typeface="Courier New" panose="02070309020205020404" pitchFamily="49" charset="0"/>
              </a:rPr>
              <a:t> </a:t>
            </a:r>
            <a:r>
              <a:rPr lang="en-IN" dirty="0"/>
              <a:t>on </a:t>
            </a:r>
          </a:p>
          <a:p>
            <a:pPr algn="ctr"/>
            <a:endParaRPr lang="en-IN" dirty="0"/>
          </a:p>
          <a:p>
            <a:r>
              <a:rPr lang="en-US" dirty="0">
                <a:latin typeface="Arial Rounded MT Bold" panose="020F0704030504030204" pitchFamily="34" charset="0"/>
              </a:rPr>
              <a:t>OBJECT IDENTIFICATION AND RECOGNITION SYSTEM FOR A BLIND PERSONS</a:t>
            </a:r>
            <a:endParaRPr lang="en-IN" dirty="0">
              <a:latin typeface="Arial Rounded MT Bold" panose="020F0704030504030204" pitchFamily="34" charset="0"/>
            </a:endParaRPr>
          </a:p>
          <a:p>
            <a:endParaRPr lang="en-IN" dirty="0"/>
          </a:p>
        </p:txBody>
      </p:sp>
      <p:sp>
        <p:nvSpPr>
          <p:cNvPr id="17" name="TextBox 16">
            <a:extLst>
              <a:ext uri="{FF2B5EF4-FFF2-40B4-BE49-F238E27FC236}">
                <a16:creationId xmlns:a16="http://schemas.microsoft.com/office/drawing/2014/main" id="{39568360-F22B-5491-1D0F-ABBEA495A2A6}"/>
              </a:ext>
            </a:extLst>
          </p:cNvPr>
          <p:cNvSpPr txBox="1"/>
          <p:nvPr/>
        </p:nvSpPr>
        <p:spPr>
          <a:xfrm>
            <a:off x="2170545" y="4016959"/>
            <a:ext cx="6022109" cy="1015663"/>
          </a:xfrm>
          <a:prstGeom prst="rect">
            <a:avLst/>
          </a:prstGeom>
          <a:noFill/>
        </p:spPr>
        <p:txBody>
          <a:bodyPr wrap="square" rtlCol="0">
            <a:spAutoFit/>
          </a:bodyPr>
          <a:lstStyle/>
          <a:p>
            <a:r>
              <a:rPr lang="en-GB" dirty="0">
                <a:solidFill>
                  <a:schemeClr val="accent2">
                    <a:lumMod val="75000"/>
                  </a:schemeClr>
                </a:solidFill>
                <a:latin typeface="Trebuchet MS" panose="020B0603020202020204" pitchFamily="34" charset="0"/>
                <a:ea typeface="MS Mincho" panose="02020609040205080304" pitchFamily="49" charset="-128"/>
                <a:cs typeface="Courier New" panose="02070309020205020404" pitchFamily="49" charset="0"/>
              </a:rPr>
              <a:t>              </a:t>
            </a:r>
            <a:r>
              <a:rPr lang="en-GB" sz="2000" dirty="0">
                <a:latin typeface="Sitka Text" panose="02000505000000020004" pitchFamily="2" charset="0"/>
                <a:ea typeface="MS Mincho" panose="02020609040205080304" pitchFamily="49" charset="-128"/>
                <a:cs typeface="Courier New" panose="02070309020205020404" pitchFamily="49" charset="0"/>
              </a:rPr>
              <a:t>Under the guidance of</a:t>
            </a:r>
          </a:p>
          <a:p>
            <a:r>
              <a:rPr lang="en-IN" sz="2000" dirty="0">
                <a:solidFill>
                  <a:schemeClr val="accent2">
                    <a:lumMod val="75000"/>
                  </a:schemeClr>
                </a:solidFill>
                <a:latin typeface="Sitka Text" panose="02000505000000020004" pitchFamily="2" charset="0"/>
                <a:ea typeface="MS Mincho" panose="02020609040205080304" pitchFamily="49" charset="-128"/>
                <a:cs typeface="Courier New" panose="02070309020205020404" pitchFamily="49" charset="0"/>
              </a:rPr>
              <a:t>        </a:t>
            </a:r>
            <a:r>
              <a:rPr lang="en-IN" sz="2000" dirty="0" err="1">
                <a:solidFill>
                  <a:schemeClr val="accent2">
                    <a:lumMod val="75000"/>
                  </a:schemeClr>
                </a:solidFill>
                <a:latin typeface="Sitka Text" panose="02000505000000020004" pitchFamily="2" charset="0"/>
                <a:ea typeface="MS Mincho" panose="02020609040205080304" pitchFamily="49" charset="-128"/>
                <a:cs typeface="Courier New" panose="02070309020205020404" pitchFamily="49" charset="0"/>
              </a:rPr>
              <a:t>Mrs.P.Naga</a:t>
            </a:r>
            <a:r>
              <a:rPr lang="en-IN" sz="2000" dirty="0">
                <a:solidFill>
                  <a:schemeClr val="accent2">
                    <a:lumMod val="75000"/>
                  </a:schemeClr>
                </a:solidFill>
                <a:latin typeface="Sitka Text" panose="02000505000000020004" pitchFamily="2" charset="0"/>
                <a:ea typeface="MS Mincho" panose="02020609040205080304" pitchFamily="49" charset="-128"/>
                <a:cs typeface="Courier New" panose="02070309020205020404" pitchFamily="49" charset="0"/>
              </a:rPr>
              <a:t> Mani, </a:t>
            </a:r>
            <a:r>
              <a:rPr lang="en-IN" sz="2000" dirty="0" err="1">
                <a:solidFill>
                  <a:schemeClr val="accent2">
                    <a:lumMod val="75000"/>
                  </a:schemeClr>
                </a:solidFill>
                <a:latin typeface="Sitka Text" panose="02000505000000020004" pitchFamily="2" charset="0"/>
                <a:ea typeface="MS Mincho" panose="02020609040205080304" pitchFamily="49" charset="-128"/>
                <a:cs typeface="Courier New" panose="02070309020205020404" pitchFamily="49" charset="0"/>
              </a:rPr>
              <a:t>M.Tech</a:t>
            </a:r>
            <a:r>
              <a:rPr lang="en-IN" sz="2000" dirty="0">
                <a:solidFill>
                  <a:schemeClr val="accent2">
                    <a:lumMod val="75000"/>
                  </a:schemeClr>
                </a:solidFill>
                <a:latin typeface="Sitka Text" panose="02000505000000020004" pitchFamily="2" charset="0"/>
                <a:ea typeface="MS Mincho" panose="02020609040205080304" pitchFamily="49" charset="-128"/>
                <a:cs typeface="Courier New" panose="02070309020205020404" pitchFamily="49" charset="0"/>
              </a:rPr>
              <a:t>(</a:t>
            </a:r>
            <a:r>
              <a:rPr lang="en-IN" sz="2000" dirty="0" err="1">
                <a:solidFill>
                  <a:schemeClr val="accent2">
                    <a:lumMod val="75000"/>
                  </a:schemeClr>
                </a:solidFill>
                <a:latin typeface="Sitka Text" panose="02000505000000020004" pitchFamily="2" charset="0"/>
                <a:ea typeface="MS Mincho" panose="02020609040205080304" pitchFamily="49" charset="-128"/>
                <a:cs typeface="Courier New" panose="02070309020205020404" pitchFamily="49" charset="0"/>
              </a:rPr>
              <a:t>Ph.D</a:t>
            </a:r>
            <a:r>
              <a:rPr lang="en-IN" sz="2000" dirty="0">
                <a:solidFill>
                  <a:schemeClr val="accent2">
                    <a:lumMod val="75000"/>
                  </a:schemeClr>
                </a:solidFill>
                <a:latin typeface="Sitka Text" panose="02000505000000020004" pitchFamily="2" charset="0"/>
                <a:ea typeface="MS Mincho" panose="02020609040205080304" pitchFamily="49" charset="-128"/>
                <a:cs typeface="Courier New" panose="02070309020205020404" pitchFamily="49" charset="0"/>
              </a:rPr>
              <a:t>)</a:t>
            </a:r>
          </a:p>
          <a:p>
            <a:r>
              <a:rPr lang="en-IN" sz="2000" dirty="0">
                <a:solidFill>
                  <a:schemeClr val="accent2">
                    <a:lumMod val="75000"/>
                  </a:schemeClr>
                </a:solidFill>
                <a:latin typeface="Sitka Text" panose="02000505000000020004" pitchFamily="2" charset="0"/>
                <a:ea typeface="MS Mincho" panose="02020609040205080304" pitchFamily="49" charset="-128"/>
                <a:cs typeface="Courier New" panose="02070309020205020404" pitchFamily="49" charset="0"/>
              </a:rPr>
              <a:t>     Assistant Professor, Department of  CSE</a:t>
            </a:r>
            <a:endParaRPr lang="en-GB" sz="2000" dirty="0">
              <a:solidFill>
                <a:schemeClr val="accent2">
                  <a:lumMod val="75000"/>
                </a:schemeClr>
              </a:solidFill>
              <a:latin typeface="Sitka Text" panose="02000505000000020004" pitchFamily="2" charset="0"/>
              <a:ea typeface="MS Mincho" panose="02020609040205080304" pitchFamily="49" charset="-128"/>
              <a:cs typeface="Courier New" panose="02070309020205020404" pitchFamily="49" charset="0"/>
            </a:endParaRPr>
          </a:p>
        </p:txBody>
      </p:sp>
      <p:sp>
        <p:nvSpPr>
          <p:cNvPr id="18" name="TextBox 17">
            <a:extLst>
              <a:ext uri="{FF2B5EF4-FFF2-40B4-BE49-F238E27FC236}">
                <a16:creationId xmlns:a16="http://schemas.microsoft.com/office/drawing/2014/main" id="{D7C27DBA-5DC2-2901-5F99-13A2E7F73716}"/>
              </a:ext>
            </a:extLst>
          </p:cNvPr>
          <p:cNvSpPr txBox="1"/>
          <p:nvPr/>
        </p:nvSpPr>
        <p:spPr>
          <a:xfrm>
            <a:off x="6308436" y="5098473"/>
            <a:ext cx="2438400" cy="1477328"/>
          </a:xfrm>
          <a:prstGeom prst="rect">
            <a:avLst/>
          </a:prstGeom>
          <a:noFill/>
        </p:spPr>
        <p:txBody>
          <a:bodyPr wrap="square" rtlCol="0">
            <a:spAutoFit/>
          </a:bodyPr>
          <a:lstStyle/>
          <a:p>
            <a:r>
              <a:rPr lang="en-IN" dirty="0"/>
              <a:t>            By</a:t>
            </a:r>
          </a:p>
          <a:p>
            <a:r>
              <a:rPr lang="en-IN" dirty="0"/>
              <a:t>19481A05E8</a:t>
            </a:r>
          </a:p>
          <a:p>
            <a:r>
              <a:rPr lang="en-IN" dirty="0"/>
              <a:t>19481A05H7</a:t>
            </a:r>
          </a:p>
          <a:p>
            <a:r>
              <a:rPr lang="en-IN" dirty="0"/>
              <a:t>19481A05F4</a:t>
            </a:r>
          </a:p>
          <a:p>
            <a:r>
              <a:rPr lang="en-IN" dirty="0"/>
              <a:t>19481A05E7</a:t>
            </a:r>
          </a:p>
        </p:txBody>
      </p:sp>
    </p:spTree>
    <p:extLst>
      <p:ext uri="{BB962C8B-B14F-4D97-AF65-F5344CB8AC3E}">
        <p14:creationId xmlns:p14="http://schemas.microsoft.com/office/powerpoint/2010/main" val="30599175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B796E-C562-5451-FCEC-AF66783F210F}"/>
              </a:ext>
            </a:extLst>
          </p:cNvPr>
          <p:cNvSpPr>
            <a:spLocks noGrp="1"/>
          </p:cNvSpPr>
          <p:nvPr>
            <p:ph type="title"/>
          </p:nvPr>
        </p:nvSpPr>
        <p:spPr>
          <a:xfrm>
            <a:off x="1736436" y="1016000"/>
            <a:ext cx="8833703" cy="869285"/>
          </a:xfrm>
        </p:spPr>
        <p:txBody>
          <a:bodyPr/>
          <a:lstStyle/>
          <a:p>
            <a:pPr algn="l"/>
            <a:r>
              <a:rPr lang="en-IN" dirty="0">
                <a:solidFill>
                  <a:schemeClr val="accent1">
                    <a:lumMod val="50000"/>
                  </a:schemeClr>
                </a:solidFill>
              </a:rPr>
              <a:t>SOFTWARE REQUIREMENTS</a:t>
            </a:r>
          </a:p>
        </p:txBody>
      </p:sp>
      <p:sp>
        <p:nvSpPr>
          <p:cNvPr id="3" name="Content Placeholder 2">
            <a:extLst>
              <a:ext uri="{FF2B5EF4-FFF2-40B4-BE49-F238E27FC236}">
                <a16:creationId xmlns:a16="http://schemas.microsoft.com/office/drawing/2014/main" id="{A9FBE205-CBA9-8F84-EA72-22D7BA41A1B3}"/>
              </a:ext>
            </a:extLst>
          </p:cNvPr>
          <p:cNvSpPr>
            <a:spLocks noGrp="1"/>
          </p:cNvSpPr>
          <p:nvPr>
            <p:ph idx="1"/>
          </p:nvPr>
        </p:nvSpPr>
        <p:spPr>
          <a:xfrm>
            <a:off x="1865745" y="2052116"/>
            <a:ext cx="8704394" cy="2095011"/>
          </a:xfrm>
        </p:spPr>
        <p:txBody>
          <a:bodyPr/>
          <a:lstStyle/>
          <a:p>
            <a:pPr marL="342900" lvl="0" indent="-342900">
              <a:lnSpc>
                <a:spcPct val="115000"/>
              </a:lnSpc>
              <a:spcAft>
                <a:spcPts val="700"/>
              </a:spcAft>
              <a:buFont typeface="+mj-lt"/>
              <a:buAutoNum type="arabicPeriod"/>
              <a:tabLst>
                <a:tab pos="457200" algn="l"/>
              </a:tabLst>
            </a:pPr>
            <a:r>
              <a:rPr lang="en-IN" sz="1800" kern="100" dirty="0">
                <a:effectLst/>
                <a:latin typeface="Liberation Serif"/>
                <a:ea typeface="NSimSun" panose="02010609030101010101" pitchFamily="49" charset="-122"/>
                <a:cs typeface="Lucida Sans" panose="020B0602030504020204" pitchFamily="34" charset="0"/>
              </a:rPr>
              <a:t>python</a:t>
            </a:r>
          </a:p>
          <a:p>
            <a:pPr marL="342900" lvl="0" indent="-342900">
              <a:lnSpc>
                <a:spcPct val="115000"/>
              </a:lnSpc>
              <a:spcAft>
                <a:spcPts val="700"/>
              </a:spcAft>
              <a:buFont typeface="+mj-lt"/>
              <a:buAutoNum type="arabicPeriod"/>
              <a:tabLst>
                <a:tab pos="457200" algn="l"/>
              </a:tabLst>
            </a:pPr>
            <a:r>
              <a:rPr lang="en-IN" sz="1800" kern="100" dirty="0">
                <a:effectLst/>
                <a:latin typeface="Liberation Serif"/>
                <a:ea typeface="NSimSun" panose="02010609030101010101" pitchFamily="49" charset="-122"/>
                <a:cs typeface="Lucida Sans" panose="020B0602030504020204" pitchFamily="34" charset="0"/>
              </a:rPr>
              <a:t>Raspberry PI </a:t>
            </a:r>
            <a:r>
              <a:rPr lang="en-IN" sz="1800" kern="100" dirty="0">
                <a:latin typeface="Liberation Serif"/>
                <a:ea typeface="NSimSun" panose="02010609030101010101" pitchFamily="49" charset="-122"/>
                <a:cs typeface="Lucida Sans" panose="020B0602030504020204" pitchFamily="34" charset="0"/>
              </a:rPr>
              <a:t>IDE</a:t>
            </a:r>
            <a:endParaRPr lang="en-IN" sz="1800" kern="100" dirty="0">
              <a:effectLst/>
              <a:latin typeface="Liberation Serif"/>
              <a:ea typeface="NSimSun" panose="02010609030101010101" pitchFamily="49" charset="-122"/>
              <a:cs typeface="Lucida Sans" panose="020B0602030504020204" pitchFamily="34" charset="0"/>
            </a:endParaRPr>
          </a:p>
          <a:p>
            <a:pPr marL="342900" lvl="0" indent="-342900">
              <a:lnSpc>
                <a:spcPct val="115000"/>
              </a:lnSpc>
              <a:spcAft>
                <a:spcPts val="700"/>
              </a:spcAft>
              <a:buFont typeface="+mj-lt"/>
              <a:buAutoNum type="arabicPeriod"/>
              <a:tabLst>
                <a:tab pos="457200" algn="l"/>
              </a:tabLst>
            </a:pPr>
            <a:r>
              <a:rPr lang="en-IN" sz="1800" kern="100" dirty="0">
                <a:effectLst/>
                <a:latin typeface="Times New Roman" panose="02020603050405020304" pitchFamily="18" charset="0"/>
                <a:ea typeface="NSimSun" panose="02010609030101010101" pitchFamily="49" charset="-122"/>
                <a:cs typeface="Lucida Sans" panose="020B0602030504020204" pitchFamily="34" charset="0"/>
              </a:rPr>
              <a:t>Open CV</a:t>
            </a:r>
            <a:endParaRPr lang="en-IN" sz="1800" kern="100" dirty="0">
              <a:effectLst/>
              <a:latin typeface="Liberation Serif"/>
              <a:ea typeface="NSimSun" panose="02010609030101010101" pitchFamily="49" charset="-122"/>
              <a:cs typeface="Lucida Sans" panose="020B0602030504020204" pitchFamily="34" charset="0"/>
            </a:endParaRPr>
          </a:p>
          <a:p>
            <a:endParaRPr lang="en-IN" dirty="0"/>
          </a:p>
        </p:txBody>
      </p:sp>
    </p:spTree>
    <p:extLst>
      <p:ext uri="{BB962C8B-B14F-4D97-AF65-F5344CB8AC3E}">
        <p14:creationId xmlns:p14="http://schemas.microsoft.com/office/powerpoint/2010/main" val="27308851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58FB1-9DD9-B954-2984-C3BC9471C7E5}"/>
              </a:ext>
            </a:extLst>
          </p:cNvPr>
          <p:cNvSpPr>
            <a:spLocks noGrp="1"/>
          </p:cNvSpPr>
          <p:nvPr>
            <p:ph type="title"/>
          </p:nvPr>
        </p:nvSpPr>
        <p:spPr>
          <a:xfrm>
            <a:off x="1780535" y="951345"/>
            <a:ext cx="7958331" cy="804631"/>
          </a:xfrm>
        </p:spPr>
        <p:txBody>
          <a:bodyPr/>
          <a:lstStyle/>
          <a:p>
            <a:pPr algn="l"/>
            <a:r>
              <a:rPr lang="en-IN" dirty="0">
                <a:solidFill>
                  <a:schemeClr val="accent1">
                    <a:lumMod val="50000"/>
                  </a:schemeClr>
                </a:solidFill>
              </a:rPr>
              <a:t>BLOCK DIAGRAM</a:t>
            </a:r>
          </a:p>
        </p:txBody>
      </p:sp>
      <p:pic>
        <p:nvPicPr>
          <p:cNvPr id="1026" name="Picture 2" descr="Block diagram of camfind">
            <a:extLst>
              <a:ext uri="{FF2B5EF4-FFF2-40B4-BE49-F238E27FC236}">
                <a16:creationId xmlns:a16="http://schemas.microsoft.com/office/drawing/2014/main" id="{D9D70D10-8A71-CC24-10C9-E6F488F2E6A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3638550" y="2096294"/>
            <a:ext cx="49149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05273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BDA07-4C1B-3C57-685D-8D06131AA3C5}"/>
              </a:ext>
            </a:extLst>
          </p:cNvPr>
          <p:cNvSpPr>
            <a:spLocks noGrp="1"/>
          </p:cNvSpPr>
          <p:nvPr>
            <p:ph type="title"/>
          </p:nvPr>
        </p:nvSpPr>
        <p:spPr/>
        <p:txBody>
          <a:bodyPr/>
          <a:lstStyle/>
          <a:p>
            <a:r>
              <a:rPr lang="en-IN" dirty="0"/>
              <a:t>Components</a:t>
            </a:r>
          </a:p>
        </p:txBody>
      </p:sp>
      <p:sp>
        <p:nvSpPr>
          <p:cNvPr id="3" name="Content Placeholder 2">
            <a:extLst>
              <a:ext uri="{FF2B5EF4-FFF2-40B4-BE49-F238E27FC236}">
                <a16:creationId xmlns:a16="http://schemas.microsoft.com/office/drawing/2014/main" id="{34F64430-40C0-178C-1EF1-48733A4C703B}"/>
              </a:ext>
            </a:extLst>
          </p:cNvPr>
          <p:cNvSpPr>
            <a:spLocks noGrp="1"/>
          </p:cNvSpPr>
          <p:nvPr>
            <p:ph idx="1"/>
          </p:nvPr>
        </p:nvSpPr>
        <p:spPr/>
        <p:txBody>
          <a:bodyPr/>
          <a:lstStyle/>
          <a:p>
            <a:r>
              <a:rPr lang="en-IN" dirty="0"/>
              <a:t>SDIO : </a:t>
            </a:r>
            <a:r>
              <a:rPr lang="en-US" b="0" i="0" dirty="0">
                <a:solidFill>
                  <a:srgbClr val="202124"/>
                </a:solidFill>
                <a:effectLst/>
                <a:latin typeface="arial" panose="020B0604020202020204" pitchFamily="34" charset="0"/>
              </a:rPr>
              <a:t>SDIO may refer to: Secure Digital Input Output, </a:t>
            </a:r>
            <a:r>
              <a:rPr lang="en-US" b="1" i="0" dirty="0">
                <a:solidFill>
                  <a:srgbClr val="202124"/>
                </a:solidFill>
                <a:effectLst/>
                <a:latin typeface="arial" panose="020B0604020202020204" pitchFamily="34" charset="0"/>
              </a:rPr>
              <a:t>a type of Secure Digital card interface</a:t>
            </a:r>
            <a:r>
              <a:rPr lang="en-US" b="0" i="0" dirty="0">
                <a:solidFill>
                  <a:srgbClr val="202124"/>
                </a:solidFill>
                <a:effectLst/>
                <a:latin typeface="arial" panose="020B0604020202020204" pitchFamily="34" charset="0"/>
              </a:rPr>
              <a:t>. It can be used as an interface for input or output devices.</a:t>
            </a:r>
            <a:endParaRPr lang="en-US" dirty="0">
              <a:solidFill>
                <a:srgbClr val="202124"/>
              </a:solidFill>
              <a:latin typeface="arial" panose="020B0604020202020204" pitchFamily="34" charset="0"/>
            </a:endParaRPr>
          </a:p>
          <a:p>
            <a:r>
              <a:rPr lang="en-US" b="0" i="0" dirty="0">
                <a:solidFill>
                  <a:srgbClr val="202124"/>
                </a:solidFill>
                <a:effectLst/>
                <a:latin typeface="arial" panose="020B0604020202020204" pitchFamily="34" charset="0"/>
              </a:rPr>
              <a:t>GPIO :</a:t>
            </a:r>
            <a:r>
              <a:rPr lang="en-US" b="0" i="0" dirty="0">
                <a:solidFill>
                  <a:srgbClr val="202124"/>
                </a:solidFill>
                <a:effectLst/>
                <a:latin typeface="Google Sans"/>
              </a:rPr>
              <a:t>GPIO stands for </a:t>
            </a:r>
            <a:r>
              <a:rPr lang="en-US" b="0" i="0" dirty="0">
                <a:solidFill>
                  <a:srgbClr val="040C28"/>
                </a:solidFill>
                <a:effectLst/>
                <a:latin typeface="Google Sans"/>
              </a:rPr>
              <a:t>General-Purpose Input/Output</a:t>
            </a:r>
            <a:r>
              <a:rPr lang="en-US" b="0" i="0" dirty="0">
                <a:solidFill>
                  <a:srgbClr val="202124"/>
                </a:solidFill>
                <a:effectLst/>
                <a:latin typeface="Google Sans"/>
              </a:rPr>
              <a:t>. These pins are a physical interface between the Raspberry Pi and the outside world. At the simplest level, you can think of them as switches that you can turn on or off (input) or that the Pi can turn on or off (output).</a:t>
            </a:r>
            <a:endParaRPr lang="en-US" b="0" i="0" dirty="0">
              <a:solidFill>
                <a:srgbClr val="202124"/>
              </a:solidFill>
              <a:effectLst/>
              <a:latin typeface="arial" panose="020B0604020202020204" pitchFamily="34" charset="0"/>
            </a:endParaRPr>
          </a:p>
          <a:p>
            <a:r>
              <a:rPr lang="en-IN" dirty="0"/>
              <a:t>CAM MIPI: </a:t>
            </a:r>
            <a:r>
              <a:rPr lang="en-US" b="0" i="0" u="none" strike="noStrike" dirty="0">
                <a:solidFill>
                  <a:srgbClr val="222222"/>
                </a:solidFill>
                <a:effectLst/>
                <a:latin typeface="Roboto" panose="02000000000000000000" pitchFamily="2" charset="0"/>
              </a:rPr>
              <a:t>A widely adopted, high-speed protocol for transmission of still and video images from image sensors to application processors</a:t>
            </a:r>
          </a:p>
          <a:p>
            <a:endParaRPr lang="en-IN" dirty="0"/>
          </a:p>
          <a:p>
            <a:pPr marL="0" indent="0">
              <a:buNone/>
            </a:pPr>
            <a:endParaRPr lang="en-IN" dirty="0"/>
          </a:p>
        </p:txBody>
      </p:sp>
    </p:spTree>
    <p:extLst>
      <p:ext uri="{BB962C8B-B14F-4D97-AF65-F5344CB8AC3E}">
        <p14:creationId xmlns:p14="http://schemas.microsoft.com/office/powerpoint/2010/main" val="32337336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Buy a Raspberry Pi 4 Model B – Raspberry Pi">
            <a:extLst>
              <a:ext uri="{FF2B5EF4-FFF2-40B4-BE49-F238E27FC236}">
                <a16:creationId xmlns:a16="http://schemas.microsoft.com/office/drawing/2014/main" id="{B83C017E-0573-28AE-8D8D-08DEB6EFF7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3145" y="1384917"/>
            <a:ext cx="6152244" cy="36633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23964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B622A-662C-C0C3-E1BD-F48AE7B67966}"/>
              </a:ext>
            </a:extLst>
          </p:cNvPr>
          <p:cNvSpPr>
            <a:spLocks noGrp="1"/>
          </p:cNvSpPr>
          <p:nvPr>
            <p:ph type="title"/>
          </p:nvPr>
        </p:nvSpPr>
        <p:spPr>
          <a:xfrm>
            <a:off x="2814221" y="301842"/>
            <a:ext cx="5779363" cy="861133"/>
          </a:xfrm>
        </p:spPr>
        <p:txBody>
          <a:bodyPr/>
          <a:lstStyle/>
          <a:p>
            <a:pPr algn="ctr"/>
            <a:r>
              <a:rPr lang="en-IN" dirty="0"/>
              <a:t>RESULTS</a:t>
            </a:r>
          </a:p>
        </p:txBody>
      </p:sp>
      <p:pic>
        <p:nvPicPr>
          <p:cNvPr id="5" name="Content Placeholder 4">
            <a:extLst>
              <a:ext uri="{FF2B5EF4-FFF2-40B4-BE49-F238E27FC236}">
                <a16:creationId xmlns:a16="http://schemas.microsoft.com/office/drawing/2014/main" id="{040F79E9-2D79-ABC0-BD4C-FD8C1FC0D45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73780" y="2218214"/>
            <a:ext cx="5044440" cy="3566160"/>
          </a:xfrm>
        </p:spPr>
      </p:pic>
    </p:spTree>
    <p:extLst>
      <p:ext uri="{BB962C8B-B14F-4D97-AF65-F5344CB8AC3E}">
        <p14:creationId xmlns:p14="http://schemas.microsoft.com/office/powerpoint/2010/main" val="40599253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9836758-D52A-4D02-8B8C-6FC2A7AA3E9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55939" y="126512"/>
            <a:ext cx="9939270" cy="6824704"/>
          </a:xfrm>
        </p:spPr>
      </p:pic>
    </p:spTree>
    <p:extLst>
      <p:ext uri="{BB962C8B-B14F-4D97-AF65-F5344CB8AC3E}">
        <p14:creationId xmlns:p14="http://schemas.microsoft.com/office/powerpoint/2010/main" val="15104459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832EEE0-D1DF-BE2A-9777-57565E307FF7}"/>
              </a:ext>
            </a:extLst>
          </p:cNvPr>
          <p:cNvPicPr>
            <a:picLocks noChangeAspect="1"/>
          </p:cNvPicPr>
          <p:nvPr/>
        </p:nvPicPr>
        <p:blipFill>
          <a:blip r:embed="rId2"/>
          <a:stretch>
            <a:fillRect/>
          </a:stretch>
        </p:blipFill>
        <p:spPr>
          <a:xfrm>
            <a:off x="3596423" y="491235"/>
            <a:ext cx="4999153" cy="5875529"/>
          </a:xfrm>
          <a:prstGeom prst="rect">
            <a:avLst/>
          </a:prstGeom>
        </p:spPr>
      </p:pic>
    </p:spTree>
    <p:extLst>
      <p:ext uri="{BB962C8B-B14F-4D97-AF65-F5344CB8AC3E}">
        <p14:creationId xmlns:p14="http://schemas.microsoft.com/office/powerpoint/2010/main" val="20837354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3000258-A0D2-7E41-E90D-0598C8AD92C6}"/>
              </a:ext>
            </a:extLst>
          </p:cNvPr>
          <p:cNvPicPr>
            <a:picLocks noChangeAspect="1"/>
          </p:cNvPicPr>
          <p:nvPr/>
        </p:nvPicPr>
        <p:blipFill>
          <a:blip r:embed="rId2"/>
          <a:stretch>
            <a:fillRect/>
          </a:stretch>
        </p:blipFill>
        <p:spPr>
          <a:xfrm>
            <a:off x="3916491" y="274046"/>
            <a:ext cx="4359018" cy="6309907"/>
          </a:xfrm>
          <a:prstGeom prst="rect">
            <a:avLst/>
          </a:prstGeom>
        </p:spPr>
      </p:pic>
    </p:spTree>
    <p:extLst>
      <p:ext uri="{BB962C8B-B14F-4D97-AF65-F5344CB8AC3E}">
        <p14:creationId xmlns:p14="http://schemas.microsoft.com/office/powerpoint/2010/main" val="4094761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7D03AF8-A542-8A75-11B7-CB78E275C44F}"/>
              </a:ext>
            </a:extLst>
          </p:cNvPr>
          <p:cNvPicPr>
            <a:picLocks noChangeAspect="1"/>
          </p:cNvPicPr>
          <p:nvPr/>
        </p:nvPicPr>
        <p:blipFill>
          <a:blip r:embed="rId2"/>
          <a:stretch>
            <a:fillRect/>
          </a:stretch>
        </p:blipFill>
        <p:spPr>
          <a:xfrm>
            <a:off x="3552297" y="896644"/>
            <a:ext cx="5608501" cy="4634143"/>
          </a:xfrm>
          <a:prstGeom prst="rect">
            <a:avLst/>
          </a:prstGeom>
        </p:spPr>
      </p:pic>
    </p:spTree>
    <p:extLst>
      <p:ext uri="{BB962C8B-B14F-4D97-AF65-F5344CB8AC3E}">
        <p14:creationId xmlns:p14="http://schemas.microsoft.com/office/powerpoint/2010/main" val="18187076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89ADC-EED4-B785-BD22-8750FE805C59}"/>
              </a:ext>
            </a:extLst>
          </p:cNvPr>
          <p:cNvSpPr>
            <a:spLocks noGrp="1"/>
          </p:cNvSpPr>
          <p:nvPr>
            <p:ph type="title"/>
          </p:nvPr>
        </p:nvSpPr>
        <p:spPr/>
        <p:txBody>
          <a:bodyPr/>
          <a:lstStyle/>
          <a:p>
            <a:endParaRPr lang="en-IN"/>
          </a:p>
        </p:txBody>
      </p:sp>
      <p:pic>
        <p:nvPicPr>
          <p:cNvPr id="10" name="Content Placeholder 9">
            <a:extLst>
              <a:ext uri="{FF2B5EF4-FFF2-40B4-BE49-F238E27FC236}">
                <a16:creationId xmlns:a16="http://schemas.microsoft.com/office/drawing/2014/main" id="{B236BC70-0896-0C03-E27C-06BF2B7A89D2}"/>
              </a:ext>
            </a:extLst>
          </p:cNvPr>
          <p:cNvPicPr>
            <a:picLocks noGrp="1" noChangeAspect="1"/>
          </p:cNvPicPr>
          <p:nvPr>
            <p:ph idx="1"/>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025236" y="505322"/>
            <a:ext cx="10317019" cy="5544642"/>
          </a:xfrm>
        </p:spPr>
      </p:pic>
      <p:sp>
        <p:nvSpPr>
          <p:cNvPr id="11" name="TextBox 10">
            <a:extLst>
              <a:ext uri="{FF2B5EF4-FFF2-40B4-BE49-F238E27FC236}">
                <a16:creationId xmlns:a16="http://schemas.microsoft.com/office/drawing/2014/main" id="{70EE518D-923E-64DD-6A54-F370CEF89F39}"/>
              </a:ext>
            </a:extLst>
          </p:cNvPr>
          <p:cNvSpPr txBox="1"/>
          <p:nvPr/>
        </p:nvSpPr>
        <p:spPr>
          <a:xfrm>
            <a:off x="1994969" y="6049944"/>
            <a:ext cx="9149214" cy="230832"/>
          </a:xfrm>
          <a:prstGeom prst="rect">
            <a:avLst/>
          </a:prstGeom>
          <a:noFill/>
        </p:spPr>
        <p:txBody>
          <a:bodyPr wrap="square" rtlCol="0">
            <a:spAutoFit/>
          </a:bodyPr>
          <a:lstStyle/>
          <a:p>
            <a:r>
              <a:rPr lang="en-IN" sz="900">
                <a:hlinkClick r:id="rId3" tooltip="https://www.flickr.com/photos/30478819@N08/48329288791"/>
              </a:rPr>
              <a:t>This Photo</a:t>
            </a:r>
            <a:r>
              <a:rPr lang="en-IN" sz="900"/>
              <a:t> by Unknown Author is licensed under </a:t>
            </a:r>
            <a:r>
              <a:rPr lang="en-IN" sz="900">
                <a:hlinkClick r:id="rId4" tooltip="https://creativecommons.org/licenses/by/3.0/"/>
              </a:rPr>
              <a:t>CC BY</a:t>
            </a:r>
            <a:endParaRPr lang="en-IN" sz="900"/>
          </a:p>
        </p:txBody>
      </p:sp>
    </p:spTree>
    <p:extLst>
      <p:ext uri="{BB962C8B-B14F-4D97-AF65-F5344CB8AC3E}">
        <p14:creationId xmlns:p14="http://schemas.microsoft.com/office/powerpoint/2010/main" val="35929289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78211-B551-DD45-5A54-4387BB3FFEBC}"/>
              </a:ext>
            </a:extLst>
          </p:cNvPr>
          <p:cNvSpPr>
            <a:spLocks noGrp="1"/>
          </p:cNvSpPr>
          <p:nvPr>
            <p:ph type="title"/>
          </p:nvPr>
        </p:nvSpPr>
        <p:spPr>
          <a:xfrm>
            <a:off x="1625600" y="808056"/>
            <a:ext cx="8944539" cy="1077229"/>
          </a:xfrm>
        </p:spPr>
        <p:txBody>
          <a:bodyPr/>
          <a:lstStyle/>
          <a:p>
            <a:pPr algn="l"/>
            <a:r>
              <a:rPr lang="en-IN" u="sng" dirty="0">
                <a:solidFill>
                  <a:schemeClr val="accent1">
                    <a:lumMod val="50000"/>
                  </a:schemeClr>
                </a:solidFill>
              </a:rPr>
              <a:t>CONTENTS</a:t>
            </a:r>
          </a:p>
        </p:txBody>
      </p:sp>
      <p:sp>
        <p:nvSpPr>
          <p:cNvPr id="3" name="Content Placeholder 2">
            <a:extLst>
              <a:ext uri="{FF2B5EF4-FFF2-40B4-BE49-F238E27FC236}">
                <a16:creationId xmlns:a16="http://schemas.microsoft.com/office/drawing/2014/main" id="{5ECA50A8-FCCC-CB78-F357-CDE736D37E78}"/>
              </a:ext>
            </a:extLst>
          </p:cNvPr>
          <p:cNvSpPr>
            <a:spLocks noGrp="1"/>
          </p:cNvSpPr>
          <p:nvPr>
            <p:ph idx="1"/>
          </p:nvPr>
        </p:nvSpPr>
        <p:spPr/>
        <p:txBody>
          <a:bodyPr/>
          <a:lstStyle/>
          <a:p>
            <a:r>
              <a:rPr lang="en-IN" dirty="0"/>
              <a:t>Objective</a:t>
            </a:r>
          </a:p>
          <a:p>
            <a:r>
              <a:rPr lang="en-IN" dirty="0"/>
              <a:t>Abstract</a:t>
            </a:r>
          </a:p>
          <a:p>
            <a:r>
              <a:rPr lang="en-IN" dirty="0"/>
              <a:t>Existing System</a:t>
            </a:r>
          </a:p>
          <a:p>
            <a:r>
              <a:rPr lang="en-IN" dirty="0"/>
              <a:t>Proposed System</a:t>
            </a:r>
          </a:p>
          <a:p>
            <a:r>
              <a:rPr lang="en-IN" dirty="0"/>
              <a:t>Hardware and Software Requirements</a:t>
            </a:r>
          </a:p>
          <a:p>
            <a:r>
              <a:rPr lang="en-IN" dirty="0"/>
              <a:t>Block Diagram</a:t>
            </a:r>
          </a:p>
        </p:txBody>
      </p:sp>
    </p:spTree>
    <p:extLst>
      <p:ext uri="{BB962C8B-B14F-4D97-AF65-F5344CB8AC3E}">
        <p14:creationId xmlns:p14="http://schemas.microsoft.com/office/powerpoint/2010/main" val="38907072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B64AA-355F-919E-D76E-5CAE6BB4E8F6}"/>
              </a:ext>
            </a:extLst>
          </p:cNvPr>
          <p:cNvSpPr>
            <a:spLocks noGrp="1"/>
          </p:cNvSpPr>
          <p:nvPr>
            <p:ph type="title"/>
          </p:nvPr>
        </p:nvSpPr>
        <p:spPr>
          <a:xfrm>
            <a:off x="1690256" y="808057"/>
            <a:ext cx="3731490" cy="725180"/>
          </a:xfrm>
        </p:spPr>
        <p:txBody>
          <a:bodyPr>
            <a:normAutofit/>
          </a:bodyPr>
          <a:lstStyle/>
          <a:p>
            <a:pPr algn="l"/>
            <a:r>
              <a:rPr lang="en-IN" sz="4000" dirty="0">
                <a:solidFill>
                  <a:schemeClr val="accent1">
                    <a:lumMod val="50000"/>
                  </a:schemeClr>
                </a:solidFill>
              </a:rPr>
              <a:t>Objective</a:t>
            </a:r>
          </a:p>
        </p:txBody>
      </p:sp>
      <p:sp>
        <p:nvSpPr>
          <p:cNvPr id="3" name="Content Placeholder 2">
            <a:extLst>
              <a:ext uri="{FF2B5EF4-FFF2-40B4-BE49-F238E27FC236}">
                <a16:creationId xmlns:a16="http://schemas.microsoft.com/office/drawing/2014/main" id="{B8C43668-A5D8-614E-0555-012B3B430950}"/>
              </a:ext>
            </a:extLst>
          </p:cNvPr>
          <p:cNvSpPr>
            <a:spLocks noGrp="1"/>
          </p:cNvSpPr>
          <p:nvPr>
            <p:ph idx="1"/>
          </p:nvPr>
        </p:nvSpPr>
        <p:spPr>
          <a:xfrm>
            <a:off x="1260629" y="1669002"/>
            <a:ext cx="9309510" cy="4380942"/>
          </a:xfrm>
        </p:spPr>
        <p:txBody>
          <a:bodyPr>
            <a:normAutofit/>
          </a:bodyPr>
          <a:lstStyle/>
          <a:p>
            <a:r>
              <a:rPr lang="en-US" sz="2400" dirty="0">
                <a:effectLst/>
                <a:latin typeface="Times New Roman" panose="02020603050405020304" pitchFamily="18" charset="0"/>
                <a:ea typeface="Calibri" panose="020F0502020204030204" pitchFamily="34" charset="0"/>
              </a:rPr>
              <a:t>To develop a system that can identify surrounding objects to the blinded people and notify the users.</a:t>
            </a:r>
          </a:p>
          <a:p>
            <a:r>
              <a:rPr lang="en-US" sz="2400" b="0" i="0" dirty="0">
                <a:effectLst/>
                <a:latin typeface="Times New Roman" panose="02020603050405020304" pitchFamily="18" charset="0"/>
                <a:cs typeface="Times New Roman" panose="02020603050405020304" pitchFamily="18" charset="0"/>
              </a:rPr>
              <a:t>To identify a set of objects used in everyday routine thereby enabling them to work independently</a:t>
            </a:r>
            <a:r>
              <a:rPr lang="en-US" sz="2400" b="0" i="0" dirty="0">
                <a:effectLst/>
                <a:latin typeface="Roboto" panose="020B0604020202020204" pitchFamily="2" charset="0"/>
              </a:rPr>
              <a:t>.</a:t>
            </a:r>
            <a:endParaRPr lang="en-IN" sz="2400" dirty="0"/>
          </a:p>
        </p:txBody>
      </p:sp>
    </p:spTree>
    <p:extLst>
      <p:ext uri="{BB962C8B-B14F-4D97-AF65-F5344CB8AC3E}">
        <p14:creationId xmlns:p14="http://schemas.microsoft.com/office/powerpoint/2010/main" val="5945452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D95D4-BDCE-1361-5F47-CCDEB5CD34C8}"/>
              </a:ext>
            </a:extLst>
          </p:cNvPr>
          <p:cNvSpPr>
            <a:spLocks noGrp="1"/>
          </p:cNvSpPr>
          <p:nvPr>
            <p:ph type="title"/>
          </p:nvPr>
        </p:nvSpPr>
        <p:spPr>
          <a:xfrm>
            <a:off x="1281111" y="951346"/>
            <a:ext cx="9289029" cy="295563"/>
          </a:xfrm>
        </p:spPr>
        <p:txBody>
          <a:bodyPr>
            <a:noAutofit/>
          </a:bodyPr>
          <a:lstStyle/>
          <a:p>
            <a:pPr algn="l"/>
            <a:r>
              <a:rPr lang="en-IN" sz="4000" dirty="0">
                <a:solidFill>
                  <a:schemeClr val="accent1">
                    <a:lumMod val="50000"/>
                  </a:schemeClr>
                </a:solidFill>
              </a:rPr>
              <a:t>ABSTRACT</a:t>
            </a:r>
          </a:p>
        </p:txBody>
      </p:sp>
      <p:sp>
        <p:nvSpPr>
          <p:cNvPr id="3" name="Subtitle 2">
            <a:extLst>
              <a:ext uri="{FF2B5EF4-FFF2-40B4-BE49-F238E27FC236}">
                <a16:creationId xmlns:a16="http://schemas.microsoft.com/office/drawing/2014/main" id="{1F6C3596-053D-1FD4-0899-CF18E1154CFB}"/>
              </a:ext>
            </a:extLst>
          </p:cNvPr>
          <p:cNvSpPr>
            <a:spLocks noGrp="1"/>
          </p:cNvSpPr>
          <p:nvPr>
            <p:ph idx="1"/>
          </p:nvPr>
        </p:nvSpPr>
        <p:spPr>
          <a:xfrm>
            <a:off x="1281111" y="1440872"/>
            <a:ext cx="9802525" cy="5417127"/>
          </a:xfrm>
        </p:spPr>
        <p:txBody>
          <a:bodyPr>
            <a:normAutofit/>
          </a:bodyPr>
          <a:lstStyle/>
          <a:p>
            <a:pPr marL="285750" indent="-285750" algn="l">
              <a:buFont typeface="Wingdings" panose="05000000000000000000" pitchFamily="2" charset="2"/>
              <a:buChar char="Ø"/>
            </a:pPr>
            <a:r>
              <a:rPr lang="en-US" sz="2400" dirty="0">
                <a:effectLst/>
                <a:latin typeface="Times New Roman" panose="02020603050405020304" pitchFamily="18" charset="0"/>
                <a:ea typeface="Calibri" panose="020F0502020204030204" pitchFamily="34" charset="0"/>
              </a:rPr>
              <a:t>Visual impairments have become one of the most predominant problems in the last few decades. To keep doing their daily tasks, they usually seek help from others.</a:t>
            </a:r>
          </a:p>
          <a:p>
            <a:pPr marL="285750" indent="-285750" algn="l">
              <a:buFont typeface="Wingdings" panose="05000000000000000000" pitchFamily="2" charset="2"/>
              <a:buChar char="Ø"/>
            </a:pPr>
            <a:r>
              <a:rPr lang="en-US" sz="2400" dirty="0">
                <a:effectLst/>
                <a:latin typeface="Times New Roman" panose="02020603050405020304" pitchFamily="18" charset="0"/>
                <a:ea typeface="Calibri" panose="020F0502020204030204" pitchFamily="34" charset="0"/>
              </a:rPr>
              <a:t>An automated common object recognition system can improve safe movement. To develop a system that can identify surrounding objects and notify them.</a:t>
            </a:r>
          </a:p>
          <a:p>
            <a:pPr marL="285750" indent="-285750" algn="l">
              <a:buFont typeface="Wingdings" panose="05000000000000000000" pitchFamily="2" charset="2"/>
              <a:buChar char="Ø"/>
            </a:pPr>
            <a:r>
              <a:rPr lang="en-US" sz="2400" dirty="0">
                <a:effectLst/>
                <a:latin typeface="Arial" panose="020B0604020202020204" pitchFamily="34" charset="0"/>
                <a:ea typeface="Calibri" panose="020F0502020204030204" pitchFamily="34" charset="0"/>
              </a:rPr>
              <a:t>T</a:t>
            </a:r>
            <a:r>
              <a:rPr lang="en-US" sz="2400" dirty="0">
                <a:effectLst/>
                <a:latin typeface="Times New Roman" panose="02020603050405020304" pitchFamily="18" charset="0"/>
                <a:ea typeface="Calibri" panose="020F0502020204030204" pitchFamily="34" charset="0"/>
              </a:rPr>
              <a:t>he aim of the system is to assist blind Persons to detect objects using image processing and provide audio output to identify the objects.</a:t>
            </a:r>
            <a:endParaRPr lang="en-IN" sz="2400" dirty="0"/>
          </a:p>
        </p:txBody>
      </p:sp>
    </p:spTree>
    <p:extLst>
      <p:ext uri="{BB962C8B-B14F-4D97-AF65-F5344CB8AC3E}">
        <p14:creationId xmlns:p14="http://schemas.microsoft.com/office/powerpoint/2010/main" val="42006649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68F5D58-01E4-F0A8-487E-6495CED808CE}"/>
              </a:ext>
            </a:extLst>
          </p:cNvPr>
          <p:cNvSpPr>
            <a:spLocks noGrp="1"/>
          </p:cNvSpPr>
          <p:nvPr>
            <p:ph idx="1"/>
          </p:nvPr>
        </p:nvSpPr>
        <p:spPr>
          <a:xfrm>
            <a:off x="1551710" y="166255"/>
            <a:ext cx="9310254" cy="6373090"/>
          </a:xfrm>
        </p:spPr>
        <p:txBody>
          <a:bodyPr>
            <a:normAutofit/>
          </a:bodyPr>
          <a:lstStyle/>
          <a:p>
            <a:pPr>
              <a:buFont typeface="Wingdings" panose="05000000000000000000" pitchFamily="2" charset="2"/>
              <a:buChar char="Ø"/>
            </a:pPr>
            <a:r>
              <a:rPr lang="en-US" sz="2400" dirty="0">
                <a:latin typeface="Times New Roman" panose="02020603050405020304" pitchFamily="18" charset="0"/>
                <a:ea typeface="Calibri" panose="020F0502020204030204" pitchFamily="34" charset="0"/>
              </a:rPr>
              <a:t>I</a:t>
            </a:r>
            <a:r>
              <a:rPr lang="en-US" sz="2400" dirty="0">
                <a:effectLst/>
                <a:latin typeface="Times New Roman" panose="02020603050405020304" pitchFamily="18" charset="0"/>
                <a:ea typeface="Calibri" panose="020F0502020204030204" pitchFamily="34" charset="0"/>
              </a:rPr>
              <a:t>t takes an image of the object as input and </a:t>
            </a:r>
            <a:r>
              <a:rPr lang="en-US" sz="2400" dirty="0">
                <a:latin typeface="Times New Roman" panose="02020603050405020304" pitchFamily="18" charset="0"/>
                <a:ea typeface="Calibri" panose="020F0502020204030204" pitchFamily="34" charset="0"/>
              </a:rPr>
              <a:t>identifies the object</a:t>
            </a:r>
            <a:endParaRPr lang="en-US" sz="2400" dirty="0">
              <a:effectLst/>
              <a:latin typeface="Times New Roman" panose="02020603050405020304" pitchFamily="18" charset="0"/>
              <a:ea typeface="Calibri" panose="020F0502020204030204" pitchFamily="34" charset="0"/>
            </a:endParaRPr>
          </a:p>
          <a:p>
            <a:pPr>
              <a:buFont typeface="Wingdings" panose="05000000000000000000" pitchFamily="2" charset="2"/>
              <a:buChar char="Ø"/>
            </a:pPr>
            <a:r>
              <a:rPr lang="en-US" sz="2400" dirty="0">
                <a:effectLst/>
                <a:latin typeface="Times New Roman" panose="02020603050405020304" pitchFamily="18" charset="0"/>
                <a:ea typeface="Calibri" panose="020F0502020204030204" pitchFamily="34" charset="0"/>
              </a:rPr>
              <a:t>Identification of Object presence is based on object detection by </a:t>
            </a:r>
            <a:r>
              <a:rPr lang="en-US" sz="2400" dirty="0">
                <a:latin typeface="Times New Roman" panose="02020603050405020304" pitchFamily="18" charset="0"/>
                <a:ea typeface="Calibri" panose="020F0502020204030204" pitchFamily="34" charset="0"/>
              </a:rPr>
              <a:t>open cv</a:t>
            </a:r>
            <a:endParaRPr lang="en-US" sz="2400" dirty="0">
              <a:effectLst/>
              <a:latin typeface="Arial" panose="020B0604020202020204" pitchFamily="34" charset="0"/>
              <a:ea typeface="Calibri" panose="020F0502020204030204" pitchFamily="34" charset="0"/>
            </a:endParaRPr>
          </a:p>
          <a:p>
            <a:pPr>
              <a:buFont typeface="Wingdings" panose="05000000000000000000" pitchFamily="2" charset="2"/>
              <a:buChar char="Ø"/>
            </a:pPr>
            <a:r>
              <a:rPr lang="en-US" sz="2400" dirty="0">
                <a:effectLst/>
                <a:latin typeface="Times New Roman" panose="02020603050405020304" pitchFamily="18" charset="0"/>
                <a:ea typeface="Calibri" panose="020F0502020204030204" pitchFamily="34" charset="0"/>
              </a:rPr>
              <a:t>Limited memory and very less processing time available to achieve real-time image-processing requirements</a:t>
            </a:r>
            <a:endParaRPr lang="en-IN" sz="2400" dirty="0"/>
          </a:p>
        </p:txBody>
      </p:sp>
    </p:spTree>
    <p:extLst>
      <p:ext uri="{BB962C8B-B14F-4D97-AF65-F5344CB8AC3E}">
        <p14:creationId xmlns:p14="http://schemas.microsoft.com/office/powerpoint/2010/main" val="16919609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0E04A-D11C-C256-6C03-0B2A9842BCC0}"/>
              </a:ext>
            </a:extLst>
          </p:cNvPr>
          <p:cNvSpPr>
            <a:spLocks noGrp="1"/>
          </p:cNvSpPr>
          <p:nvPr>
            <p:ph type="title"/>
          </p:nvPr>
        </p:nvSpPr>
        <p:spPr>
          <a:xfrm>
            <a:off x="1621860" y="198457"/>
            <a:ext cx="8824466" cy="725180"/>
          </a:xfrm>
        </p:spPr>
        <p:txBody>
          <a:bodyPr/>
          <a:lstStyle/>
          <a:p>
            <a:pPr algn="l"/>
            <a:r>
              <a:rPr lang="en-IN" dirty="0">
                <a:solidFill>
                  <a:schemeClr val="accent1">
                    <a:lumMod val="50000"/>
                  </a:schemeClr>
                </a:solidFill>
                <a:latin typeface="Times New Roman" panose="02020603050405020304" pitchFamily="18" charset="0"/>
                <a:cs typeface="Times New Roman" panose="02020603050405020304" pitchFamily="18" charset="0"/>
              </a:rPr>
              <a:t>EXISTING</a:t>
            </a:r>
            <a:r>
              <a:rPr lang="en-IN" dirty="0">
                <a:solidFill>
                  <a:schemeClr val="accent1">
                    <a:lumMod val="50000"/>
                  </a:schemeClr>
                </a:solidFill>
              </a:rPr>
              <a:t> SYSTEM</a:t>
            </a:r>
          </a:p>
        </p:txBody>
      </p:sp>
      <p:sp>
        <p:nvSpPr>
          <p:cNvPr id="3" name="Content Placeholder 2">
            <a:extLst>
              <a:ext uri="{FF2B5EF4-FFF2-40B4-BE49-F238E27FC236}">
                <a16:creationId xmlns:a16="http://schemas.microsoft.com/office/drawing/2014/main" id="{3BC4AAAF-BAB2-9EEA-CA65-2356CB079F29}"/>
              </a:ext>
            </a:extLst>
          </p:cNvPr>
          <p:cNvSpPr>
            <a:spLocks noGrp="1"/>
          </p:cNvSpPr>
          <p:nvPr>
            <p:ph idx="1"/>
          </p:nvPr>
        </p:nvSpPr>
        <p:spPr>
          <a:xfrm>
            <a:off x="1621860" y="1885285"/>
            <a:ext cx="9011064" cy="4386332"/>
          </a:xfrm>
        </p:spPr>
        <p:txBody>
          <a:bodyPr>
            <a:normAutofit lnSpcReduction="10000"/>
          </a:bodyPr>
          <a:lstStyle/>
          <a:p>
            <a:pPr lvl="0" algn="just">
              <a:lnSpc>
                <a:spcPct val="150000"/>
              </a:lnSpc>
              <a:buFont typeface="Wingdings" panose="05000000000000000000" pitchFamily="2" charset="2"/>
              <a:buChar char="Ø"/>
            </a:pPr>
            <a:r>
              <a:rPr lang="en-IN" sz="2400" kern="100" dirty="0">
                <a:effectLst/>
                <a:latin typeface="Times New Roman" panose="02020603050405020304" pitchFamily="18" charset="0"/>
                <a:ea typeface="NSimSun" panose="02010609030101010101" pitchFamily="49" charset="-122"/>
                <a:cs typeface="Lucida Sans" panose="020B0604020202020204" pitchFamily="34" charset="0"/>
              </a:rPr>
              <a:t>In the existing system YOLO algorithm is used to recognize the object . </a:t>
            </a:r>
            <a:endParaRPr lang="en-IN" sz="2400" kern="100" dirty="0">
              <a:effectLst/>
              <a:latin typeface="Liberation Serif"/>
              <a:ea typeface="NSimSun" panose="02010609030101010101" pitchFamily="49" charset="-122"/>
              <a:cs typeface="Lucida Sans" panose="020B0604020202020204" pitchFamily="34" charset="0"/>
            </a:endParaRPr>
          </a:p>
          <a:p>
            <a:pPr lvl="0" algn="just">
              <a:lnSpc>
                <a:spcPct val="150000"/>
              </a:lnSpc>
              <a:buFont typeface="Wingdings" panose="05000000000000000000" pitchFamily="2" charset="2"/>
              <a:buChar char="Ø"/>
            </a:pPr>
            <a:r>
              <a:rPr lang="en-IN" sz="2400" kern="100" dirty="0">
                <a:effectLst/>
                <a:latin typeface="Times New Roman" panose="02020603050405020304" pitchFamily="18" charset="0"/>
                <a:ea typeface="NSimSun" panose="02010609030101010101" pitchFamily="49" charset="-122"/>
                <a:cs typeface="Lucida Sans" panose="020B0604020202020204" pitchFamily="34" charset="0"/>
              </a:rPr>
              <a:t>It is difficult to identify objects that are not present in the data set.</a:t>
            </a:r>
          </a:p>
          <a:p>
            <a:pPr marL="0" lvl="0" indent="0" algn="just">
              <a:lnSpc>
                <a:spcPct val="150000"/>
              </a:lnSpc>
              <a:buNone/>
            </a:pPr>
            <a:r>
              <a:rPr lang="en-IN" sz="2400" kern="100" dirty="0">
                <a:solidFill>
                  <a:schemeClr val="accent1">
                    <a:lumMod val="50000"/>
                  </a:schemeClr>
                </a:solidFill>
                <a:effectLst/>
                <a:latin typeface="Liberation Serif"/>
                <a:ea typeface="NSimSun" panose="02010609030101010101" pitchFamily="49" charset="-122"/>
                <a:cs typeface="Lucida Sans" panose="020B0604020202020204" pitchFamily="34" charset="0"/>
              </a:rPr>
              <a:t>   </a:t>
            </a:r>
            <a:r>
              <a:rPr lang="en-IN" sz="2400" kern="100" dirty="0">
                <a:solidFill>
                  <a:schemeClr val="accent1">
                    <a:lumMod val="50000"/>
                  </a:schemeClr>
                </a:solidFill>
                <a:effectLst/>
                <a:latin typeface="Times New Roman" panose="02020603050405020304" pitchFamily="18" charset="0"/>
                <a:ea typeface="NSimSun" panose="02010609030101010101" pitchFamily="49" charset="-122"/>
                <a:cs typeface="Times New Roman" panose="02020603050405020304" pitchFamily="18" charset="0"/>
              </a:rPr>
              <a:t>DISADVANTAGES:</a:t>
            </a:r>
          </a:p>
          <a:p>
            <a:pPr lvl="0" algn="just">
              <a:lnSpc>
                <a:spcPct val="150000"/>
              </a:lnSpc>
              <a:buFont typeface="Courier New" panose="02070309020205020404" pitchFamily="49" charset="0"/>
              <a:buChar char="o"/>
            </a:pPr>
            <a:r>
              <a:rPr lang="en-IN" sz="2400" kern="100" dirty="0">
                <a:latin typeface="Times New Roman" panose="02020603050405020304" pitchFamily="18" charset="0"/>
                <a:ea typeface="NSimSun" panose="02010609030101010101" pitchFamily="49" charset="-122"/>
                <a:cs typeface="Times New Roman" panose="02020603050405020304" pitchFamily="18" charset="0"/>
              </a:rPr>
              <a:t>It is not possible to recognize the objects that are not present in data set</a:t>
            </a:r>
            <a:endParaRPr lang="en-IN" sz="2400" kern="100" dirty="0">
              <a:latin typeface="Liberation Serif"/>
              <a:ea typeface="NSimSun" panose="02010609030101010101" pitchFamily="49" charset="-122"/>
              <a:cs typeface="Lucida Sans" panose="020B0602030504020204" pitchFamily="34" charset="0"/>
            </a:endParaRPr>
          </a:p>
          <a:p>
            <a:pPr marL="0" lvl="0" indent="0" algn="just">
              <a:lnSpc>
                <a:spcPct val="150000"/>
              </a:lnSpc>
              <a:buNone/>
            </a:pPr>
            <a:r>
              <a:rPr lang="en-IN" sz="2400" kern="100" dirty="0">
                <a:effectLst/>
                <a:latin typeface="Times New Roman" panose="02020603050405020304" pitchFamily="18" charset="0"/>
                <a:ea typeface="NSimSun" panose="02010609030101010101" pitchFamily="49" charset="-122"/>
                <a:cs typeface="Lucida Sans" panose="020B0602030504020204" pitchFamily="34" charset="0"/>
              </a:rPr>
              <a:t>.</a:t>
            </a:r>
            <a:endParaRPr lang="en-IN" sz="2400" kern="100" dirty="0">
              <a:effectLst/>
              <a:latin typeface="Liberation Serif"/>
              <a:ea typeface="NSimSun" panose="02010609030101010101" pitchFamily="49" charset="-122"/>
              <a:cs typeface="Lucida Sans" panose="020B0602030504020204" pitchFamily="34" charset="0"/>
            </a:endParaRPr>
          </a:p>
          <a:p>
            <a:pPr marL="0" lvl="0" indent="0" algn="just">
              <a:lnSpc>
                <a:spcPct val="150000"/>
              </a:lnSpc>
              <a:buNone/>
            </a:pPr>
            <a:endParaRPr lang="en-IN" sz="2400" kern="100" dirty="0">
              <a:solidFill>
                <a:schemeClr val="accent1">
                  <a:lumMod val="50000"/>
                </a:schemeClr>
              </a:solidFill>
              <a:effectLst/>
              <a:latin typeface="Times New Roman" panose="02020603050405020304" pitchFamily="18" charset="0"/>
              <a:ea typeface="NSimSun" panose="02010609030101010101" pitchFamily="49" charset="-122"/>
              <a:cs typeface="Times New Roman" panose="02020603050405020304" pitchFamily="18" charset="0"/>
            </a:endParaRPr>
          </a:p>
          <a:p>
            <a:pPr marL="0" lvl="0" indent="0" algn="just">
              <a:lnSpc>
                <a:spcPct val="150000"/>
              </a:lnSpc>
              <a:buNone/>
            </a:pPr>
            <a:endParaRPr lang="en-IN" sz="2400" b="1" kern="100" dirty="0">
              <a:solidFill>
                <a:schemeClr val="accent1">
                  <a:lumMod val="50000"/>
                </a:schemeClr>
              </a:solidFill>
              <a:effectLst/>
              <a:latin typeface="Times New Roman" panose="02020603050405020304" pitchFamily="18" charset="0"/>
              <a:ea typeface="NSimSun" panose="02010609030101010101" pitchFamily="49" charset="-122"/>
              <a:cs typeface="Times New Roman" panose="02020603050405020304" pitchFamily="18" charset="0"/>
            </a:endParaRPr>
          </a:p>
          <a:p>
            <a:endParaRPr lang="en-IN" dirty="0"/>
          </a:p>
        </p:txBody>
      </p:sp>
    </p:spTree>
    <p:extLst>
      <p:ext uri="{BB962C8B-B14F-4D97-AF65-F5344CB8AC3E}">
        <p14:creationId xmlns:p14="http://schemas.microsoft.com/office/powerpoint/2010/main" val="30931617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B1415-6C51-17B3-E8B8-29EE1F197164}"/>
              </a:ext>
            </a:extLst>
          </p:cNvPr>
          <p:cNvSpPr>
            <a:spLocks noGrp="1"/>
          </p:cNvSpPr>
          <p:nvPr>
            <p:ph type="title"/>
          </p:nvPr>
        </p:nvSpPr>
        <p:spPr>
          <a:xfrm>
            <a:off x="1551710" y="269441"/>
            <a:ext cx="8805994" cy="1077229"/>
          </a:xfrm>
        </p:spPr>
        <p:txBody>
          <a:bodyPr/>
          <a:lstStyle/>
          <a:p>
            <a:pPr algn="l"/>
            <a:r>
              <a:rPr lang="en-IN" dirty="0">
                <a:solidFill>
                  <a:schemeClr val="accent1">
                    <a:lumMod val="50000"/>
                  </a:schemeClr>
                </a:solidFill>
              </a:rPr>
              <a:t>PROPOSED SYSTEM</a:t>
            </a:r>
          </a:p>
        </p:txBody>
      </p:sp>
      <p:sp>
        <p:nvSpPr>
          <p:cNvPr id="3" name="Content Placeholder 2">
            <a:extLst>
              <a:ext uri="{FF2B5EF4-FFF2-40B4-BE49-F238E27FC236}">
                <a16:creationId xmlns:a16="http://schemas.microsoft.com/office/drawing/2014/main" id="{121FE26A-7177-C38E-6F5B-1E5BF86AFF7E}"/>
              </a:ext>
            </a:extLst>
          </p:cNvPr>
          <p:cNvSpPr>
            <a:spLocks noGrp="1"/>
          </p:cNvSpPr>
          <p:nvPr>
            <p:ph idx="1"/>
          </p:nvPr>
        </p:nvSpPr>
        <p:spPr>
          <a:xfrm>
            <a:off x="1551710" y="1450109"/>
            <a:ext cx="9018429" cy="4599834"/>
          </a:xfrm>
        </p:spPr>
        <p:txBody>
          <a:bodyPr>
            <a:normAutofit lnSpcReduction="10000"/>
          </a:bodyPr>
          <a:lstStyle/>
          <a:p>
            <a:pPr lvl="0" algn="just">
              <a:lnSpc>
                <a:spcPct val="150000"/>
              </a:lnSpc>
              <a:buFont typeface="Arial" panose="020B0604020202020204" pitchFamily="34" charset="0"/>
              <a:buChar char="•"/>
            </a:pPr>
            <a:r>
              <a:rPr lang="en-IN" sz="2400" kern="100" dirty="0">
                <a:effectLst/>
                <a:latin typeface="Times New Roman" panose="02020603050405020304" pitchFamily="18" charset="0"/>
                <a:ea typeface="NSimSun" panose="02010609030101010101" pitchFamily="49" charset="-122"/>
                <a:cs typeface="Lucida Sans" panose="020B0602030504020204" pitchFamily="34" charset="0"/>
              </a:rPr>
              <a:t>In the proposed system the object is</a:t>
            </a:r>
            <a:r>
              <a:rPr lang="en-IN" sz="2400" kern="100" dirty="0">
                <a:latin typeface="Liberation Serif"/>
                <a:ea typeface="NSimSun" panose="02010609030101010101" pitchFamily="49" charset="-122"/>
                <a:cs typeface="Lucida Sans" panose="020B0602030504020204" pitchFamily="34" charset="0"/>
              </a:rPr>
              <a:t> </a:t>
            </a:r>
            <a:r>
              <a:rPr lang="en-IN" sz="2400" kern="100" dirty="0">
                <a:latin typeface="Times New Roman" panose="02020603050405020304" pitchFamily="18" charset="0"/>
                <a:ea typeface="NSimSun" panose="02010609030101010101" pitchFamily="49" charset="-122"/>
                <a:cs typeface="Lucida Sans" panose="020B0602030504020204" pitchFamily="34" charset="0"/>
              </a:rPr>
              <a:t>a</a:t>
            </a:r>
            <a:r>
              <a:rPr lang="en-IN" sz="2400" kern="100" dirty="0">
                <a:effectLst/>
                <a:latin typeface="Times New Roman" panose="02020603050405020304" pitchFamily="18" charset="0"/>
                <a:ea typeface="NSimSun" panose="02010609030101010101" pitchFamily="49" charset="-122"/>
                <a:cs typeface="Lucida Sans" panose="020B0602030504020204" pitchFamily="34" charset="0"/>
              </a:rPr>
              <a:t>utomatically detected by the sensor and image is recognized by using OpenCV .</a:t>
            </a:r>
            <a:endParaRPr lang="en-IN" sz="2400" kern="100" dirty="0">
              <a:effectLst/>
              <a:latin typeface="Liberation Serif"/>
              <a:ea typeface="NSimSun" panose="02010609030101010101" pitchFamily="49" charset="-122"/>
              <a:cs typeface="Lucida Sans" panose="020B0602030504020204" pitchFamily="34" charset="0"/>
            </a:endParaRPr>
          </a:p>
          <a:p>
            <a:pPr lvl="0" algn="just">
              <a:lnSpc>
                <a:spcPct val="150000"/>
              </a:lnSpc>
              <a:buFont typeface="Arial" panose="020B0604020202020204" pitchFamily="34" charset="0"/>
              <a:buChar char="•"/>
            </a:pPr>
            <a:r>
              <a:rPr lang="en-IN" sz="2400" kern="100" dirty="0">
                <a:effectLst/>
                <a:latin typeface="Times New Roman" panose="02020603050405020304" pitchFamily="18" charset="0"/>
                <a:ea typeface="NSimSun" panose="02010609030101010101" pitchFamily="49" charset="-122"/>
                <a:cs typeface="Lucida Sans" panose="020B0602030504020204" pitchFamily="34" charset="0"/>
              </a:rPr>
              <a:t>This method helps to recognize all kinds of object.</a:t>
            </a:r>
            <a:endParaRPr lang="en-IN" sz="2400" kern="100" dirty="0">
              <a:effectLst/>
              <a:latin typeface="Liberation Serif"/>
              <a:ea typeface="NSimSun" panose="02010609030101010101" pitchFamily="49" charset="-122"/>
              <a:cs typeface="Lucida Sans" panose="020B0602030504020204" pitchFamily="34" charset="0"/>
            </a:endParaRPr>
          </a:p>
          <a:p>
            <a:pPr marL="0" lvl="0" indent="0" algn="just">
              <a:lnSpc>
                <a:spcPct val="150000"/>
              </a:lnSpc>
              <a:spcAft>
                <a:spcPts val="700"/>
              </a:spcAft>
              <a:buNone/>
            </a:pPr>
            <a:endParaRPr lang="en-IN" sz="2400" kern="100" dirty="0">
              <a:effectLst/>
              <a:latin typeface="Times New Roman" panose="02020603050405020304" pitchFamily="18" charset="0"/>
              <a:ea typeface="NSimSun" panose="02010609030101010101" pitchFamily="49" charset="-122"/>
              <a:cs typeface="Lucida Sans" panose="020B0602030504020204" pitchFamily="34" charset="0"/>
            </a:endParaRPr>
          </a:p>
          <a:p>
            <a:pPr lvl="0" algn="just">
              <a:lnSpc>
                <a:spcPct val="150000"/>
              </a:lnSpc>
              <a:spcAft>
                <a:spcPts val="700"/>
              </a:spcAft>
              <a:buFont typeface="Arial" panose="020B0604020202020204" pitchFamily="34" charset="0"/>
              <a:buChar char="•"/>
            </a:pPr>
            <a:r>
              <a:rPr lang="en-IN" sz="2400" kern="100" dirty="0">
                <a:solidFill>
                  <a:schemeClr val="accent1">
                    <a:lumMod val="50000"/>
                  </a:schemeClr>
                </a:solidFill>
                <a:latin typeface="Times New Roman" panose="02020603050405020304" pitchFamily="18" charset="0"/>
                <a:ea typeface="NSimSun" panose="02010609030101010101" pitchFamily="49" charset="-122"/>
                <a:cs typeface="Lucida Sans" panose="020B0602030504020204" pitchFamily="34" charset="0"/>
              </a:rPr>
              <a:t>ADVANTAGES</a:t>
            </a:r>
          </a:p>
          <a:p>
            <a:pPr lvl="0" algn="just">
              <a:lnSpc>
                <a:spcPct val="150000"/>
              </a:lnSpc>
              <a:buFont typeface="Wingdings" panose="05000000000000000000" pitchFamily="2" charset="2"/>
              <a:buChar char="ü"/>
            </a:pPr>
            <a:r>
              <a:rPr lang="en-IN" sz="2600" kern="100" dirty="0">
                <a:effectLst/>
                <a:latin typeface="Times New Roman" panose="02020603050405020304" pitchFamily="18" charset="0"/>
                <a:ea typeface="NSimSun" panose="02010609030101010101" pitchFamily="49" charset="-122"/>
                <a:cs typeface="Lucida Sans" panose="020B0602030504020204" pitchFamily="34" charset="0"/>
              </a:rPr>
              <a:t>Blind person easy to identify objects.</a:t>
            </a:r>
            <a:endParaRPr lang="en-IN" sz="2600" kern="100" dirty="0">
              <a:effectLst/>
              <a:latin typeface="Liberation Serif"/>
              <a:ea typeface="NSimSun" panose="02010609030101010101" pitchFamily="49" charset="-122"/>
              <a:cs typeface="Lucida Sans" panose="020B0602030504020204" pitchFamily="34" charset="0"/>
            </a:endParaRPr>
          </a:p>
          <a:p>
            <a:pPr lvl="0" algn="just">
              <a:lnSpc>
                <a:spcPct val="150000"/>
              </a:lnSpc>
              <a:buFont typeface="Wingdings" panose="05000000000000000000" pitchFamily="2" charset="2"/>
              <a:buChar char="ü"/>
            </a:pPr>
            <a:r>
              <a:rPr lang="en-IN" sz="2600" kern="100" dirty="0">
                <a:effectLst/>
                <a:latin typeface="Times New Roman" panose="02020603050405020304" pitchFamily="18" charset="0"/>
                <a:ea typeface="NSimSun" panose="02010609030101010101" pitchFamily="49" charset="-122"/>
                <a:cs typeface="Lucida Sans" panose="020B0602030504020204" pitchFamily="34" charset="0"/>
              </a:rPr>
              <a:t>Prevent accident </a:t>
            </a:r>
            <a:endParaRPr lang="en-IN" sz="2600" kern="100" dirty="0">
              <a:effectLst/>
              <a:latin typeface="Liberation Serif"/>
              <a:ea typeface="NSimSun" panose="02010609030101010101" pitchFamily="49" charset="-122"/>
              <a:cs typeface="Lucida Sans" panose="020B0602030504020204" pitchFamily="34" charset="0"/>
            </a:endParaRPr>
          </a:p>
          <a:p>
            <a:pPr lvl="0" algn="just">
              <a:lnSpc>
                <a:spcPct val="150000"/>
              </a:lnSpc>
              <a:spcAft>
                <a:spcPts val="700"/>
              </a:spcAft>
              <a:buFont typeface="Arial" panose="020B0604020202020204" pitchFamily="34" charset="0"/>
              <a:buChar char="•"/>
            </a:pPr>
            <a:endParaRPr lang="en-IN" sz="2400" kern="100" dirty="0">
              <a:solidFill>
                <a:schemeClr val="accent1">
                  <a:lumMod val="50000"/>
                </a:schemeClr>
              </a:solidFill>
              <a:effectLst/>
              <a:latin typeface="Liberation Serif"/>
              <a:ea typeface="NSimSun" panose="02010609030101010101" pitchFamily="49" charset="-122"/>
              <a:cs typeface="Lucida Sans" panose="020B0602030504020204" pitchFamily="34" charset="0"/>
            </a:endParaRPr>
          </a:p>
        </p:txBody>
      </p:sp>
    </p:spTree>
    <p:extLst>
      <p:ext uri="{BB962C8B-B14F-4D97-AF65-F5344CB8AC3E}">
        <p14:creationId xmlns:p14="http://schemas.microsoft.com/office/powerpoint/2010/main" val="24829780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03A7C-C469-4476-DF82-1C103583FB41}"/>
              </a:ext>
            </a:extLst>
          </p:cNvPr>
          <p:cNvSpPr>
            <a:spLocks noGrp="1"/>
          </p:cNvSpPr>
          <p:nvPr>
            <p:ph type="title"/>
          </p:nvPr>
        </p:nvSpPr>
        <p:spPr/>
        <p:txBody>
          <a:bodyPr>
            <a:normAutofit/>
          </a:bodyPr>
          <a:lstStyle/>
          <a:p>
            <a:pPr algn="ctr"/>
            <a:r>
              <a:rPr lang="en-US" dirty="0"/>
              <a:t>Open CV</a:t>
            </a:r>
            <a:br>
              <a:rPr lang="en-US" dirty="0"/>
            </a:br>
            <a:endParaRPr lang="en-IN" dirty="0"/>
          </a:p>
        </p:txBody>
      </p:sp>
      <p:sp>
        <p:nvSpPr>
          <p:cNvPr id="3" name="Content Placeholder 2">
            <a:extLst>
              <a:ext uri="{FF2B5EF4-FFF2-40B4-BE49-F238E27FC236}">
                <a16:creationId xmlns:a16="http://schemas.microsoft.com/office/drawing/2014/main" id="{E5976FBE-8545-FC99-9018-C3699A23465C}"/>
              </a:ext>
            </a:extLst>
          </p:cNvPr>
          <p:cNvSpPr>
            <a:spLocks noGrp="1"/>
          </p:cNvSpPr>
          <p:nvPr>
            <p:ph idx="1"/>
          </p:nvPr>
        </p:nvSpPr>
        <p:spPr/>
        <p:txBody>
          <a:bodyPr/>
          <a:lstStyle/>
          <a:p>
            <a:r>
              <a:rPr lang="en-US" b="0" i="0" dirty="0">
                <a:effectLst/>
                <a:latin typeface="Mulish"/>
              </a:rPr>
              <a:t>OpenCV (Open Source Computer Vision Library) is an open source computer vision and machine learning software library. OpenCV was built to provide a common infrastructure for computer vision applications and to accelerate the use of machine perception in the commercial products. Being an Apache 2 licensed product, OpenCV makes it easy for businesses to utilize and modify the code</a:t>
            </a:r>
            <a:r>
              <a:rPr lang="en-US" b="0" i="0" dirty="0">
                <a:solidFill>
                  <a:srgbClr val="000000"/>
                </a:solidFill>
                <a:effectLst/>
                <a:latin typeface="Mulish"/>
              </a:rPr>
              <a:t>.</a:t>
            </a:r>
            <a:endParaRPr lang="en-IN" dirty="0"/>
          </a:p>
        </p:txBody>
      </p:sp>
    </p:spTree>
    <p:extLst>
      <p:ext uri="{BB962C8B-B14F-4D97-AF65-F5344CB8AC3E}">
        <p14:creationId xmlns:p14="http://schemas.microsoft.com/office/powerpoint/2010/main" val="31565848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DC203-98B1-3076-BDC5-DD89E15FAEB1}"/>
              </a:ext>
            </a:extLst>
          </p:cNvPr>
          <p:cNvSpPr>
            <a:spLocks noGrp="1"/>
          </p:cNvSpPr>
          <p:nvPr>
            <p:ph type="title"/>
          </p:nvPr>
        </p:nvSpPr>
        <p:spPr>
          <a:xfrm>
            <a:off x="1865746" y="808056"/>
            <a:ext cx="8704394" cy="1077229"/>
          </a:xfrm>
        </p:spPr>
        <p:txBody>
          <a:bodyPr/>
          <a:lstStyle/>
          <a:p>
            <a:pPr algn="l"/>
            <a:r>
              <a:rPr lang="en-IN" dirty="0">
                <a:solidFill>
                  <a:schemeClr val="accent1">
                    <a:lumMod val="50000"/>
                  </a:schemeClr>
                </a:solidFill>
              </a:rPr>
              <a:t>HARDWARE REQUIREMENTS</a:t>
            </a:r>
          </a:p>
        </p:txBody>
      </p:sp>
      <p:sp>
        <p:nvSpPr>
          <p:cNvPr id="3" name="Content Placeholder 2">
            <a:extLst>
              <a:ext uri="{FF2B5EF4-FFF2-40B4-BE49-F238E27FC236}">
                <a16:creationId xmlns:a16="http://schemas.microsoft.com/office/drawing/2014/main" id="{A90204B6-6515-FA1F-D99B-917039A99644}"/>
              </a:ext>
            </a:extLst>
          </p:cNvPr>
          <p:cNvSpPr>
            <a:spLocks noGrp="1"/>
          </p:cNvSpPr>
          <p:nvPr>
            <p:ph idx="1"/>
          </p:nvPr>
        </p:nvSpPr>
        <p:spPr>
          <a:xfrm>
            <a:off x="2050473" y="1885285"/>
            <a:ext cx="8519666" cy="4164659"/>
          </a:xfrm>
        </p:spPr>
        <p:txBody>
          <a:bodyPr>
            <a:normAutofit/>
          </a:bodyPr>
          <a:lstStyle/>
          <a:p>
            <a:pPr marL="342900" lvl="0" indent="-342900">
              <a:lnSpc>
                <a:spcPct val="115000"/>
              </a:lnSpc>
              <a:spcAft>
                <a:spcPts val="700"/>
              </a:spcAft>
              <a:buFont typeface="+mj-lt"/>
              <a:buAutoNum type="arabicPeriod"/>
              <a:tabLst>
                <a:tab pos="457200" algn="l"/>
              </a:tabLst>
            </a:pPr>
            <a:r>
              <a:rPr lang="en-IN" sz="1800" kern="100" dirty="0">
                <a:effectLst/>
                <a:latin typeface="Times New Roman" panose="02020603050405020304" pitchFamily="18" charset="0"/>
                <a:ea typeface="NSimSun" panose="02010609030101010101" pitchFamily="49" charset="-122"/>
                <a:cs typeface="Lucida Sans" panose="020B0602030504020204" pitchFamily="34" charset="0"/>
              </a:rPr>
              <a:t>RASPBERRY PI</a:t>
            </a:r>
            <a:endParaRPr lang="en-IN" sz="1800" kern="100" dirty="0">
              <a:effectLst/>
              <a:latin typeface="Liberation Serif"/>
              <a:ea typeface="NSimSun" panose="02010609030101010101" pitchFamily="49" charset="-122"/>
              <a:cs typeface="Lucida Sans" panose="020B0602030504020204" pitchFamily="34" charset="0"/>
            </a:endParaRPr>
          </a:p>
          <a:p>
            <a:pPr marL="342900" lvl="0" indent="-342900">
              <a:lnSpc>
                <a:spcPct val="115000"/>
              </a:lnSpc>
              <a:spcAft>
                <a:spcPts val="700"/>
              </a:spcAft>
              <a:buFont typeface="+mj-lt"/>
              <a:buAutoNum type="arabicPeriod"/>
              <a:tabLst>
                <a:tab pos="457200" algn="l"/>
              </a:tabLst>
            </a:pPr>
            <a:r>
              <a:rPr lang="en-IN" sz="1800" kern="100" dirty="0">
                <a:effectLst/>
                <a:latin typeface="Times New Roman" panose="02020603050405020304" pitchFamily="18" charset="0"/>
                <a:ea typeface="NSimSun" panose="02010609030101010101" pitchFamily="49" charset="-122"/>
                <a:cs typeface="Lucida Sans" panose="020B0602030504020204" pitchFamily="34" charset="0"/>
              </a:rPr>
              <a:t>LCD </a:t>
            </a:r>
          </a:p>
          <a:p>
            <a:pPr marL="342900" indent="-342900">
              <a:lnSpc>
                <a:spcPct val="115000"/>
              </a:lnSpc>
              <a:spcAft>
                <a:spcPts val="700"/>
              </a:spcAft>
              <a:buFont typeface="+mj-lt"/>
              <a:buAutoNum type="arabicPeriod"/>
              <a:tabLst>
                <a:tab pos="457200" algn="l"/>
              </a:tabLst>
            </a:pPr>
            <a:r>
              <a:rPr lang="en-IN" sz="1800" kern="100" dirty="0">
                <a:effectLst/>
                <a:latin typeface="Times New Roman" panose="02020603050405020304" pitchFamily="18" charset="0"/>
                <a:ea typeface="NSimSun" panose="02010609030101010101" pitchFamily="49" charset="-122"/>
                <a:cs typeface="Lucida Sans" panose="020B0602030504020204" pitchFamily="34" charset="0"/>
              </a:rPr>
              <a:t>APR VOICE MODULE</a:t>
            </a:r>
          </a:p>
          <a:p>
            <a:pPr marL="342900" indent="-342900">
              <a:lnSpc>
                <a:spcPct val="115000"/>
              </a:lnSpc>
              <a:spcAft>
                <a:spcPts val="700"/>
              </a:spcAft>
              <a:buFont typeface="+mj-lt"/>
              <a:buAutoNum type="arabicPeriod"/>
              <a:tabLst>
                <a:tab pos="457200" algn="l"/>
              </a:tabLst>
            </a:pPr>
            <a:r>
              <a:rPr lang="en-IN" sz="1800" kern="100" dirty="0">
                <a:effectLst/>
                <a:latin typeface="Times New Roman" panose="02020603050405020304" pitchFamily="18" charset="0"/>
                <a:ea typeface="NSimSun" panose="02010609030101010101" pitchFamily="49" charset="-122"/>
                <a:cs typeface="Lucida Sans" panose="020B0602030504020204" pitchFamily="34" charset="0"/>
              </a:rPr>
              <a:t>SPEAKER</a:t>
            </a:r>
          </a:p>
          <a:p>
            <a:pPr marL="342900" indent="-342900">
              <a:lnSpc>
                <a:spcPct val="115000"/>
              </a:lnSpc>
              <a:spcAft>
                <a:spcPts val="700"/>
              </a:spcAft>
              <a:buFont typeface="+mj-lt"/>
              <a:buAutoNum type="arabicPeriod"/>
              <a:tabLst>
                <a:tab pos="457200" algn="l"/>
              </a:tabLst>
            </a:pPr>
            <a:r>
              <a:rPr lang="en-IN" sz="1800" kern="100" dirty="0">
                <a:effectLst/>
                <a:latin typeface="Times New Roman" panose="02020603050405020304" pitchFamily="18" charset="0"/>
                <a:ea typeface="NSimSun" panose="02010609030101010101" pitchFamily="49" charset="-122"/>
                <a:cs typeface="Lucida Sans" panose="020B0602030504020204" pitchFamily="34" charset="0"/>
              </a:rPr>
              <a:t>CAMERA</a:t>
            </a:r>
          </a:p>
          <a:p>
            <a:pPr marL="342900" indent="-342900">
              <a:lnSpc>
                <a:spcPct val="115000"/>
              </a:lnSpc>
              <a:spcAft>
                <a:spcPts val="700"/>
              </a:spcAft>
              <a:buFont typeface="+mj-lt"/>
              <a:buAutoNum type="arabicPeriod"/>
              <a:tabLst>
                <a:tab pos="457200" algn="l"/>
              </a:tabLst>
            </a:pPr>
            <a:r>
              <a:rPr lang="en-IN" sz="1800" kern="100" dirty="0">
                <a:latin typeface="Times New Roman" panose="02020603050405020304" pitchFamily="18" charset="0"/>
                <a:ea typeface="NSimSun" panose="02010609030101010101" pitchFamily="49" charset="-122"/>
                <a:cs typeface="Lucida Sans" panose="020B0602030504020204" pitchFamily="34" charset="0"/>
              </a:rPr>
              <a:t>SD CARD</a:t>
            </a:r>
          </a:p>
          <a:p>
            <a:pPr marL="342900" indent="-342900">
              <a:lnSpc>
                <a:spcPct val="115000"/>
              </a:lnSpc>
              <a:spcAft>
                <a:spcPts val="700"/>
              </a:spcAft>
              <a:buFont typeface="+mj-lt"/>
              <a:buAutoNum type="arabicPeriod"/>
              <a:tabLst>
                <a:tab pos="457200" algn="l"/>
              </a:tabLst>
            </a:pPr>
            <a:r>
              <a:rPr lang="en-IN" sz="1800" kern="100" dirty="0">
                <a:effectLst/>
                <a:latin typeface="Times New Roman" panose="02020603050405020304" pitchFamily="18" charset="0"/>
                <a:ea typeface="NSimSun" panose="02010609030101010101" pitchFamily="49" charset="-122"/>
                <a:cs typeface="Lucida Sans" panose="020B0602030504020204" pitchFamily="34" charset="0"/>
              </a:rPr>
              <a:t>WI-FI</a:t>
            </a:r>
            <a:endParaRPr lang="en-IN" sz="1800" kern="100" dirty="0">
              <a:effectLst/>
              <a:latin typeface="Liberation Serif"/>
              <a:ea typeface="NSimSun" panose="02010609030101010101" pitchFamily="49" charset="-122"/>
              <a:cs typeface="Lucida Sans" panose="020B0602030504020204" pitchFamily="34" charset="0"/>
            </a:endParaRPr>
          </a:p>
          <a:p>
            <a:pPr marL="0" lvl="0" indent="0">
              <a:lnSpc>
                <a:spcPct val="115000"/>
              </a:lnSpc>
              <a:spcAft>
                <a:spcPts val="700"/>
              </a:spcAft>
              <a:buNone/>
              <a:tabLst>
                <a:tab pos="457200" algn="l"/>
              </a:tabLst>
            </a:pPr>
            <a:endParaRPr lang="en-IN" sz="1800" kern="100" dirty="0">
              <a:effectLst/>
              <a:latin typeface="Liberation Serif"/>
              <a:ea typeface="NSimSun" panose="02010609030101010101" pitchFamily="49" charset="-122"/>
              <a:cs typeface="Lucida Sans" panose="020B0602030504020204" pitchFamily="34" charset="0"/>
            </a:endParaRPr>
          </a:p>
          <a:p>
            <a:endParaRPr lang="en-IN" dirty="0"/>
          </a:p>
        </p:txBody>
      </p:sp>
    </p:spTree>
    <p:extLst>
      <p:ext uri="{BB962C8B-B14F-4D97-AF65-F5344CB8AC3E}">
        <p14:creationId xmlns:p14="http://schemas.microsoft.com/office/powerpoint/2010/main" val="181083487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1478</TotalTime>
  <Words>532</Words>
  <Application>Microsoft Office PowerPoint</Application>
  <PresentationFormat>Widescreen</PresentationFormat>
  <Paragraphs>65</Paragraphs>
  <Slides>19</Slides>
  <Notes>0</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19</vt:i4>
      </vt:variant>
    </vt:vector>
  </HeadingPairs>
  <TitlesOfParts>
    <vt:vector size="34" baseType="lpstr">
      <vt:lpstr>Arial</vt:lpstr>
      <vt:lpstr>Arial</vt:lpstr>
      <vt:lpstr>Arial Rounded MT Bold</vt:lpstr>
      <vt:lpstr>Calibri</vt:lpstr>
      <vt:lpstr>Calibri Light</vt:lpstr>
      <vt:lpstr>Courier New</vt:lpstr>
      <vt:lpstr>Google Sans</vt:lpstr>
      <vt:lpstr>Liberation Serif</vt:lpstr>
      <vt:lpstr>Mulish</vt:lpstr>
      <vt:lpstr>Roboto</vt:lpstr>
      <vt:lpstr>Sitka Text</vt:lpstr>
      <vt:lpstr>Times New Roman</vt:lpstr>
      <vt:lpstr>Trebuchet MS</vt:lpstr>
      <vt:lpstr>Wingdings</vt:lpstr>
      <vt:lpstr>Office Theme</vt:lpstr>
      <vt:lpstr>PowerPoint Presentation</vt:lpstr>
      <vt:lpstr>CONTENTS</vt:lpstr>
      <vt:lpstr>Objective</vt:lpstr>
      <vt:lpstr>ABSTRACT</vt:lpstr>
      <vt:lpstr>PowerPoint Presentation</vt:lpstr>
      <vt:lpstr>EXISTING SYSTEM</vt:lpstr>
      <vt:lpstr>PROPOSED SYSTEM</vt:lpstr>
      <vt:lpstr>Open CV </vt:lpstr>
      <vt:lpstr>HARDWARE REQUIREMENTS</vt:lpstr>
      <vt:lpstr>SOFTWARE REQUIREMENTS</vt:lpstr>
      <vt:lpstr>BLOCK DIAGRAM</vt:lpstr>
      <vt:lpstr>Components</vt:lpstr>
      <vt:lpstr>PowerPoint Presentation</vt:lpstr>
      <vt:lpstr>RESULTS</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poojithapakala@hotmail.com</dc:creator>
  <cp:lastModifiedBy>Mohammed kaif</cp:lastModifiedBy>
  <cp:revision>6</cp:revision>
  <dcterms:created xsi:type="dcterms:W3CDTF">2022-09-20T15:50:27Z</dcterms:created>
  <dcterms:modified xsi:type="dcterms:W3CDTF">2023-04-17T07:30:41Z</dcterms:modified>
</cp:coreProperties>
</file>