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8" roundtripDataSignature="AMtx7mj4LYW2R8s6rS2Za08LX3joyjT8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QuattrocentoSans-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customschemas.google.com/relationships/presentationmetadata" Target="metadata"/><Relationship Id="rId27"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57652fab4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c57652fa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83fa4ad656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83fa4ad65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83fa4ad65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83fa4ad6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83fa4ad65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83fa4ad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78c89915f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78c89915f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8911d55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78911d55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56bb6bba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56bb6bb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56bb6bba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56bb6bb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56bb6bba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56bb6bba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57652fa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c57652fa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3fa4ad65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3fa4ad6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57652fab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c57652fa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57652fab4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57652fab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3"/>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3"/>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15" name="Google Shape;15;p3"/>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3"/>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pic>
        <p:nvPicPr>
          <p:cNvPr id="88" name="Google Shape;88;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9" name="Google Shape;89;p11"/>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p:nvPr>
            <p:ph idx="2" type="pic"/>
          </p:nvPr>
        </p:nvSpPr>
        <p:spPr>
          <a:xfrm>
            <a:off x="5181600" y="990600"/>
            <a:ext cx="6172200" cy="4876800"/>
          </a:xfrm>
          <a:prstGeom prst="rect">
            <a:avLst/>
          </a:prstGeom>
          <a:noFill/>
          <a:ln>
            <a:noFill/>
          </a:ln>
        </p:spPr>
      </p:sp>
      <p:sp>
        <p:nvSpPr>
          <p:cNvPr id="91" name="Google Shape;91;p11"/>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1"/>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96" name="Google Shape;96;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7" name="Shape 97"/>
        <p:cNvGrpSpPr/>
        <p:nvPr/>
      </p:nvGrpSpPr>
      <p:grpSpPr>
        <a:xfrm>
          <a:off x="0" y="0"/>
          <a:ext cx="0" cy="0"/>
          <a:chOff x="0" y="0"/>
          <a:chExt cx="0" cy="0"/>
        </a:xfrm>
      </p:grpSpPr>
      <p:pic>
        <p:nvPicPr>
          <p:cNvPr id="98" name="Google Shape;98;p12"/>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9" name="Google Shape;99;p12"/>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 name="Google Shape;10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4" name="Google Shape;104;p12"/>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05" name="Google Shape;105;p12"/>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13"/>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12" name="Google Shape;112;p13"/>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13" name="Shape 113"/>
        <p:cNvGrpSpPr/>
        <p:nvPr/>
      </p:nvGrpSpPr>
      <p:grpSpPr>
        <a:xfrm>
          <a:off x="0" y="0"/>
          <a:ext cx="0" cy="0"/>
          <a:chOff x="0" y="0"/>
          <a:chExt cx="0" cy="0"/>
        </a:xfrm>
      </p:grpSpPr>
      <p:pic>
        <p:nvPicPr>
          <p:cNvPr id="114" name="Google Shape;114;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5" name="Google Shape;115;p14"/>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 name="Google Shape;116;p14"/>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1" name="Google Shape;121;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2" name="Google Shape;122;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23" name="Shape 123"/>
        <p:cNvGrpSpPr/>
        <p:nvPr/>
      </p:nvGrpSpPr>
      <p:grpSpPr>
        <a:xfrm>
          <a:off x="0" y="0"/>
          <a:ext cx="0" cy="0"/>
          <a:chOff x="0" y="0"/>
          <a:chExt cx="0" cy="0"/>
        </a:xfrm>
      </p:grpSpPr>
      <p:pic>
        <p:nvPicPr>
          <p:cNvPr id="124" name="Google Shape;124;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5" name="Google Shape;125;p15"/>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6" name="Google Shape;126;p15"/>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15"/>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8" name="Google Shape;128;p15"/>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7"/>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38" name="Google Shape;138;p17"/>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9" name="Google Shape;13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43" name="Google Shape;14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8"/>
          <p:cNvSpPr/>
          <p:nvPr>
            <p:ph idx="2" type="pic"/>
          </p:nvPr>
        </p:nvSpPr>
        <p:spPr>
          <a:xfrm>
            <a:off x="5181600" y="990600"/>
            <a:ext cx="6172200" cy="4876800"/>
          </a:xfrm>
          <a:prstGeom prst="rect">
            <a:avLst/>
          </a:prstGeom>
          <a:noFill/>
          <a:ln>
            <a:noFill/>
          </a:ln>
        </p:spPr>
      </p:sp>
      <p:sp>
        <p:nvSpPr>
          <p:cNvPr id="148" name="Google Shape;14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8"/>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52" name="Google Shape;152;p18"/>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3" name="Google Shape;153;p18"/>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9"/>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8" name="Google Shape;1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9"/>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2" name="Google Shape;162;p19"/>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8" name="Shape 28"/>
        <p:cNvGrpSpPr/>
        <p:nvPr/>
      </p:nvGrpSpPr>
      <p:grpSpPr>
        <a:xfrm>
          <a:off x="0" y="0"/>
          <a:ext cx="0" cy="0"/>
          <a:chOff x="0" y="0"/>
          <a:chExt cx="0" cy="0"/>
        </a:xfrm>
      </p:grpSpPr>
      <p:pic>
        <p:nvPicPr>
          <p:cNvPr id="29" name="Google Shape;29;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1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4" name="Google Shape;34;p1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35" name="Google Shape;35;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pic>
        <p:nvPicPr>
          <p:cNvPr id="37" name="Google Shape;37;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8" name="Google Shape;38;p5"/>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0" name="Google Shape;4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3" name="Shape 43"/>
        <p:cNvGrpSpPr/>
        <p:nvPr/>
      </p:nvGrpSpPr>
      <p:grpSpPr>
        <a:xfrm>
          <a:off x="0" y="0"/>
          <a:ext cx="0" cy="0"/>
          <a:chOff x="0" y="0"/>
          <a:chExt cx="0" cy="0"/>
        </a:xfrm>
      </p:grpSpPr>
      <p:pic>
        <p:nvPicPr>
          <p:cNvPr id="44" name="Google Shape;44;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5" name="Google Shape;45;p6"/>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 name="Google Shape;46;p6"/>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1" name="Google Shape;51;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2" name="Google Shape;52;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3" name="Shape 53"/>
        <p:cNvGrpSpPr/>
        <p:nvPr/>
      </p:nvGrpSpPr>
      <p:grpSpPr>
        <a:xfrm>
          <a:off x="0" y="0"/>
          <a:ext cx="0" cy="0"/>
          <a:chOff x="0" y="0"/>
          <a:chExt cx="0" cy="0"/>
        </a:xfrm>
      </p:grpSpPr>
      <p:pic>
        <p:nvPicPr>
          <p:cNvPr id="54" name="Google Shape;54;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5" name="Google Shape;55;p7"/>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6" name="Google Shape;56;p7"/>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7"/>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8" name="Google Shape;58;p7"/>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5" name="Shape 65"/>
        <p:cNvGrpSpPr/>
        <p:nvPr/>
      </p:nvGrpSpPr>
      <p:grpSpPr>
        <a:xfrm>
          <a:off x="0" y="0"/>
          <a:ext cx="0" cy="0"/>
          <a:chOff x="0" y="0"/>
          <a:chExt cx="0" cy="0"/>
        </a:xfrm>
      </p:grpSpPr>
      <p:pic>
        <p:nvPicPr>
          <p:cNvPr id="66" name="Google Shape;66;p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67" name="Google Shape;6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1" name="Google Shape;71;p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72" name="Google Shape;72;p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pic>
        <p:nvPicPr>
          <p:cNvPr id="78" name="Google Shape;78;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9" name="Google Shape;79;p10"/>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81" name="Google Shape;81;p10"/>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2" name="Google Shape;8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85" name="Google Shape;85;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6" name="Google Shape;86;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886275" y="1063675"/>
            <a:ext cx="10391400" cy="18750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b="1" lang="en-US" sz="4800">
                <a:latin typeface="Calibri"/>
                <a:ea typeface="Calibri"/>
                <a:cs typeface="Calibri"/>
                <a:sym typeface="Calibri"/>
              </a:rPr>
              <a:t>INDEPENDENT PROJECT PRESENTATION</a:t>
            </a:r>
            <a:endParaRPr b="1" sz="4800">
              <a:latin typeface="Calibri"/>
              <a:ea typeface="Calibri"/>
              <a:cs typeface="Calibri"/>
              <a:sym typeface="Calibri"/>
            </a:endParaRPr>
          </a:p>
        </p:txBody>
      </p:sp>
      <p:sp>
        <p:nvSpPr>
          <p:cNvPr id="169" name="Google Shape;169;p1"/>
          <p:cNvSpPr txBox="1"/>
          <p:nvPr>
            <p:ph idx="1" type="subTitle"/>
          </p:nvPr>
        </p:nvSpPr>
        <p:spPr>
          <a:xfrm>
            <a:off x="2321175" y="3240575"/>
            <a:ext cx="8956500" cy="694800"/>
          </a:xfrm>
          <a:prstGeom prst="rect">
            <a:avLst/>
          </a:prstGeom>
          <a:noFill/>
          <a:ln>
            <a:noFill/>
          </a:ln>
        </p:spPr>
        <p:txBody>
          <a:bodyPr anchorCtr="0" anchor="t" bIns="45700" lIns="91425" spcFirstLastPara="1" rIns="91425" wrap="square" tIns="45700">
            <a:normAutofit lnSpcReduction="20000"/>
          </a:bodyPr>
          <a:lstStyle/>
          <a:p>
            <a:pPr indent="0" lvl="0" marL="0" rtl="0" algn="r">
              <a:lnSpc>
                <a:spcPct val="90000"/>
              </a:lnSpc>
              <a:spcBef>
                <a:spcPts val="0"/>
              </a:spcBef>
              <a:spcAft>
                <a:spcPts val="0"/>
              </a:spcAft>
              <a:buClr>
                <a:srgbClr val="E9F7F6"/>
              </a:buClr>
              <a:buSzPts val="2400"/>
              <a:buNone/>
            </a:pPr>
            <a:r>
              <a:rPr b="1" lang="en-US" sz="3900">
                <a:solidFill>
                  <a:schemeClr val="lt1"/>
                </a:solidFill>
              </a:rPr>
              <a:t>Title: ANPR SYSTEM USING RASPBERRY PI</a:t>
            </a:r>
            <a:endParaRPr b="1" sz="5300">
              <a:solidFill>
                <a:schemeClr val="lt1"/>
              </a:solidFill>
            </a:endParaRPr>
          </a:p>
        </p:txBody>
      </p:sp>
      <p:sp>
        <p:nvSpPr>
          <p:cNvPr id="170" name="Google Shape;170;p1"/>
          <p:cNvSpPr txBox="1"/>
          <p:nvPr/>
        </p:nvSpPr>
        <p:spPr>
          <a:xfrm>
            <a:off x="7350200" y="4942850"/>
            <a:ext cx="3822900" cy="10773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Group Members</a:t>
            </a:r>
            <a:r>
              <a:rPr b="0" i="0" lang="en-US" sz="1900" u="none" cap="none" strike="noStrike">
                <a:solidFill>
                  <a:schemeClr val="lt1"/>
                </a:solidFill>
                <a:latin typeface="Calibri"/>
                <a:ea typeface="Calibri"/>
                <a:cs typeface="Calibri"/>
                <a:sym typeface="Calibri"/>
              </a:rPr>
              <a:t>:</a:t>
            </a:r>
            <a:endParaRPr b="0" i="0" sz="1900" u="none" cap="none" strike="noStrike">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900"/>
              <a:buFont typeface="Arial"/>
              <a:buNone/>
            </a:pPr>
            <a:r>
              <a:rPr lang="en-US" sz="1900">
                <a:solidFill>
                  <a:schemeClr val="lt1"/>
                </a:solidFill>
                <a:latin typeface="Calibri"/>
                <a:ea typeface="Calibri"/>
                <a:cs typeface="Calibri"/>
                <a:sym typeface="Calibri"/>
              </a:rPr>
              <a:t>Dheeraj - 2020194</a:t>
            </a:r>
            <a:endParaRPr sz="19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Aryman Srivastava - 202</a:t>
            </a:r>
            <a:r>
              <a:rPr lang="en-US" sz="1900">
                <a:solidFill>
                  <a:schemeClr val="lt1"/>
                </a:solidFill>
                <a:latin typeface="Calibri"/>
                <a:ea typeface="Calibri"/>
                <a:cs typeface="Calibri"/>
                <a:sym typeface="Calibri"/>
              </a:rPr>
              <a:t>0184</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c57652fab4_0_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42" name="Google Shape;242;g1c57652fab4_0_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300">
                <a:latin typeface="Roboto"/>
                <a:ea typeface="Roboto"/>
                <a:cs typeface="Roboto"/>
                <a:sym typeface="Roboto"/>
              </a:rPr>
              <a:t>In order to improve the performance of the model, we have implemented a system that processes a batch of 5 images at once. This process has caused a trade-off between </a:t>
            </a:r>
            <a:r>
              <a:rPr lang="en-US" sz="2300">
                <a:latin typeface="Roboto"/>
                <a:ea typeface="Roboto"/>
                <a:cs typeface="Roboto"/>
                <a:sym typeface="Roboto"/>
              </a:rPr>
              <a:t>accuracy</a:t>
            </a:r>
            <a:r>
              <a:rPr lang="en-US" sz="2300">
                <a:latin typeface="Roboto"/>
                <a:ea typeface="Roboto"/>
                <a:cs typeface="Roboto"/>
                <a:sym typeface="Roboto"/>
              </a:rPr>
              <a:t> and speed. It now takes about 3-5 seconds for model to detect number plate from a single image. </a:t>
            </a:r>
            <a:endParaRPr sz="2300">
              <a:latin typeface="Roboto"/>
              <a:ea typeface="Roboto"/>
              <a:cs typeface="Roboto"/>
              <a:sym typeface="Roboto"/>
            </a:endParaRPr>
          </a:p>
          <a:p>
            <a:pPr indent="0" lvl="0" marL="0" rtl="0" algn="l">
              <a:spcBef>
                <a:spcPts val="1000"/>
              </a:spcBef>
              <a:spcAft>
                <a:spcPts val="0"/>
              </a:spcAft>
              <a:buNone/>
            </a:pPr>
            <a:r>
              <a:rPr lang="en-US" sz="2300">
                <a:latin typeface="Roboto"/>
                <a:ea typeface="Roboto"/>
                <a:cs typeface="Roboto"/>
                <a:sym typeface="Roboto"/>
              </a:rPr>
              <a:t>In order to further improve the quality of the output, we have also implemented image processing techniques to improve the sharpness of the images and used string formatting to group similar images together.</a:t>
            </a:r>
            <a:endParaRPr sz="2300">
              <a:latin typeface="Roboto"/>
              <a:ea typeface="Roboto"/>
              <a:cs typeface="Roboto"/>
              <a:sym typeface="Roboto"/>
            </a:endParaRPr>
          </a:p>
          <a:p>
            <a:pPr indent="0" lvl="0" marL="0" rtl="0" algn="l">
              <a:spcBef>
                <a:spcPts val="1000"/>
              </a:spcBef>
              <a:spcAft>
                <a:spcPts val="0"/>
              </a:spcAft>
              <a:buNone/>
            </a:pPr>
            <a:r>
              <a:rPr lang="en-US" sz="2300">
                <a:latin typeface="Roboto"/>
                <a:ea typeface="Roboto"/>
                <a:cs typeface="Roboto"/>
                <a:sym typeface="Roboto"/>
              </a:rPr>
              <a:t>The accuracy for the image detection is 82-98 % , while the accuracy of the text extraction from image is 80-90%.</a:t>
            </a:r>
            <a:endParaRPr sz="2300">
              <a:latin typeface="Roboto"/>
              <a:ea typeface="Roboto"/>
              <a:cs typeface="Roboto"/>
              <a:sym typeface="Roboto"/>
            </a:endParaRPr>
          </a:p>
          <a:p>
            <a:pPr indent="0" lvl="0" marL="0" rtl="0" algn="l">
              <a:spcBef>
                <a:spcPts val="1000"/>
              </a:spcBef>
              <a:spcAft>
                <a:spcPts val="0"/>
              </a:spcAft>
              <a:buNone/>
            </a:pPr>
            <a:r>
              <a:rPr lang="en-US" sz="2300">
                <a:latin typeface="Roboto"/>
                <a:ea typeface="Roboto"/>
                <a:cs typeface="Roboto"/>
                <a:sym typeface="Roboto"/>
              </a:rPr>
              <a:t>A threshold of 80 % was used for both the model and OCR (Optical Character Recognition) was used.</a:t>
            </a:r>
            <a:endParaRPr sz="23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83fa4ad656_1_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a:t>
            </a:r>
            <a:r>
              <a:rPr lang="en-US"/>
              <a:t>chosen</a:t>
            </a:r>
            <a:r>
              <a:rPr lang="en-US"/>
              <a:t> by us</a:t>
            </a:r>
            <a:endParaRPr/>
          </a:p>
        </p:txBody>
      </p:sp>
      <p:sp>
        <p:nvSpPr>
          <p:cNvPr id="248" name="Google Shape;248;g183fa4ad656_1_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b="1" lang="en-US"/>
              <a:t>TensorFlow 2 detection Model Zoo:</a:t>
            </a:r>
            <a:endParaRPr b="1"/>
          </a:p>
          <a:p>
            <a:pPr indent="0" lvl="0" marL="0" rtl="0" algn="l">
              <a:spcBef>
                <a:spcPts val="0"/>
              </a:spcBef>
              <a:spcAft>
                <a:spcPts val="0"/>
              </a:spcAft>
              <a:buClr>
                <a:schemeClr val="dk1"/>
              </a:buClr>
              <a:buSzPts val="1100"/>
              <a:buFont typeface="Arial"/>
              <a:buNone/>
            </a:pPr>
            <a:r>
              <a:rPr b="1" lang="en-US"/>
              <a:t> SSd mobileNet V2 FPNLite 320*320 (speed : 22ms , 22.2)</a:t>
            </a:r>
            <a:endParaRPr b="1"/>
          </a:p>
          <a:p>
            <a:pPr indent="0" lvl="0" marL="0" rtl="0" algn="l">
              <a:spcBef>
                <a:spcPts val="1000"/>
              </a:spcBef>
              <a:spcAft>
                <a:spcPts val="0"/>
              </a:spcAft>
              <a:buClr>
                <a:schemeClr val="dk1"/>
              </a:buClr>
              <a:buSzPts val="1100"/>
              <a:buFont typeface="Arial"/>
              <a:buNone/>
            </a:pPr>
            <a:r>
              <a:rPr lang="en-US"/>
              <a:t>We chose this model because two reasons :</a:t>
            </a:r>
            <a:endParaRPr/>
          </a:p>
          <a:p>
            <a:pPr indent="-342900" lvl="0" marL="457200" rtl="0" algn="l">
              <a:spcBef>
                <a:spcPts val="1000"/>
              </a:spcBef>
              <a:spcAft>
                <a:spcPts val="0"/>
              </a:spcAft>
              <a:buSzPts val="1800"/>
              <a:buAutoNum type="arabicParenR"/>
            </a:pPr>
            <a:r>
              <a:rPr lang="en-US"/>
              <a:t>Decent speed </a:t>
            </a:r>
            <a:endParaRPr/>
          </a:p>
          <a:p>
            <a:pPr indent="-342900" lvl="0" marL="457200" rtl="0" algn="l">
              <a:spcBef>
                <a:spcPts val="0"/>
              </a:spcBef>
              <a:spcAft>
                <a:spcPts val="0"/>
              </a:spcAft>
              <a:buSzPts val="1800"/>
              <a:buAutoNum type="arabicParenR"/>
            </a:pPr>
            <a:r>
              <a:rPr lang="en-US"/>
              <a:t>Decent accuracy</a:t>
            </a:r>
            <a:endParaRPr/>
          </a:p>
          <a:p>
            <a:pPr indent="0" lvl="0" marL="0" rtl="0" algn="l">
              <a:spcBef>
                <a:spcPts val="1000"/>
              </a:spcBef>
              <a:spcAft>
                <a:spcPts val="0"/>
              </a:spcAft>
              <a:buClr>
                <a:schemeClr val="dk1"/>
              </a:buClr>
              <a:buSzPts val="1100"/>
              <a:buFont typeface="Arial"/>
              <a:buNone/>
            </a:pPr>
            <a:r>
              <a:rPr b="1" lang="en-US"/>
              <a:t>EasyOCR</a:t>
            </a:r>
            <a:r>
              <a:rPr lang="en-US"/>
              <a:t> for the text extraction from the image due to high speed, and decent accuracy.</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83fa4ad656_0_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Applications of the projects</a:t>
            </a:r>
            <a:endParaRPr/>
          </a:p>
        </p:txBody>
      </p:sp>
      <p:sp>
        <p:nvSpPr>
          <p:cNvPr id="254" name="Google Shape;254;g183fa4ad656_0_5"/>
          <p:cNvSpPr txBox="1"/>
          <p:nvPr>
            <p:ph idx="1" type="body"/>
          </p:nvPr>
        </p:nvSpPr>
        <p:spPr>
          <a:xfrm>
            <a:off x="838202" y="13600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Applications of projects are:-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Parking</a:t>
            </a:r>
            <a:endParaRPr/>
          </a:p>
          <a:p>
            <a:pPr indent="-342900" lvl="0" marL="457200" rtl="0" algn="l">
              <a:spcBef>
                <a:spcPts val="1000"/>
              </a:spcBef>
              <a:spcAft>
                <a:spcPts val="0"/>
              </a:spcAft>
              <a:buSzPts val="1800"/>
              <a:buChar char="●"/>
            </a:pPr>
            <a:r>
              <a:rPr lang="en-US"/>
              <a:t>Access-Control</a:t>
            </a:r>
            <a:endParaRPr/>
          </a:p>
          <a:p>
            <a:pPr indent="-342900" lvl="0" marL="457200" rtl="0" algn="l">
              <a:spcBef>
                <a:spcPts val="1000"/>
              </a:spcBef>
              <a:spcAft>
                <a:spcPts val="0"/>
              </a:spcAft>
              <a:buSzPts val="1800"/>
              <a:buChar char="●"/>
            </a:pPr>
            <a:r>
              <a:rPr lang="en-US"/>
              <a:t>Tolling</a:t>
            </a:r>
            <a:endParaRPr/>
          </a:p>
          <a:p>
            <a:pPr indent="-342900" lvl="0" marL="457200" rtl="0" algn="l">
              <a:spcBef>
                <a:spcPts val="1000"/>
              </a:spcBef>
              <a:spcAft>
                <a:spcPts val="0"/>
              </a:spcAft>
              <a:buSzPts val="1800"/>
              <a:buChar char="●"/>
            </a:pPr>
            <a:r>
              <a:rPr lang="en-US"/>
              <a:t>24 / 7 Security </a:t>
            </a:r>
            <a:r>
              <a:rPr lang="en-US"/>
              <a:t>Surveillance</a:t>
            </a:r>
            <a:r>
              <a:rPr lang="en-US"/>
              <a:t> </a:t>
            </a:r>
            <a:endParaRPr/>
          </a:p>
          <a:p>
            <a:pPr indent="-342900" lvl="0" marL="457200" rtl="0" algn="l">
              <a:spcBef>
                <a:spcPts val="1000"/>
              </a:spcBef>
              <a:spcAft>
                <a:spcPts val="1000"/>
              </a:spcAft>
              <a:buSzPts val="1800"/>
              <a:buChar char="●"/>
            </a:pPr>
            <a:r>
              <a:rPr lang="en-US"/>
              <a:t>Car Tracking</a:t>
            </a:r>
            <a:endParaRPr/>
          </a:p>
        </p:txBody>
      </p:sp>
      <p:pic>
        <p:nvPicPr>
          <p:cNvPr id="255" name="Google Shape;255;g183fa4ad656_0_5"/>
          <p:cNvPicPr preferRelativeResize="0"/>
          <p:nvPr/>
        </p:nvPicPr>
        <p:blipFill>
          <a:blip r:embed="rId3">
            <a:alphaModFix/>
          </a:blip>
          <a:stretch>
            <a:fillRect/>
          </a:stretch>
        </p:blipFill>
        <p:spPr>
          <a:xfrm>
            <a:off x="6719850" y="2210922"/>
            <a:ext cx="4469851" cy="250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83fa4ad656_0_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Problems To Be Solved</a:t>
            </a:r>
            <a:endParaRPr/>
          </a:p>
        </p:txBody>
      </p:sp>
      <p:sp>
        <p:nvSpPr>
          <p:cNvPr id="261" name="Google Shape;261;g183fa4ad656_0_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Reducing the delay of the ANPR model, and increasing the accuracy of OCR.</a:t>
            </a:r>
            <a:endParaRPr/>
          </a:p>
          <a:p>
            <a:pPr indent="-342900" lvl="0" marL="457200" rtl="0" algn="l">
              <a:spcBef>
                <a:spcPts val="1000"/>
              </a:spcBef>
              <a:spcAft>
                <a:spcPts val="0"/>
              </a:spcAft>
              <a:buSzPts val="1800"/>
              <a:buChar char="●"/>
            </a:pPr>
            <a:r>
              <a:rPr lang="en-US"/>
              <a:t>Automating the process of Image clicking.</a:t>
            </a:r>
            <a:endParaRPr/>
          </a:p>
          <a:p>
            <a:pPr indent="-342900" lvl="0" marL="457200" rtl="0" algn="l">
              <a:spcBef>
                <a:spcPts val="1000"/>
              </a:spcBef>
              <a:spcAft>
                <a:spcPts val="0"/>
              </a:spcAft>
              <a:buSzPts val="1800"/>
              <a:buChar char="●"/>
            </a:pPr>
            <a:r>
              <a:rPr lang="en-US"/>
              <a:t>Implementing a GUI to enter more details.</a:t>
            </a:r>
            <a:endParaRPr/>
          </a:p>
          <a:p>
            <a:pPr indent="-342900" lvl="0" marL="457200" rtl="0" algn="l">
              <a:spcBef>
                <a:spcPts val="1000"/>
              </a:spcBef>
              <a:spcAft>
                <a:spcPts val="0"/>
              </a:spcAft>
              <a:buSzPts val="1800"/>
              <a:buChar char="●"/>
            </a:pPr>
            <a:r>
              <a:rPr lang="en-US"/>
              <a:t>Centralizing the system for multiple camera setups.</a:t>
            </a:r>
            <a:endParaRPr/>
          </a:p>
          <a:p>
            <a:pPr indent="-342900" lvl="0" marL="457200" rtl="0" algn="l">
              <a:spcBef>
                <a:spcPts val="1000"/>
              </a:spcBef>
              <a:spcAft>
                <a:spcPts val="0"/>
              </a:spcAft>
              <a:buSzPts val="1800"/>
              <a:buFont typeface="Calibri"/>
              <a:buChar char="●"/>
            </a:pPr>
            <a:r>
              <a:rPr lang="en-US"/>
              <a:t>E</a:t>
            </a:r>
            <a:r>
              <a:rPr lang="en-US"/>
              <a:t>xpansion of the scope of the model to include two-wheeled vehicles.</a:t>
            </a:r>
            <a:endParaRPr/>
          </a:p>
          <a:p>
            <a:pPr indent="-342900" lvl="0" marL="457200" rtl="0" algn="l">
              <a:spcBef>
                <a:spcPts val="1000"/>
              </a:spcBef>
              <a:spcAft>
                <a:spcPts val="1000"/>
              </a:spcAft>
              <a:buSzPts val="1800"/>
              <a:buChar char="●"/>
            </a:pPr>
            <a:r>
              <a:rPr lang="en-US"/>
              <a:t>Final deployment of the model.</a:t>
            </a:r>
            <a:endParaRPr/>
          </a:p>
        </p:txBody>
      </p:sp>
      <p:pic>
        <p:nvPicPr>
          <p:cNvPr id="262" name="Google Shape;262;g183fa4ad656_0_0"/>
          <p:cNvPicPr preferRelativeResize="0"/>
          <p:nvPr/>
        </p:nvPicPr>
        <p:blipFill>
          <a:blip r:embed="rId3">
            <a:alphaModFix/>
          </a:blip>
          <a:stretch>
            <a:fillRect/>
          </a:stretch>
        </p:blipFill>
        <p:spPr>
          <a:xfrm>
            <a:off x="7904150" y="4519325"/>
            <a:ext cx="2887650" cy="204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78c89915fe_0_14"/>
          <p:cNvSpPr txBox="1"/>
          <p:nvPr/>
        </p:nvSpPr>
        <p:spPr>
          <a:xfrm>
            <a:off x="3813525" y="3101950"/>
            <a:ext cx="4347000" cy="985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rPr b="1" i="0" lang="en-US" sz="5200" u="none" cap="none" strike="noStrike">
                <a:solidFill>
                  <a:srgbClr val="3EADA7"/>
                </a:solidFill>
                <a:latin typeface="Calibri"/>
                <a:ea typeface="Calibri"/>
                <a:cs typeface="Calibri"/>
                <a:sym typeface="Calibri"/>
              </a:rPr>
              <a:t>Thank You!</a:t>
            </a:r>
            <a:endParaRPr b="1" i="0" sz="5200" u="none" cap="none" strike="noStrike">
              <a:solidFill>
                <a:srgbClr val="3EADA7"/>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78911d5537_0_0"/>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200">
                <a:solidFill>
                  <a:srgbClr val="3EADA7"/>
                </a:solidFill>
                <a:highlight>
                  <a:srgbClr val="FFFFFF"/>
                </a:highlight>
                <a:latin typeface="Arial"/>
                <a:ea typeface="Arial"/>
                <a:cs typeface="Arial"/>
                <a:sym typeface="Arial"/>
              </a:rPr>
              <a:t>Motivation</a:t>
            </a:r>
            <a:endParaRPr b="1" sz="4200">
              <a:solidFill>
                <a:srgbClr val="3EADA7"/>
              </a:solidFill>
              <a:latin typeface="Arial"/>
              <a:ea typeface="Arial"/>
              <a:cs typeface="Arial"/>
              <a:sym typeface="Arial"/>
            </a:endParaRPr>
          </a:p>
        </p:txBody>
      </p:sp>
      <p:sp>
        <p:nvSpPr>
          <p:cNvPr id="176" name="Google Shape;176;g178911d5537_0_0"/>
          <p:cNvSpPr txBox="1"/>
          <p:nvPr>
            <p:ph idx="1" type="body"/>
          </p:nvPr>
        </p:nvSpPr>
        <p:spPr>
          <a:xfrm>
            <a:off x="838202" y="1592207"/>
            <a:ext cx="10515600" cy="4799100"/>
          </a:xfrm>
          <a:prstGeom prst="rect">
            <a:avLst/>
          </a:prstGeom>
          <a:noFill/>
          <a:ln>
            <a:noFill/>
          </a:ln>
        </p:spPr>
        <p:txBody>
          <a:bodyPr anchorCtr="0" anchor="t" bIns="45700" lIns="91425" spcFirstLastPara="1" rIns="91425" wrap="square" tIns="45700">
            <a:normAutofit/>
          </a:bodyPr>
          <a:lstStyle/>
          <a:p>
            <a:pPr indent="-330200" lvl="0" marL="457200" rtl="0" algn="l">
              <a:lnSpc>
                <a:spcPct val="115000"/>
              </a:lnSpc>
              <a:spcBef>
                <a:spcPts val="1000"/>
              </a:spcBef>
              <a:spcAft>
                <a:spcPts val="0"/>
              </a:spcAft>
              <a:buSzPts val="1600"/>
              <a:buChar char="●"/>
            </a:pPr>
            <a:r>
              <a:rPr b="1" lang="en-US" sz="2500"/>
              <a:t>ANPR</a:t>
            </a:r>
            <a:r>
              <a:rPr lang="en-US" sz="2500"/>
              <a:t> </a:t>
            </a:r>
            <a:r>
              <a:rPr b="1" lang="en-US" sz="2500"/>
              <a:t>:- </a:t>
            </a:r>
            <a:r>
              <a:rPr lang="en-US" sz="2500"/>
              <a:t>Automatic Number Plate Recognition System is a </a:t>
            </a:r>
            <a:r>
              <a:rPr lang="en-US" sz="2500"/>
              <a:t>system which follows four different steps to identify the Number Plate of a given Vehicle</a:t>
            </a:r>
            <a:endParaRPr sz="2500"/>
          </a:p>
          <a:p>
            <a:pPr indent="-330200" lvl="0" marL="457200" rtl="0" algn="l">
              <a:lnSpc>
                <a:spcPct val="115000"/>
              </a:lnSpc>
              <a:spcBef>
                <a:spcPts val="1000"/>
              </a:spcBef>
              <a:spcAft>
                <a:spcPts val="0"/>
              </a:spcAft>
              <a:buSzPts val="1600"/>
              <a:buChar char="●"/>
            </a:pPr>
            <a:r>
              <a:rPr lang="en-US" sz="2500"/>
              <a:t>The main fields where such systems can be implemented is Security Maintenance, correcting Human Error</a:t>
            </a:r>
            <a:r>
              <a:rPr lang="en-US" sz="2500"/>
              <a:t> in recording details, centralizing multiple such implementations, vehicle owner identification incase of any </a:t>
            </a:r>
            <a:r>
              <a:rPr lang="en-US" sz="2500"/>
              <a:t>discrepancies.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c56bb6bba8_0_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Problem Statement</a:t>
            </a:r>
            <a:endParaRPr b="1"/>
          </a:p>
        </p:txBody>
      </p:sp>
      <p:sp>
        <p:nvSpPr>
          <p:cNvPr id="182" name="Google Shape;182;g1c56bb6bba8_0_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368300" lvl="0" marL="457200" rtl="0" algn="l">
              <a:lnSpc>
                <a:spcPct val="115000"/>
              </a:lnSpc>
              <a:spcBef>
                <a:spcPts val="1000"/>
              </a:spcBef>
              <a:spcAft>
                <a:spcPts val="0"/>
              </a:spcAft>
              <a:buSzPts val="2200"/>
              <a:buFont typeface="Roboto"/>
              <a:buChar char="●"/>
            </a:pPr>
            <a:r>
              <a:rPr lang="en-US" sz="2200">
                <a:latin typeface="Roboto"/>
                <a:ea typeface="Roboto"/>
                <a:cs typeface="Roboto"/>
                <a:sym typeface="Roboto"/>
              </a:rPr>
              <a:t>The delay time experienced by vehicles entering and exiting through a gate is too long, causing frustration and inconvenience for drivers.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US" sz="2200">
                <a:latin typeface="Roboto"/>
                <a:ea typeface="Roboto"/>
                <a:cs typeface="Roboto"/>
                <a:sym typeface="Roboto"/>
              </a:rPr>
              <a:t>Our goal is to identify strategies and implement the best, that will significantly reduce the delay time for vehicles going in and out of the gate, in order to improve the overall efficiency and convenience of the system.</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US" sz="2200">
                <a:latin typeface="Roboto"/>
                <a:ea typeface="Roboto"/>
                <a:cs typeface="Roboto"/>
                <a:sym typeface="Roboto"/>
              </a:rPr>
              <a:t>One of the strategies for improving the efficiency of the entry and exit process, is to implement an Automatic Number Plate Recognition (ANPR) system that uses optical character recognition technology to detect and record the number plates of vehicles entering and exiting the station.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US" sz="2200">
                <a:latin typeface="Roboto"/>
                <a:ea typeface="Roboto"/>
                <a:cs typeface="Roboto"/>
                <a:sym typeface="Roboto"/>
              </a:rPr>
              <a:t>The ANPR system can also be used to stores the entry and exit times of each vehicle, allowing us to track the flow of traffic and optimize the layout and operation of the gate.</a:t>
            </a:r>
            <a:endParaRPr sz="2200">
              <a:latin typeface="Roboto"/>
              <a:ea typeface="Roboto"/>
              <a:cs typeface="Roboto"/>
              <a:sym typeface="Roboto"/>
            </a:endParaRPr>
          </a:p>
          <a:p>
            <a:pPr indent="0" lvl="0" marL="0" rtl="0" algn="l">
              <a:lnSpc>
                <a:spcPct val="115000"/>
              </a:lnSpc>
              <a:spcBef>
                <a:spcPts val="1000"/>
              </a:spcBef>
              <a:spcAft>
                <a:spcPts val="100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c56bb6bba8_0_1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 (⅓)</a:t>
            </a:r>
            <a:endParaRPr/>
          </a:p>
        </p:txBody>
      </p:sp>
      <p:sp>
        <p:nvSpPr>
          <p:cNvPr id="188" name="Google Shape;188;g1c56bb6bba8_0_15"/>
          <p:cNvSpPr txBox="1"/>
          <p:nvPr>
            <p:ph idx="1" type="body"/>
          </p:nvPr>
        </p:nvSpPr>
        <p:spPr>
          <a:xfrm>
            <a:off x="845125" y="1381175"/>
            <a:ext cx="10515600" cy="49707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200">
                <a:latin typeface="Roboto"/>
                <a:ea typeface="Roboto"/>
                <a:cs typeface="Roboto"/>
                <a:sym typeface="Roboto"/>
              </a:rPr>
              <a:t>The proposed solution for tracking the movements of vehicles in a designated area involves the development of an ANPR (Automatic Number Plate Recognition) system on a server and the use of a Raspberry Pi and camera module to detect the license plate of vehicles. For this project we have used an Raspberry pi 3b+ Model and an Logitech 720 pixel Camera. The process for this solution is as follows:</a:t>
            </a:r>
            <a:endParaRPr sz="2200">
              <a:latin typeface="Roboto"/>
              <a:ea typeface="Roboto"/>
              <a:cs typeface="Roboto"/>
              <a:sym typeface="Roboto"/>
            </a:endParaRPr>
          </a:p>
          <a:p>
            <a:pPr indent="-368300" lvl="0" marL="457200" rtl="0" algn="l">
              <a:lnSpc>
                <a:spcPct val="115000"/>
              </a:lnSpc>
              <a:spcBef>
                <a:spcPts val="2900"/>
              </a:spcBef>
              <a:spcAft>
                <a:spcPts val="0"/>
              </a:spcAft>
              <a:buClr>
                <a:schemeClr val="dk1"/>
              </a:buClr>
              <a:buSzPts val="2200"/>
              <a:buFont typeface="Roboto"/>
              <a:buChar char="●"/>
            </a:pPr>
            <a:r>
              <a:rPr lang="en-US" sz="2200">
                <a:latin typeface="Roboto"/>
                <a:ea typeface="Roboto"/>
                <a:cs typeface="Roboto"/>
                <a:sym typeface="Roboto"/>
              </a:rPr>
              <a:t>The camera, connected to the Raspberry Pi, captures an image of a vehicle as it enters or exits the designated area. For the Camera to click the image, a switch and an Indicator light is installed.</a:t>
            </a:r>
            <a:endParaRPr sz="2200">
              <a:latin typeface="Roboto"/>
              <a:ea typeface="Roboto"/>
              <a:cs typeface="Roboto"/>
              <a:sym typeface="Roboto"/>
            </a:endParaRPr>
          </a:p>
          <a:p>
            <a:pPr indent="-368300" lvl="0" marL="457200" rtl="0" algn="l">
              <a:lnSpc>
                <a:spcPct val="115000"/>
              </a:lnSpc>
              <a:spcBef>
                <a:spcPts val="1000"/>
              </a:spcBef>
              <a:spcAft>
                <a:spcPts val="0"/>
              </a:spcAft>
              <a:buClr>
                <a:schemeClr val="dk1"/>
              </a:buClr>
              <a:buSzPts val="2200"/>
              <a:buFont typeface="Roboto"/>
              <a:buChar char="●"/>
            </a:pPr>
            <a:r>
              <a:rPr lang="en-US" sz="2200">
                <a:latin typeface="Roboto"/>
                <a:ea typeface="Roboto"/>
                <a:cs typeface="Roboto"/>
                <a:sym typeface="Roboto"/>
              </a:rPr>
              <a:t>The Raspberry Pi sends the image to the server via a client-server architecture.</a:t>
            </a:r>
            <a:endParaRPr sz="2200">
              <a:latin typeface="Roboto"/>
              <a:ea typeface="Roboto"/>
              <a:cs typeface="Roboto"/>
              <a:sym typeface="Roboto"/>
            </a:endParaRPr>
          </a:p>
          <a:p>
            <a:pPr indent="-368300" lvl="0" marL="457200" rtl="0" algn="l">
              <a:lnSpc>
                <a:spcPct val="115000"/>
              </a:lnSpc>
              <a:spcBef>
                <a:spcPts val="1000"/>
              </a:spcBef>
              <a:spcAft>
                <a:spcPts val="1000"/>
              </a:spcAft>
              <a:buClr>
                <a:schemeClr val="dk1"/>
              </a:buClr>
              <a:buSzPts val="2200"/>
              <a:buFont typeface="Roboto"/>
              <a:buChar char="●"/>
            </a:pPr>
            <a:r>
              <a:rPr lang="en-US" sz="2200">
                <a:latin typeface="Roboto"/>
                <a:ea typeface="Roboto"/>
                <a:cs typeface="Roboto"/>
                <a:sym typeface="Roboto"/>
              </a:rPr>
              <a:t>The server receives the image and applies the ANPR model to extract the license plate number.</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c56bb6bba8_0_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Methodology (2/3)</a:t>
            </a:r>
            <a:endParaRPr/>
          </a:p>
        </p:txBody>
      </p:sp>
      <p:sp>
        <p:nvSpPr>
          <p:cNvPr id="194" name="Google Shape;194;g1c56bb6bba8_0_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68300" lvl="0" marL="457200" rtl="0" algn="l">
              <a:lnSpc>
                <a:spcPct val="115000"/>
              </a:lnSpc>
              <a:spcBef>
                <a:spcPts val="0"/>
              </a:spcBef>
              <a:spcAft>
                <a:spcPts val="0"/>
              </a:spcAft>
              <a:buClr>
                <a:schemeClr val="dk1"/>
              </a:buClr>
              <a:buSzPts val="2200"/>
              <a:buFont typeface="Roboto"/>
              <a:buChar char="●"/>
            </a:pPr>
            <a:r>
              <a:rPr lang="en-US" sz="2200">
                <a:latin typeface="Roboto"/>
                <a:ea typeface="Roboto"/>
                <a:cs typeface="Roboto"/>
                <a:sym typeface="Roboto"/>
              </a:rPr>
              <a:t>The ANPR system performs string formatting and checks whether the vehicle is being detected for the first time (i.e. entry) or if it has already been recorded (i.e. exit).</a:t>
            </a:r>
            <a:endParaRPr sz="2200">
              <a:latin typeface="Roboto"/>
              <a:ea typeface="Roboto"/>
              <a:cs typeface="Roboto"/>
              <a:sym typeface="Roboto"/>
            </a:endParaRPr>
          </a:p>
          <a:p>
            <a:pPr indent="-368300" lvl="0" marL="457200" rtl="0" algn="l">
              <a:lnSpc>
                <a:spcPct val="115000"/>
              </a:lnSpc>
              <a:spcBef>
                <a:spcPts val="1000"/>
              </a:spcBef>
              <a:spcAft>
                <a:spcPts val="0"/>
              </a:spcAft>
              <a:buClr>
                <a:schemeClr val="dk1"/>
              </a:buClr>
              <a:buSzPts val="2200"/>
              <a:buFont typeface="Roboto"/>
              <a:buChar char="●"/>
            </a:pPr>
            <a:r>
              <a:rPr lang="en-US" sz="2200">
                <a:latin typeface="Roboto"/>
                <a:ea typeface="Roboto"/>
                <a:cs typeface="Roboto"/>
                <a:sym typeface="Roboto"/>
              </a:rPr>
              <a:t>If the vehicle is being detected for the first time, an entry is created in the Excel file with the current time recorded as the entry time. If the vehicle has already been recorded, the current time is recorded as the exit time.</a:t>
            </a:r>
            <a:endParaRPr sz="2200">
              <a:latin typeface="Roboto"/>
              <a:ea typeface="Roboto"/>
              <a:cs typeface="Roboto"/>
              <a:sym typeface="Roboto"/>
            </a:endParaRPr>
          </a:p>
          <a:p>
            <a:pPr indent="-368300" lvl="0" marL="457200" rtl="0" algn="l">
              <a:lnSpc>
                <a:spcPct val="115000"/>
              </a:lnSpc>
              <a:spcBef>
                <a:spcPts val="1000"/>
              </a:spcBef>
              <a:spcAft>
                <a:spcPts val="0"/>
              </a:spcAft>
              <a:buClr>
                <a:schemeClr val="dk1"/>
              </a:buClr>
              <a:buSzPts val="2200"/>
              <a:buFont typeface="Roboto"/>
              <a:buChar char="●"/>
            </a:pPr>
            <a:r>
              <a:rPr lang="en-US" sz="2200">
                <a:latin typeface="Roboto"/>
                <a:ea typeface="Roboto"/>
                <a:cs typeface="Roboto"/>
                <a:sym typeface="Roboto"/>
              </a:rPr>
              <a:t>The ANPR system maintains a record of the license plate number, entry time, and exit time of each vehicle in the Excel file.</a:t>
            </a:r>
            <a:endParaRPr sz="2200">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2200">
                <a:latin typeface="Roboto"/>
                <a:ea typeface="Roboto"/>
                <a:cs typeface="Roboto"/>
                <a:sym typeface="Roboto"/>
              </a:rPr>
              <a:t>This solution allows for efficient and automated tracking of the movements of vehicles in a designated area, and can be used for a variety of applications such as security, traffic management, and parking management.</a:t>
            </a:r>
            <a:endParaRPr sz="3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c57652fab4_0_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 (3/3)</a:t>
            </a:r>
            <a:endParaRPr/>
          </a:p>
        </p:txBody>
      </p:sp>
      <p:sp>
        <p:nvSpPr>
          <p:cNvPr id="200" name="Google Shape;200;g1c57652fab4_0_0"/>
          <p:cNvSpPr/>
          <p:nvPr/>
        </p:nvSpPr>
        <p:spPr>
          <a:xfrm>
            <a:off x="562875" y="2353800"/>
            <a:ext cx="2540400" cy="987900"/>
          </a:xfrm>
          <a:prstGeom prst="roundRect">
            <a:avLst>
              <a:gd fmla="val 16667" name="adj"/>
            </a:avLst>
          </a:prstGeom>
          <a:gradFill>
            <a:gsLst>
              <a:gs pos="0">
                <a:srgbClr val="93C571"/>
              </a:gs>
              <a:gs pos="100000">
                <a:srgbClr val="54793A"/>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c57652fab4_0_0"/>
          <p:cNvSpPr txBox="1"/>
          <p:nvPr>
            <p:ph idx="1" type="body"/>
          </p:nvPr>
        </p:nvSpPr>
        <p:spPr>
          <a:xfrm>
            <a:off x="562875" y="2601153"/>
            <a:ext cx="2540400" cy="49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solidFill>
                  <a:schemeClr val="lt1"/>
                </a:solidFill>
              </a:rPr>
              <a:t>Camera Module</a:t>
            </a:r>
            <a:endParaRPr>
              <a:solidFill>
                <a:schemeClr val="lt1"/>
              </a:solidFill>
            </a:endParaRPr>
          </a:p>
        </p:txBody>
      </p:sp>
      <p:sp>
        <p:nvSpPr>
          <p:cNvPr id="202" name="Google Shape;202;g1c57652fab4_0_0"/>
          <p:cNvSpPr/>
          <p:nvPr/>
        </p:nvSpPr>
        <p:spPr>
          <a:xfrm>
            <a:off x="4149800" y="2353800"/>
            <a:ext cx="2818800" cy="987900"/>
          </a:xfrm>
          <a:prstGeom prst="roundRect">
            <a:avLst>
              <a:gd fmla="val 16667" name="adj"/>
            </a:avLst>
          </a:prstGeom>
          <a:gradFill>
            <a:gsLst>
              <a:gs pos="0">
                <a:srgbClr val="C6C6C6"/>
              </a:gs>
              <a:gs pos="100000">
                <a:srgbClr val="85858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c57652fab4_0_0"/>
          <p:cNvSpPr txBox="1"/>
          <p:nvPr>
            <p:ph idx="1" type="body"/>
          </p:nvPr>
        </p:nvSpPr>
        <p:spPr>
          <a:xfrm>
            <a:off x="4289000" y="2601153"/>
            <a:ext cx="2540400" cy="49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solidFill>
                  <a:schemeClr val="lt1"/>
                </a:solidFill>
              </a:rPr>
              <a:t>Raspberry Pi</a:t>
            </a:r>
            <a:endParaRPr>
              <a:solidFill>
                <a:schemeClr val="lt1"/>
              </a:solidFill>
            </a:endParaRPr>
          </a:p>
        </p:txBody>
      </p:sp>
      <p:sp>
        <p:nvSpPr>
          <p:cNvPr id="204" name="Google Shape;204;g1c57652fab4_0_0"/>
          <p:cNvSpPr/>
          <p:nvPr/>
        </p:nvSpPr>
        <p:spPr>
          <a:xfrm>
            <a:off x="8009900" y="2353800"/>
            <a:ext cx="2818800" cy="987900"/>
          </a:xfrm>
          <a:prstGeom prst="roundRect">
            <a:avLst>
              <a:gd fmla="val 16667" name="adj"/>
            </a:avLst>
          </a:prstGeom>
          <a:gradFill>
            <a:gsLst>
              <a:gs pos="0">
                <a:srgbClr val="5E7492"/>
              </a:gs>
              <a:gs pos="100000">
                <a:srgbClr val="2F353F"/>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c57652fab4_0_0"/>
          <p:cNvSpPr txBox="1"/>
          <p:nvPr>
            <p:ph idx="1" type="body"/>
          </p:nvPr>
        </p:nvSpPr>
        <p:spPr>
          <a:xfrm>
            <a:off x="8149100" y="2601153"/>
            <a:ext cx="2540400" cy="49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solidFill>
                  <a:schemeClr val="lt1"/>
                </a:solidFill>
              </a:rPr>
              <a:t>Server Side</a:t>
            </a:r>
            <a:endParaRPr>
              <a:solidFill>
                <a:schemeClr val="lt1"/>
              </a:solidFill>
            </a:endParaRPr>
          </a:p>
        </p:txBody>
      </p:sp>
      <p:sp>
        <p:nvSpPr>
          <p:cNvPr id="206" name="Google Shape;206;g1c57652fab4_0_0"/>
          <p:cNvSpPr/>
          <p:nvPr/>
        </p:nvSpPr>
        <p:spPr>
          <a:xfrm>
            <a:off x="8082075" y="4503550"/>
            <a:ext cx="2818800" cy="987900"/>
          </a:xfrm>
          <a:prstGeom prst="roundRect">
            <a:avLst>
              <a:gd fmla="val 16667" name="adj"/>
            </a:avLst>
          </a:prstGeom>
          <a:gradFill>
            <a:gsLst>
              <a:gs pos="0">
                <a:srgbClr val="7699D4"/>
              </a:gs>
              <a:gs pos="100000">
                <a:srgbClr val="37589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c57652fab4_0_0"/>
          <p:cNvSpPr txBox="1"/>
          <p:nvPr>
            <p:ph idx="1" type="body"/>
          </p:nvPr>
        </p:nvSpPr>
        <p:spPr>
          <a:xfrm>
            <a:off x="8221275" y="4750903"/>
            <a:ext cx="2540400" cy="49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solidFill>
                  <a:schemeClr val="lt1"/>
                </a:solidFill>
              </a:rPr>
              <a:t>Client Side</a:t>
            </a:r>
            <a:endParaRPr>
              <a:solidFill>
                <a:schemeClr val="lt1"/>
              </a:solidFill>
            </a:endParaRPr>
          </a:p>
        </p:txBody>
      </p:sp>
      <p:sp>
        <p:nvSpPr>
          <p:cNvPr id="208" name="Google Shape;208;g1c57652fab4_0_0"/>
          <p:cNvSpPr/>
          <p:nvPr/>
        </p:nvSpPr>
        <p:spPr>
          <a:xfrm>
            <a:off x="4237450" y="4503550"/>
            <a:ext cx="2818800" cy="987900"/>
          </a:xfrm>
          <a:prstGeom prst="roundRect">
            <a:avLst>
              <a:gd fmla="val 16667" name="adj"/>
            </a:avLst>
          </a:prstGeom>
          <a:gradFill>
            <a:gsLst>
              <a:gs pos="0">
                <a:srgbClr val="FFD042"/>
              </a:gs>
              <a:gs pos="100000">
                <a:srgbClr val="B88B0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c57652fab4_0_0"/>
          <p:cNvSpPr txBox="1"/>
          <p:nvPr>
            <p:ph idx="1" type="body"/>
          </p:nvPr>
        </p:nvSpPr>
        <p:spPr>
          <a:xfrm>
            <a:off x="4376650" y="4750900"/>
            <a:ext cx="2540400" cy="552000"/>
          </a:xfrm>
          <a:prstGeom prst="rect">
            <a:avLst/>
          </a:prstGeom>
        </p:spPr>
        <p:txBody>
          <a:bodyPr anchorCtr="0" anchor="t" bIns="45700" lIns="91425" spcFirstLastPara="1" rIns="91425" wrap="square" tIns="45700">
            <a:normAutofit fontScale="85000"/>
          </a:bodyPr>
          <a:lstStyle/>
          <a:p>
            <a:pPr indent="0" lvl="0" marL="0" rtl="0" algn="ctr">
              <a:spcBef>
                <a:spcPts val="1000"/>
              </a:spcBef>
              <a:spcAft>
                <a:spcPts val="0"/>
              </a:spcAft>
              <a:buNone/>
            </a:pPr>
            <a:r>
              <a:rPr lang="en-US">
                <a:solidFill>
                  <a:schemeClr val="lt1"/>
                </a:solidFill>
              </a:rPr>
              <a:t>ANPR (Server Side)</a:t>
            </a:r>
            <a:endParaRPr>
              <a:solidFill>
                <a:schemeClr val="lt1"/>
              </a:solidFill>
            </a:endParaRPr>
          </a:p>
        </p:txBody>
      </p:sp>
      <p:sp>
        <p:nvSpPr>
          <p:cNvPr id="210" name="Google Shape;210;g1c57652fab4_0_0"/>
          <p:cNvSpPr/>
          <p:nvPr/>
        </p:nvSpPr>
        <p:spPr>
          <a:xfrm>
            <a:off x="423675" y="4532950"/>
            <a:ext cx="2818800" cy="987900"/>
          </a:xfrm>
          <a:prstGeom prst="roundRect">
            <a:avLst>
              <a:gd fmla="val 16667" name="adj"/>
            </a:avLst>
          </a:prstGeom>
          <a:gradFill>
            <a:gsLst>
              <a:gs pos="0">
                <a:srgbClr val="F2A36E"/>
              </a:gs>
              <a:gs pos="100000">
                <a:srgbClr val="C45E1A"/>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c57652fab4_0_0"/>
          <p:cNvSpPr txBox="1"/>
          <p:nvPr>
            <p:ph idx="1" type="body"/>
          </p:nvPr>
        </p:nvSpPr>
        <p:spPr>
          <a:xfrm>
            <a:off x="562875" y="4780303"/>
            <a:ext cx="2540400" cy="49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solidFill>
                  <a:schemeClr val="lt1"/>
                </a:solidFill>
              </a:rPr>
              <a:t>Ouput Save</a:t>
            </a:r>
            <a:endParaRPr>
              <a:solidFill>
                <a:schemeClr val="lt1"/>
              </a:solidFill>
            </a:endParaRPr>
          </a:p>
        </p:txBody>
      </p:sp>
      <p:sp>
        <p:nvSpPr>
          <p:cNvPr id="212" name="Google Shape;212;g1c57652fab4_0_0"/>
          <p:cNvSpPr/>
          <p:nvPr/>
        </p:nvSpPr>
        <p:spPr>
          <a:xfrm>
            <a:off x="3168888" y="2630100"/>
            <a:ext cx="915300" cy="435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c57652fab4_0_0"/>
          <p:cNvSpPr/>
          <p:nvPr/>
        </p:nvSpPr>
        <p:spPr>
          <a:xfrm>
            <a:off x="7031588" y="2579575"/>
            <a:ext cx="915300" cy="435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c57652fab4_0_0"/>
          <p:cNvSpPr/>
          <p:nvPr/>
        </p:nvSpPr>
        <p:spPr>
          <a:xfrm rot="5400000">
            <a:off x="8961638" y="3704975"/>
            <a:ext cx="915300" cy="435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c57652fab4_0_0"/>
          <p:cNvSpPr/>
          <p:nvPr/>
        </p:nvSpPr>
        <p:spPr>
          <a:xfrm rot="10800000">
            <a:off x="7103788" y="4779850"/>
            <a:ext cx="915300" cy="435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c57652fab4_0_0"/>
          <p:cNvSpPr/>
          <p:nvPr/>
        </p:nvSpPr>
        <p:spPr>
          <a:xfrm rot="10800000">
            <a:off x="3282300" y="4779850"/>
            <a:ext cx="915300" cy="435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83fa4ad656_1_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Workflow (ANPR System)</a:t>
            </a:r>
            <a:endParaRPr/>
          </a:p>
        </p:txBody>
      </p:sp>
      <p:sp>
        <p:nvSpPr>
          <p:cNvPr id="222" name="Google Shape;222;g183fa4ad656_1_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7500" lnSpcReduction="20000"/>
          </a:bodyPr>
          <a:lstStyle/>
          <a:p>
            <a:pPr indent="0" lvl="0" marL="0" rtl="0" algn="l">
              <a:lnSpc>
                <a:spcPct val="150000"/>
              </a:lnSpc>
              <a:spcBef>
                <a:spcPts val="1000"/>
              </a:spcBef>
              <a:spcAft>
                <a:spcPts val="0"/>
              </a:spcAft>
              <a:buClr>
                <a:schemeClr val="dk1"/>
              </a:buClr>
              <a:buSzPct val="39285"/>
              <a:buFont typeface="Arial"/>
              <a:buNone/>
            </a:pPr>
            <a:r>
              <a:rPr lang="en-US"/>
              <a:t>1) Getting the Image containing License Plate</a:t>
            </a:r>
            <a:endParaRPr/>
          </a:p>
          <a:p>
            <a:pPr indent="0" lvl="0" marL="0" rtl="0" algn="l">
              <a:lnSpc>
                <a:spcPct val="150000"/>
              </a:lnSpc>
              <a:spcBef>
                <a:spcPts val="1000"/>
              </a:spcBef>
              <a:spcAft>
                <a:spcPts val="0"/>
              </a:spcAft>
              <a:buClr>
                <a:schemeClr val="dk1"/>
              </a:buClr>
              <a:buSzPct val="39285"/>
              <a:buFont typeface="Arial"/>
              <a:buNone/>
            </a:pPr>
            <a:r>
              <a:rPr lang="en-US"/>
              <a:t>2) Passing the Image to the License Plate Detection Model.</a:t>
            </a:r>
            <a:endParaRPr/>
          </a:p>
          <a:p>
            <a:pPr indent="0" lvl="0" marL="0" rtl="0" algn="l">
              <a:lnSpc>
                <a:spcPct val="150000"/>
              </a:lnSpc>
              <a:spcBef>
                <a:spcPts val="1000"/>
              </a:spcBef>
              <a:spcAft>
                <a:spcPts val="0"/>
              </a:spcAft>
              <a:buClr>
                <a:schemeClr val="dk1"/>
              </a:buClr>
              <a:buSzPct val="39285"/>
              <a:buFont typeface="Arial"/>
              <a:buNone/>
            </a:pPr>
            <a:r>
              <a:rPr lang="en-US"/>
              <a:t>3) Region of Interest is extracted from the Model’s result is taken.</a:t>
            </a:r>
            <a:endParaRPr/>
          </a:p>
          <a:p>
            <a:pPr indent="0" lvl="0" marL="0" rtl="0" algn="l">
              <a:lnSpc>
                <a:spcPct val="150000"/>
              </a:lnSpc>
              <a:spcBef>
                <a:spcPts val="1000"/>
              </a:spcBef>
              <a:spcAft>
                <a:spcPts val="0"/>
              </a:spcAft>
              <a:buClr>
                <a:schemeClr val="dk1"/>
              </a:buClr>
              <a:buSzPct val="39285"/>
              <a:buFont typeface="Arial"/>
              <a:buNone/>
            </a:pPr>
            <a:r>
              <a:rPr lang="en-US"/>
              <a:t>4) Sharpening is done to the region of interest for better result.</a:t>
            </a:r>
            <a:endParaRPr/>
          </a:p>
          <a:p>
            <a:pPr indent="0" lvl="0" marL="0" rtl="0" algn="l">
              <a:lnSpc>
                <a:spcPct val="150000"/>
              </a:lnSpc>
              <a:spcBef>
                <a:spcPts val="1000"/>
              </a:spcBef>
              <a:spcAft>
                <a:spcPts val="0"/>
              </a:spcAft>
              <a:buClr>
                <a:schemeClr val="dk1"/>
              </a:buClr>
              <a:buSzPct val="39285"/>
              <a:buFont typeface="Arial"/>
              <a:buNone/>
            </a:pPr>
            <a:r>
              <a:rPr lang="en-US"/>
              <a:t>5</a:t>
            </a:r>
            <a:r>
              <a:rPr lang="en-US"/>
              <a:t>) Passing the Region of Interest to the OCR to get the Text containing    </a:t>
            </a:r>
            <a:endParaRPr/>
          </a:p>
          <a:p>
            <a:pPr indent="0" lvl="0" marL="0" rtl="0" algn="l">
              <a:lnSpc>
                <a:spcPct val="150000"/>
              </a:lnSpc>
              <a:spcBef>
                <a:spcPts val="0"/>
              </a:spcBef>
              <a:spcAft>
                <a:spcPts val="0"/>
              </a:spcAft>
              <a:buClr>
                <a:schemeClr val="dk1"/>
              </a:buClr>
              <a:buSzPct val="39285"/>
              <a:buFont typeface="Arial"/>
              <a:buNone/>
            </a:pPr>
            <a:r>
              <a:rPr lang="en-US"/>
              <a:t>     License Plate.</a:t>
            </a:r>
            <a:endParaRPr/>
          </a:p>
          <a:p>
            <a:pPr indent="0" lvl="0" marL="0" rtl="0" algn="l">
              <a:lnSpc>
                <a:spcPct val="150000"/>
              </a:lnSpc>
              <a:spcBef>
                <a:spcPts val="0"/>
              </a:spcBef>
              <a:spcAft>
                <a:spcPts val="0"/>
              </a:spcAft>
              <a:buClr>
                <a:schemeClr val="dk1"/>
              </a:buClr>
              <a:buSzPct val="39285"/>
              <a:buFont typeface="Arial"/>
              <a:buNone/>
            </a:pPr>
            <a:r>
              <a:rPr lang="en-US"/>
              <a:t>6) String </a:t>
            </a:r>
            <a:r>
              <a:rPr lang="en-US"/>
              <a:t>formatting</a:t>
            </a:r>
            <a:r>
              <a:rPr lang="en-US"/>
              <a:t> is done for better plate recognition and matching.</a:t>
            </a:r>
            <a:endParaRPr/>
          </a:p>
          <a:p>
            <a:pPr indent="0" lvl="0" marL="0" rtl="0" algn="l">
              <a:lnSpc>
                <a:spcPct val="150000"/>
              </a:lnSpc>
              <a:spcBef>
                <a:spcPts val="1000"/>
              </a:spcBef>
              <a:spcAft>
                <a:spcPts val="0"/>
              </a:spcAft>
              <a:buClr>
                <a:schemeClr val="dk1"/>
              </a:buClr>
              <a:buSzPct val="39285"/>
              <a:buFont typeface="Arial"/>
              <a:buNone/>
            </a:pPr>
            <a:r>
              <a:rPr lang="en-US"/>
              <a:t>5) Saving License Plate Number, Entry/Exit time to an Excel Sheet.</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c57652fab4_0_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Improvements</a:t>
            </a:r>
            <a:endParaRPr/>
          </a:p>
        </p:txBody>
      </p:sp>
      <p:sp>
        <p:nvSpPr>
          <p:cNvPr id="228" name="Google Shape;228;g1c57652fab4_0_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000"/>
              </a:spcBef>
              <a:spcAft>
                <a:spcPts val="0"/>
              </a:spcAft>
              <a:buNone/>
            </a:pPr>
            <a:r>
              <a:rPr lang="en-US"/>
              <a:t>Many Improvements were done to the model to get a better performance. Some of the improvements include :-</a:t>
            </a:r>
            <a:endParaRPr/>
          </a:p>
          <a:p>
            <a:pPr indent="-342900" lvl="0" marL="457200" rtl="0" algn="l">
              <a:lnSpc>
                <a:spcPct val="115000"/>
              </a:lnSpc>
              <a:spcBef>
                <a:spcPts val="1000"/>
              </a:spcBef>
              <a:spcAft>
                <a:spcPts val="0"/>
              </a:spcAft>
              <a:buSzPts val="1800"/>
              <a:buChar char="●"/>
            </a:pPr>
            <a:r>
              <a:rPr lang="en-US"/>
              <a:t>Better trained model for better detection.</a:t>
            </a:r>
            <a:endParaRPr/>
          </a:p>
          <a:p>
            <a:pPr indent="-342900" lvl="0" marL="457200" rtl="0" algn="l">
              <a:lnSpc>
                <a:spcPct val="115000"/>
              </a:lnSpc>
              <a:spcBef>
                <a:spcPts val="1000"/>
              </a:spcBef>
              <a:spcAft>
                <a:spcPts val="0"/>
              </a:spcAft>
              <a:buSzPts val="1800"/>
              <a:buChar char="●"/>
            </a:pPr>
            <a:r>
              <a:rPr lang="en-US"/>
              <a:t>Shifted the whole system to Server (IIITD Server).</a:t>
            </a:r>
            <a:endParaRPr/>
          </a:p>
          <a:p>
            <a:pPr indent="-342900" lvl="0" marL="457200" rtl="0" algn="l">
              <a:lnSpc>
                <a:spcPct val="115000"/>
              </a:lnSpc>
              <a:spcBef>
                <a:spcPts val="1000"/>
              </a:spcBef>
              <a:spcAft>
                <a:spcPts val="0"/>
              </a:spcAft>
              <a:buSzPts val="1800"/>
              <a:buChar char="●"/>
            </a:pPr>
            <a:r>
              <a:rPr lang="en-US"/>
              <a:t>Implemented Client - Server Architecture to connect Raspberry pi to the Server (IIITD Server).</a:t>
            </a:r>
            <a:endParaRPr/>
          </a:p>
          <a:p>
            <a:pPr indent="-342900" lvl="0" marL="457200" rtl="0" algn="l">
              <a:lnSpc>
                <a:spcPct val="115000"/>
              </a:lnSpc>
              <a:spcBef>
                <a:spcPts val="1000"/>
              </a:spcBef>
              <a:spcAft>
                <a:spcPts val="0"/>
              </a:spcAft>
              <a:buSzPts val="1800"/>
              <a:buChar char="●"/>
            </a:pPr>
            <a:r>
              <a:rPr lang="en-US"/>
              <a:t>Minimized the delay between the Client - Server Architecture</a:t>
            </a:r>
            <a:endParaRPr/>
          </a:p>
          <a:p>
            <a:pPr indent="-342900" lvl="0" marL="457200" rtl="0" algn="l">
              <a:lnSpc>
                <a:spcPct val="115000"/>
              </a:lnSpc>
              <a:spcBef>
                <a:spcPts val="1000"/>
              </a:spcBef>
              <a:spcAft>
                <a:spcPts val="1000"/>
              </a:spcAft>
              <a:buSzPts val="1800"/>
              <a:buChar char="●"/>
            </a:pPr>
            <a:r>
              <a:rPr lang="en-US"/>
              <a:t>Added a manual switch and an LED indicator to click and send images.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c57652fab4_0_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Testing</a:t>
            </a:r>
            <a:endParaRPr/>
          </a:p>
        </p:txBody>
      </p:sp>
      <p:pic>
        <p:nvPicPr>
          <p:cNvPr id="234" name="Google Shape;234;g1c57652fab4_0_38"/>
          <p:cNvPicPr preferRelativeResize="0"/>
          <p:nvPr/>
        </p:nvPicPr>
        <p:blipFill>
          <a:blip r:embed="rId3">
            <a:alphaModFix/>
          </a:blip>
          <a:stretch>
            <a:fillRect/>
          </a:stretch>
        </p:blipFill>
        <p:spPr>
          <a:xfrm>
            <a:off x="845125" y="3429000"/>
            <a:ext cx="3278424" cy="2931674"/>
          </a:xfrm>
          <a:prstGeom prst="rect">
            <a:avLst/>
          </a:prstGeom>
          <a:noFill/>
          <a:ln>
            <a:noFill/>
          </a:ln>
        </p:spPr>
      </p:pic>
      <p:pic>
        <p:nvPicPr>
          <p:cNvPr id="235" name="Google Shape;235;g1c57652fab4_0_38"/>
          <p:cNvPicPr preferRelativeResize="0"/>
          <p:nvPr/>
        </p:nvPicPr>
        <p:blipFill>
          <a:blip r:embed="rId4">
            <a:alphaModFix/>
          </a:blip>
          <a:stretch>
            <a:fillRect/>
          </a:stretch>
        </p:blipFill>
        <p:spPr>
          <a:xfrm>
            <a:off x="4332038" y="1399050"/>
            <a:ext cx="3527926" cy="2997949"/>
          </a:xfrm>
          <a:prstGeom prst="rect">
            <a:avLst/>
          </a:prstGeom>
          <a:noFill/>
          <a:ln>
            <a:noFill/>
          </a:ln>
        </p:spPr>
      </p:pic>
      <p:pic>
        <p:nvPicPr>
          <p:cNvPr id="236" name="Google Shape;236;g1c57652fab4_0_38"/>
          <p:cNvPicPr preferRelativeResize="0"/>
          <p:nvPr/>
        </p:nvPicPr>
        <p:blipFill>
          <a:blip r:embed="rId5">
            <a:alphaModFix/>
          </a:blip>
          <a:stretch>
            <a:fillRect/>
          </a:stretch>
        </p:blipFill>
        <p:spPr>
          <a:xfrm>
            <a:off x="7979574" y="2011575"/>
            <a:ext cx="3527924" cy="427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2012-07-24T13:54:24Z</dcterms:created>
  <dc:creator>Raghav Sethi</dc:creator>
</cp:coreProperties>
</file>