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9D78-1D32-40E0-A841-E1863978BD51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F432-B924-40A1-9B61-233A5143A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3156-2C9C-5D04-08CA-680DC605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C2D4-14FA-C0DA-5B36-7CC07831B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8E21-4F7A-9740-3222-8290D0CF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1751-37A2-473C-951D-EBF6A68FF3CC}" type="datetime1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3B47-F414-8304-88AD-80664DE8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CB6D-71A2-0086-0B87-645CA4E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0248-D131-8E98-5649-BDD9EB0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C3D8A-90E9-8140-0421-5BA828FD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1A09-63E7-F440-5809-BAA82E50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C030-F12D-45F2-88DE-8D9776306449}" type="datetime1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DFC8-01B9-F2ED-8FBD-ED869848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20C3-2C1D-F089-0B62-87E062D8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3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5F4AF-B3A4-9A13-CD65-9E24662C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3DD2D-A1F5-809D-4542-B5E8F990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7581-3833-AE86-DE4B-147F88BF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8593-DDFD-4EDF-BE52-0E52A2610E33}" type="datetime1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E5F8-C679-6B58-959F-7AC2C64F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2793-44A8-752E-AB73-E753FE70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9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6D7-58B5-EF61-F2A4-726AA1DC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76CB-A19D-6D53-D768-8E47DF7F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F7B1-4AB9-82FA-AB66-95C02EF4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3BD-E17F-4E8A-A1B1-6441431C42A8}" type="datetime1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60F7-1DEE-DEED-6F1F-3D0C71C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75A9-0097-3EA3-D743-569B7563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00F5-15D8-876D-C572-3DE40CFA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328B-DE5E-313A-1D79-186E7F2B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5A53-E78A-1263-1C14-3EAAD58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7D91-CA22-4CC7-A9F0-1CA4BA2DE3EB}" type="datetime1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B3C6-2F69-435E-7654-2C09A5AA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FDB9-974B-5167-08DB-FC3C8395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B44-8B1C-1D9E-60EF-749D5148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94FA-3EC0-7E1B-8B13-B05E22023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98EDA-18E0-4808-F34A-B141EF57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40DB3-C6E8-E8F6-5FB1-9FB4D0D9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AA5F-48C0-4D79-9A2F-AE4D7FFC238A}" type="datetime1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1DA9-3B12-3BB8-1912-1FD20DA1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AFC8-0A37-671D-0D47-1F0926F0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E522-8D67-5C77-082C-316FCB9C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530DB-A2E2-9381-9BFA-0CC9497A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07194-A609-5183-5630-9480F3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F9FC3-45D6-3F60-0185-8388F77BF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1D735-A2D9-0565-021D-6A49AAA57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BCE97-3AA4-5A87-9FEF-35A64BE2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542-F5D7-4DD2-A086-E254D86E6DE8}" type="datetime1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C5918-79EA-2B75-3E0E-456A6F63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2EC35-640C-17A9-3789-6CD5A028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A7BA-C3BE-61EB-5D58-6CBE5C7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C101C-E00E-8525-F68B-F3E93595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C79E-47D8-4E7D-8C4E-1ECD690BF5A6}" type="datetime1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F0EB-22F6-893A-D8AC-65281BB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D9257-A6F8-9B40-AD50-67798FC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5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A3E93-6EA8-2BD4-ABB4-7D6771C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BBBD-B220-4BD1-A778-65FEC12FE34E}" type="datetime1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598ED-2D02-D880-DBA5-FDAB1749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B6F3C-3884-8501-00F9-9BFFB4CA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F6AA-846D-5923-A4F4-C2DEB130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BE63-9CA1-1300-F6BD-B6D34C1D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59D16-097A-D7C3-20D9-50C902C9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42089-DCD8-742B-1A6D-4461913E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B5F9-1635-44E2-9D02-36B59F961DF4}" type="datetime1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1C667-317B-F8B7-1FB4-91DB8C28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4CC2-549F-B667-4FB7-1E63C2DD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E7C9-2FFA-B898-25C7-F7E04FE0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E1EB7-4BFF-E008-38E9-6581CDA5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BDA08-AD28-1736-EB49-E5FCAE7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A1E2-C228-916C-3798-DB593C17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158E-96C2-45FD-A95F-2E0F85AE7233}" type="datetime1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8B43B-479D-0EA0-1ACE-9D9FBA31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494A-7623-D2A8-25C4-4DCE47D5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9EA64-C9BE-56E1-775A-D4FC55E3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8E95-3534-15EA-C7E5-4BA9BFE6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98BC-F0EC-9A60-4DF9-98D38CD91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74A2-E291-4BD9-9611-AA6062DB155D}" type="datetime1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6F9C-06A4-535E-8F22-AD5F71762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B03C-DD9D-BCEB-D8A3-98F77048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BC76-45CB-4B2A-A4CE-4505DCA0F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B47A-2235-3A48-BFBB-69001527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124" y="347241"/>
            <a:ext cx="9718876" cy="3081759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4400" i="0" u="none" strike="noStrike" dirty="0">
                <a:solidFill>
                  <a:srgbClr val="434343"/>
                </a:solidFill>
                <a:effectLst/>
                <a:latin typeface="+mn-lt"/>
              </a:rPr>
            </a:br>
            <a:br>
              <a:rPr lang="en-US" sz="4400" i="0" u="none" strike="noStrike" dirty="0">
                <a:solidFill>
                  <a:srgbClr val="434343"/>
                </a:solidFill>
                <a:effectLst/>
                <a:latin typeface="+mn-lt"/>
              </a:rPr>
            </a:br>
            <a:br>
              <a:rPr lang="en-US" sz="4400" i="0" u="none" strike="noStrike" dirty="0">
                <a:solidFill>
                  <a:srgbClr val="434343"/>
                </a:solidFill>
                <a:effectLst/>
                <a:latin typeface="+mn-lt"/>
              </a:rPr>
            </a:br>
            <a:br>
              <a:rPr lang="en-US" sz="4400" i="0" u="none" strike="noStrike" dirty="0">
                <a:solidFill>
                  <a:srgbClr val="434343"/>
                </a:solidFill>
                <a:effectLst/>
                <a:latin typeface="+mn-lt"/>
              </a:rPr>
            </a:br>
            <a:r>
              <a:rPr lang="en-US" sz="4400" b="1" i="0" u="none" strike="noStrike" dirty="0">
                <a:solidFill>
                  <a:srgbClr val="434343"/>
                </a:solidFill>
                <a:effectLst/>
                <a:latin typeface="+mn-lt"/>
              </a:rPr>
              <a:t>Calibration of stiffness of members of the truss-type structure </a:t>
            </a:r>
            <a:br>
              <a:rPr lang="en-US" sz="4400" b="1" i="0" u="none" strike="noStrike" dirty="0">
                <a:solidFill>
                  <a:srgbClr val="434343"/>
                </a:solidFill>
                <a:latin typeface="+mn-lt"/>
              </a:rPr>
            </a:br>
            <a:r>
              <a:rPr lang="en-US" sz="4400" b="1" i="0" u="none" strike="noStrike" dirty="0">
                <a:solidFill>
                  <a:srgbClr val="434343"/>
                </a:solidFill>
                <a:effectLst/>
                <a:latin typeface="+mn-lt"/>
              </a:rPr>
              <a:t> using Finite Element and Artificial Neural Network Model</a:t>
            </a:r>
            <a:br>
              <a:rPr lang="en-US" sz="2800" b="0" dirty="0">
                <a:effectLst/>
              </a:rPr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2C42EE-12CD-6ACC-A351-73CE1FC2A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9645"/>
            <a:ext cx="9144000" cy="1915991"/>
          </a:xfrm>
        </p:spPr>
        <p:txBody>
          <a:bodyPr numCol="2">
            <a:normAutofit fontScale="92500" lnSpcReduction="20000"/>
          </a:bodyPr>
          <a:lstStyle/>
          <a:p>
            <a:pPr algn="just"/>
            <a:r>
              <a:rPr lang="en-US" dirty="0"/>
              <a:t>Under the guidance of                             </a:t>
            </a:r>
          </a:p>
          <a:p>
            <a:pPr algn="just"/>
            <a:r>
              <a:rPr lang="en-US" b="1" dirty="0"/>
              <a:t>Dr.  </a:t>
            </a:r>
            <a:r>
              <a:rPr lang="en-US" b="1" dirty="0" err="1"/>
              <a:t>Suparno</a:t>
            </a:r>
            <a:r>
              <a:rPr lang="en-US" b="1" dirty="0"/>
              <a:t> Mukhopadhyay</a:t>
            </a:r>
          </a:p>
          <a:p>
            <a:pPr algn="just"/>
            <a:r>
              <a:rPr lang="en-US" dirty="0"/>
              <a:t>Department of Civil Engineering </a:t>
            </a:r>
          </a:p>
          <a:p>
            <a:pPr algn="just"/>
            <a:r>
              <a:rPr lang="en-US" dirty="0"/>
              <a:t>IIT Kanpur</a:t>
            </a:r>
          </a:p>
          <a:p>
            <a:pPr algn="just"/>
            <a:r>
              <a:rPr lang="en-US" dirty="0"/>
              <a:t>   </a:t>
            </a:r>
          </a:p>
          <a:p>
            <a:pPr algn="just"/>
            <a:r>
              <a:rPr lang="en-US" dirty="0"/>
              <a:t>Submitted by</a:t>
            </a:r>
          </a:p>
          <a:p>
            <a:pPr algn="just"/>
            <a:r>
              <a:rPr lang="en-US" b="1" dirty="0"/>
              <a:t>Dheeraj Bana</a:t>
            </a:r>
          </a:p>
          <a:p>
            <a:pPr algn="just"/>
            <a:r>
              <a:rPr lang="en-US" dirty="0"/>
              <a:t>Surge No.: 2230435 Roll No. : 190286</a:t>
            </a:r>
          </a:p>
          <a:p>
            <a:pPr algn="just"/>
            <a:r>
              <a:rPr lang="en-US" dirty="0"/>
              <a:t>Department of Civil Engineering</a:t>
            </a:r>
          </a:p>
          <a:p>
            <a:pPr algn="just"/>
            <a:r>
              <a:rPr lang="en-IN" dirty="0"/>
              <a:t>IIT Kanpur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EEDD-4F55-1D78-5539-0A2C83A7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6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82DE-D58E-91EA-FB5D-37BCCC08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9738-A28F-729B-915E-3402466F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5352"/>
          </a:xfrm>
        </p:spPr>
        <p:txBody>
          <a:bodyPr/>
          <a:lstStyle/>
          <a:p>
            <a:r>
              <a:rPr lang="en-US" dirty="0"/>
              <a:t>To calibrate the stiffness of members of the truss structures using structure responses under given external static loading</a:t>
            </a:r>
          </a:p>
          <a:p>
            <a:r>
              <a:rPr lang="en-US" dirty="0"/>
              <a:t>Built Finite Element model for truss structure to check stability and calculate the stiffness of members</a:t>
            </a:r>
          </a:p>
          <a:p>
            <a:r>
              <a:rPr lang="en-US" dirty="0"/>
              <a:t>Built ANN model to calculate the stiffness of members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76738-B6DB-BB61-D266-0D67A65A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BC8D-DA8B-B982-5A91-25C5E18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Points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3A91-F3F7-BE6F-22CE-56392DB2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Truss structure</a:t>
            </a:r>
          </a:p>
          <a:p>
            <a:r>
              <a:rPr lang="en-US" dirty="0"/>
              <a:t>Models: Finite Element Modelling, Artificial Neural Network model</a:t>
            </a:r>
          </a:p>
          <a:p>
            <a:r>
              <a:rPr lang="en-US" dirty="0"/>
              <a:t>Loading: Static loading conditions</a:t>
            </a:r>
          </a:p>
          <a:p>
            <a:r>
              <a:rPr lang="en-US" dirty="0"/>
              <a:t>Structure Response: Nodal Displacements</a:t>
            </a:r>
          </a:p>
          <a:p>
            <a:r>
              <a:rPr lang="en-US" dirty="0"/>
              <a:t>Parameter: Stiffness of members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E200-90DF-3E18-679E-1CA9317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3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3AA9-31C8-76B0-1880-D13F75E5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30BB-A468-82AD-3D5A-EFAC8CE6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448"/>
            <a:ext cx="10515600" cy="5247551"/>
          </a:xfrm>
        </p:spPr>
        <p:txBody>
          <a:bodyPr/>
          <a:lstStyle/>
          <a:p>
            <a:r>
              <a:rPr lang="en-IN" dirty="0"/>
              <a:t>Stiffness of members from the Finite Element model(FEM)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Stiffness of members from the ANN model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2020F8-1DAC-A9E2-2AF9-A0A91BB1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08442"/>
              </p:ext>
            </p:extLst>
          </p:nvPr>
        </p:nvGraphicFramePr>
        <p:xfrm>
          <a:off x="1363241" y="2122627"/>
          <a:ext cx="532692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377">
                  <a:extLst>
                    <a:ext uri="{9D8B030D-6E8A-4147-A177-3AD203B41FA5}">
                      <a16:colId xmlns:a16="http://schemas.microsoft.com/office/drawing/2014/main" val="1265494932"/>
                    </a:ext>
                  </a:extLst>
                </a:gridCol>
                <a:gridCol w="2911548">
                  <a:extLst>
                    <a:ext uri="{9D8B030D-6E8A-4147-A177-3AD203B41FA5}">
                      <a16:colId xmlns:a16="http://schemas.microsoft.com/office/drawing/2014/main" val="2676515688"/>
                    </a:ext>
                  </a:extLst>
                </a:gridCol>
              </a:tblGrid>
              <a:tr h="330885">
                <a:tc>
                  <a:txBody>
                    <a:bodyPr/>
                    <a:lstStyle/>
                    <a:p>
                      <a:r>
                        <a:rPr lang="en-IN" dirty="0"/>
                        <a:t>Stiffness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10⁷ N/m²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E¹(Top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1.9562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E²(Bottom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9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E³(vertical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E⁴(diagonal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25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6F1FB0-DAE1-4B1C-0425-BE909F5C4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05917"/>
              </p:ext>
            </p:extLst>
          </p:nvPr>
        </p:nvGraphicFramePr>
        <p:xfrm>
          <a:off x="1363241" y="4664075"/>
          <a:ext cx="53269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730">
                  <a:extLst>
                    <a:ext uri="{9D8B030D-6E8A-4147-A177-3AD203B41FA5}">
                      <a16:colId xmlns:a16="http://schemas.microsoft.com/office/drawing/2014/main" val="1466179345"/>
                    </a:ext>
                  </a:extLst>
                </a:gridCol>
                <a:gridCol w="3055196">
                  <a:extLst>
                    <a:ext uri="{9D8B030D-6E8A-4147-A177-3AD203B41FA5}">
                      <a16:colId xmlns:a16="http://schemas.microsoft.com/office/drawing/2014/main" val="3323755524"/>
                    </a:ext>
                  </a:extLst>
                </a:gridCol>
              </a:tblGrid>
              <a:tr h="25620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Stiffness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10⁷ N/m²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952"/>
                  </a:ext>
                </a:extLst>
              </a:tr>
              <a:tr h="15282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E¹(Top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1.9994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38218"/>
                  </a:ext>
                </a:extLst>
              </a:tr>
              <a:tr h="15282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E²(Bottom members)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98433"/>
                  </a:ext>
                </a:extLst>
              </a:tr>
              <a:tr h="152829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E³(vertical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39404"/>
                  </a:ext>
                </a:extLst>
              </a:tr>
              <a:tr h="26745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E⁴(diagonal members)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1.4984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4040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447F-0758-8142-FF7B-7C6C8C1C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8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06BE-BED4-44D5-720E-FC4C3FE5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21D7-DDC9-6C0B-3024-E3F800B9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Stiffness for top members is assumed same and taken as </a:t>
            </a:r>
            <a:r>
              <a:rPr lang="en-IN" sz="28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E¹, for bottom members as E², for vertical members as E³, for diagonal members as E⁴</a:t>
            </a:r>
          </a:p>
          <a:p>
            <a:r>
              <a:rPr lang="en-IN" dirty="0">
                <a:solidFill>
                  <a:schemeClr val="dk1"/>
                </a:solidFill>
              </a:rPr>
              <a:t>There is not much difference in results between the FE model and ANN model, but the computation time for ANN is greater than the FE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A854E-6863-3599-E05B-EC4556B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BC76-45CB-4B2A-A4CE-4505DCA0F2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Calibration of stiffness of members of the truss-type structure   using Finite Element and Artificial Neural Network Model  </vt:lpstr>
      <vt:lpstr>Objective</vt:lpstr>
      <vt:lpstr>Key Points</vt:lpstr>
      <vt:lpstr>Results</vt:lpstr>
      <vt:lpstr>Summery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Calibration of stiffness of members of the truss-type structure   using Finite Element and Artificial Neural Network Model  </dc:title>
  <dc:creator>dheeraj bana</dc:creator>
  <cp:lastModifiedBy>dheeraj bana</cp:lastModifiedBy>
  <cp:revision>2</cp:revision>
  <dcterms:created xsi:type="dcterms:W3CDTF">2022-07-28T12:24:40Z</dcterms:created>
  <dcterms:modified xsi:type="dcterms:W3CDTF">2022-07-28T12:28:20Z</dcterms:modified>
</cp:coreProperties>
</file>