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60" r:id="rId3"/>
    <p:sldId id="257" r:id="rId4"/>
    <p:sldId id="271" r:id="rId5"/>
    <p:sldId id="272" r:id="rId6"/>
    <p:sldId id="258" r:id="rId7"/>
    <p:sldId id="273" r:id="rId8"/>
    <p:sldId id="274" r:id="rId9"/>
    <p:sldId id="268" r:id="rId10"/>
    <p:sldId id="269" r:id="rId11"/>
    <p:sldId id="270" r:id="rId12"/>
    <p:sldId id="259" r:id="rId13"/>
    <p:sldId id="261"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D5C51F-FE7B-CD04-B2E1-C2ED9E398FB9}" v="38" dt="2023-09-26T04:11:54.2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12/6/2023</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607784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12/6/2023</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854733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12/6/2023</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64518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12/6/2023</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31123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12/6/2023</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946884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12/6/2023</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363184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12/6/2023</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57873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12/6/2023</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56060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12/6/2023</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78457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12/6/2023</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36217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12/6/2023</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301936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12/6/2023</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31232193"/>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vipoooool/new-plant-diseases-dataset" TargetMode="External"/><Relationship Id="rId2" Type="http://schemas.openxmlformats.org/officeDocument/2006/relationships/hyperlink" Target="https://www.nass.usda.gov/Data_and_Statistics/index.ph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6" name="Rectangle 1035">
            <a:extLst>
              <a:ext uri="{FF2B5EF4-FFF2-40B4-BE49-F238E27FC236}">
                <a16:creationId xmlns:a16="http://schemas.microsoft.com/office/drawing/2014/main" id="{1FD5705B-63E0-4364-B909-EC902FEAAC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ectangle 1037">
            <a:extLst>
              <a:ext uri="{FF2B5EF4-FFF2-40B4-BE49-F238E27FC236}">
                <a16:creationId xmlns:a16="http://schemas.microsoft.com/office/drawing/2014/main" id="{0B7E355D-DAEA-4421-B67A-FA13C0FBD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A98D2EB5-4760-B1EB-430B-00A8E035AEE6}"/>
              </a:ext>
            </a:extLst>
          </p:cNvPr>
          <p:cNvSpPr>
            <a:spLocks noGrp="1"/>
          </p:cNvSpPr>
          <p:nvPr>
            <p:ph type="ctrTitle"/>
          </p:nvPr>
        </p:nvSpPr>
        <p:spPr>
          <a:xfrm>
            <a:off x="777239" y="1122363"/>
            <a:ext cx="5047488" cy="2387600"/>
          </a:xfrm>
        </p:spPr>
        <p:txBody>
          <a:bodyPr>
            <a:normAutofit/>
          </a:bodyPr>
          <a:lstStyle/>
          <a:p>
            <a:pPr algn="l"/>
            <a:r>
              <a:rPr lang="en-US" dirty="0">
                <a:latin typeface="Times New Roman" panose="02020603050405020304" pitchFamily="18" charset="0"/>
                <a:cs typeface="Times New Roman" panose="02020603050405020304" pitchFamily="18" charset="0"/>
              </a:rPr>
              <a:t>AgriAdvisor</a:t>
            </a:r>
            <a:endParaRPr lang="en-PH"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3F51AC6-8C82-5904-28C1-7352E368EB78}"/>
              </a:ext>
            </a:extLst>
          </p:cNvPr>
          <p:cNvSpPr>
            <a:spLocks noGrp="1"/>
          </p:cNvSpPr>
          <p:nvPr>
            <p:ph type="subTitle" idx="1"/>
          </p:nvPr>
        </p:nvSpPr>
        <p:spPr>
          <a:xfrm>
            <a:off x="929639" y="4835148"/>
            <a:ext cx="5047488" cy="994376"/>
          </a:xfrm>
        </p:spPr>
        <p:txBody>
          <a:bodyPr>
            <a:normAutofit fontScale="77500" lnSpcReduction="20000"/>
          </a:bodyPr>
          <a:lstStyle/>
          <a:p>
            <a:pPr algn="l"/>
            <a:r>
              <a:rPr lang="en-PH" dirty="0"/>
              <a:t>Apoorva Gonegari</a:t>
            </a:r>
          </a:p>
          <a:p>
            <a:pPr algn="l"/>
            <a:r>
              <a:rPr lang="en-PH" dirty="0"/>
              <a:t>Chandana Kolluru</a:t>
            </a:r>
          </a:p>
          <a:p>
            <a:pPr algn="l"/>
            <a:r>
              <a:rPr lang="en-PH" dirty="0"/>
              <a:t>Dheeraj Chetti</a:t>
            </a:r>
          </a:p>
        </p:txBody>
      </p:sp>
      <p:grpSp>
        <p:nvGrpSpPr>
          <p:cNvPr id="1040" name="decorative circles">
            <a:extLst>
              <a:ext uri="{FF2B5EF4-FFF2-40B4-BE49-F238E27FC236}">
                <a16:creationId xmlns:a16="http://schemas.microsoft.com/office/drawing/2014/main" id="{61D9147E-6246-4344-B99C-7E58532D8C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1041" name="Oval 1040">
              <a:extLst>
                <a:ext uri="{FF2B5EF4-FFF2-40B4-BE49-F238E27FC236}">
                  <a16:creationId xmlns:a16="http://schemas.microsoft.com/office/drawing/2014/main" id="{B9D06285-CD49-4308-BDD4-0AF48D39BE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Oval 1041">
              <a:extLst>
                <a:ext uri="{FF2B5EF4-FFF2-40B4-BE49-F238E27FC236}">
                  <a16:creationId xmlns:a16="http://schemas.microsoft.com/office/drawing/2014/main" id="{1D4A3886-A465-4577-99CE-251AA7B92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Oval 1042">
              <a:extLst>
                <a:ext uri="{FF2B5EF4-FFF2-40B4-BE49-F238E27FC236}">
                  <a16:creationId xmlns:a16="http://schemas.microsoft.com/office/drawing/2014/main" id="{6B4A1D21-7CBB-44D9-A528-DB74C3107E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Oval 1043">
              <a:extLst>
                <a:ext uri="{FF2B5EF4-FFF2-40B4-BE49-F238E27FC236}">
                  <a16:creationId xmlns:a16="http://schemas.microsoft.com/office/drawing/2014/main" id="{73600DE0-90F9-4BD7-A084-ECB65A27B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Oval 1044">
              <a:extLst>
                <a:ext uri="{FF2B5EF4-FFF2-40B4-BE49-F238E27FC236}">
                  <a16:creationId xmlns:a16="http://schemas.microsoft.com/office/drawing/2014/main" id="{EC243907-3995-49EB-94E9-35C68C13C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Oval 1045">
              <a:extLst>
                <a:ext uri="{FF2B5EF4-FFF2-40B4-BE49-F238E27FC236}">
                  <a16:creationId xmlns:a16="http://schemas.microsoft.com/office/drawing/2014/main" id="{4629A2DC-7066-4487-A307-68F210722C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Oval 1046">
              <a:extLst>
                <a:ext uri="{FF2B5EF4-FFF2-40B4-BE49-F238E27FC236}">
                  <a16:creationId xmlns:a16="http://schemas.microsoft.com/office/drawing/2014/main" id="{D0508B2B-067E-421A-9C09-522CFF39F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Oval 1047">
              <a:extLst>
                <a:ext uri="{FF2B5EF4-FFF2-40B4-BE49-F238E27FC236}">
                  <a16:creationId xmlns:a16="http://schemas.microsoft.com/office/drawing/2014/main" id="{889BA730-4DAE-4702-A5C5-013F9CEB0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342DCCE0-577E-BECF-1B09-1D6E6A267E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110" r="6641" b="2"/>
          <a:stretch/>
        </p:blipFill>
        <p:spPr bwMode="auto">
          <a:xfrm>
            <a:off x="6306574" y="552339"/>
            <a:ext cx="5728174" cy="5728174"/>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93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survey&#10;&#10;Description automatically generated">
            <a:extLst>
              <a:ext uri="{FF2B5EF4-FFF2-40B4-BE49-F238E27FC236}">
                <a16:creationId xmlns:a16="http://schemas.microsoft.com/office/drawing/2014/main" id="{C39EB249-11D8-FEE2-5F49-21845A6E4C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002" y="442975"/>
            <a:ext cx="4842722" cy="3569956"/>
          </a:xfrm>
          <a:prstGeom prst="rect">
            <a:avLst/>
          </a:prstGeom>
        </p:spPr>
      </p:pic>
      <p:pic>
        <p:nvPicPr>
          <p:cNvPr id="6" name="Picture 5" descr="A screenshot of a screen&#10;&#10;Description automatically generated">
            <a:extLst>
              <a:ext uri="{FF2B5EF4-FFF2-40B4-BE49-F238E27FC236}">
                <a16:creationId xmlns:a16="http://schemas.microsoft.com/office/drawing/2014/main" id="{501083E9-2FD3-96CF-F147-96F3EE1F22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5771" y="296597"/>
            <a:ext cx="5160579" cy="3642920"/>
          </a:xfrm>
          <a:prstGeom prst="rect">
            <a:avLst/>
          </a:prstGeom>
        </p:spPr>
      </p:pic>
      <p:pic>
        <p:nvPicPr>
          <p:cNvPr id="7" name="Picture 6" descr="A white background with black text">
            <a:extLst>
              <a:ext uri="{FF2B5EF4-FFF2-40B4-BE49-F238E27FC236}">
                <a16:creationId xmlns:a16="http://schemas.microsoft.com/office/drawing/2014/main" id="{66FA1639-0AFA-9354-2F1A-BE133E5E4F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812" y="3762702"/>
            <a:ext cx="5425883" cy="2886941"/>
          </a:xfrm>
          <a:prstGeom prst="rect">
            <a:avLst/>
          </a:prstGeom>
        </p:spPr>
      </p:pic>
      <p:pic>
        <p:nvPicPr>
          <p:cNvPr id="8" name="Picture 7" descr="A close-up of a paper&#10;&#10;Description automatically generated">
            <a:extLst>
              <a:ext uri="{FF2B5EF4-FFF2-40B4-BE49-F238E27FC236}">
                <a16:creationId xmlns:a16="http://schemas.microsoft.com/office/drawing/2014/main" id="{84D1740E-4778-B003-F150-8B0D823DE7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7724" y="3762702"/>
            <a:ext cx="6810702" cy="3095298"/>
          </a:xfrm>
          <a:prstGeom prst="rect">
            <a:avLst/>
          </a:prstGeom>
        </p:spPr>
      </p:pic>
    </p:spTree>
    <p:extLst>
      <p:ext uri="{BB962C8B-B14F-4D97-AF65-F5344CB8AC3E}">
        <p14:creationId xmlns:p14="http://schemas.microsoft.com/office/powerpoint/2010/main" val="2931571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close up of a card&#10;&#10;Description automatically generated">
            <a:extLst>
              <a:ext uri="{FF2B5EF4-FFF2-40B4-BE49-F238E27FC236}">
                <a16:creationId xmlns:a16="http://schemas.microsoft.com/office/drawing/2014/main" id="{473E1380-E585-B600-C9F3-2CE1784304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4814" y="3779273"/>
            <a:ext cx="8672129" cy="2642655"/>
          </a:xfrm>
        </p:spPr>
      </p:pic>
      <p:pic>
        <p:nvPicPr>
          <p:cNvPr id="5" name="Picture 4" descr="A green leaf on a white background&#10;&#10;Description automatically generated">
            <a:extLst>
              <a:ext uri="{FF2B5EF4-FFF2-40B4-BE49-F238E27FC236}">
                <a16:creationId xmlns:a16="http://schemas.microsoft.com/office/drawing/2014/main" id="{A7AE9E5E-EFF7-38ED-07B3-87F584C25E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775" y="520154"/>
            <a:ext cx="5069481" cy="3175037"/>
          </a:xfrm>
          <a:prstGeom prst="rect">
            <a:avLst/>
          </a:prstGeom>
        </p:spPr>
      </p:pic>
      <p:sp>
        <p:nvSpPr>
          <p:cNvPr id="6" name="TextBox 5">
            <a:extLst>
              <a:ext uri="{FF2B5EF4-FFF2-40B4-BE49-F238E27FC236}">
                <a16:creationId xmlns:a16="http://schemas.microsoft.com/office/drawing/2014/main" id="{DEDD03E1-AD49-2AFE-2B20-0BEB2838EC2E}"/>
              </a:ext>
            </a:extLst>
          </p:cNvPr>
          <p:cNvSpPr txBox="1"/>
          <p:nvPr/>
        </p:nvSpPr>
        <p:spPr>
          <a:xfrm>
            <a:off x="7588469" y="1166648"/>
            <a:ext cx="3016469" cy="646331"/>
          </a:xfrm>
          <a:prstGeom prst="rect">
            <a:avLst/>
          </a:prstGeom>
          <a:noFill/>
        </p:spPr>
        <p:txBody>
          <a:bodyPr wrap="square" rtlCol="0">
            <a:spAutoFit/>
          </a:bodyPr>
          <a:lstStyle/>
          <a:p>
            <a:r>
              <a:rPr lang="en-US" dirty="0"/>
              <a:t>Crop disease prediction and results</a:t>
            </a:r>
          </a:p>
        </p:txBody>
      </p:sp>
    </p:spTree>
    <p:extLst>
      <p:ext uri="{BB962C8B-B14F-4D97-AF65-F5344CB8AC3E}">
        <p14:creationId xmlns:p14="http://schemas.microsoft.com/office/powerpoint/2010/main" val="3871765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A4BE8-1D93-5BFA-73B0-6F111EECF706}"/>
              </a:ext>
            </a:extLst>
          </p:cNvPr>
          <p:cNvSpPr>
            <a:spLocks noGrp="1"/>
          </p:cNvSpPr>
          <p:nvPr>
            <p:ph type="title"/>
          </p:nvPr>
        </p:nvSpPr>
        <p:spPr>
          <a:xfrm>
            <a:off x="1891553" y="365125"/>
            <a:ext cx="8130988" cy="1203699"/>
          </a:xfrm>
        </p:spPr>
        <p:txBody>
          <a:bodyPr>
            <a:normAutofit/>
          </a:bodyPr>
          <a:lstStyle/>
          <a:p>
            <a:pPr algn="ctr"/>
            <a:r>
              <a:rPr kumimoji="0" lang="en-US" altLang="en-US" sz="36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What to Expect</a:t>
            </a:r>
            <a:endParaRPr lang="en-PH" sz="36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4DC7ED4D-503C-C98E-3383-A50A2DDC3600}"/>
              </a:ext>
            </a:extLst>
          </p:cNvPr>
          <p:cNvSpPr>
            <a:spLocks noGrp="1" noChangeArrowheads="1"/>
          </p:cNvSpPr>
          <p:nvPr>
            <p:ph idx="1"/>
          </p:nvPr>
        </p:nvSpPr>
        <p:spPr bwMode="auto">
          <a:xfrm>
            <a:off x="1120588" y="1560091"/>
            <a:ext cx="9549771"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buClrTx/>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Picture this: a farmer inputs their soil data into our system. In seconds, it recommends the best crop for their land. No more guesswork, just science-backed decisions that optimize yield.</a:t>
            </a:r>
          </a:p>
          <a:p>
            <a:pPr>
              <a:lnSpc>
                <a:spcPct val="100000"/>
              </a:lnSpc>
              <a:buClrTx/>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Moving on to fertilizer recommendations, our AI considers the crop type and soil conditions. It pinpoints deficiencies or excesses, offering precise suggestions for improvement.</a:t>
            </a:r>
          </a:p>
          <a:p>
            <a:pPr>
              <a:lnSpc>
                <a:spcPct val="100000"/>
              </a:lnSpc>
              <a:buClrTx/>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And for the final act, the plant disease prediction application. Farmers upload an image of a diseased plant leaf, and our AI springs into action. It identifies the disease, provides background information, and suggests remedies. It's like having a plant doctor at your fingertips.</a:t>
            </a:r>
          </a:p>
          <a:p>
            <a:pPr>
              <a:lnSpc>
                <a:spcPct val="100000"/>
              </a:lnSpc>
              <a:buClrTx/>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Join us on this journey to empower agriculture with AI. Together, we can cultivate a greener, more sustainable future for generations to come. The seeds of change have been sown, and we invite you to be a part of the harvest.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4612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13110-3739-2495-E852-B55DB93A8BF0}"/>
              </a:ext>
            </a:extLst>
          </p:cNvPr>
          <p:cNvSpPr>
            <a:spLocks noGrp="1"/>
          </p:cNvSpPr>
          <p:nvPr>
            <p:ph type="title"/>
          </p:nvPr>
        </p:nvSpPr>
        <p:spPr>
          <a:xfrm>
            <a:off x="777240" y="365125"/>
            <a:ext cx="10659110" cy="904875"/>
          </a:xfrm>
        </p:spPr>
        <p:txBody>
          <a:bodyPr/>
          <a:lstStyle/>
          <a:p>
            <a:r>
              <a:rPr lang="en-US" dirty="0"/>
              <a:t>                     </a:t>
            </a:r>
            <a:r>
              <a:rPr lang="en-US" sz="3600" dirty="0">
                <a:latin typeface="Times New Roman" panose="02020603050405020304" pitchFamily="18" charset="0"/>
                <a:cs typeface="Times New Roman" panose="02020603050405020304" pitchFamily="18" charset="0"/>
              </a:rPr>
              <a:t>Future Works</a:t>
            </a:r>
          </a:p>
        </p:txBody>
      </p:sp>
      <p:sp>
        <p:nvSpPr>
          <p:cNvPr id="3" name="Content Placeholder 2">
            <a:extLst>
              <a:ext uri="{FF2B5EF4-FFF2-40B4-BE49-F238E27FC236}">
                <a16:creationId xmlns:a16="http://schemas.microsoft.com/office/drawing/2014/main" id="{F54FF343-68DE-AA14-BA5B-CC0C2795E194}"/>
              </a:ext>
            </a:extLst>
          </p:cNvPr>
          <p:cNvSpPr>
            <a:spLocks noGrp="1"/>
          </p:cNvSpPr>
          <p:nvPr>
            <p:ph idx="1"/>
          </p:nvPr>
        </p:nvSpPr>
        <p:spPr/>
        <p:txBody>
          <a:bodyPr/>
          <a:lstStyle/>
          <a:p>
            <a:r>
              <a:rPr lang="en-US" b="0" i="0" dirty="0">
                <a:solidFill>
                  <a:srgbClr val="374151"/>
                </a:solidFill>
                <a:effectLst/>
                <a:latin typeface="Times New Roman" panose="02020603050405020304" pitchFamily="18" charset="0"/>
                <a:cs typeface="Times New Roman" panose="02020603050405020304" pitchFamily="18" charset="0"/>
              </a:rPr>
              <a:t>Currently, we focus on plant disease prediction and remedies. Our future vision includes proactive disease prediction from plant leaf images.</a:t>
            </a:r>
          </a:p>
          <a:p>
            <a:r>
              <a:rPr lang="en-US" b="0" i="0" dirty="0">
                <a:solidFill>
                  <a:srgbClr val="374151"/>
                </a:solidFill>
                <a:effectLst/>
                <a:latin typeface="Times New Roman" panose="02020603050405020304" pitchFamily="18" charset="0"/>
                <a:cs typeface="Times New Roman" panose="02020603050405020304" pitchFamily="18" charset="0"/>
              </a:rPr>
              <a:t>We plan to expand services to include yield prediction, aiding farmers in making informed decisions about planting and harvesting.</a:t>
            </a:r>
          </a:p>
          <a:p>
            <a:r>
              <a:rPr lang="en-US" b="0" i="0" dirty="0">
                <a:solidFill>
                  <a:srgbClr val="374151"/>
                </a:solidFill>
                <a:effectLst/>
                <a:latin typeface="Times New Roman" panose="02020603050405020304" pitchFamily="18" charset="0"/>
                <a:cs typeface="Times New Roman" panose="02020603050405020304" pitchFamily="18" charset="0"/>
              </a:rPr>
              <a:t>We aim to address waste management, predicting waste quantities and providing sustainable disposal guidance for farming.</a:t>
            </a:r>
          </a:p>
        </p:txBody>
      </p:sp>
    </p:spTree>
    <p:extLst>
      <p:ext uri="{BB962C8B-B14F-4D97-AF65-F5344CB8AC3E}">
        <p14:creationId xmlns:p14="http://schemas.microsoft.com/office/powerpoint/2010/main" val="1467538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1D751-AAA2-8D46-0380-43AB18B4E3FB}"/>
              </a:ext>
            </a:extLst>
          </p:cNvPr>
          <p:cNvSpPr>
            <a:spLocks noGrp="1"/>
          </p:cNvSpPr>
          <p:nvPr>
            <p:ph type="title"/>
          </p:nvPr>
        </p:nvSpPr>
        <p:spPr>
          <a:xfrm>
            <a:off x="4180205" y="2468245"/>
            <a:ext cx="4516755" cy="1325563"/>
          </a:xfrm>
        </p:spPr>
        <p:txBody>
          <a:bodyPr/>
          <a:lstStyle/>
          <a:p>
            <a:r>
              <a:rPr lang="en-US" dirty="0"/>
              <a:t>Thank you !</a:t>
            </a:r>
          </a:p>
        </p:txBody>
      </p:sp>
    </p:spTree>
    <p:extLst>
      <p:ext uri="{BB962C8B-B14F-4D97-AF65-F5344CB8AC3E}">
        <p14:creationId xmlns:p14="http://schemas.microsoft.com/office/powerpoint/2010/main" val="2878017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162DE-DC95-6779-020A-834487937871}"/>
              </a:ext>
            </a:extLst>
          </p:cNvPr>
          <p:cNvSpPr>
            <a:spLocks noGrp="1"/>
          </p:cNvSpPr>
          <p:nvPr>
            <p:ph type="title"/>
          </p:nvPr>
        </p:nvSpPr>
        <p:spPr>
          <a:xfrm>
            <a:off x="777240" y="365126"/>
            <a:ext cx="10659110" cy="1293345"/>
          </a:xfrm>
        </p:spPr>
        <p:txBody>
          <a:bodyPr>
            <a:normAutofit/>
          </a:bodyPr>
          <a:lstStyle/>
          <a:p>
            <a:r>
              <a:rPr lang="en-US" sz="3600" b="0" i="0" dirty="0">
                <a:solidFill>
                  <a:srgbClr val="374151"/>
                </a:solidFill>
                <a:effectLst/>
                <a:latin typeface="Times New Roman" panose="02020603050405020304" pitchFamily="18" charset="0"/>
                <a:cs typeface="Times New Roman" panose="02020603050405020304" pitchFamily="18" charset="0"/>
              </a:rPr>
              <a:t>Introducing a Greener Tomorrow: Empowering Agriculture with AI</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6024CA-3D83-3E4C-6932-15BE1965DAB9}"/>
              </a:ext>
            </a:extLst>
          </p:cNvPr>
          <p:cNvSpPr>
            <a:spLocks noGrp="1"/>
          </p:cNvSpPr>
          <p:nvPr>
            <p:ph idx="1"/>
          </p:nvPr>
        </p:nvSpPr>
        <p:spPr>
          <a:xfrm>
            <a:off x="777240" y="2008094"/>
            <a:ext cx="10659110" cy="4186517"/>
          </a:xfrm>
        </p:spPr>
        <p:txBody>
          <a:bodyPr>
            <a:normAutofit/>
          </a:bodyPr>
          <a:lstStyle/>
          <a:p>
            <a:pPr algn="l"/>
            <a:r>
              <a:rPr lang="en-US" b="0" i="0" dirty="0">
                <a:solidFill>
                  <a:srgbClr val="374151"/>
                </a:solidFill>
                <a:effectLst/>
                <a:latin typeface="Söhne"/>
              </a:rPr>
              <a:t>The global population is projected to reach 9.7 billion by 2050, leading to an unprecedented demand for food production.</a:t>
            </a:r>
          </a:p>
          <a:p>
            <a:pPr algn="l"/>
            <a:r>
              <a:rPr lang="en-US" b="0" i="0" dirty="0">
                <a:solidFill>
                  <a:srgbClr val="374151"/>
                </a:solidFill>
                <a:effectLst/>
                <a:latin typeface="Times New Roman" panose="02020603050405020304" pitchFamily="18" charset="0"/>
                <a:cs typeface="Times New Roman" panose="02020603050405020304" pitchFamily="18" charset="0"/>
              </a:rPr>
              <a:t>In today's fast-paced world, agriculture faces an incredible challenge: how to feed a growing global population while conserving resources and minimizing environmental impact.</a:t>
            </a:r>
          </a:p>
          <a:p>
            <a:pPr algn="l"/>
            <a:r>
              <a:rPr lang="en-US" b="0" i="0" dirty="0">
                <a:solidFill>
                  <a:srgbClr val="374151"/>
                </a:solidFill>
                <a:effectLst/>
                <a:latin typeface="Times New Roman" panose="02020603050405020304" pitchFamily="18" charset="0"/>
                <a:cs typeface="Times New Roman" panose="02020603050405020304" pitchFamily="18" charset="0"/>
              </a:rPr>
              <a:t>Imagine a world where every farmer, regardless of their experience, can make informed decisions that boost crop yields, reduce waste, and ensure healthier plants. </a:t>
            </a:r>
          </a:p>
          <a:p>
            <a:pPr algn="l"/>
            <a:r>
              <a:rPr lang="en-US" b="0" i="0" dirty="0">
                <a:solidFill>
                  <a:srgbClr val="374151"/>
                </a:solidFill>
                <a:effectLst/>
                <a:latin typeface="Times New Roman" panose="02020603050405020304" pitchFamily="18" charset="0"/>
                <a:cs typeface="Times New Roman" panose="02020603050405020304" pitchFamily="18" charset="0"/>
              </a:rPr>
              <a:t>Traditional farming methods can be resource-intensive and often lead to unpredictable outcomes. This is where our project steps in.</a:t>
            </a:r>
          </a:p>
          <a:p>
            <a:r>
              <a:rPr lang="en-US" b="0" i="0" dirty="0">
                <a:solidFill>
                  <a:srgbClr val="374151"/>
                </a:solidFill>
                <a:effectLst/>
                <a:latin typeface="Times New Roman" panose="02020603050405020304" pitchFamily="18" charset="0"/>
                <a:cs typeface="Times New Roman" panose="02020603050405020304" pitchFamily="18" charset="0"/>
              </a:rPr>
              <a:t>Welcome to the future of agriculture, where data science and AI are revolutionizing farming practices.</a:t>
            </a:r>
          </a:p>
          <a:p>
            <a:pPr marL="0" indent="0" algn="l">
              <a:buNone/>
            </a:pPr>
            <a:endParaRPr lang="en-US" b="0" i="0" dirty="0">
              <a:solidFill>
                <a:srgbClr val="374151"/>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2912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260A7-A259-51A0-D80C-721CA74BB599}"/>
              </a:ext>
            </a:extLst>
          </p:cNvPr>
          <p:cNvSpPr>
            <a:spLocks noGrp="1"/>
          </p:cNvSpPr>
          <p:nvPr>
            <p:ph type="title"/>
          </p:nvPr>
        </p:nvSpPr>
        <p:spPr>
          <a:xfrm>
            <a:off x="777240" y="365125"/>
            <a:ext cx="10659110" cy="1131981"/>
          </a:xfrm>
        </p:spPr>
        <p:txBody>
          <a:bodyPr>
            <a:normAutofit/>
          </a:bodyPr>
          <a:lstStyle/>
          <a:p>
            <a:pPr algn="ctr"/>
            <a:r>
              <a:rPr lang="en-US" sz="3600" b="1" i="0" dirty="0">
                <a:solidFill>
                  <a:srgbClr val="374151"/>
                </a:solidFill>
                <a:effectLst/>
                <a:latin typeface="Times New Roman" panose="02020603050405020304" pitchFamily="18" charset="0"/>
                <a:cs typeface="Times New Roman" panose="02020603050405020304" pitchFamily="18" charset="0"/>
              </a:rPr>
              <a:t>Harnessing the Power of Data</a:t>
            </a:r>
            <a:endParaRPr lang="en-PH"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2DDAA3-9323-8CC0-ACAA-212EB0FBF32A}"/>
              </a:ext>
            </a:extLst>
          </p:cNvPr>
          <p:cNvSpPr>
            <a:spLocks noGrp="1"/>
          </p:cNvSpPr>
          <p:nvPr>
            <p:ph idx="1"/>
          </p:nvPr>
        </p:nvSpPr>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We've scoured vast datasets from </a:t>
            </a:r>
            <a:r>
              <a:rPr lang="en-US" b="0" i="0" dirty="0">
                <a:solidFill>
                  <a:srgbClr val="374151"/>
                </a:solidFill>
                <a:effectLst/>
                <a:latin typeface="Times New Roman" panose="02020603050405020304" pitchFamily="18" charset="0"/>
                <a:cs typeface="Times New Roman" panose="02020603050405020304" pitchFamily="18" charset="0"/>
                <a:hlinkClick r:id="rId2"/>
              </a:rPr>
              <a:t>United States Department of Agriculture </a:t>
            </a:r>
            <a:r>
              <a:rPr lang="en-US" dirty="0">
                <a:solidFill>
                  <a:srgbClr val="374151"/>
                </a:solidFill>
                <a:latin typeface="Times New Roman" panose="02020603050405020304" pitchFamily="18" charset="0"/>
                <a:cs typeface="Times New Roman" panose="02020603050405020304" pitchFamily="18" charset="0"/>
              </a:rPr>
              <a:t>.</a:t>
            </a:r>
            <a:endParaRPr lang="en-US" b="0" i="0" dirty="0">
              <a:solidFill>
                <a:srgbClr val="374151"/>
              </a:solidFill>
              <a:effectLst/>
              <a:latin typeface="Times New Roman" panose="02020603050405020304" pitchFamily="18" charset="0"/>
              <a:cs typeface="Times New Roman" panose="02020603050405020304" pitchFamily="18" charset="0"/>
            </a:endParaRPr>
          </a:p>
          <a:p>
            <a:r>
              <a:rPr lang="en-US" b="0" i="0" dirty="0">
                <a:solidFill>
                  <a:srgbClr val="374151"/>
                </a:solidFill>
                <a:effectLst/>
                <a:latin typeface="Times New Roman" panose="02020603050405020304" pitchFamily="18" charset="0"/>
                <a:cs typeface="Times New Roman" panose="02020603050405020304" pitchFamily="18" charset="0"/>
              </a:rPr>
              <a:t>We've also tapped into the rich and diverse </a:t>
            </a:r>
            <a:r>
              <a:rPr lang="en-US" b="0" i="0" u="sng" dirty="0">
                <a:solidFill>
                  <a:srgbClr val="374151"/>
                </a:solidFill>
                <a:effectLst/>
                <a:latin typeface="Times New Roman" panose="02020603050405020304" pitchFamily="18" charset="0"/>
                <a:cs typeface="Times New Roman" panose="02020603050405020304" pitchFamily="18" charset="0"/>
                <a:hlinkClick r:id="rId3"/>
              </a:rPr>
              <a:t>New Plant Dataset</a:t>
            </a:r>
            <a:r>
              <a:rPr lang="en-US" b="0" i="0" dirty="0">
                <a:solidFill>
                  <a:srgbClr val="374151"/>
                </a:solidFill>
                <a:effectLst/>
                <a:latin typeface="Times New Roman" panose="02020603050405020304" pitchFamily="18" charset="0"/>
                <a:cs typeface="Times New Roman" panose="02020603050405020304" pitchFamily="18" charset="0"/>
              </a:rPr>
              <a:t> to gather insights into crop health.</a:t>
            </a:r>
            <a:r>
              <a:rPr lang="en-US" u="sng" dirty="0">
                <a:solidFill>
                  <a:srgbClr val="374151"/>
                </a:solidFill>
                <a:latin typeface="Times New Roman" panose="02020603050405020304" pitchFamily="18" charset="0"/>
                <a:cs typeface="Times New Roman" panose="02020603050405020304" pitchFamily="18" charset="0"/>
                <a:hlinkClick r:id="rId3"/>
              </a:rPr>
              <a:t> Diseases</a:t>
            </a:r>
            <a:endParaRPr lang="en-US" b="0" i="0" dirty="0">
              <a:solidFill>
                <a:srgbClr val="374151"/>
              </a:solidFill>
              <a:effectLst/>
              <a:latin typeface="Times New Roman" panose="02020603050405020304" pitchFamily="18" charset="0"/>
              <a:cs typeface="Times New Roman" panose="02020603050405020304" pitchFamily="18" charset="0"/>
            </a:endParaRPr>
          </a:p>
          <a:p>
            <a:pPr algn="l"/>
            <a:r>
              <a:rPr lang="en-US" b="0" i="0" dirty="0">
                <a:solidFill>
                  <a:srgbClr val="374151"/>
                </a:solidFill>
                <a:effectLst/>
                <a:latin typeface="Söhne"/>
              </a:rPr>
              <a:t>Weather is a critical factor in agriculture. We obtained historical and real-time weather data from meteorological agencies to analyze its impact on crop performance.</a:t>
            </a:r>
            <a:endParaRPr lang="en-US" b="0" i="0" dirty="0">
              <a:solidFill>
                <a:srgbClr val="374151"/>
              </a:solidFill>
              <a:effectLst/>
              <a:latin typeface="Times New Roman" panose="02020603050405020304" pitchFamily="18" charset="0"/>
              <a:cs typeface="Times New Roman" panose="02020603050405020304" pitchFamily="18" charset="0"/>
            </a:endParaRPr>
          </a:p>
          <a:p>
            <a:r>
              <a:rPr lang="en-US" b="0" i="0" dirty="0">
                <a:solidFill>
                  <a:srgbClr val="374151"/>
                </a:solidFill>
                <a:effectLst/>
                <a:latin typeface="Times New Roman" panose="02020603050405020304" pitchFamily="18" charset="0"/>
                <a:cs typeface="Times New Roman" panose="02020603050405020304" pitchFamily="18" charset="0"/>
              </a:rPr>
              <a:t>Our approach is holistic. It's not just about identifying diseases and suggesting treatments. It's about recognizing the entire ecosystem of farming, where art and science come together to nurture crops, ensure food security, and sustain livelihoods.</a:t>
            </a:r>
          </a:p>
          <a:p>
            <a:pPr marL="0" indent="0">
              <a:buNone/>
            </a:pPr>
            <a:endParaRPr lang="en-PH"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9105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5196-302D-94B1-E063-88C8C9491706}"/>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74182546-3B67-63DC-5764-5DDF1DDE3961}"/>
              </a:ext>
            </a:extLst>
          </p:cNvPr>
          <p:cNvSpPr>
            <a:spLocks noGrp="1"/>
          </p:cNvSpPr>
          <p:nvPr>
            <p:ph idx="1"/>
          </p:nvPr>
        </p:nvSpPr>
        <p:spPr/>
        <p:txBody>
          <a:bodyPr/>
          <a:lstStyle/>
          <a:p>
            <a:endParaRPr lang="en-PH"/>
          </a:p>
        </p:txBody>
      </p:sp>
      <p:pic>
        <p:nvPicPr>
          <p:cNvPr id="5" name="Picture 4">
            <a:extLst>
              <a:ext uri="{FF2B5EF4-FFF2-40B4-BE49-F238E27FC236}">
                <a16:creationId xmlns:a16="http://schemas.microsoft.com/office/drawing/2014/main" id="{B8A7F6B1-60AE-5F56-CC6E-5AD379BB3FD0}"/>
              </a:ext>
            </a:extLst>
          </p:cNvPr>
          <p:cNvPicPr>
            <a:picLocks noChangeAspect="1"/>
          </p:cNvPicPr>
          <p:nvPr/>
        </p:nvPicPr>
        <p:blipFill>
          <a:blip r:embed="rId2"/>
          <a:stretch>
            <a:fillRect/>
          </a:stretch>
        </p:blipFill>
        <p:spPr>
          <a:xfrm>
            <a:off x="1198391" y="110119"/>
            <a:ext cx="8514570" cy="3407621"/>
          </a:xfrm>
          <a:prstGeom prst="rect">
            <a:avLst/>
          </a:prstGeom>
        </p:spPr>
      </p:pic>
      <p:pic>
        <p:nvPicPr>
          <p:cNvPr id="7" name="Picture 6">
            <a:extLst>
              <a:ext uri="{FF2B5EF4-FFF2-40B4-BE49-F238E27FC236}">
                <a16:creationId xmlns:a16="http://schemas.microsoft.com/office/drawing/2014/main" id="{C57EB9F0-B1A0-AE29-EBE6-2CF8E02FD69F}"/>
              </a:ext>
            </a:extLst>
          </p:cNvPr>
          <p:cNvPicPr>
            <a:picLocks noChangeAspect="1"/>
          </p:cNvPicPr>
          <p:nvPr/>
        </p:nvPicPr>
        <p:blipFill>
          <a:blip r:embed="rId3"/>
          <a:stretch>
            <a:fillRect/>
          </a:stretch>
        </p:blipFill>
        <p:spPr>
          <a:xfrm>
            <a:off x="1198391" y="3652677"/>
            <a:ext cx="9103850" cy="2700378"/>
          </a:xfrm>
          <a:prstGeom prst="rect">
            <a:avLst/>
          </a:prstGeom>
        </p:spPr>
      </p:pic>
    </p:spTree>
    <p:extLst>
      <p:ext uri="{BB962C8B-B14F-4D97-AF65-F5344CB8AC3E}">
        <p14:creationId xmlns:p14="http://schemas.microsoft.com/office/powerpoint/2010/main" val="4009988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A06C6-080F-7C58-2D0F-E513FE5EACC0}"/>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3B8166BE-156E-B350-2C36-583990A3E782}"/>
              </a:ext>
            </a:extLst>
          </p:cNvPr>
          <p:cNvSpPr>
            <a:spLocks noGrp="1"/>
          </p:cNvSpPr>
          <p:nvPr>
            <p:ph idx="1"/>
          </p:nvPr>
        </p:nvSpPr>
        <p:spPr/>
        <p:txBody>
          <a:bodyPr/>
          <a:lstStyle/>
          <a:p>
            <a:endParaRPr lang="en-PH"/>
          </a:p>
        </p:txBody>
      </p:sp>
      <p:pic>
        <p:nvPicPr>
          <p:cNvPr id="5" name="Picture 4">
            <a:extLst>
              <a:ext uri="{FF2B5EF4-FFF2-40B4-BE49-F238E27FC236}">
                <a16:creationId xmlns:a16="http://schemas.microsoft.com/office/drawing/2014/main" id="{04F749CC-88C2-B84A-40FA-7EF8B842C66B}"/>
              </a:ext>
            </a:extLst>
          </p:cNvPr>
          <p:cNvPicPr>
            <a:picLocks noChangeAspect="1"/>
          </p:cNvPicPr>
          <p:nvPr/>
        </p:nvPicPr>
        <p:blipFill>
          <a:blip r:embed="rId2"/>
          <a:stretch>
            <a:fillRect/>
          </a:stretch>
        </p:blipFill>
        <p:spPr>
          <a:xfrm>
            <a:off x="1208802" y="585341"/>
            <a:ext cx="9246075" cy="5016758"/>
          </a:xfrm>
          <a:prstGeom prst="rect">
            <a:avLst/>
          </a:prstGeom>
        </p:spPr>
      </p:pic>
    </p:spTree>
    <p:extLst>
      <p:ext uri="{BB962C8B-B14F-4D97-AF65-F5344CB8AC3E}">
        <p14:creationId xmlns:p14="http://schemas.microsoft.com/office/powerpoint/2010/main" val="2125763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04F1D-EFAF-CC7A-7825-2513F58E64E1}"/>
              </a:ext>
            </a:extLst>
          </p:cNvPr>
          <p:cNvSpPr>
            <a:spLocks noGrp="1"/>
          </p:cNvSpPr>
          <p:nvPr>
            <p:ph type="title"/>
          </p:nvPr>
        </p:nvSpPr>
        <p:spPr>
          <a:xfrm>
            <a:off x="777240" y="365125"/>
            <a:ext cx="10659110" cy="1047115"/>
          </a:xfrm>
        </p:spPr>
        <p:txBody>
          <a:bodyPr>
            <a:normAutofit/>
          </a:bodyPr>
          <a:lstStyle/>
          <a:p>
            <a:pPr algn="ctr"/>
            <a:r>
              <a:rPr lang="en-US" sz="3600" dirty="0">
                <a:latin typeface="Times New Roman" panose="02020603050405020304" pitchFamily="18" charset="0"/>
                <a:cs typeface="Times New Roman" panose="02020603050405020304" pitchFamily="18" charset="0"/>
              </a:rPr>
              <a:t>Methodologies</a:t>
            </a:r>
            <a:endParaRPr lang="en-PH"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02313E-1554-9296-9C5F-89257998C43F}"/>
              </a:ext>
            </a:extLst>
          </p:cNvPr>
          <p:cNvSpPr>
            <a:spLocks noGrp="1"/>
          </p:cNvSpPr>
          <p:nvPr>
            <p:ph idx="1"/>
          </p:nvPr>
        </p:nvSpPr>
        <p:spPr/>
        <p:txBody>
          <a:bodyPr>
            <a:noAutofit/>
          </a:bodyPr>
          <a:lstStyle/>
          <a:p>
            <a:pPr algn="l"/>
            <a:r>
              <a:rPr lang="en-US" b="0" i="0" dirty="0">
                <a:solidFill>
                  <a:srgbClr val="374151"/>
                </a:solidFill>
                <a:effectLst/>
                <a:latin typeface="Söhne"/>
              </a:rPr>
              <a:t>Seamlessly combining agricultural expertise with the precision of data science and AI.</a:t>
            </a:r>
            <a:endParaRPr lang="en-US" b="0" i="0" dirty="0">
              <a:solidFill>
                <a:srgbClr val="374151"/>
              </a:solidFill>
              <a:effectLst/>
              <a:latin typeface="Times New Roman" panose="02020603050405020304" pitchFamily="18" charset="0"/>
              <a:cs typeface="Times New Roman" panose="02020603050405020304" pitchFamily="18" charset="0"/>
            </a:endParaRPr>
          </a:p>
          <a:p>
            <a:pPr algn="l"/>
            <a:r>
              <a:rPr lang="en-US" b="0" i="0" dirty="0">
                <a:solidFill>
                  <a:srgbClr val="374151"/>
                </a:solidFill>
                <a:effectLst/>
                <a:latin typeface="Times New Roman" panose="02020603050405020304" pitchFamily="18" charset="0"/>
                <a:cs typeface="Times New Roman" panose="02020603050405020304" pitchFamily="18" charset="0"/>
              </a:rPr>
              <a:t>Our approach is a harmonious blend of art and science. On one hand, we harness the power of state-of-the-art technologies like ResNet-9, Support Vector Machines to predict and recommend the crops and fertilizers </a:t>
            </a:r>
            <a:r>
              <a:rPr lang="en-US" dirty="0">
                <a:solidFill>
                  <a:srgbClr val="374151"/>
                </a:solidFill>
                <a:latin typeface="Times New Roman" panose="02020603050405020304" pitchFamily="18" charset="0"/>
                <a:cs typeface="Times New Roman" panose="02020603050405020304" pitchFamily="18" charset="0"/>
              </a:rPr>
              <a:t>,</a:t>
            </a:r>
            <a:r>
              <a:rPr lang="en-US" b="0" i="0" dirty="0" err="1">
                <a:solidFill>
                  <a:srgbClr val="374151"/>
                </a:solidFill>
                <a:effectLst/>
                <a:latin typeface="Times New Roman" panose="02020603050405020304" pitchFamily="18" charset="0"/>
                <a:cs typeface="Times New Roman" panose="02020603050405020304" pitchFamily="18" charset="0"/>
              </a:rPr>
              <a:t>XGBoost</a:t>
            </a:r>
            <a:r>
              <a:rPr lang="en-US" b="0" i="0" dirty="0">
                <a:solidFill>
                  <a:srgbClr val="374151"/>
                </a:solidFill>
                <a:effectLst/>
                <a:latin typeface="Times New Roman" panose="02020603050405020304" pitchFamily="18" charset="0"/>
                <a:cs typeface="Times New Roman" panose="02020603050405020304" pitchFamily="18" charset="0"/>
              </a:rPr>
              <a:t> to decode plant diseases from images. These cutting-edge techniques allow us to provide accurate and data-driven insights.</a:t>
            </a:r>
          </a:p>
          <a:p>
            <a:pPr algn="l"/>
            <a:r>
              <a:rPr lang="en-US" b="0" i="0" dirty="0">
                <a:solidFill>
                  <a:srgbClr val="374151"/>
                </a:solidFill>
                <a:effectLst/>
                <a:latin typeface="Times New Roman" panose="02020603050405020304" pitchFamily="18" charset="0"/>
                <a:cs typeface="Times New Roman" panose="02020603050405020304" pitchFamily="18" charset="0"/>
              </a:rPr>
              <a:t>Through our advanced algorithms, we extract valuable insights from images of plant leaves. We can identify diseases, assess their severity, and recommend suitable treatments. </a:t>
            </a:r>
          </a:p>
          <a:p>
            <a:pPr algn="l"/>
            <a:r>
              <a:rPr lang="en-US" b="0" i="0" dirty="0">
                <a:solidFill>
                  <a:srgbClr val="374151"/>
                </a:solidFill>
                <a:effectLst/>
                <a:latin typeface="Times New Roman" panose="02020603050405020304" pitchFamily="18" charset="0"/>
                <a:cs typeface="Times New Roman" panose="02020603050405020304" pitchFamily="18" charset="0"/>
              </a:rPr>
              <a:t>These insights are based on rigorous data analysis, ensuring precision and reliability.</a:t>
            </a:r>
          </a:p>
          <a:p>
            <a:endParaRPr lang="en-PH"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7270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F7BEF-3022-4AAD-567B-16DCEA41CA40}"/>
              </a:ext>
            </a:extLst>
          </p:cNvPr>
          <p:cNvSpPr>
            <a:spLocks noGrp="1"/>
          </p:cNvSpPr>
          <p:nvPr>
            <p:ph type="title"/>
          </p:nvPr>
        </p:nvSpPr>
        <p:spPr/>
        <p:txBody>
          <a:bodyPr/>
          <a:lstStyle/>
          <a:p>
            <a:pPr algn="ctr"/>
            <a:r>
              <a:rPr lang="en-PH" dirty="0"/>
              <a:t>ML models</a:t>
            </a:r>
          </a:p>
        </p:txBody>
      </p:sp>
      <p:sp>
        <p:nvSpPr>
          <p:cNvPr id="3" name="Content Placeholder 2">
            <a:extLst>
              <a:ext uri="{FF2B5EF4-FFF2-40B4-BE49-F238E27FC236}">
                <a16:creationId xmlns:a16="http://schemas.microsoft.com/office/drawing/2014/main" id="{A6A41796-E331-1D2A-0747-7BBE1F49D83B}"/>
              </a:ext>
            </a:extLst>
          </p:cNvPr>
          <p:cNvSpPr>
            <a:spLocks noGrp="1"/>
          </p:cNvSpPr>
          <p:nvPr>
            <p:ph idx="1"/>
          </p:nvPr>
        </p:nvSpPr>
        <p:spPr/>
        <p:txBody>
          <a:bodyPr>
            <a:normAutofit lnSpcReduction="10000"/>
          </a:bodyPr>
          <a:lstStyle/>
          <a:p>
            <a:pPr marL="0" indent="0" algn="l">
              <a:buNone/>
            </a:pPr>
            <a:r>
              <a:rPr lang="en-US" b="1" i="0" dirty="0" err="1">
                <a:solidFill>
                  <a:srgbClr val="374151"/>
                </a:solidFill>
                <a:effectLst/>
                <a:latin typeface="Söhne"/>
              </a:rPr>
              <a:t>ResNet</a:t>
            </a:r>
            <a:r>
              <a:rPr lang="en-US" b="1" i="0" dirty="0">
                <a:solidFill>
                  <a:srgbClr val="374151"/>
                </a:solidFill>
                <a:effectLst/>
                <a:latin typeface="Söhne"/>
              </a:rPr>
              <a:t> (Residual Networks):</a:t>
            </a:r>
            <a:endParaRPr lang="en-US" b="0" i="0" dirty="0">
              <a:solidFill>
                <a:srgbClr val="374151"/>
              </a:solidFill>
              <a:effectLst/>
              <a:latin typeface="Söhne"/>
            </a:endParaRPr>
          </a:p>
          <a:p>
            <a:pPr algn="l">
              <a:buFont typeface="Arial" panose="020B0604020202020204" pitchFamily="34" charset="0"/>
              <a:buChar char="•"/>
            </a:pPr>
            <a:r>
              <a:rPr lang="en-US" b="0" i="0" dirty="0" err="1">
                <a:solidFill>
                  <a:srgbClr val="374151"/>
                </a:solidFill>
                <a:effectLst/>
                <a:latin typeface="Söhne"/>
              </a:rPr>
              <a:t>ResNet</a:t>
            </a:r>
            <a:r>
              <a:rPr lang="en-US" b="0" i="0" dirty="0">
                <a:solidFill>
                  <a:srgbClr val="374151"/>
                </a:solidFill>
                <a:effectLst/>
                <a:latin typeface="Söhne"/>
              </a:rPr>
              <a:t> is a deep learning architecture that was introduced to address the vanishing gradient problem in very deep neural networks.</a:t>
            </a:r>
          </a:p>
          <a:p>
            <a:pPr algn="l">
              <a:buFont typeface="Arial" panose="020B0604020202020204" pitchFamily="34" charset="0"/>
              <a:buChar char="•"/>
            </a:pPr>
            <a:r>
              <a:rPr lang="en-US" b="0" i="0" dirty="0">
                <a:solidFill>
                  <a:srgbClr val="374151"/>
                </a:solidFill>
                <a:effectLst/>
                <a:latin typeface="Söhne"/>
              </a:rPr>
              <a:t>It employs a residual learning framework, where instead of learning the desired underlying mapping, it learns the residual mapping.</a:t>
            </a:r>
          </a:p>
          <a:p>
            <a:pPr algn="l">
              <a:buFont typeface="Arial" panose="020B0604020202020204" pitchFamily="34" charset="0"/>
              <a:buChar char="•"/>
            </a:pPr>
            <a:r>
              <a:rPr lang="en-US" b="0" i="0" dirty="0" err="1">
                <a:solidFill>
                  <a:srgbClr val="374151"/>
                </a:solidFill>
                <a:effectLst/>
                <a:latin typeface="Söhne"/>
              </a:rPr>
              <a:t>ResNet</a:t>
            </a:r>
            <a:r>
              <a:rPr lang="en-US" b="0" i="0" dirty="0">
                <a:solidFill>
                  <a:srgbClr val="374151"/>
                </a:solidFill>
                <a:effectLst/>
                <a:latin typeface="Söhne"/>
              </a:rPr>
              <a:t> is known for its ability to train very deep neural networks effectively, enabling the development of deeper models without the risk of degradation in performance.</a:t>
            </a:r>
          </a:p>
          <a:p>
            <a:pPr marL="0" indent="0" algn="l">
              <a:buNone/>
            </a:pPr>
            <a:r>
              <a:rPr lang="en-US" b="1" i="0" dirty="0">
                <a:solidFill>
                  <a:srgbClr val="374151"/>
                </a:solidFill>
                <a:effectLst/>
                <a:latin typeface="Söhne"/>
              </a:rPr>
              <a:t>Support Vector Machines (SVM):</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SVM is a supervised machine learning algorithm used for classification and regression tasks.</a:t>
            </a:r>
          </a:p>
          <a:p>
            <a:pPr algn="l">
              <a:buFont typeface="Arial" panose="020B0604020202020204" pitchFamily="34" charset="0"/>
              <a:buChar char="•"/>
            </a:pPr>
            <a:r>
              <a:rPr lang="en-US" b="0" i="0" dirty="0">
                <a:solidFill>
                  <a:srgbClr val="374151"/>
                </a:solidFill>
                <a:effectLst/>
                <a:latin typeface="Söhne"/>
              </a:rPr>
              <a:t>It works by finding the hyperplane that best separates the data into different classes in a high-dimensional space.</a:t>
            </a:r>
          </a:p>
          <a:p>
            <a:pPr algn="l">
              <a:buFont typeface="Arial" panose="020B0604020202020204" pitchFamily="34" charset="0"/>
              <a:buChar char="•"/>
            </a:pPr>
            <a:r>
              <a:rPr lang="en-US" b="0" i="0" dirty="0">
                <a:solidFill>
                  <a:srgbClr val="374151"/>
                </a:solidFill>
                <a:effectLst/>
                <a:latin typeface="Söhne"/>
              </a:rPr>
              <a:t>SVM aims to maximize the margin between different classes, making it a powerful algorithm for handling both linear and non-linear relationships in data.</a:t>
            </a:r>
          </a:p>
          <a:p>
            <a:pPr marL="0" indent="0">
              <a:buNone/>
            </a:pPr>
            <a:endParaRPr lang="en-PH" dirty="0"/>
          </a:p>
        </p:txBody>
      </p:sp>
    </p:spTree>
    <p:extLst>
      <p:ext uri="{BB962C8B-B14F-4D97-AF65-F5344CB8AC3E}">
        <p14:creationId xmlns:p14="http://schemas.microsoft.com/office/powerpoint/2010/main" val="24613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C1D63-BF91-9B8E-D566-8CC7D2CC468E}"/>
              </a:ext>
            </a:extLst>
          </p:cNvPr>
          <p:cNvSpPr>
            <a:spLocks noGrp="1"/>
          </p:cNvSpPr>
          <p:nvPr>
            <p:ph type="title"/>
          </p:nvPr>
        </p:nvSpPr>
        <p:spPr/>
        <p:txBody>
          <a:bodyPr/>
          <a:lstStyle/>
          <a:p>
            <a:pPr algn="ctr"/>
            <a:r>
              <a:rPr lang="en-PH" dirty="0" err="1"/>
              <a:t>XGBoost</a:t>
            </a:r>
            <a:endParaRPr lang="en-PH" dirty="0"/>
          </a:p>
        </p:txBody>
      </p:sp>
      <p:sp>
        <p:nvSpPr>
          <p:cNvPr id="3" name="Content Placeholder 2">
            <a:extLst>
              <a:ext uri="{FF2B5EF4-FFF2-40B4-BE49-F238E27FC236}">
                <a16:creationId xmlns:a16="http://schemas.microsoft.com/office/drawing/2014/main" id="{1731FEDF-D572-ABC3-B544-8601BFC54A9D}"/>
              </a:ext>
            </a:extLst>
          </p:cNvPr>
          <p:cNvSpPr>
            <a:spLocks noGrp="1"/>
          </p:cNvSpPr>
          <p:nvPr>
            <p:ph idx="1"/>
          </p:nvPr>
        </p:nvSpPr>
        <p:spPr/>
        <p:txBody>
          <a:bodyPr/>
          <a:lstStyle/>
          <a:p>
            <a:pPr marL="0" indent="0" algn="l">
              <a:buNone/>
            </a:pPr>
            <a:r>
              <a:rPr lang="en-US" b="1" i="0" dirty="0" err="1">
                <a:solidFill>
                  <a:srgbClr val="374151"/>
                </a:solidFill>
                <a:effectLst/>
                <a:latin typeface="Söhne"/>
              </a:rPr>
              <a:t>XGBoost</a:t>
            </a:r>
            <a:r>
              <a:rPr lang="en-US" b="1" i="0" dirty="0">
                <a:solidFill>
                  <a:srgbClr val="374151"/>
                </a:solidFill>
                <a:effectLst/>
                <a:latin typeface="Söhne"/>
              </a:rPr>
              <a:t> (Extreme Gradient Boosting):</a:t>
            </a:r>
            <a:endParaRPr lang="en-US" b="0" i="0" dirty="0">
              <a:solidFill>
                <a:srgbClr val="374151"/>
              </a:solidFill>
              <a:effectLst/>
              <a:latin typeface="Söhne"/>
            </a:endParaRPr>
          </a:p>
          <a:p>
            <a:pPr algn="l">
              <a:buFont typeface="Arial" panose="020B0604020202020204" pitchFamily="34" charset="0"/>
              <a:buChar char="•"/>
            </a:pPr>
            <a:r>
              <a:rPr lang="en-US" b="0" i="0" dirty="0" err="1">
                <a:solidFill>
                  <a:srgbClr val="374151"/>
                </a:solidFill>
                <a:effectLst/>
                <a:latin typeface="Söhne"/>
              </a:rPr>
              <a:t>XGBoost</a:t>
            </a:r>
            <a:r>
              <a:rPr lang="en-US" b="0" i="0" dirty="0">
                <a:solidFill>
                  <a:srgbClr val="374151"/>
                </a:solidFill>
                <a:effectLst/>
                <a:latin typeface="Söhne"/>
              </a:rPr>
              <a:t> is a gradient boosting algorithm that has gained popularity for its high performance and efficiency in various machine learning competitions.</a:t>
            </a:r>
          </a:p>
          <a:p>
            <a:pPr algn="l">
              <a:buFont typeface="Arial" panose="020B0604020202020204" pitchFamily="34" charset="0"/>
              <a:buChar char="•"/>
            </a:pPr>
            <a:r>
              <a:rPr lang="en-US" b="0" i="0" dirty="0">
                <a:solidFill>
                  <a:srgbClr val="374151"/>
                </a:solidFill>
                <a:effectLst/>
                <a:latin typeface="Söhne"/>
              </a:rPr>
              <a:t>It is an ensemble learning method that combines the predictions from multiple weak learners (typically decision trees) to create a strong predictive model.</a:t>
            </a:r>
          </a:p>
          <a:p>
            <a:pPr algn="l">
              <a:buFont typeface="Arial" panose="020B0604020202020204" pitchFamily="34" charset="0"/>
              <a:buChar char="•"/>
            </a:pPr>
            <a:r>
              <a:rPr lang="en-US" b="0" i="0" dirty="0" err="1">
                <a:solidFill>
                  <a:srgbClr val="374151"/>
                </a:solidFill>
                <a:effectLst/>
                <a:latin typeface="Söhne"/>
              </a:rPr>
              <a:t>XGBoost</a:t>
            </a:r>
            <a:r>
              <a:rPr lang="en-US" b="0" i="0" dirty="0">
                <a:solidFill>
                  <a:srgbClr val="374151"/>
                </a:solidFill>
                <a:effectLst/>
                <a:latin typeface="Söhne"/>
              </a:rPr>
              <a:t> is known for its regularization techniques, handling missing data, and being able to capture complex relationships in the data.</a:t>
            </a:r>
          </a:p>
          <a:p>
            <a:endParaRPr lang="en-PH" dirty="0"/>
          </a:p>
        </p:txBody>
      </p:sp>
    </p:spTree>
    <p:extLst>
      <p:ext uri="{BB962C8B-B14F-4D97-AF65-F5344CB8AC3E}">
        <p14:creationId xmlns:p14="http://schemas.microsoft.com/office/powerpoint/2010/main" val="271150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9B36A-1A65-79CE-E19D-B36F7804F64F}"/>
              </a:ext>
            </a:extLst>
          </p:cNvPr>
          <p:cNvSpPr>
            <a:spLocks noGrp="1"/>
          </p:cNvSpPr>
          <p:nvPr>
            <p:ph type="title"/>
          </p:nvPr>
        </p:nvSpPr>
        <p:spPr/>
        <p:txBody>
          <a:bodyPr/>
          <a:lstStyle/>
          <a:p>
            <a:r>
              <a:rPr lang="en-US" dirty="0"/>
              <a:t>Results</a:t>
            </a:r>
          </a:p>
        </p:txBody>
      </p:sp>
      <p:pic>
        <p:nvPicPr>
          <p:cNvPr id="17" name="Picture 16" descr="A close-up of a website&#10;&#10;Description automatically generated">
            <a:extLst>
              <a:ext uri="{FF2B5EF4-FFF2-40B4-BE49-F238E27FC236}">
                <a16:creationId xmlns:a16="http://schemas.microsoft.com/office/drawing/2014/main" id="{F507C717-9BFD-7366-DC6F-FE14D78E58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6033" y="-255041"/>
            <a:ext cx="8295967" cy="3767100"/>
          </a:xfrm>
          <a:prstGeom prst="rect">
            <a:avLst/>
          </a:prstGeom>
        </p:spPr>
      </p:pic>
      <p:pic>
        <p:nvPicPr>
          <p:cNvPr id="19" name="Picture 18" descr="A screenshot of a website&#10;&#10;Description automatically generated">
            <a:extLst>
              <a:ext uri="{FF2B5EF4-FFF2-40B4-BE49-F238E27FC236}">
                <a16:creationId xmlns:a16="http://schemas.microsoft.com/office/drawing/2014/main" id="{DC665440-6092-7DD4-8539-D6AED6309C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072" y="743075"/>
            <a:ext cx="4855088" cy="4398320"/>
          </a:xfrm>
          <a:prstGeom prst="rect">
            <a:avLst/>
          </a:prstGeom>
        </p:spPr>
      </p:pic>
      <p:sp>
        <p:nvSpPr>
          <p:cNvPr id="21" name="Content Placeholder 20">
            <a:extLst>
              <a:ext uri="{FF2B5EF4-FFF2-40B4-BE49-F238E27FC236}">
                <a16:creationId xmlns:a16="http://schemas.microsoft.com/office/drawing/2014/main" id="{29E00D38-EFF2-775F-058B-ABDC79F331A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16412821"/>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7450</TotalTime>
  <Words>807</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 Nova</vt:lpstr>
      <vt:lpstr>Söhne</vt:lpstr>
      <vt:lpstr>Times New Roman</vt:lpstr>
      <vt:lpstr>ConfettiVTI</vt:lpstr>
      <vt:lpstr>AgriAdvisor</vt:lpstr>
      <vt:lpstr>Introducing a Greener Tomorrow: Empowering Agriculture with AI</vt:lpstr>
      <vt:lpstr>Harnessing the Power of Data</vt:lpstr>
      <vt:lpstr>PowerPoint Presentation</vt:lpstr>
      <vt:lpstr>PowerPoint Presentation</vt:lpstr>
      <vt:lpstr>Methodologies</vt:lpstr>
      <vt:lpstr>ML models</vt:lpstr>
      <vt:lpstr>XGBoost</vt:lpstr>
      <vt:lpstr>Results</vt:lpstr>
      <vt:lpstr>PowerPoint Presentation</vt:lpstr>
      <vt:lpstr>PowerPoint Presentation</vt:lpstr>
      <vt:lpstr>What to Expect</vt:lpstr>
      <vt:lpstr>                     Future Works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AgriAdvisor</dc:title>
  <dc:creator>Apoorva Gonegari</dc:creator>
  <cp:lastModifiedBy>Apoorva Gonegari</cp:lastModifiedBy>
  <cp:revision>47</cp:revision>
  <dcterms:created xsi:type="dcterms:W3CDTF">2023-09-05T01:32:20Z</dcterms:created>
  <dcterms:modified xsi:type="dcterms:W3CDTF">2023-12-07T04:48:55Z</dcterms:modified>
</cp:coreProperties>
</file>