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8" r:id="rId3"/>
  </p:sldMasterIdLst>
  <p:notesMasterIdLst>
    <p:notesMasterId r:id="rId67"/>
  </p:notesMasterIdLst>
  <p:sldIdLst>
    <p:sldId id="256" r:id="rId4"/>
    <p:sldId id="257" r:id="rId5"/>
    <p:sldId id="258" r:id="rId6"/>
    <p:sldId id="259" r:id="rId7"/>
    <p:sldId id="260" r:id="rId8"/>
    <p:sldId id="262" r:id="rId9"/>
    <p:sldId id="273" r:id="rId10"/>
    <p:sldId id="268" r:id="rId11"/>
    <p:sldId id="269" r:id="rId12"/>
    <p:sldId id="270" r:id="rId13"/>
    <p:sldId id="267" r:id="rId14"/>
    <p:sldId id="266" r:id="rId15"/>
    <p:sldId id="263" r:id="rId16"/>
    <p:sldId id="271" r:id="rId17"/>
    <p:sldId id="272" r:id="rId18"/>
    <p:sldId id="274" r:id="rId19"/>
    <p:sldId id="290" r:id="rId20"/>
    <p:sldId id="299" r:id="rId21"/>
    <p:sldId id="300" r:id="rId22"/>
    <p:sldId id="303" r:id="rId23"/>
    <p:sldId id="304" r:id="rId24"/>
    <p:sldId id="327" r:id="rId25"/>
    <p:sldId id="329" r:id="rId26"/>
    <p:sldId id="309" r:id="rId27"/>
    <p:sldId id="310" r:id="rId28"/>
    <p:sldId id="311" r:id="rId29"/>
    <p:sldId id="312" r:id="rId30"/>
    <p:sldId id="330" r:id="rId31"/>
    <p:sldId id="314" r:id="rId32"/>
    <p:sldId id="315" r:id="rId33"/>
    <p:sldId id="318" r:id="rId34"/>
    <p:sldId id="319" r:id="rId35"/>
    <p:sldId id="326" r:id="rId36"/>
    <p:sldId id="316" r:id="rId37"/>
    <p:sldId id="317" r:id="rId38"/>
    <p:sldId id="325" r:id="rId39"/>
    <p:sldId id="323" r:id="rId40"/>
    <p:sldId id="324" r:id="rId41"/>
    <p:sldId id="320" r:id="rId42"/>
    <p:sldId id="321" r:id="rId43"/>
    <p:sldId id="275" r:id="rId44"/>
    <p:sldId id="276" r:id="rId45"/>
    <p:sldId id="322"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1" r:id="rId60"/>
    <p:sldId id="292" r:id="rId61"/>
    <p:sldId id="293" r:id="rId62"/>
    <p:sldId id="294" r:id="rId63"/>
    <p:sldId id="296" r:id="rId64"/>
    <p:sldId id="297" r:id="rId65"/>
    <p:sldId id="29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D3F306-C9E9-4738-B874-FCD607553F74}">
          <p14:sldIdLst>
            <p14:sldId id="256"/>
            <p14:sldId id="257"/>
            <p14:sldId id="258"/>
            <p14:sldId id="259"/>
          </p14:sldIdLst>
        </p14:section>
        <p14:section name="Infrastructure as Code" id="{7FC56C51-849B-41D5-B97E-DD8B69A3BA59}">
          <p14:sldIdLst>
            <p14:sldId id="260"/>
            <p14:sldId id="262"/>
            <p14:sldId id="273"/>
            <p14:sldId id="268"/>
            <p14:sldId id="269"/>
            <p14:sldId id="270"/>
            <p14:sldId id="267"/>
            <p14:sldId id="266"/>
            <p14:sldId id="263"/>
            <p14:sldId id="271"/>
            <p14:sldId id="272"/>
            <p14:sldId id="274"/>
          </p14:sldIdLst>
        </p14:section>
        <p14:section name="Azure Resources and Groups" id="{0271206D-F550-4ED3-ACAE-4B994BC886CC}">
          <p14:sldIdLst>
            <p14:sldId id="290"/>
            <p14:sldId id="299"/>
          </p14:sldIdLst>
        </p14:section>
        <p14:section name="Workstation Setup" id="{F174926E-29E6-4350-8EC8-A7666792519E}">
          <p14:sldIdLst>
            <p14:sldId id="300"/>
          </p14:sldIdLst>
        </p14:section>
        <p14:section name="Install Terraform" id="{8CF80CDC-E078-4B10-B1B6-9DCE05CC84CC}">
          <p14:sldIdLst>
            <p14:sldId id="303"/>
            <p14:sldId id="304"/>
            <p14:sldId id="327"/>
            <p14:sldId id="329"/>
            <p14:sldId id="309"/>
            <p14:sldId id="310"/>
            <p14:sldId id="311"/>
            <p14:sldId id="312"/>
            <p14:sldId id="330"/>
          </p14:sldIdLst>
        </p14:section>
        <p14:section name="Install and Configure VSC" id="{D3E5C65D-60FC-432B-94B7-4785A0BAB14B}">
          <p14:sldIdLst>
            <p14:sldId id="314"/>
            <p14:sldId id="315"/>
            <p14:sldId id="318"/>
            <p14:sldId id="319"/>
            <p14:sldId id="326"/>
          </p14:sldIdLst>
        </p14:section>
        <p14:section name="Optional VSC Extras" id="{EFDA3104-EE2E-4D24-B1CC-DBA323A81EDB}">
          <p14:sldIdLst>
            <p14:sldId id="316"/>
            <p14:sldId id="317"/>
            <p14:sldId id="325"/>
          </p14:sldIdLst>
        </p14:section>
        <p14:section name="Install Azure CLI" id="{CA8DA7F7-4519-4230-9BE2-2A4C03CF3B29}">
          <p14:sldIdLst>
            <p14:sldId id="323"/>
            <p14:sldId id="324"/>
          </p14:sldIdLst>
        </p14:section>
        <p14:section name="Create a VSC Workspace" id="{D27855C9-794B-4DD5-ADF4-F0D3CCB3BA9C}">
          <p14:sldIdLst>
            <p14:sldId id="320"/>
          </p14:sldIdLst>
        </p14:section>
        <p14:section name="My First Terraform Config" id="{8FB13988-AE98-45B5-8D81-6240BC0CF629}">
          <p14:sldIdLst>
            <p14:sldId id="321"/>
            <p14:sldId id="275"/>
          </p14:sldIdLst>
        </p14:section>
        <p14:section name="Lab Exercises" id="{3E7AE949-C62E-4086-A427-4E6B407BFB64}">
          <p14:sldIdLst>
            <p14:sldId id="276"/>
          </p14:sldIdLst>
        </p14:section>
        <p14:section name="Terraform Init" id="{4D8D77AB-7BD4-4195-8C43-2E3177F7517F}">
          <p14:sldIdLst>
            <p14:sldId id="322"/>
            <p14:sldId id="277"/>
            <p14:sldId id="278"/>
            <p14:sldId id="279"/>
          </p14:sldIdLst>
        </p14:section>
        <p14:section name="Terraform Help" id="{8EF60B00-5542-43E7-B0CB-DCECBE25F978}">
          <p14:sldIdLst>
            <p14:sldId id="280"/>
            <p14:sldId id="281"/>
            <p14:sldId id="282"/>
          </p14:sldIdLst>
        </p14:section>
        <p14:section name="Terraform Plan" id="{A4081E7D-1D96-46AF-A5B5-F6F167DAF4A9}">
          <p14:sldIdLst>
            <p14:sldId id="283"/>
            <p14:sldId id="284"/>
            <p14:sldId id="285"/>
            <p14:sldId id="286"/>
          </p14:sldIdLst>
        </p14:section>
        <p14:section name="Terraform Apply" id="{47A5AF4A-E788-4BE9-8155-7CD461BA0D78}">
          <p14:sldIdLst>
            <p14:sldId id="287"/>
            <p14:sldId id="288"/>
            <p14:sldId id="289"/>
          </p14:sldIdLst>
        </p14:section>
        <p14:section name="Challenge Exercise" id="{4E84BAEF-7443-44D8-AC5F-FFFC2B68C012}">
          <p14:sldIdLst>
            <p14:sldId id="291"/>
            <p14:sldId id="292"/>
            <p14:sldId id="293"/>
            <p14:sldId id="294"/>
          </p14:sldIdLst>
        </p14:section>
        <p14:section name="Wrap-Up" id="{C8EEECD3-3DAE-432D-9040-FA0D1EA18949}">
          <p14:sldIdLst>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33" autoAdjust="0"/>
    <p:restoredTop sz="57757" autoAdjust="0"/>
  </p:normalViewPr>
  <p:slideViewPr>
    <p:cSldViewPr snapToGrid="0" snapToObjects="1">
      <p:cViewPr varScale="1">
        <p:scale>
          <a:sx n="66" d="100"/>
          <a:sy n="66" d="100"/>
        </p:scale>
        <p:origin x="12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2702-A582-D646-948A-1015FA014A09}" type="datetimeFigureOut">
              <a:rPr lang="en-US" smtClean="0"/>
              <a:t>9/9/2018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ECB46-EB08-8F42-BD62-C384013BF115}" type="slidenum">
              <a:rPr lang="en-US" smtClean="0"/>
              <a:t>‹#›</a:t>
            </a:fld>
            <a:endParaRPr lang="en-US"/>
          </a:p>
        </p:txBody>
      </p:sp>
    </p:spTree>
    <p:extLst>
      <p:ext uri="{BB962C8B-B14F-4D97-AF65-F5344CB8AC3E}">
        <p14:creationId xmlns:p14="http://schemas.microsoft.com/office/powerpoint/2010/main" val="194544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endParaRPr/>
          </a:p>
        </p:txBody>
      </p:sp>
      <p:sp>
        <p:nvSpPr>
          <p:cNvPr id="116" name="Shape 1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37254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this VM we created.  It has all kinds of attributes, some of which are shown here in the portal.  Now let’s take a look at what this might look like if we did it in Terraform.</a:t>
            </a:r>
          </a:p>
        </p:txBody>
      </p:sp>
      <p:sp>
        <p:nvSpPr>
          <p:cNvPr id="4" name="Slide Number Placeholder 3"/>
          <p:cNvSpPr>
            <a:spLocks noGrp="1"/>
          </p:cNvSpPr>
          <p:nvPr>
            <p:ph type="sldNum" sz="quarter" idx="10"/>
          </p:nvPr>
        </p:nvSpPr>
        <p:spPr/>
        <p:txBody>
          <a:bodyPr/>
          <a:lstStyle/>
          <a:p>
            <a:fld id="{ACBECB46-EB08-8F42-BD62-C384013BF115}" type="slidenum">
              <a:rPr lang="en-US" smtClean="0"/>
              <a:t>11</a:t>
            </a:fld>
            <a:endParaRPr lang="en-US"/>
          </a:p>
        </p:txBody>
      </p:sp>
    </p:spTree>
    <p:extLst>
      <p:ext uri="{BB962C8B-B14F-4D97-AF65-F5344CB8AC3E}">
        <p14:creationId xmlns:p14="http://schemas.microsoft.com/office/powerpoint/2010/main" val="1271593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you can see a screen capture of the Azure portal. On the right is the equivalent Terraform code that could build this VM.</a:t>
            </a:r>
          </a:p>
        </p:txBody>
      </p:sp>
      <p:sp>
        <p:nvSpPr>
          <p:cNvPr id="4" name="Slide Number Placeholder 3"/>
          <p:cNvSpPr>
            <a:spLocks noGrp="1"/>
          </p:cNvSpPr>
          <p:nvPr>
            <p:ph type="sldNum" sz="quarter" idx="10"/>
          </p:nvPr>
        </p:nvSpPr>
        <p:spPr/>
        <p:txBody>
          <a:bodyPr/>
          <a:lstStyle/>
          <a:p>
            <a:fld id="{ACBECB46-EB08-8F42-BD62-C384013BF115}" type="slidenum">
              <a:rPr lang="en-US" smtClean="0"/>
              <a:t>12</a:t>
            </a:fld>
            <a:endParaRPr lang="en-US"/>
          </a:p>
        </p:txBody>
      </p:sp>
    </p:spTree>
    <p:extLst>
      <p:ext uri="{BB962C8B-B14F-4D97-AF65-F5344CB8AC3E}">
        <p14:creationId xmlns:p14="http://schemas.microsoft.com/office/powerpoint/2010/main" val="2727710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how the name, image, and size all map to the current config.</a:t>
            </a:r>
          </a:p>
        </p:txBody>
      </p:sp>
      <p:sp>
        <p:nvSpPr>
          <p:cNvPr id="4" name="Slide Number Placeholder 3"/>
          <p:cNvSpPr>
            <a:spLocks noGrp="1"/>
          </p:cNvSpPr>
          <p:nvPr>
            <p:ph type="sldNum" sz="quarter" idx="10"/>
          </p:nvPr>
        </p:nvSpPr>
        <p:spPr/>
        <p:txBody>
          <a:bodyPr/>
          <a:lstStyle/>
          <a:p>
            <a:fld id="{ACBECB46-EB08-8F42-BD62-C384013BF115}" type="slidenum">
              <a:rPr lang="en-US" smtClean="0"/>
              <a:t>13</a:t>
            </a:fld>
            <a:endParaRPr lang="en-US"/>
          </a:p>
        </p:txBody>
      </p:sp>
    </p:spTree>
    <p:extLst>
      <p:ext uri="{BB962C8B-B14F-4D97-AF65-F5344CB8AC3E}">
        <p14:creationId xmlns:p14="http://schemas.microsoft.com/office/powerpoint/2010/main" val="75020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Like the name implies, Terraform lets you build things from raw resources. In this example our raw resources are compute, disk and storage on the Azure cloud.</a:t>
            </a:r>
            <a:endParaRPr dirty="0"/>
          </a:p>
        </p:txBody>
      </p:sp>
    </p:spTree>
    <p:extLst>
      <p:ext uri="{BB962C8B-B14F-4D97-AF65-F5344CB8AC3E}">
        <p14:creationId xmlns:p14="http://schemas.microsoft.com/office/powerpoint/2010/main" val="503342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054417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HCL is easy to learn, easy to read, and easy to write.  There are also plugins for Visual Studio Code:</a:t>
            </a:r>
          </a:p>
          <a:p>
            <a:endParaRPr lang="en-US" dirty="0"/>
          </a:p>
          <a:p>
            <a:r>
              <a:rPr lang="en-US" dirty="0"/>
              <a:t>https://marketplace.visualstudio.com/items?itemName=mauve.terraform</a:t>
            </a:r>
          </a:p>
          <a:p>
            <a:endParaRPr dirty="0"/>
          </a:p>
        </p:txBody>
      </p:sp>
    </p:spTree>
    <p:extLst>
      <p:ext uri="{BB962C8B-B14F-4D97-AF65-F5344CB8AC3E}">
        <p14:creationId xmlns:p14="http://schemas.microsoft.com/office/powerpoint/2010/main" val="2059902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is one of my favorite features of Azure.  It allows you to easily manage logically grouped collections of resources as a single unit.</a:t>
            </a:r>
          </a:p>
          <a:p>
            <a:endParaRPr lang="en-US" dirty="0"/>
          </a:p>
          <a:p>
            <a:r>
              <a:rPr lang="en-US" dirty="0"/>
              <a:t>https://docs.microsoft.com/en-us/azure/azure-resource-manager/resource-group-overview#resource-groups</a:t>
            </a:r>
          </a:p>
          <a:p>
            <a:endParaRPr lang="en-US" dirty="0"/>
          </a:p>
          <a:p>
            <a:r>
              <a:rPr lang="en-US" dirty="0"/>
              <a:t>Since they are mutable, you can add or remove things from a resource group, yet still maintain the ability to manage the entire thing as a single unit.</a:t>
            </a:r>
          </a:p>
          <a:p>
            <a:endParaRPr dirty="0"/>
          </a:p>
        </p:txBody>
      </p:sp>
    </p:spTree>
    <p:extLst>
      <p:ext uri="{BB962C8B-B14F-4D97-AF65-F5344CB8AC3E}">
        <p14:creationId xmlns:p14="http://schemas.microsoft.com/office/powerpoint/2010/main" val="278794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These are the bits and pieces of your infrastructure.  Think LEGO bricks that you can assemble together in different ways.  </a:t>
            </a:r>
            <a:endParaRPr dirty="0"/>
          </a:p>
        </p:txBody>
      </p:sp>
    </p:spTree>
    <p:extLst>
      <p:ext uri="{BB962C8B-B14F-4D97-AF65-F5344CB8AC3E}">
        <p14:creationId xmlns:p14="http://schemas.microsoft.com/office/powerpoint/2010/main" val="1225130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hands on with Terraform!  Ladies, Gentlemen, start up your laptops.</a:t>
            </a:r>
          </a:p>
        </p:txBody>
      </p:sp>
      <p:sp>
        <p:nvSpPr>
          <p:cNvPr id="4" name="Slide Number Placeholder 3"/>
          <p:cNvSpPr>
            <a:spLocks noGrp="1"/>
          </p:cNvSpPr>
          <p:nvPr>
            <p:ph type="sldNum" sz="quarter" idx="10"/>
          </p:nvPr>
        </p:nvSpPr>
        <p:spPr/>
        <p:txBody>
          <a:bodyPr/>
          <a:lstStyle/>
          <a:p>
            <a:fld id="{ACBECB46-EB08-8F42-BD62-C384013BF115}" type="slidenum">
              <a:rPr lang="en-US" smtClean="0"/>
              <a:t>19</a:t>
            </a:fld>
            <a:endParaRPr lang="en-US"/>
          </a:p>
        </p:txBody>
      </p:sp>
    </p:spTree>
    <p:extLst>
      <p:ext uri="{BB962C8B-B14F-4D97-AF65-F5344CB8AC3E}">
        <p14:creationId xmlns:p14="http://schemas.microsoft.com/office/powerpoint/2010/main" val="3024725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The first thing we’re going to do is install Terraform. Terraform ships as a single binary that includes everything you need to run it.  There’s no installer, no </a:t>
            </a:r>
            <a:r>
              <a:rPr lang="en-US" dirty="0" err="1"/>
              <a:t>dll</a:t>
            </a:r>
            <a:r>
              <a:rPr lang="en-US" dirty="0"/>
              <a:t> files, and no external dependencies.  You can run it on any modern version of Windows, OSX, or Linux.  </a:t>
            </a:r>
          </a:p>
          <a:p>
            <a:endParaRPr lang="en-US" dirty="0"/>
          </a:p>
          <a:p>
            <a:r>
              <a:rPr lang="en-US" dirty="0"/>
              <a:t>The installation process is basically:</a:t>
            </a:r>
          </a:p>
          <a:p>
            <a:endParaRPr lang="en-US" dirty="0"/>
          </a:p>
          <a:p>
            <a:pPr marL="171450" indent="-171450">
              <a:buFont typeface="Arial" panose="020B0604020202020204" pitchFamily="34" charset="0"/>
              <a:buChar char="•"/>
            </a:pPr>
            <a:r>
              <a:rPr lang="en-US" dirty="0"/>
              <a:t>Download it</a:t>
            </a:r>
          </a:p>
          <a:p>
            <a:pPr marL="171450" indent="-171450">
              <a:buFont typeface="Arial" panose="020B0604020202020204" pitchFamily="34" charset="0"/>
              <a:buChar char="•"/>
            </a:pPr>
            <a:r>
              <a:rPr lang="en-US" dirty="0"/>
              <a:t>Unzip it</a:t>
            </a:r>
          </a:p>
          <a:p>
            <a:pPr marL="171450" indent="-171450">
              <a:buFont typeface="Arial" panose="020B0604020202020204" pitchFamily="34" charset="0"/>
              <a:buChar char="•"/>
            </a:pPr>
            <a:r>
              <a:rPr lang="en-US" dirty="0"/>
              <a:t>Copy it somewhere you can run it</a:t>
            </a:r>
          </a:p>
          <a:p>
            <a:pPr marL="171450" indent="-171450">
              <a:buFont typeface="Arial" panose="020B0604020202020204" pitchFamily="34" charset="0"/>
              <a:buChar char="•"/>
            </a:pPr>
            <a:r>
              <a:rPr lang="en-US" dirty="0"/>
              <a:t>Make sure that it’s in your executable path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the hardest part of installation.  </a:t>
            </a:r>
            <a:endParaRPr dirty="0"/>
          </a:p>
        </p:txBody>
      </p:sp>
    </p:spTree>
    <p:extLst>
      <p:ext uri="{BB962C8B-B14F-4D97-AF65-F5344CB8AC3E}">
        <p14:creationId xmlns:p14="http://schemas.microsoft.com/office/powerpoint/2010/main" val="68365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your participants introduce themselves.  The favorite text editor is a good ice breaker and it also provides you with valuable information about your students experience level.  If anyone says "Notepad" or "Um…I don't know" it means they don't write code that often (if at all).  Try and seat these people next to someone who answers with vim, emacs, Visual Studio Code, etc.</a:t>
            </a:r>
          </a:p>
        </p:txBody>
      </p:sp>
      <p:sp>
        <p:nvSpPr>
          <p:cNvPr id="4" name="Slide Number Placeholder 3"/>
          <p:cNvSpPr>
            <a:spLocks noGrp="1"/>
          </p:cNvSpPr>
          <p:nvPr>
            <p:ph type="sldNum" sz="quarter" idx="10"/>
          </p:nvPr>
        </p:nvSpPr>
        <p:spPr/>
        <p:txBody>
          <a:bodyPr/>
          <a:lstStyle/>
          <a:p>
            <a:fld id="{ACBECB46-EB08-8F42-BD62-C384013BF115}" type="slidenum">
              <a:rPr lang="en-US" smtClean="0"/>
              <a:t>2</a:t>
            </a:fld>
            <a:endParaRPr lang="en-US"/>
          </a:p>
        </p:txBody>
      </p:sp>
    </p:spTree>
    <p:extLst>
      <p:ext uri="{BB962C8B-B14F-4D97-AF65-F5344CB8AC3E}">
        <p14:creationId xmlns:p14="http://schemas.microsoft.com/office/powerpoint/2010/main" val="2396562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  Terraform is shipped as a single binary, inside of a zip archive.</a:t>
            </a:r>
            <a:endParaRPr dirty="0"/>
          </a:p>
        </p:txBody>
      </p:sp>
    </p:spTree>
    <p:extLst>
      <p:ext uri="{BB962C8B-B14F-4D97-AF65-F5344CB8AC3E}">
        <p14:creationId xmlns:p14="http://schemas.microsoft.com/office/powerpoint/2010/main" val="1343718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r>
              <a:rPr dirty="0"/>
              <a:t>Here is the sample Terraform configuration file we reviewed earlier. Let</a:t>
            </a:r>
            <a:r>
              <a:rPr lang="en-US" dirty="0"/>
              <a:t>'</a:t>
            </a:r>
            <a:r>
              <a:rPr dirty="0"/>
              <a:t>s take a moment to review the components here.</a:t>
            </a:r>
          </a:p>
        </p:txBody>
      </p:sp>
    </p:spTree>
    <p:extLst>
      <p:ext uri="{BB962C8B-B14F-4D97-AF65-F5344CB8AC3E}">
        <p14:creationId xmlns:p14="http://schemas.microsoft.com/office/powerpoint/2010/main" val="2286442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r>
              <a:rPr dirty="0"/>
              <a:t>Here is the sample Terraform configuration file we reviewed earlier. Let</a:t>
            </a:r>
            <a:r>
              <a:rPr lang="en-US" dirty="0"/>
              <a:t>'</a:t>
            </a:r>
            <a:r>
              <a:rPr dirty="0"/>
              <a:t>s take a moment to review the components here.</a:t>
            </a:r>
          </a:p>
        </p:txBody>
      </p:sp>
    </p:spTree>
    <p:extLst>
      <p:ext uri="{BB962C8B-B14F-4D97-AF65-F5344CB8AC3E}">
        <p14:creationId xmlns:p14="http://schemas.microsoft.com/office/powerpoint/2010/main" val="421783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In Windows Settings search for 'environment'</a:t>
            </a:r>
            <a:endParaRPr dirty="0"/>
          </a:p>
        </p:txBody>
      </p:sp>
    </p:spTree>
    <p:extLst>
      <p:ext uri="{BB962C8B-B14F-4D97-AF65-F5344CB8AC3E}">
        <p14:creationId xmlns:p14="http://schemas.microsoft.com/office/powerpoint/2010/main" val="890310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Select "Environment Variables"</a:t>
            </a:r>
            <a:endParaRPr dirty="0"/>
          </a:p>
        </p:txBody>
      </p:sp>
    </p:spTree>
    <p:extLst>
      <p:ext uri="{BB962C8B-B14F-4D97-AF65-F5344CB8AC3E}">
        <p14:creationId xmlns:p14="http://schemas.microsoft.com/office/powerpoint/2010/main" val="4069637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Select the "Path" variable under System Variables</a:t>
            </a:r>
            <a:endParaRPr dirty="0"/>
          </a:p>
        </p:txBody>
      </p:sp>
    </p:spTree>
    <p:extLst>
      <p:ext uri="{BB962C8B-B14F-4D97-AF65-F5344CB8AC3E}">
        <p14:creationId xmlns:p14="http://schemas.microsoft.com/office/powerpoint/2010/main" val="3955481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Use the "New" button to create a C:\bin entry in your path.  This allows Terraform to be run from any </a:t>
            </a:r>
            <a:r>
              <a:rPr lang="en-US" dirty="0" err="1"/>
              <a:t>powershell</a:t>
            </a:r>
            <a:r>
              <a:rPr lang="en-US" dirty="0"/>
              <a:t> prompt.</a:t>
            </a:r>
            <a:endParaRPr dirty="0"/>
          </a:p>
        </p:txBody>
      </p:sp>
    </p:spTree>
    <p:extLst>
      <p:ext uri="{BB962C8B-B14F-4D97-AF65-F5344CB8AC3E}">
        <p14:creationId xmlns:p14="http://schemas.microsoft.com/office/powerpoint/2010/main" val="926678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Shape 884"/>
          <p:cNvSpPr>
            <a:spLocks noGrp="1" noRot="1" noChangeAspect="1"/>
          </p:cNvSpPr>
          <p:nvPr>
            <p:ph type="sldImg"/>
          </p:nvPr>
        </p:nvSpPr>
        <p:spPr>
          <a:prstGeom prst="rect">
            <a:avLst/>
          </a:prstGeom>
        </p:spPr>
        <p:txBody>
          <a:bodyPr/>
          <a:lstStyle/>
          <a:p>
            <a:endParaRPr/>
          </a:p>
        </p:txBody>
      </p:sp>
      <p:sp>
        <p:nvSpPr>
          <p:cNvPr id="885" name="Shape 885"/>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39867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62166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a:t>
            </a:r>
            <a:r>
              <a:rPr lang="en-US"/>
              <a:t>.  </a:t>
            </a:r>
            <a:endParaRPr dirty="0"/>
          </a:p>
        </p:txBody>
      </p:sp>
    </p:spTree>
    <p:extLst>
      <p:ext uri="{BB962C8B-B14F-4D97-AF65-F5344CB8AC3E}">
        <p14:creationId xmlns:p14="http://schemas.microsoft.com/office/powerpoint/2010/main" val="388425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en-US" dirty="0"/>
              <a:t>Terraform!  Today we’ll be showing you how to use Terraform to provision and update Azure resources.</a:t>
            </a:r>
            <a:endParaRPr dirty="0"/>
          </a:p>
        </p:txBody>
      </p:sp>
    </p:spTree>
    <p:extLst>
      <p:ext uri="{BB962C8B-B14F-4D97-AF65-F5344CB8AC3E}">
        <p14:creationId xmlns:p14="http://schemas.microsoft.com/office/powerpoint/2010/main" val="1032522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3491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Search for ‘terraform’ in the extensions marketplace.  Install both the Terraform and Azure Terraform extensions.  Restart VSC or reload your extensions.</a:t>
            </a:r>
            <a:endParaRPr dirty="0"/>
          </a:p>
        </p:txBody>
      </p:sp>
    </p:spTree>
    <p:extLst>
      <p:ext uri="{BB962C8B-B14F-4D97-AF65-F5344CB8AC3E}">
        <p14:creationId xmlns:p14="http://schemas.microsoft.com/office/powerpoint/2010/main" val="1730405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err="1"/>
              <a:t>Cloudshell</a:t>
            </a:r>
            <a:r>
              <a:rPr lang="en-US" dirty="0"/>
              <a:t> is kind of cool but this seems simpler and more straightforward.  Valid options here are ‘integrated’ and ‘</a:t>
            </a:r>
            <a:r>
              <a:rPr lang="en-US" dirty="0" err="1"/>
              <a:t>cloudshell</a:t>
            </a:r>
            <a:r>
              <a:rPr lang="en-US" dirty="0"/>
              <a:t>’.  If you use the local shell you can use the CTRL-SHIFT-P shortcut to run Azure Terraform commands.</a:t>
            </a:r>
            <a:endParaRPr dirty="0"/>
          </a:p>
        </p:txBody>
      </p:sp>
    </p:spTree>
    <p:extLst>
      <p:ext uri="{BB962C8B-B14F-4D97-AF65-F5344CB8AC3E}">
        <p14:creationId xmlns:p14="http://schemas.microsoft.com/office/powerpoint/2010/main" val="2238665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Make sure and download the 64 bit version for Windows.  Terraform is shipped as a single binary, inside of a zip archive.</a:t>
            </a:r>
            <a:endParaRPr dirty="0"/>
          </a:p>
        </p:txBody>
      </p:sp>
    </p:spTree>
    <p:extLst>
      <p:ext uri="{BB962C8B-B14F-4D97-AF65-F5344CB8AC3E}">
        <p14:creationId xmlns:p14="http://schemas.microsoft.com/office/powerpoint/2010/main" val="1136055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is the only option you will need to change from defaults.  Much nicer to use VSC as your git editor instead of </a:t>
            </a:r>
            <a:r>
              <a:rPr lang="en-US" dirty="0" err="1"/>
              <a:t>nano</a:t>
            </a:r>
            <a:r>
              <a:rPr lang="en-US" dirty="0"/>
              <a:t> or whatever.</a:t>
            </a:r>
            <a:endParaRPr dirty="0"/>
          </a:p>
        </p:txBody>
      </p:sp>
    </p:spTree>
    <p:extLst>
      <p:ext uri="{BB962C8B-B14F-4D97-AF65-F5344CB8AC3E}">
        <p14:creationId xmlns:p14="http://schemas.microsoft.com/office/powerpoint/2010/main" val="3064949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This lets you use Cloud shell right inside VSC.  Slick.  Not required.</a:t>
            </a:r>
            <a:endParaRPr dirty="0"/>
          </a:p>
        </p:txBody>
      </p:sp>
    </p:spTree>
    <p:extLst>
      <p:ext uri="{BB962C8B-B14F-4D97-AF65-F5344CB8AC3E}">
        <p14:creationId xmlns:p14="http://schemas.microsoft.com/office/powerpoint/2010/main" val="2520434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Worth pointing out here that you can stay completely within VSC and use the built-in Terminal for all your </a:t>
            </a:r>
            <a:r>
              <a:rPr lang="en-US" dirty="0" err="1"/>
              <a:t>powershell</a:t>
            </a:r>
            <a:r>
              <a:rPr lang="en-US" dirty="0"/>
              <a:t>.</a:t>
            </a:r>
            <a:endParaRPr dirty="0"/>
          </a:p>
        </p:txBody>
      </p:sp>
    </p:spTree>
    <p:extLst>
      <p:ext uri="{BB962C8B-B14F-4D97-AF65-F5344CB8AC3E}">
        <p14:creationId xmlns:p14="http://schemas.microsoft.com/office/powerpoint/2010/main" val="703975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You’ll obviously require a valid subscription and login to do this step.</a:t>
            </a:r>
            <a:endParaRPr dirty="0"/>
          </a:p>
        </p:txBody>
      </p:sp>
    </p:spTree>
    <p:extLst>
      <p:ext uri="{BB962C8B-B14F-4D97-AF65-F5344CB8AC3E}">
        <p14:creationId xmlns:p14="http://schemas.microsoft.com/office/powerpoint/2010/main" val="5989223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Now you can come back to your project at any time.  Just double-click the ‘</a:t>
            </a:r>
            <a:r>
              <a:rPr lang="en-US" dirty="0" err="1"/>
              <a:t>my_workspace</a:t>
            </a:r>
            <a:r>
              <a:rPr lang="en-US" dirty="0"/>
              <a:t>’ icon on the desktop.</a:t>
            </a:r>
            <a:endParaRPr dirty="0"/>
          </a:p>
        </p:txBody>
      </p:sp>
    </p:spTree>
    <p:extLst>
      <p:ext uri="{BB962C8B-B14F-4D97-AF65-F5344CB8AC3E}">
        <p14:creationId xmlns:p14="http://schemas.microsoft.com/office/powerpoint/2010/main" val="4271052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Shape 815"/>
          <p:cNvSpPr>
            <a:spLocks noGrp="1" noRot="1" noChangeAspect="1"/>
          </p:cNvSpPr>
          <p:nvPr>
            <p:ph type="sldImg"/>
          </p:nvPr>
        </p:nvSpPr>
        <p:spPr>
          <a:xfrm>
            <a:off x="381000" y="685800"/>
            <a:ext cx="6096000" cy="3429000"/>
          </a:xfrm>
          <a:prstGeom prst="rect">
            <a:avLst/>
          </a:prstGeom>
        </p:spPr>
        <p:txBody>
          <a:bodyPr/>
          <a:lstStyle/>
          <a:p>
            <a:endParaRPr/>
          </a:p>
        </p:txBody>
      </p:sp>
      <p:sp>
        <p:nvSpPr>
          <p:cNvPr id="816" name="Shape 816"/>
          <p:cNvSpPr>
            <a:spLocks noGrp="1"/>
          </p:cNvSpPr>
          <p:nvPr>
            <p:ph type="body" sz="quarter" idx="1"/>
          </p:nvPr>
        </p:nvSpPr>
        <p:spPr>
          <a:prstGeom prst="rect">
            <a:avLst/>
          </a:prstGeom>
        </p:spPr>
        <p:txBody>
          <a:bodyPr/>
          <a:lstStyle/>
          <a:p>
            <a:r>
              <a:rPr lang="en-US" dirty="0"/>
              <a:t>You can do everything you need from within VSC, including creating and deleting files.</a:t>
            </a:r>
            <a:endParaRPr dirty="0"/>
          </a:p>
        </p:txBody>
      </p:sp>
    </p:spTree>
    <p:extLst>
      <p:ext uri="{BB962C8B-B14F-4D97-AF65-F5344CB8AC3E}">
        <p14:creationId xmlns:p14="http://schemas.microsoft.com/office/powerpoint/2010/main" val="404418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r>
              <a:rPr lang="en-US" dirty="0"/>
              <a:t>Chapter 1 provides an introduction to Infrastructure as Code.  After that we’ll talk about provisioning and build and run a basic Terraform plan.</a:t>
            </a:r>
            <a:endParaRPr dirty="0"/>
          </a:p>
        </p:txBody>
      </p:sp>
    </p:spTree>
    <p:extLst>
      <p:ext uri="{BB962C8B-B14F-4D97-AF65-F5344CB8AC3E}">
        <p14:creationId xmlns:p14="http://schemas.microsoft.com/office/powerpoint/2010/main" val="362362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r>
              <a:rPr lang="en-US" dirty="0"/>
              <a:t>Make your main.tf file look like this.  Try making a typo on purpose (or by mistake).  Notice how the terraform plugin will catch it and correct you.</a:t>
            </a:r>
            <a:endParaRPr dirty="0"/>
          </a:p>
        </p:txBody>
      </p:sp>
    </p:spTree>
    <p:extLst>
      <p:ext uri="{BB962C8B-B14F-4D97-AF65-F5344CB8AC3E}">
        <p14:creationId xmlns:p14="http://schemas.microsoft.com/office/powerpoint/2010/main" val="350425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854728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CTRL-J to pop open the debug console and terminal.  Now you don’t have to leave VSC for anything!</a:t>
            </a:r>
          </a:p>
        </p:txBody>
      </p:sp>
      <p:sp>
        <p:nvSpPr>
          <p:cNvPr id="4" name="Slide Number Placeholder 3"/>
          <p:cNvSpPr>
            <a:spLocks noGrp="1"/>
          </p:cNvSpPr>
          <p:nvPr>
            <p:ph type="sldNum" sz="quarter" idx="10"/>
          </p:nvPr>
        </p:nvSpPr>
        <p:spPr/>
        <p:txBody>
          <a:bodyPr/>
          <a:lstStyle/>
          <a:p>
            <a:fld id="{ACBECB46-EB08-8F42-BD62-C384013BF115}" type="slidenum">
              <a:rPr lang="en-US" smtClean="0"/>
              <a:t>43</a:t>
            </a:fld>
            <a:endParaRPr lang="en-US"/>
          </a:p>
        </p:txBody>
      </p:sp>
    </p:spTree>
    <p:extLst>
      <p:ext uri="{BB962C8B-B14F-4D97-AF65-F5344CB8AC3E}">
        <p14:creationId xmlns:p14="http://schemas.microsoft.com/office/powerpoint/2010/main" val="1310155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47</a:t>
            </a:fld>
            <a:endParaRPr lang="en-US"/>
          </a:p>
        </p:txBody>
      </p:sp>
    </p:spTree>
    <p:extLst>
      <p:ext uri="{BB962C8B-B14F-4D97-AF65-F5344CB8AC3E}">
        <p14:creationId xmlns:p14="http://schemas.microsoft.com/office/powerpoint/2010/main" val="855440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Shape 1032"/>
          <p:cNvSpPr>
            <a:spLocks noGrp="1" noRot="1" noChangeAspect="1"/>
          </p:cNvSpPr>
          <p:nvPr>
            <p:ph type="sldImg"/>
          </p:nvPr>
        </p:nvSpPr>
        <p:spPr>
          <a:prstGeom prst="rect">
            <a:avLst/>
          </a:prstGeom>
        </p:spPr>
        <p:txBody>
          <a:bodyPr/>
          <a:lstStyle/>
          <a:p>
            <a:endParaRPr/>
          </a:p>
        </p:txBody>
      </p:sp>
      <p:sp>
        <p:nvSpPr>
          <p:cNvPr id="1033" name="Shape 103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25436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Shape 1036"/>
          <p:cNvSpPr>
            <a:spLocks noGrp="1" noRot="1" noChangeAspect="1"/>
          </p:cNvSpPr>
          <p:nvPr>
            <p:ph type="sldImg"/>
          </p:nvPr>
        </p:nvSpPr>
        <p:spPr>
          <a:prstGeom prst="rect">
            <a:avLst/>
          </a:prstGeom>
        </p:spPr>
        <p:txBody>
          <a:bodyPr/>
          <a:lstStyle/>
          <a:p>
            <a:endParaRPr/>
          </a:p>
        </p:txBody>
      </p:sp>
      <p:sp>
        <p:nvSpPr>
          <p:cNvPr id="1037" name="Shape 103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57649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Shape 1041"/>
          <p:cNvSpPr>
            <a:spLocks noGrp="1" noRot="1" noChangeAspect="1"/>
          </p:cNvSpPr>
          <p:nvPr>
            <p:ph type="sldImg"/>
          </p:nvPr>
        </p:nvSpPr>
        <p:spPr>
          <a:prstGeom prst="rect">
            <a:avLst/>
          </a:prstGeom>
        </p:spPr>
        <p:txBody>
          <a:bodyPr/>
          <a:lstStyle/>
          <a:p>
            <a:endParaRPr/>
          </a:p>
        </p:txBody>
      </p:sp>
      <p:sp>
        <p:nvSpPr>
          <p:cNvPr id="1042" name="Shape 104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048204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Shape 1046"/>
          <p:cNvSpPr>
            <a:spLocks noGrp="1" noRot="1" noChangeAspect="1"/>
          </p:cNvSpPr>
          <p:nvPr>
            <p:ph type="sldImg"/>
          </p:nvPr>
        </p:nvSpPr>
        <p:spPr>
          <a:prstGeom prst="rect">
            <a:avLst/>
          </a:prstGeom>
        </p:spPr>
        <p:txBody>
          <a:bodyPr/>
          <a:lstStyle/>
          <a:p>
            <a:endParaRPr/>
          </a:p>
        </p:txBody>
      </p:sp>
      <p:sp>
        <p:nvSpPr>
          <p:cNvPr id="1047" name="Shape 104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8767035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Shape 1051"/>
          <p:cNvSpPr>
            <a:spLocks noGrp="1" noRot="1" noChangeAspect="1"/>
          </p:cNvSpPr>
          <p:nvPr>
            <p:ph type="sldImg"/>
          </p:nvPr>
        </p:nvSpPr>
        <p:spPr>
          <a:prstGeom prst="rect">
            <a:avLst/>
          </a:prstGeom>
        </p:spPr>
        <p:txBody>
          <a:bodyPr/>
          <a:lstStyle/>
          <a:p>
            <a:endParaRPr/>
          </a:p>
        </p:txBody>
      </p:sp>
      <p:sp>
        <p:nvSpPr>
          <p:cNvPr id="1052" name="Shape 105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65150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7093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Some other ways to describe this:</a:t>
            </a:r>
          </a:p>
          <a:p>
            <a:endParaRPr lang="en-US" dirty="0"/>
          </a:p>
          <a:p>
            <a:pPr marL="171450" indent="-171450">
              <a:buFont typeface="Arial" panose="020B0604020202020204" pitchFamily="34" charset="0"/>
              <a:buChar char="•"/>
            </a:pPr>
            <a:r>
              <a:rPr lang="en-US" dirty="0"/>
              <a:t>Executable documentation</a:t>
            </a:r>
          </a:p>
          <a:p>
            <a:pPr marL="171450" indent="-171450">
              <a:buFont typeface="Arial" panose="020B0604020202020204" pitchFamily="34" charset="0"/>
              <a:buChar char="•"/>
            </a:pPr>
            <a:r>
              <a:rPr lang="en-US" dirty="0"/>
              <a:t>Easy to read, easy to write</a:t>
            </a:r>
          </a:p>
          <a:p>
            <a:pPr marL="171450" indent="-171450">
              <a:buFont typeface="Arial" panose="020B0604020202020204" pitchFamily="34" charset="0"/>
              <a:buChar char="•"/>
            </a:pPr>
            <a:r>
              <a:rPr lang="en-US" dirty="0"/>
              <a:t>Both machine and human friendly</a:t>
            </a:r>
          </a:p>
          <a:p>
            <a:pPr marL="171450" indent="-171450">
              <a:buFont typeface="Arial" panose="020B0604020202020204" pitchFamily="34" charset="0"/>
              <a:buChar char="•"/>
            </a:pPr>
            <a:r>
              <a:rPr lang="en-US" dirty="0"/>
              <a:t>It’s like the DNA of your infrastructure</a:t>
            </a:r>
          </a:p>
        </p:txBody>
      </p:sp>
    </p:spTree>
    <p:extLst>
      <p:ext uri="{BB962C8B-B14F-4D97-AF65-F5344CB8AC3E}">
        <p14:creationId xmlns:p14="http://schemas.microsoft.com/office/powerpoint/2010/main" val="6601519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noRot="1" noChangeAspect="1"/>
          </p:cNvSpPr>
          <p:nvPr>
            <p:ph type="sldImg"/>
          </p:nvPr>
        </p:nvSpPr>
        <p:spPr>
          <a:xfrm>
            <a:off x="381000" y="685800"/>
            <a:ext cx="6096000" cy="3429000"/>
          </a:xfrm>
          <a:prstGeom prst="rect">
            <a:avLst/>
          </a:prstGeom>
        </p:spPr>
        <p:txBody>
          <a:bodyPr/>
          <a:lstStyle/>
          <a:p>
            <a:endParaRPr/>
          </a:p>
        </p:txBody>
      </p:sp>
      <p:sp>
        <p:nvSpPr>
          <p:cNvPr id="1061" name="Shape 1061"/>
          <p:cNvSpPr>
            <a:spLocks noGrp="1"/>
          </p:cNvSpPr>
          <p:nvPr>
            <p:ph type="body" sz="quarter" idx="1"/>
          </p:nvPr>
        </p:nvSpPr>
        <p:spPr>
          <a:prstGeom prst="rect">
            <a:avLst/>
          </a:prstGeom>
        </p:spPr>
        <p:txBody>
          <a:bodyPr/>
          <a:lstStyle/>
          <a:p>
            <a:r>
              <a:rPr dirty="0"/>
              <a:t>The next step in performing changes with Terraform is to perform the Terraform apply. The apply is when the infrastructure operations are actually performed.</a:t>
            </a:r>
          </a:p>
          <a:p>
            <a:endParaRPr dirty="0"/>
          </a:p>
          <a:p>
            <a:r>
              <a:rPr dirty="0"/>
              <a:t>Using the resource graph defined by our configuration, Terraform determines the order in which to perform our changes, parallelizes the change when possible, and will handle known timing and transient errors when it can. </a:t>
            </a:r>
          </a:p>
          <a:p>
            <a:endParaRPr dirty="0"/>
          </a:p>
          <a:p>
            <a:r>
              <a:rPr dirty="0"/>
              <a:t>As an example, for a more complex configuration, Terraform can create EC2 instances that have no dependencies in parallel and will handle provider errors such as checking for the existence of an instance that was just created, as can happen when making fast changes.</a:t>
            </a:r>
          </a:p>
        </p:txBody>
      </p:sp>
    </p:spTree>
    <p:extLst>
      <p:ext uri="{BB962C8B-B14F-4D97-AF65-F5344CB8AC3E}">
        <p14:creationId xmlns:p14="http://schemas.microsoft.com/office/powerpoint/2010/main" val="1553157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3251819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 name="Shape 1072"/>
          <p:cNvSpPr>
            <a:spLocks noGrp="1" noRot="1" noChangeAspect="1"/>
          </p:cNvSpPr>
          <p:nvPr>
            <p:ph type="sldImg"/>
          </p:nvPr>
        </p:nvSpPr>
        <p:spPr>
          <a:xfrm>
            <a:off x="381000" y="685800"/>
            <a:ext cx="6096000" cy="3429000"/>
          </a:xfrm>
          <a:prstGeom prst="rect">
            <a:avLst/>
          </a:prstGeom>
        </p:spPr>
        <p:txBody>
          <a:bodyPr/>
          <a:lstStyle/>
          <a:p>
            <a:endParaRPr/>
          </a:p>
        </p:txBody>
      </p:sp>
      <p:sp>
        <p:nvSpPr>
          <p:cNvPr id="1073" name="Shape 1073"/>
          <p:cNvSpPr>
            <a:spLocks noGrp="1"/>
          </p:cNvSpPr>
          <p:nvPr>
            <p:ph type="body" sz="quarter" idx="1"/>
          </p:nvPr>
        </p:nvSpPr>
        <p:spPr>
          <a:prstGeom prst="rect">
            <a:avLst/>
          </a:prstGeom>
        </p:spPr>
        <p:txBody>
          <a:bodyPr/>
          <a:lstStyle/>
          <a:p>
            <a:r>
              <a:rPr dirty="0"/>
              <a:t>An important note about Terraform, is that Terraform knows what changes it can apply to existing resources and what changes require that a resource is re-created - meaning a new resource will be created and the previous resource will be destroyed.</a:t>
            </a:r>
          </a:p>
          <a:p>
            <a:endParaRPr dirty="0"/>
          </a:p>
          <a:p>
            <a:r>
              <a:rPr dirty="0"/>
              <a:t>It is important to use the Terraform plan to know when these scenarios will occur to anticipate, and account for, potential service interruptions.</a:t>
            </a:r>
          </a:p>
        </p:txBody>
      </p:sp>
    </p:spTree>
    <p:extLst>
      <p:ext uri="{BB962C8B-B14F-4D97-AF65-F5344CB8AC3E}">
        <p14:creationId xmlns:p14="http://schemas.microsoft.com/office/powerpoint/2010/main" val="2041120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56866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noRot="1" noChangeAspect="1"/>
          </p:cNvSpPr>
          <p:nvPr>
            <p:ph type="sldImg"/>
          </p:nvPr>
        </p:nvSpPr>
        <p:spPr>
          <a:xfrm>
            <a:off x="381000" y="685800"/>
            <a:ext cx="6096000" cy="3429000"/>
          </a:xfrm>
          <a:prstGeom prst="rect">
            <a:avLst/>
          </a:prstGeom>
        </p:spPr>
        <p:txBody>
          <a:bodyPr/>
          <a:lstStyle/>
          <a:p>
            <a:endParaRPr/>
          </a:p>
        </p:txBody>
      </p:sp>
      <p:sp>
        <p:nvSpPr>
          <p:cNvPr id="821" name="Shape 82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31267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917959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Shape 1067"/>
          <p:cNvSpPr>
            <a:spLocks noGrp="1" noRot="1" noChangeAspect="1"/>
          </p:cNvSpPr>
          <p:nvPr>
            <p:ph type="sldImg"/>
          </p:nvPr>
        </p:nvSpPr>
        <p:spPr>
          <a:xfrm>
            <a:off x="381000" y="685800"/>
            <a:ext cx="6096000" cy="3429000"/>
          </a:xfrm>
          <a:prstGeom prst="rect">
            <a:avLst/>
          </a:prstGeom>
        </p:spPr>
        <p:txBody>
          <a:bodyPr/>
          <a:lstStyle/>
          <a:p>
            <a:endParaRPr/>
          </a:p>
        </p:txBody>
      </p:sp>
      <p:sp>
        <p:nvSpPr>
          <p:cNvPr id="1068" name="Shape 1068"/>
          <p:cNvSpPr>
            <a:spLocks noGrp="1"/>
          </p:cNvSpPr>
          <p:nvPr>
            <p:ph type="body" sz="quarter" idx="1"/>
          </p:nvPr>
        </p:nvSpPr>
        <p:spPr>
          <a:prstGeom prst="rect">
            <a:avLst/>
          </a:prstGeom>
        </p:spPr>
        <p:txBody>
          <a:bodyPr/>
          <a:lstStyle/>
          <a:p>
            <a:r>
              <a:t>Here is some sample output.</a:t>
            </a:r>
          </a:p>
        </p:txBody>
      </p:sp>
    </p:spTree>
    <p:extLst>
      <p:ext uri="{BB962C8B-B14F-4D97-AF65-F5344CB8AC3E}">
        <p14:creationId xmlns:p14="http://schemas.microsoft.com/office/powerpoint/2010/main" val="18254856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28627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31029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Shape 810"/>
          <p:cNvSpPr>
            <a:spLocks noGrp="1" noRot="1" noChangeAspect="1"/>
          </p:cNvSpPr>
          <p:nvPr>
            <p:ph type="sldImg"/>
          </p:nvPr>
        </p:nvSpPr>
        <p:spPr>
          <a:xfrm>
            <a:off x="381000" y="685800"/>
            <a:ext cx="6096000" cy="3429000"/>
          </a:xfrm>
          <a:prstGeom prst="rect">
            <a:avLst/>
          </a:prstGeom>
        </p:spPr>
        <p:txBody>
          <a:bodyPr/>
          <a:lstStyle/>
          <a:p>
            <a:endParaRPr/>
          </a:p>
        </p:txBody>
      </p:sp>
      <p:sp>
        <p:nvSpPr>
          <p:cNvPr id="811" name="Shape 811"/>
          <p:cNvSpPr>
            <a:spLocks noGrp="1"/>
          </p:cNvSpPr>
          <p:nvPr>
            <p:ph type="body" sz="quarter" idx="1"/>
          </p:nvPr>
        </p:nvSpPr>
        <p:spPr>
          <a:prstGeom prst="rect">
            <a:avLst/>
          </a:prstGeom>
        </p:spPr>
        <p:txBody>
          <a:bodyPr/>
          <a:lstStyle/>
          <a:p>
            <a:r>
              <a:rPr lang="en-US" dirty="0"/>
              <a:t>What are some of the benefits of infrastructure as code?</a:t>
            </a:r>
            <a:br>
              <a:rPr lang="en-US" dirty="0"/>
            </a:br>
            <a:endParaRPr lang="en-US" dirty="0"/>
          </a:p>
          <a:p>
            <a:pPr marL="171450" indent="-171450">
              <a:buFont typeface="Arial" panose="020B0604020202020204" pitchFamily="34" charset="0"/>
              <a:buChar char="•"/>
            </a:pPr>
            <a:r>
              <a:rPr lang="en-US" dirty="0"/>
              <a:t>You can store it</a:t>
            </a:r>
          </a:p>
          <a:p>
            <a:pPr marL="171450" indent="-171450">
              <a:buFont typeface="Arial" panose="020B0604020202020204" pitchFamily="34" charset="0"/>
              <a:buChar char="•"/>
            </a:pPr>
            <a:r>
              <a:rPr lang="en-US" dirty="0"/>
              <a:t>You can version it</a:t>
            </a:r>
          </a:p>
          <a:p>
            <a:pPr marL="171450" indent="-171450">
              <a:buFont typeface="Arial" panose="020B0604020202020204" pitchFamily="34" charset="0"/>
              <a:buChar char="•"/>
            </a:pPr>
            <a:r>
              <a:rPr lang="en-US" dirty="0"/>
              <a:t>You can test it</a:t>
            </a:r>
          </a:p>
          <a:p>
            <a:pPr marL="171450" indent="-171450">
              <a:buFont typeface="Arial" panose="020B0604020202020204" pitchFamily="34" charset="0"/>
              <a:buChar char="•"/>
            </a:pPr>
            <a:r>
              <a:rPr lang="en-US" dirty="0"/>
              <a:t>You can share it</a:t>
            </a:r>
          </a:p>
          <a:p>
            <a:pPr marL="171450" indent="-171450">
              <a:buFont typeface="Arial" panose="020B0604020202020204" pitchFamily="34" charset="0"/>
              <a:buChar char="•"/>
            </a:pPr>
            <a:r>
              <a:rPr lang="en-US" dirty="0"/>
              <a:t>You can collaborate together on it</a:t>
            </a:r>
          </a:p>
          <a:p>
            <a:pPr marL="171450" indent="-171450">
              <a:buFont typeface="Arial" panose="020B0604020202020204" pitchFamily="34" charset="0"/>
              <a:buChar char="•"/>
            </a:pPr>
            <a:r>
              <a:rPr lang="en-US" dirty="0"/>
              <a:t>You can run it in different environments</a:t>
            </a:r>
          </a:p>
          <a:p>
            <a:pPr marL="171450" indent="-171450">
              <a:buFont typeface="Arial" panose="020B0604020202020204" pitchFamily="34" charset="0"/>
              <a:buChar char="•"/>
            </a:pPr>
            <a:r>
              <a:rPr lang="en-US" dirty="0"/>
              <a:t>You can easily recreate any resource or group or resources</a:t>
            </a:r>
            <a:endParaRPr dirty="0"/>
          </a:p>
        </p:txBody>
      </p:sp>
    </p:spTree>
    <p:extLst>
      <p:ext uri="{BB962C8B-B14F-4D97-AF65-F5344CB8AC3E}">
        <p14:creationId xmlns:p14="http://schemas.microsoft.com/office/powerpoint/2010/main" val="13062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How do you stand up a new Azure VM?  The user needs to provide some basic information in the portal.</a:t>
            </a:r>
            <a:endParaRPr dirty="0"/>
          </a:p>
        </p:txBody>
      </p:sp>
    </p:spTree>
    <p:extLst>
      <p:ext uri="{BB962C8B-B14F-4D97-AF65-F5344CB8AC3E}">
        <p14:creationId xmlns:p14="http://schemas.microsoft.com/office/powerpoint/2010/main" val="319531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in the Azure portal…you simply select Virtual Machines, then search for the type of VM you want to create.  It’s easy!  But it doesn’t scale well.   Building VMs by hand is not recommended except for dev and experimentation.</a:t>
            </a:r>
          </a:p>
          <a:p>
            <a:endParaRPr lang="en-US" dirty="0"/>
          </a:p>
          <a:p>
            <a:r>
              <a:rPr lang="en-US" dirty="0"/>
              <a:t>Also note that there are several other parts to creating that single VM that are hidden away from the end user by the GUI.  You need a resource group, virtual network, subnet, security group, network interface, storage, and a public IP address before you can set up your VM.  The "simple" GUI can build these things for you, but it doesn't scale that well, and is certainly not designed for automation.</a:t>
            </a:r>
          </a:p>
          <a:p>
            <a:endParaRPr lang="en-US" dirty="0"/>
          </a:p>
          <a:p>
            <a:endParaRPr lang="en-US" dirty="0"/>
          </a:p>
        </p:txBody>
      </p:sp>
      <p:sp>
        <p:nvSpPr>
          <p:cNvPr id="4" name="Slide Number Placeholder 3"/>
          <p:cNvSpPr>
            <a:spLocks noGrp="1"/>
          </p:cNvSpPr>
          <p:nvPr>
            <p:ph type="sldNum" sz="quarter" idx="10"/>
          </p:nvPr>
        </p:nvSpPr>
        <p:spPr/>
        <p:txBody>
          <a:bodyPr/>
          <a:lstStyle/>
          <a:p>
            <a:fld id="{ACBECB46-EB08-8F42-BD62-C384013BF115}" type="slidenum">
              <a:rPr lang="en-US" smtClean="0"/>
              <a:t>9</a:t>
            </a:fld>
            <a:endParaRPr lang="en-US"/>
          </a:p>
        </p:txBody>
      </p:sp>
    </p:spTree>
    <p:extLst>
      <p:ext uri="{BB962C8B-B14F-4D97-AF65-F5344CB8AC3E}">
        <p14:creationId xmlns:p14="http://schemas.microsoft.com/office/powerpoint/2010/main" val="336781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Hit that Create button and off you go!  You’re in the cloud!  </a:t>
            </a:r>
            <a:r>
              <a:rPr lang="en-US" dirty="0" err="1"/>
              <a:t>Wheeeeee</a:t>
            </a:r>
            <a:r>
              <a:rPr lang="en-US" dirty="0"/>
              <a:t>….isn’t this fun?</a:t>
            </a:r>
          </a:p>
        </p:txBody>
      </p:sp>
      <p:sp>
        <p:nvSpPr>
          <p:cNvPr id="4" name="Slide Number Placeholder 3"/>
          <p:cNvSpPr>
            <a:spLocks noGrp="1"/>
          </p:cNvSpPr>
          <p:nvPr>
            <p:ph type="sldNum" sz="quarter" idx="10"/>
          </p:nvPr>
        </p:nvSpPr>
        <p:spPr/>
        <p:txBody>
          <a:bodyPr/>
          <a:lstStyle/>
          <a:p>
            <a:fld id="{ACBECB46-EB08-8F42-BD62-C384013BF115}" type="slidenum">
              <a:rPr lang="en-US" smtClean="0"/>
              <a:t>10</a:t>
            </a:fld>
            <a:endParaRPr lang="en-US"/>
          </a:p>
        </p:txBody>
      </p:sp>
    </p:spTree>
    <p:extLst>
      <p:ext uri="{BB962C8B-B14F-4D97-AF65-F5344CB8AC3E}">
        <p14:creationId xmlns:p14="http://schemas.microsoft.com/office/powerpoint/2010/main" val="365509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2D613C-C0FF-5D4D-9461-34EBB5775A81}"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5839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0641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74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defTabSz="412750">
              <a:defRPr sz="3200"/>
            </a:pPr>
            <a:endParaRPr sz="1600"/>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85246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D613C-C0FF-5D4D-9461-34EBB5775A81}"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940035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defTabSz="412750">
              <a:defRPr sz="3200"/>
            </a:pPr>
            <a:endParaRPr sz="1600"/>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defTabSz="412750">
              <a:defRPr sz="3200"/>
            </a:pPr>
            <a:endParaRPr sz="1600"/>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defTabSz="412750">
              <a:defRPr sz="3200"/>
            </a:pPr>
            <a:endParaRPr sz="1600"/>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defTabSz="412750">
              <a:defRPr sz="3200"/>
            </a:pPr>
            <a:endParaRPr sz="1600"/>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defTabSz="412750">
              <a:defRPr sz="3200"/>
            </a:pPr>
            <a:endParaRPr sz="1600"/>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r>
              <a:rPr sz="1200"/>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3334240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HashiCorp Main">
    <p:bg>
      <p:bgPr>
        <a:solidFill>
          <a:srgbClr val="030811"/>
        </a:solidFill>
        <a:effectLst/>
      </p:bgPr>
    </p:bg>
    <p:spTree>
      <p:nvGrpSpPr>
        <p:cNvPr id="1" name=""/>
        <p:cNvGrpSpPr/>
        <p:nvPr/>
      </p:nvGrpSpPr>
      <p:grpSpPr>
        <a:xfrm>
          <a:off x="0" y="0"/>
          <a:ext cx="0" cy="0"/>
          <a:chOff x="0" y="0"/>
          <a:chExt cx="0" cy="0"/>
        </a:xfrm>
      </p:grpSpPr>
      <p:pic>
        <p:nvPicPr>
          <p:cNvPr id="12"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grpSp>
        <p:nvGrpSpPr>
          <p:cNvPr id="15" name="Group"/>
          <p:cNvGrpSpPr/>
          <p:nvPr/>
        </p:nvGrpSpPr>
        <p:grpSpPr>
          <a:xfrm>
            <a:off x="1125239" y="1029295"/>
            <a:ext cx="5088307" cy="1439996"/>
            <a:chOff x="0" y="0"/>
            <a:chExt cx="10176613" cy="2879989"/>
          </a:xfrm>
        </p:grpSpPr>
        <p:pic>
          <p:nvPicPr>
            <p:cNvPr id="13" name="HashiCorp_PrimaryLogo_White.pdf" descr="HashiCorp_PrimaryLogo_White.pdf"/>
            <p:cNvPicPr>
              <a:picLocks noChangeAspect="1"/>
            </p:cNvPicPr>
            <p:nvPr/>
          </p:nvPicPr>
          <p:blipFill>
            <a:blip r:embed="rId3">
              <a:extLst/>
            </a:blip>
            <a:stretch>
              <a:fillRect/>
            </a:stretch>
          </p:blipFill>
          <p:spPr>
            <a:xfrm>
              <a:off x="0" y="0"/>
              <a:ext cx="9838629" cy="2222500"/>
            </a:xfrm>
            <a:prstGeom prst="rect">
              <a:avLst/>
            </a:prstGeom>
            <a:ln w="12700" cap="flat">
              <a:noFill/>
              <a:miter lim="400000"/>
            </a:ln>
            <a:effectLst/>
          </p:spPr>
        </p:pic>
        <p:sp>
          <p:nvSpPr>
            <p:cNvPr id="14" name="DevOps Delivered"/>
            <p:cNvSpPr txBox="1"/>
            <p:nvPr/>
          </p:nvSpPr>
          <p:spPr>
            <a:xfrm>
              <a:off x="2535934" y="1791232"/>
              <a:ext cx="7640679" cy="10887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71437" tIns="71437" rIns="71437" bIns="71437" numCol="1" anchor="ctr">
              <a:spAutoFit/>
            </a:bodyPr>
            <a:lstStyle>
              <a:lvl1pPr algn="l">
                <a:defRPr cap="all" spc="208">
                  <a:latin typeface="Klavika Basic Medium"/>
                  <a:ea typeface="Klavika Basic Medium"/>
                  <a:cs typeface="Klavika Basic Medium"/>
                  <a:sym typeface="Klavika Basic Medium"/>
                </a:defRPr>
              </a:lvl1pPr>
            </a:lstStyle>
            <a:p>
              <a:pPr defTabSz="410766" hangingPunct="0"/>
              <a:r>
                <a:rPr sz="2600" kern="0">
                  <a:solidFill>
                    <a:srgbClr val="FFFFFF"/>
                  </a:solidFill>
                </a:rPr>
                <a:t>DevOps Delivered</a:t>
              </a:r>
            </a:p>
          </p:txBody>
        </p:sp>
      </p:gr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HashiCorp Photo">
    <p:bg>
      <p:bgPr>
        <a:solidFill>
          <a:srgbClr val="030811"/>
        </a:solidFill>
        <a:effectLst/>
      </p:bgPr>
    </p:bg>
    <p:spTree>
      <p:nvGrpSpPr>
        <p:cNvPr id="1" name=""/>
        <p:cNvGrpSpPr/>
        <p:nvPr/>
      </p:nvGrpSpPr>
      <p:grpSpPr>
        <a:xfrm>
          <a:off x="0" y="0"/>
          <a:ext cx="0" cy="0"/>
          <a:chOff x="0" y="0"/>
          <a:chExt cx="0" cy="0"/>
        </a:xfrm>
      </p:grpSpPr>
      <p:pic>
        <p:nvPicPr>
          <p:cNvPr id="23"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4" name="Image"/>
          <p:cNvSpPr>
            <a:spLocks noGrp="1"/>
          </p:cNvSpPr>
          <p:nvPr>
            <p:ph type="pic" sz="quarter" idx="13"/>
          </p:nvPr>
        </p:nvSpPr>
        <p:spPr>
          <a:xfrm>
            <a:off x="1005263" y="976842"/>
            <a:ext cx="1873251" cy="1873251"/>
          </a:xfrm>
          <a:prstGeom prst="rect">
            <a:avLst/>
          </a:prstGeom>
          <a:ln w="88900">
            <a:solidFill>
              <a:srgbClr val="FFFFFF"/>
            </a:solidFill>
          </a:ln>
        </p:spPr>
        <p:txBody>
          <a:bodyPr lIns="91439" tIns="45719" rIns="91439" bIns="45719">
            <a:noAutofit/>
          </a:bodyPr>
          <a:lstStyle/>
          <a:p>
            <a:endParaRPr/>
          </a:p>
        </p:txBody>
      </p:sp>
      <p:sp>
        <p:nvSpPr>
          <p:cNvPr id="25" name="Your Name"/>
          <p:cNvSpPr txBox="1">
            <a:spLocks noGrp="1"/>
          </p:cNvSpPr>
          <p:nvPr>
            <p:ph type="body" sz="quarter" idx="14"/>
          </p:nvPr>
        </p:nvSpPr>
        <p:spPr>
          <a:xfrm>
            <a:off x="3245421" y="1022740"/>
            <a:ext cx="3113032" cy="872034"/>
          </a:xfrm>
          <a:prstGeom prst="rect">
            <a:avLst/>
          </a:prstGeom>
          <a:effectLst>
            <a:outerShdw blurRad="254000" dist="127000" dir="5400000" rotWithShape="0">
              <a:srgbClr val="000000">
                <a:alpha val="70000"/>
              </a:srgbClr>
            </a:outerShdw>
          </a:effectLst>
        </p:spPr>
        <p:txBody>
          <a:bodyPr wrap="none" anchor="ctr">
            <a:spAutoFit/>
          </a:bodyPr>
          <a:lstStyle>
            <a:lvl1pPr algn="l">
              <a:defRPr sz="5000">
                <a:solidFill>
                  <a:srgbClr val="FFFFFF"/>
                </a:solidFill>
                <a:latin typeface="Klavika Basic Medium"/>
                <a:ea typeface="Klavika Basic Medium"/>
                <a:cs typeface="Klavika Basic Medium"/>
                <a:sym typeface="Klavika Basic Medium"/>
              </a:defRPr>
            </a:lvl1pPr>
          </a:lstStyle>
          <a:p>
            <a:r>
              <a:t>Your Name</a:t>
            </a:r>
          </a:p>
        </p:txBody>
      </p:sp>
      <p:sp>
        <p:nvSpPr>
          <p:cNvPr id="26" name="Your Role, Your Company…"/>
          <p:cNvSpPr txBox="1">
            <a:spLocks noGrp="1"/>
          </p:cNvSpPr>
          <p:nvPr>
            <p:ph type="body" sz="quarter" idx="15"/>
          </p:nvPr>
        </p:nvSpPr>
        <p:spPr>
          <a:xfrm>
            <a:off x="3245421" y="1547440"/>
            <a:ext cx="7085273" cy="1641475"/>
          </a:xfrm>
          <a:prstGeom prst="rect">
            <a:avLst/>
          </a:prstGeom>
        </p:spPr>
        <p:txBody>
          <a:bodyPr wrap="none" anchor="ctr">
            <a:spAutoFit/>
          </a:bodyPr>
          <a:lstStyle/>
          <a:p>
            <a:pPr algn="l">
              <a:defRPr sz="5000">
                <a:solidFill>
                  <a:srgbClr val="FFFFFF"/>
                </a:solidFill>
                <a:latin typeface="Klavika Basic"/>
                <a:ea typeface="Klavika Basic"/>
                <a:cs typeface="Klavika Basic"/>
                <a:sym typeface="Klavika Basic"/>
              </a:defRPr>
            </a:pPr>
            <a:r>
              <a:t>Your Role, Your Company</a:t>
            </a:r>
          </a:p>
          <a:p>
            <a:pPr algn="l">
              <a:defRPr sz="5000">
                <a:solidFill>
                  <a:srgbClr val="FFFFFF"/>
                </a:solidFill>
                <a:latin typeface="Klavika Basic"/>
                <a:ea typeface="Klavika Basic"/>
                <a:cs typeface="Klavika Basic"/>
                <a:sym typeface="Klavika Basic"/>
              </a:defRPr>
            </a:pPr>
            <a:r>
              <a:t>Interesting Fact</a:t>
            </a:r>
          </a:p>
        </p:txBody>
      </p:sp>
      <p:pic>
        <p:nvPicPr>
          <p:cNvPr id="27"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HashiCorp Plain">
    <p:bg>
      <p:bgPr>
        <a:solidFill>
          <a:srgbClr val="030811"/>
        </a:solidFill>
        <a:effectLst/>
      </p:bgPr>
    </p:bg>
    <p:spTree>
      <p:nvGrpSpPr>
        <p:cNvPr id="1" name=""/>
        <p:cNvGrpSpPr/>
        <p:nvPr/>
      </p:nvGrpSpPr>
      <p:grpSpPr>
        <a:xfrm>
          <a:off x="0" y="0"/>
          <a:ext cx="0" cy="0"/>
          <a:chOff x="0" y="0"/>
          <a:chExt cx="0" cy="0"/>
        </a:xfrm>
      </p:grpSpPr>
      <p:pic>
        <p:nvPicPr>
          <p:cNvPr id="35" name="HashiCorp_StackGraphic.ai" descr="HashiCorp_StackGraphic.ai"/>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36" name="hashicorp.png" descr="hashicorp.png"/>
          <p:cNvPicPr>
            <a:picLocks noChangeAspect="1"/>
          </p:cNvPicPr>
          <p:nvPr/>
        </p:nvPicPr>
        <p:blipFill>
          <a:blip r:embed="rId3">
            <a:alphaModFix amt="75000"/>
            <a:extLst/>
          </a:blip>
          <a:stretch>
            <a:fillRect/>
          </a:stretch>
        </p:blipFill>
        <p:spPr>
          <a:xfrm>
            <a:off x="10723996" y="6387280"/>
            <a:ext cx="1246910" cy="285751"/>
          </a:xfrm>
          <a:prstGeom prst="rect">
            <a:avLst/>
          </a:prstGeom>
          <a:ln w="12700">
            <a:miter lim="400000"/>
          </a:ln>
        </p:spPr>
      </p:pic>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Logo">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Enterprise">
    <p:spTree>
      <p:nvGrpSpPr>
        <p:cNvPr id="1" name=""/>
        <p:cNvGrpSpPr/>
        <p:nvPr/>
      </p:nvGrpSpPr>
      <p:grpSpPr>
        <a:xfrm>
          <a:off x="0" y="0"/>
          <a:ext cx="0" cy="0"/>
          <a:chOff x="0" y="0"/>
          <a:chExt cx="0" cy="0"/>
        </a:xfrm>
      </p:grpSpPr>
      <p:pic>
        <p:nvPicPr>
          <p:cNvPr id="51" name="ent.pdf" descr="ent.pdf"/>
          <p:cNvPicPr>
            <a:picLocks noChangeAspect="1"/>
          </p:cNvPicPr>
          <p:nvPr/>
        </p:nvPicPr>
        <p:blipFill>
          <a:blip r:embed="rId2">
            <a:extLst/>
          </a:blip>
          <a:stretch>
            <a:fillRect/>
          </a:stretch>
        </p:blipFill>
        <p:spPr>
          <a:xfrm>
            <a:off x="1447271" y="2317750"/>
            <a:ext cx="9297459" cy="2222500"/>
          </a:xfrm>
          <a:prstGeom prst="rect">
            <a:avLst/>
          </a:prstGeom>
          <a:ln w="12700">
            <a:miter lim="400000"/>
          </a:ln>
        </p:spPr>
      </p:pic>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erraform - Title">
    <p:bg>
      <p:bgPr>
        <a:solidFill>
          <a:srgbClr val="FFFFFF"/>
        </a:solidFill>
        <a:effectLst/>
      </p:bgPr>
    </p:bg>
    <p:spTree>
      <p:nvGrpSpPr>
        <p:cNvPr id="1" name=""/>
        <p:cNvGrpSpPr/>
        <p:nvPr/>
      </p:nvGrpSpPr>
      <p:grpSpPr>
        <a:xfrm>
          <a:off x="0" y="0"/>
          <a:ext cx="0" cy="0"/>
          <a:chOff x="0" y="0"/>
          <a:chExt cx="0" cy="0"/>
        </a:xfrm>
      </p:grpSpPr>
      <p:sp>
        <p:nvSpPr>
          <p:cNvPr id="59" name="Rectangle"/>
          <p:cNvSpPr/>
          <p:nvPr/>
        </p:nvSpPr>
        <p:spPr>
          <a:xfrm>
            <a:off x="0" y="0"/>
            <a:ext cx="12192000" cy="317500"/>
          </a:xfrm>
          <a:prstGeom prst="rect">
            <a:avLst/>
          </a:prstGeom>
          <a:solidFill>
            <a:srgbClr val="5C4EE5"/>
          </a:solidFill>
          <a:ln w="12700">
            <a:miter lim="400000"/>
          </a:ln>
        </p:spPr>
        <p:txBody>
          <a:bodyPr lIns="25400" tIns="25400" rIns="25400" bIns="25400" anchor="ctr"/>
          <a:lstStyle/>
          <a:p>
            <a:pPr algn="ctr" defTabSz="412750" hangingPunct="0">
              <a:defRPr sz="3200">
                <a:solidFill>
                  <a:srgbClr val="5C4EE5"/>
                </a:solidFill>
                <a:latin typeface="Klavika Basic"/>
                <a:ea typeface="Klavika Basic"/>
                <a:cs typeface="Klavika Basic"/>
                <a:sym typeface="Klavika Basic"/>
              </a:defRPr>
            </a:pPr>
            <a:endParaRPr sz="1600" kern="0">
              <a:solidFill>
                <a:srgbClr val="5C4EE5"/>
              </a:solidFill>
              <a:latin typeface="Klavika Basic"/>
              <a:ea typeface="Klavika Basic"/>
              <a:cs typeface="Klavika Basic"/>
              <a:sym typeface="Klavika Basic"/>
            </a:endParaRPr>
          </a:p>
        </p:txBody>
      </p:sp>
      <p:sp>
        <p:nvSpPr>
          <p:cNvPr id="60" name="Title Text"/>
          <p:cNvSpPr txBox="1">
            <a:spLocks noGrp="1"/>
          </p:cNvSpPr>
          <p:nvPr>
            <p:ph type="title"/>
          </p:nvPr>
        </p:nvSpPr>
        <p:spPr>
          <a:xfrm>
            <a:off x="889000" y="2393950"/>
            <a:ext cx="10414000" cy="2324100"/>
          </a:xfrm>
          <a:prstGeom prst="rect">
            <a:avLst/>
          </a:prstGeom>
        </p:spPr>
        <p:txBody>
          <a:bodyPr anchor="ctr"/>
          <a:lstStyle>
            <a:lvl1pPr>
              <a:defRPr sz="7500">
                <a:solidFill>
                  <a:srgbClr val="5C4EE5"/>
                </a:solidFill>
                <a:latin typeface="Klavika Basic"/>
                <a:ea typeface="Klavika Basic"/>
                <a:cs typeface="Klavika Basic"/>
                <a:sym typeface="Klavika Basic"/>
              </a:defRPr>
            </a:lvl1pPr>
          </a:lstStyle>
          <a:p>
            <a:r>
              <a:t>Title Text</a:t>
            </a:r>
          </a:p>
        </p:txBody>
      </p:sp>
      <p:pic>
        <p:nvPicPr>
          <p:cNvPr id="61" name="hashicorp-text-black.png" descr="hashicorp-text-black.png"/>
          <p:cNvPicPr>
            <a:picLocks noChangeAspect="1"/>
          </p:cNvPicPr>
          <p:nvPr/>
        </p:nvPicPr>
        <p:blipFill>
          <a:blip r:embed="rId2">
            <a:alphaModFix amt="25000"/>
            <a:extLst/>
          </a:blip>
          <a:stretch>
            <a:fillRect/>
          </a:stretch>
        </p:blipFill>
        <p:spPr>
          <a:xfrm>
            <a:off x="10572502" y="6350000"/>
            <a:ext cx="1428751" cy="317500"/>
          </a:xfrm>
          <a:prstGeom prst="rect">
            <a:avLst/>
          </a:prstGeom>
          <a:ln w="12700">
            <a:miter lim="400000"/>
          </a:ln>
        </p:spPr>
      </p:pic>
      <p:sp>
        <p:nvSpPr>
          <p:cNvPr id="6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erraform - Text">
    <p:bg>
      <p:bgPr>
        <a:solidFill>
          <a:srgbClr val="FFFFFF"/>
        </a:solidFill>
        <a:effectLst/>
      </p:bgPr>
    </p:bg>
    <p:spTree>
      <p:nvGrpSpPr>
        <p:cNvPr id="1" name=""/>
        <p:cNvGrpSpPr/>
        <p:nvPr/>
      </p:nvGrpSpPr>
      <p:grpSpPr>
        <a:xfrm>
          <a:off x="0" y="0"/>
          <a:ext cx="0" cy="0"/>
          <a:chOff x="0" y="0"/>
          <a:chExt cx="0" cy="0"/>
        </a:xfrm>
      </p:grpSpPr>
      <p:sp>
        <p:nvSpPr>
          <p:cNvPr id="69" name="Rectangle"/>
          <p:cNvSpPr/>
          <p:nvPr/>
        </p:nvSpPr>
        <p:spPr>
          <a:xfrm>
            <a:off x="0" y="0"/>
            <a:ext cx="12192000" cy="1333500"/>
          </a:xfrm>
          <a:prstGeom prst="rect">
            <a:avLst/>
          </a:prstGeom>
          <a:solidFill>
            <a:srgbClr val="5C4EE5"/>
          </a:solidFill>
          <a:ln w="12700">
            <a:miter lim="400000"/>
          </a:ln>
        </p:spPr>
        <p:txBody>
          <a:bodyPr lIns="35719" tIns="35719" rIns="35719" bIns="35719" anchor="ctr"/>
          <a:lstStyle/>
          <a:p>
            <a:pPr algn="ctr" defTabSz="410766"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sym typeface="Klavika Basic Light"/>
            </a:endParaRPr>
          </a:p>
        </p:txBody>
      </p:sp>
      <p:sp>
        <p:nvSpPr>
          <p:cNvPr id="70" name="Title Text"/>
          <p:cNvSpPr txBox="1">
            <a:spLocks noGrp="1"/>
          </p:cNvSpPr>
          <p:nvPr>
            <p:ph type="title"/>
          </p:nvPr>
        </p:nvSpPr>
        <p:spPr>
          <a:xfrm>
            <a:off x="391583" y="185725"/>
            <a:ext cx="10553577" cy="946200"/>
          </a:xfrm>
          <a:prstGeom prst="rect">
            <a:avLst/>
          </a:prstGeom>
        </p:spPr>
        <p:txBody>
          <a:bodyPr anchor="ctr"/>
          <a:lstStyle>
            <a:lvl1pPr algn="l">
              <a:defRPr sz="4000">
                <a:solidFill>
                  <a:srgbClr val="FFFFFF"/>
                </a:solidFill>
                <a:latin typeface="Klavika Basic"/>
                <a:ea typeface="Klavika Basic"/>
                <a:cs typeface="Klavika Basic"/>
                <a:sym typeface="Klavika Basic"/>
              </a:defRPr>
            </a:lvl1pPr>
          </a:lstStyle>
          <a:p>
            <a:r>
              <a:t>Title Text</a:t>
            </a:r>
          </a:p>
        </p:txBody>
      </p:sp>
      <p:sp>
        <p:nvSpPr>
          <p:cNvPr id="71" name="Body Level One…"/>
          <p:cNvSpPr txBox="1">
            <a:spLocks noGrp="1"/>
          </p:cNvSpPr>
          <p:nvPr>
            <p:ph type="body" idx="1"/>
          </p:nvPr>
        </p:nvSpPr>
        <p:spPr>
          <a:xfrm>
            <a:off x="889000" y="1905000"/>
            <a:ext cx="10414000" cy="3810000"/>
          </a:xfrm>
          <a:prstGeom prst="rect">
            <a:avLst/>
          </a:prstGeom>
        </p:spPr>
        <p:txBody>
          <a:bodyPr/>
          <a:lstStyle>
            <a:lvl1pPr algn="l">
              <a:lnSpc>
                <a:spcPct val="110000"/>
              </a:lnSpc>
              <a:spcBef>
                <a:spcPts val="2000"/>
              </a:spcBef>
              <a:defRPr sz="3000"/>
            </a:lvl1pPr>
            <a:lvl2pPr algn="l">
              <a:lnSpc>
                <a:spcPct val="110000"/>
              </a:lnSpc>
              <a:spcBef>
                <a:spcPts val="2000"/>
              </a:spcBef>
              <a:defRPr sz="3000"/>
            </a:lvl2pPr>
            <a:lvl3pPr algn="l">
              <a:lnSpc>
                <a:spcPct val="110000"/>
              </a:lnSpc>
              <a:spcBef>
                <a:spcPts val="2000"/>
              </a:spcBef>
              <a:defRPr sz="3000"/>
            </a:lvl3pPr>
            <a:lvl4pPr algn="l">
              <a:lnSpc>
                <a:spcPct val="110000"/>
              </a:lnSpc>
              <a:spcBef>
                <a:spcPts val="2000"/>
              </a:spcBef>
              <a:defRPr sz="3000"/>
            </a:lvl4pPr>
            <a:lvl5pPr algn="l">
              <a:lnSpc>
                <a:spcPct val="110000"/>
              </a:lnSpc>
              <a:spcBef>
                <a:spcPts val="2000"/>
              </a:spcBef>
              <a:defRPr sz="3000"/>
            </a:lvl5pPr>
          </a:lstStyle>
          <a:p>
            <a:r>
              <a:t>Body Level One</a:t>
            </a:r>
          </a:p>
          <a:p>
            <a:pPr lvl="1"/>
            <a:r>
              <a:t>Body Level Two</a:t>
            </a:r>
          </a:p>
          <a:p>
            <a:pPr lvl="2"/>
            <a:r>
              <a:t>Body Level Three</a:t>
            </a:r>
          </a:p>
          <a:p>
            <a:pPr lvl="3"/>
            <a:r>
              <a:t>Body Level Four</a:t>
            </a:r>
          </a:p>
          <a:p>
            <a:pPr lvl="4"/>
            <a:r>
              <a:t>Body Level Five</a:t>
            </a:r>
          </a:p>
        </p:txBody>
      </p:sp>
      <p:pic>
        <p:nvPicPr>
          <p:cNvPr id="72" name="logo.pdf" descr="logo.pdf"/>
          <p:cNvPicPr>
            <a:picLocks noChangeAspect="1"/>
          </p:cNvPicPr>
          <p:nvPr/>
        </p:nvPicPr>
        <p:blipFill>
          <a:blip r:embed="rId2">
            <a:extLst/>
          </a:blip>
          <a:stretch>
            <a:fillRect/>
          </a:stretch>
        </p:blipFill>
        <p:spPr>
          <a:xfrm>
            <a:off x="11271250" y="341325"/>
            <a:ext cx="551722" cy="635001"/>
          </a:xfrm>
          <a:prstGeom prst="rect">
            <a:avLst/>
          </a:prstGeom>
          <a:ln w="12700">
            <a:miter lim="400000"/>
          </a:ln>
        </p:spPr>
      </p:pic>
      <p:pic>
        <p:nvPicPr>
          <p:cNvPr id="73"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erraform - Code">
    <p:bg>
      <p:bgPr>
        <a:solidFill>
          <a:srgbClr val="FFFFFF"/>
        </a:solidFill>
        <a:effectLst/>
      </p:bgPr>
    </p:bg>
    <p:spTree>
      <p:nvGrpSpPr>
        <p:cNvPr id="1" name=""/>
        <p:cNvGrpSpPr/>
        <p:nvPr/>
      </p:nvGrpSpPr>
      <p:grpSpPr>
        <a:xfrm>
          <a:off x="0" y="0"/>
          <a:ext cx="0" cy="0"/>
          <a:chOff x="0" y="0"/>
          <a:chExt cx="0" cy="0"/>
        </a:xfrm>
      </p:grpSpPr>
      <p:pic>
        <p:nvPicPr>
          <p:cNvPr id="81"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82" name="Rectangle"/>
          <p:cNvSpPr/>
          <p:nvPr/>
        </p:nvSpPr>
        <p:spPr>
          <a:xfrm>
            <a:off x="2851150" y="931081"/>
            <a:ext cx="8890000" cy="5252964"/>
          </a:xfrm>
          <a:prstGeom prst="rect">
            <a:avLst/>
          </a:prstGeom>
          <a:solidFill>
            <a:srgbClr val="FFFFFF"/>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3"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4"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5"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6"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87"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latin typeface="Courier"/>
                <a:ea typeface="Courier"/>
                <a:cs typeface="Courier"/>
                <a:sym typeface="Courier"/>
              </a:defRPr>
            </a:pPr>
            <a:endParaRPr/>
          </a:p>
        </p:txBody>
      </p:sp>
      <p:sp>
        <p:nvSpPr>
          <p:cNvPr id="88" name="Text"/>
          <p:cNvSpPr txBox="1">
            <a:spLocks noGrp="1"/>
          </p:cNvSpPr>
          <p:nvPr>
            <p:ph type="body" sz="quarter" idx="14"/>
          </p:nvPr>
        </p:nvSpPr>
        <p:spPr>
          <a:xfrm>
            <a:off x="3573045" y="621894"/>
            <a:ext cx="7446210" cy="471924"/>
          </a:xfrm>
          <a:prstGeom prst="rect">
            <a:avLst/>
          </a:prstGeom>
        </p:spPr>
        <p:txBody>
          <a:bodyPr anchor="ctr">
            <a:spAutoFit/>
          </a:bodyPr>
          <a:lstStyle/>
          <a:p>
            <a:pPr>
              <a:defRPr sz="2400" b="1">
                <a:solidFill>
                  <a:srgbClr val="FFFFFF"/>
                </a:solidFill>
                <a:latin typeface="Courier"/>
                <a:ea typeface="Courier"/>
                <a:cs typeface="Courier"/>
                <a:sym typeface="Courier"/>
              </a:defRPr>
            </a:pPr>
            <a:endParaRPr/>
          </a:p>
        </p:txBody>
      </p:sp>
      <p:pic>
        <p:nvPicPr>
          <p:cNvPr id="89"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erraform - Terminal">
    <p:bg>
      <p:bgPr>
        <a:solidFill>
          <a:srgbClr val="FFFFFF"/>
        </a:solidFill>
        <a:effectLst/>
      </p:bgPr>
    </p:bg>
    <p:spTree>
      <p:nvGrpSpPr>
        <p:cNvPr id="1" name=""/>
        <p:cNvGrpSpPr/>
        <p:nvPr/>
      </p:nvGrpSpPr>
      <p:grpSpPr>
        <a:xfrm>
          <a:off x="0" y="0"/>
          <a:ext cx="0" cy="0"/>
          <a:chOff x="0" y="0"/>
          <a:chExt cx="0" cy="0"/>
        </a:xfrm>
      </p:grpSpPr>
      <p:pic>
        <p:nvPicPr>
          <p:cNvPr id="97" name="logo.png" descr="logo.png"/>
          <p:cNvPicPr>
            <a:picLocks noChangeAspect="1"/>
          </p:cNvPicPr>
          <p:nvPr/>
        </p:nvPicPr>
        <p:blipFill>
          <a:blip r:embed="rId2">
            <a:extLst/>
          </a:blip>
          <a:stretch>
            <a:fillRect/>
          </a:stretch>
        </p:blipFill>
        <p:spPr>
          <a:xfrm>
            <a:off x="-127000" y="3010346"/>
            <a:ext cx="3810000" cy="4385095"/>
          </a:xfrm>
          <a:prstGeom prst="rect">
            <a:avLst/>
          </a:prstGeom>
          <a:ln w="12700">
            <a:miter lim="400000"/>
          </a:ln>
        </p:spPr>
      </p:pic>
      <p:sp>
        <p:nvSpPr>
          <p:cNvPr id="98" name="Rectangle"/>
          <p:cNvSpPr/>
          <p:nvPr/>
        </p:nvSpPr>
        <p:spPr>
          <a:xfrm>
            <a:off x="2851150" y="931081"/>
            <a:ext cx="8890000" cy="5252964"/>
          </a:xfrm>
          <a:prstGeom prst="rect">
            <a:avLst/>
          </a:prstGeom>
          <a:solidFill>
            <a:srgbClr val="010223"/>
          </a:solidFill>
          <a:ln w="38100">
            <a:solidFill>
              <a:srgbClr val="010223"/>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99" name="Rectangle"/>
          <p:cNvSpPr/>
          <p:nvPr/>
        </p:nvSpPr>
        <p:spPr>
          <a:xfrm>
            <a:off x="2851149" y="667606"/>
            <a:ext cx="8890001" cy="380499"/>
          </a:xfrm>
          <a:prstGeom prst="rect">
            <a:avLst/>
          </a:prstGeom>
          <a:solidFill>
            <a:srgbClr val="5C4EE5"/>
          </a:solidFill>
          <a:ln w="38100">
            <a:solidFill>
              <a:srgbClr val="5C4EE5"/>
            </a:solidFill>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0" name="Circle"/>
          <p:cNvSpPr/>
          <p:nvPr/>
        </p:nvSpPr>
        <p:spPr>
          <a:xfrm>
            <a:off x="3406607" y="790003"/>
            <a:ext cx="135705" cy="135705"/>
          </a:xfrm>
          <a:prstGeom prst="ellipse">
            <a:avLst/>
          </a:prstGeom>
          <a:solidFill>
            <a:srgbClr val="263235">
              <a:alpha val="4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1" name="Circle"/>
          <p:cNvSpPr/>
          <p:nvPr/>
        </p:nvSpPr>
        <p:spPr>
          <a:xfrm>
            <a:off x="3195718" y="790003"/>
            <a:ext cx="135706" cy="135705"/>
          </a:xfrm>
          <a:prstGeom prst="ellipse">
            <a:avLst/>
          </a:prstGeom>
          <a:solidFill>
            <a:srgbClr val="263235">
              <a:alpha val="6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2" name="Circle"/>
          <p:cNvSpPr/>
          <p:nvPr/>
        </p:nvSpPr>
        <p:spPr>
          <a:xfrm>
            <a:off x="2984829" y="790003"/>
            <a:ext cx="135705" cy="135705"/>
          </a:xfrm>
          <a:prstGeom prst="ellipse">
            <a:avLst/>
          </a:prstGeom>
          <a:solidFill>
            <a:srgbClr val="263235">
              <a:alpha val="80000"/>
            </a:srgbClr>
          </a:solidFill>
          <a:ln w="12700">
            <a:miter lim="400000"/>
          </a:ln>
        </p:spPr>
        <p:txBody>
          <a:bodyPr lIns="25400" tIns="25400" rIns="25400" bIns="25400" anchor="ctr"/>
          <a:lstStyle/>
          <a:p>
            <a:pPr algn="ctr" defTabSz="412750" hangingPunct="0">
              <a:defRPr sz="3200"/>
            </a:pPr>
            <a:endParaRPr sz="1600" kern="0">
              <a:solidFill>
                <a:srgbClr val="FFFFFF"/>
              </a:solidFill>
              <a:sym typeface="Klavika Basic Light"/>
            </a:endParaRPr>
          </a:p>
        </p:txBody>
      </p:sp>
      <p:sp>
        <p:nvSpPr>
          <p:cNvPr id="103" name="Text"/>
          <p:cNvSpPr txBox="1">
            <a:spLocks noGrp="1"/>
          </p:cNvSpPr>
          <p:nvPr>
            <p:ph type="body" sz="quarter" idx="13"/>
          </p:nvPr>
        </p:nvSpPr>
        <p:spPr>
          <a:xfrm>
            <a:off x="3128486" y="1293828"/>
            <a:ext cx="8335328" cy="619657"/>
          </a:xfrm>
          <a:prstGeom prst="rect">
            <a:avLst/>
          </a:prstGeom>
        </p:spPr>
        <p:txBody>
          <a:bodyPr>
            <a:spAutoFit/>
          </a:bodyPr>
          <a:lstStyle/>
          <a:p>
            <a:pPr algn="l">
              <a:lnSpc>
                <a:spcPct val="120000"/>
              </a:lnSpc>
              <a:defRPr sz="2800">
                <a:solidFill>
                  <a:srgbClr val="FFFFFF"/>
                </a:solidFill>
                <a:latin typeface="Courier"/>
                <a:ea typeface="Courier"/>
                <a:cs typeface="Courier"/>
                <a:sym typeface="Courier"/>
              </a:defRPr>
            </a:pPr>
            <a:endParaRPr/>
          </a:p>
        </p:txBody>
      </p:sp>
      <p:sp>
        <p:nvSpPr>
          <p:cNvPr id="104" name="Terminal"/>
          <p:cNvSpPr txBox="1"/>
          <p:nvPr/>
        </p:nvSpPr>
        <p:spPr>
          <a:xfrm>
            <a:off x="3573045" y="739875"/>
            <a:ext cx="7446210" cy="23596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defTabSz="825500">
              <a:defRPr sz="2400" b="1">
                <a:latin typeface="Courier"/>
                <a:ea typeface="Courier"/>
                <a:cs typeface="Courier"/>
                <a:sym typeface="Courier"/>
              </a:defRPr>
            </a:lvl1pPr>
          </a:lstStyle>
          <a:p>
            <a:pPr algn="ctr" hangingPunct="0"/>
            <a:r>
              <a:rPr sz="1200" kern="0">
                <a:solidFill>
                  <a:srgbClr val="FFFFFF"/>
                </a:solidFill>
              </a:rPr>
              <a:t>Terminal</a:t>
            </a:r>
          </a:p>
        </p:txBody>
      </p:sp>
      <p:pic>
        <p:nvPicPr>
          <p:cNvPr id="105" name="hashicorp-text-black.png" descr="hashicorp-text-black.png"/>
          <p:cNvPicPr>
            <a:picLocks noChangeAspect="1"/>
          </p:cNvPicPr>
          <p:nvPr/>
        </p:nvPicPr>
        <p:blipFill>
          <a:blip r:embed="rId3">
            <a:alphaModFix amt="25000"/>
            <a:extLst/>
          </a:blip>
          <a:stretch>
            <a:fillRect/>
          </a:stretch>
        </p:blipFill>
        <p:spPr>
          <a:xfrm>
            <a:off x="10572502" y="6350000"/>
            <a:ext cx="1428751" cy="317500"/>
          </a:xfrm>
          <a:prstGeom prst="rect">
            <a:avLst/>
          </a:prstGeom>
          <a:ln w="12700">
            <a:miter lim="400000"/>
          </a:ln>
        </p:spPr>
      </p:pic>
      <p:sp>
        <p:nvSpPr>
          <p:cNvPr id="10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D613C-C0FF-5D4D-9461-34EBB5775A81}"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92443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2D613C-C0FF-5D4D-9461-34EBB5775A81}"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209859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2D613C-C0FF-5D4D-9461-34EBB5775A81}" type="datetimeFigureOut">
              <a:rPr lang="en-US" smtClean="0"/>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81425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2D613C-C0FF-5D4D-9461-34EBB5775A81}" type="datetimeFigureOut">
              <a:rPr lang="en-US" smtClean="0"/>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148973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D613C-C0FF-5D4D-9461-34EBB5775A81}" type="datetimeFigureOut">
              <a:rPr lang="en-US" smtClean="0"/>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47101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65076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D613C-C0FF-5D4D-9461-34EBB5775A81}"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D8050-2999-1847-B6AD-EAF07EF1C612}" type="slidenum">
              <a:rPr lang="en-US" smtClean="0"/>
              <a:t>‹#›</a:t>
            </a:fld>
            <a:endParaRPr lang="en-US"/>
          </a:p>
        </p:txBody>
      </p:sp>
    </p:spTree>
    <p:extLst>
      <p:ext uri="{BB962C8B-B14F-4D97-AF65-F5344CB8AC3E}">
        <p14:creationId xmlns:p14="http://schemas.microsoft.com/office/powerpoint/2010/main" val="31512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D613C-C0FF-5D4D-9461-34EBB5775A81}" type="datetimeFigureOut">
              <a:rPr lang="en-US" smtClean="0"/>
              <a:t>9/9/2018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D8050-2999-1847-B6AD-EAF07EF1C612}" type="slidenum">
              <a:rPr lang="en-US" smtClean="0"/>
              <a:t>‹#›</a:t>
            </a:fld>
            <a:endParaRPr lang="en-US"/>
          </a:p>
        </p:txBody>
      </p:sp>
    </p:spTree>
    <p:extLst>
      <p:ext uri="{BB962C8B-B14F-4D97-AF65-F5344CB8AC3E}">
        <p14:creationId xmlns:p14="http://schemas.microsoft.com/office/powerpoint/2010/main" val="998250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8930523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8" r:id="rId8"/>
    <p:sldLayoutId id="2147483679"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C4EE5"/>
        </a:solidFill>
        <a:effectLst/>
      </p:bgPr>
    </p:bg>
    <p:spTree>
      <p:nvGrpSpPr>
        <p:cNvPr id="1" name=""/>
        <p:cNvGrpSpPr/>
        <p:nvPr/>
      </p:nvGrpSpPr>
      <p:grpSpPr>
        <a:xfrm>
          <a:off x="0" y="0"/>
          <a:ext cx="0" cy="0"/>
          <a:chOff x="0" y="0"/>
          <a:chExt cx="0" cy="0"/>
        </a:xfrm>
      </p:grpSpPr>
      <p:pic>
        <p:nvPicPr>
          <p:cNvPr id="2" name="logo.pdf" descr="logo.pdf"/>
          <p:cNvPicPr>
            <a:picLocks noChangeAspect="1"/>
          </p:cNvPicPr>
          <p:nvPr/>
        </p:nvPicPr>
        <p:blipFill>
          <a:blip r:embed="rId11">
            <a:extLst/>
          </a:blip>
          <a:stretch>
            <a:fillRect/>
          </a:stretch>
        </p:blipFill>
        <p:spPr>
          <a:xfrm>
            <a:off x="1523479" y="2317750"/>
            <a:ext cx="9145042" cy="2222500"/>
          </a:xfrm>
          <a:prstGeom prst="rect">
            <a:avLst/>
          </a:prstGeom>
          <a:ln w="12700">
            <a:miter lim="400000"/>
          </a:ln>
        </p:spPr>
      </p:pic>
      <p:sp>
        <p:nvSpPr>
          <p:cNvPr id="3" name="Title Text"/>
          <p:cNvSpPr txBox="1">
            <a:spLocks noGrp="1"/>
          </p:cNvSpPr>
          <p:nvPr>
            <p:ph type="title"/>
          </p:nvPr>
        </p:nvSpPr>
        <p:spPr>
          <a:xfrm>
            <a:off x="889000" y="1149350"/>
            <a:ext cx="10414000" cy="23241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889000" y="3536950"/>
            <a:ext cx="10414000" cy="7937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951761" y="6540500"/>
            <a:ext cx="282130" cy="287258"/>
          </a:xfrm>
          <a:prstGeom prst="rect">
            <a:avLst/>
          </a:prstGeom>
          <a:ln w="12700">
            <a:miter lim="400000"/>
          </a:ln>
        </p:spPr>
        <p:txBody>
          <a:bodyPr wrap="none" lIns="50800" tIns="50800" rIns="50800" bIns="50800">
            <a:spAutoFit/>
          </a:bodyPr>
          <a:lstStyle>
            <a:lvl1pPr defTabSz="412750">
              <a:defRPr sz="1200">
                <a:solidFill>
                  <a:srgbClr val="000000"/>
                </a:solidFill>
              </a:defRPr>
            </a:lvl1pPr>
          </a:lstStyle>
          <a:p>
            <a:pPr algn="ctr" hangingPunct="0"/>
            <a:fld id="{86CB4B4D-7CA3-9044-876B-883B54F8677D}" type="slidenum">
              <a:rPr kern="0">
                <a:sym typeface="Klavika Basic Light"/>
              </a:rPr>
              <a:pPr algn="ctr" hangingPunct="0"/>
              <a:t>‹#›</a:t>
            </a:fld>
            <a:endParaRPr kern="0">
              <a:sym typeface="Klavika Basic Light"/>
            </a:endParaRPr>
          </a:p>
        </p:txBody>
      </p:sp>
    </p:spTree>
    <p:extLst>
      <p:ext uri="{BB962C8B-B14F-4D97-AF65-F5344CB8AC3E}">
        <p14:creationId xmlns:p14="http://schemas.microsoft.com/office/powerpoint/2010/main" val="146192440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ransition spd="med"/>
  <p:txStyles>
    <p:titleStyle>
      <a:lvl1pPr marL="0" marR="0" indent="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Klavika Basic Light"/>
        </a:defRPr>
      </a:lvl9pPr>
    </p:titleStyle>
    <p:body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p:bodyStyle>
    <p:otherStyle>
      <a:lvl1pPr marL="0" marR="0" indent="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Klavika Basic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bit.ly/2EU4gcX"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4816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59" y="922162"/>
            <a:ext cx="10299700" cy="914400"/>
          </a:xfrm>
          <a:prstGeom prst="rect">
            <a:avLst/>
          </a:prstGeom>
        </p:spPr>
      </p:pic>
      <p:sp>
        <p:nvSpPr>
          <p:cNvPr id="9" name="Right Arrow 8"/>
          <p:cNvSpPr/>
          <p:nvPr/>
        </p:nvSpPr>
        <p:spPr>
          <a:xfrm rot="5400000">
            <a:off x="5691892" y="2353266"/>
            <a:ext cx="1069833" cy="781279"/>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0808" y="3651249"/>
            <a:ext cx="4572000" cy="1955800"/>
          </a:xfrm>
          <a:prstGeom prst="rect">
            <a:avLst/>
          </a:prstGeom>
        </p:spPr>
      </p:pic>
      <p:sp>
        <p:nvSpPr>
          <p:cNvPr id="10" name="Frame 9"/>
          <p:cNvSpPr/>
          <p:nvPr/>
        </p:nvSpPr>
        <p:spPr>
          <a:xfrm>
            <a:off x="4229100" y="4674870"/>
            <a:ext cx="1245870" cy="41148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4170520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8300"/>
            <a:ext cx="12192000" cy="6106701"/>
          </a:xfrm>
          <a:prstGeom prst="rect">
            <a:avLst/>
          </a:prstGeom>
        </p:spPr>
      </p:pic>
      <p:sp>
        <p:nvSpPr>
          <p:cNvPr id="6" name="Frame 5"/>
          <p:cNvSpPr/>
          <p:nvPr/>
        </p:nvSpPr>
        <p:spPr>
          <a:xfrm>
            <a:off x="0" y="3215910"/>
            <a:ext cx="161163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1611630" y="5025660"/>
            <a:ext cx="2217420" cy="33882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16066485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algn="l"/>
            <a:r>
              <a:rPr lang="en-US" sz="2400">
                <a:solidFill>
                  <a:srgbClr val="00008B"/>
                </a:solidFill>
                <a:latin typeface="Consolas" panose="020B0609020204030204" pitchFamily="49" charset="0"/>
              </a:rPr>
              <a:t>resource</a:t>
            </a:r>
            <a:r>
              <a:rPr lang="en-US" sz="2400">
                <a:solidFill>
                  <a:srgbClr val="8B0000"/>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azure_instance</a:t>
            </a:r>
            <a:r>
              <a:rPr lang="en-US" sz="2400" dirty="0">
                <a:solidFill>
                  <a:srgbClr val="8B0000"/>
                </a:solidFill>
                <a:latin typeface="Consolas" panose="020B0609020204030204" pitchFamily="49" charset="0"/>
              </a:rPr>
              <a:t>" "web"</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MyFirstVM</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image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"Windows 2012 R2"</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size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"Standard DS1"</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username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"John Doe"</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password</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Iamrootfearme</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427" y="457199"/>
            <a:ext cx="4470400" cy="2463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357" y="2920999"/>
            <a:ext cx="3898900" cy="2819400"/>
          </a:xfrm>
          <a:prstGeom prst="rect">
            <a:avLst/>
          </a:prstGeom>
        </p:spPr>
      </p:pic>
    </p:spTree>
    <p:extLst>
      <p:ext uri="{BB962C8B-B14F-4D97-AF65-F5344CB8AC3E}">
        <p14:creationId xmlns:p14="http://schemas.microsoft.com/office/powerpoint/2010/main" val="20596129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37" y="1017269"/>
            <a:ext cx="4470400" cy="24638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67" y="3481069"/>
            <a:ext cx="3898900" cy="28194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4726" y="457199"/>
            <a:ext cx="7292494" cy="6280945"/>
          </a:xfrm>
          <a:prstGeom prst="rect">
            <a:avLst/>
          </a:prstGeom>
        </p:spPr>
      </p:pic>
      <p:sp>
        <p:nvSpPr>
          <p:cNvPr id="10" name="main.tf"/>
          <p:cNvSpPr txBox="1">
            <a:spLocks/>
          </p:cNvSpPr>
          <p:nvPr/>
        </p:nvSpPr>
        <p:spPr>
          <a:xfrm>
            <a:off x="4754726" y="457199"/>
            <a:ext cx="7446210" cy="471924"/>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400" b="1" i="0" u="none" strike="noStrike" cap="none" spc="0" baseline="0">
                <a:ln>
                  <a:noFill/>
                </a:ln>
                <a:solidFill>
                  <a:srgbClr val="FFFFFF"/>
                </a:solidFill>
                <a:uFillTx/>
                <a:latin typeface="Courier"/>
                <a:ea typeface="Courier"/>
                <a:cs typeface="Courier"/>
                <a:sym typeface="Courier"/>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r>
              <a:rPr lang="en-US" kern="0" dirty="0" err="1"/>
              <a:t>main.tf</a:t>
            </a:r>
            <a:endParaRPr lang="en-US" kern="0" dirty="0"/>
          </a:p>
        </p:txBody>
      </p:sp>
      <p:sp>
        <p:nvSpPr>
          <p:cNvPr id="11" name="resource &quot;aws_instance&quot; &quot;web&quot; {…"/>
          <p:cNvSpPr txBox="1">
            <a:spLocks/>
          </p:cNvSpPr>
          <p:nvPr/>
        </p:nvSpPr>
        <p:spPr>
          <a:xfrm>
            <a:off x="4852524" y="929123"/>
            <a:ext cx="6588429" cy="5368807"/>
          </a:xfrm>
          <a:prstGeom prst="rect">
            <a:avLst/>
          </a:prstGeom>
          <a:extLst>
            <a:ext uri="{C572A759-6A51-4108-AA02-DFA0A04FC94B}">
              <ma14:wrappingTextBoxFlag xmlns="" xmlns:ma14="http://schemas.microsoft.com/office/mac/drawingml/2011/main" val="1"/>
            </a:ext>
          </a:extLst>
        </p:spPr>
        <p:txBody>
          <a:bodyPr/>
          <a:lstStyle>
            <a:lvl1pPr marL="0" marR="0" indent="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1pPr>
            <a:lvl2pPr marL="0" marR="0" indent="1143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2pPr>
            <a:lvl3pPr marL="0" marR="0" indent="2286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3pPr>
            <a:lvl4pPr marL="0" marR="0" indent="3429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4pPr>
            <a:lvl5pPr marL="0" marR="0" indent="4572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5pPr>
            <a:lvl6pPr marL="0" marR="0" indent="5715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6pPr>
            <a:lvl7pPr marL="0" marR="0" indent="6858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7pPr>
            <a:lvl8pPr marL="0" marR="0" indent="8001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8pPr>
            <a:lvl9pPr marL="0" marR="0" indent="914400" algn="ctr" defTabSz="412750" latinLnBrk="0">
              <a:lnSpc>
                <a:spcPct val="100000"/>
              </a:lnSpc>
              <a:spcBef>
                <a:spcPts val="0"/>
              </a:spcBef>
              <a:spcAft>
                <a:spcPts val="0"/>
              </a:spcAft>
              <a:buClrTx/>
              <a:buSzTx/>
              <a:buFontTx/>
              <a:buNone/>
              <a:tabLst/>
              <a:defRPr sz="2200" b="0" i="0" u="none" strike="noStrike" cap="none" spc="0" baseline="0">
                <a:ln>
                  <a:noFill/>
                </a:ln>
                <a:solidFill>
                  <a:srgbClr val="000000"/>
                </a:solidFill>
                <a:uFillTx/>
                <a:latin typeface="+mn-lt"/>
                <a:ea typeface="+mn-ea"/>
                <a:cs typeface="+mn-cs"/>
                <a:sym typeface="Klavika Basic Light"/>
              </a:defRPr>
            </a:lvl9pPr>
          </a:lstStyle>
          <a:p>
            <a:pPr lvl="0" algn="l" defTabSz="914400"/>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azure_instance</a:t>
            </a:r>
            <a:r>
              <a:rPr lang="en-US" sz="2400" dirty="0">
                <a:solidFill>
                  <a:srgbClr val="8B0000"/>
                </a:solidFill>
                <a:latin typeface="Consolas" panose="020B0609020204030204" pitchFamily="49" charset="0"/>
              </a:rPr>
              <a:t>" "web"</a:t>
            </a:r>
            <a:r>
              <a:rPr lang="en-US" sz="2400" dirty="0">
                <a:solidFill>
                  <a:srgbClr val="333333"/>
                </a:solidFill>
                <a:latin typeface="Consolas" panose="020B0609020204030204" pitchFamily="49" charset="0"/>
              </a:rPr>
              <a:t> {</a:t>
            </a:r>
          </a:p>
          <a:p>
            <a:pPr lvl="0" algn="l" defTabSz="914400"/>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MyFirstVM</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image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"Windows 2012 R2"</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size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"Standard DS1"</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username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"John Doe"</a:t>
            </a:r>
            <a:endParaRPr lang="en-US" sz="2400" dirty="0">
              <a:solidFill>
                <a:srgbClr val="333333"/>
              </a:solidFill>
              <a:latin typeface="Consolas" panose="020B0609020204030204" pitchFamily="49" charset="0"/>
            </a:endParaRPr>
          </a:p>
          <a:p>
            <a:pPr lvl="0" algn="l" defTabSz="914400"/>
            <a:r>
              <a:rPr lang="en-US" sz="2400" dirty="0">
                <a:solidFill>
                  <a:srgbClr val="FF4500"/>
                </a:solidFill>
                <a:latin typeface="Consolas" panose="020B0609020204030204" pitchFamily="49" charset="0"/>
              </a:rPr>
              <a:t>	password</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Iamrootfearme</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lvl="0" algn="l" defTabSz="914400"/>
            <a:r>
              <a:rPr lang="en-US" sz="2400" dirty="0">
                <a:solidFill>
                  <a:srgbClr val="333333"/>
                </a:solidFill>
                <a:latin typeface="Consolas" panose="020B0609020204030204" pitchFamily="49" charset="0"/>
              </a:rPr>
              <a:t>}</a:t>
            </a:r>
          </a:p>
        </p:txBody>
      </p:sp>
      <p:sp>
        <p:nvSpPr>
          <p:cNvPr id="18" name="Right Arrow 17"/>
          <p:cNvSpPr/>
          <p:nvPr/>
        </p:nvSpPr>
        <p:spPr>
          <a:xfrm rot="19866239">
            <a:off x="1180598" y="2520087"/>
            <a:ext cx="4834841" cy="22439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2" name="Right Arrow 17">
            <a:extLst>
              <a:ext uri="{FF2B5EF4-FFF2-40B4-BE49-F238E27FC236}">
                <a16:creationId xmlns:a16="http://schemas.microsoft.com/office/drawing/2014/main" id="{3F7FD164-999B-4112-A10E-A355BC574D2A}"/>
              </a:ext>
            </a:extLst>
          </p:cNvPr>
          <p:cNvSpPr/>
          <p:nvPr/>
        </p:nvSpPr>
        <p:spPr>
          <a:xfrm rot="19866239">
            <a:off x="1244154" y="2932093"/>
            <a:ext cx="4834841" cy="224390"/>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13" name="Right Arrow 17">
            <a:extLst>
              <a:ext uri="{FF2B5EF4-FFF2-40B4-BE49-F238E27FC236}">
                <a16:creationId xmlns:a16="http://schemas.microsoft.com/office/drawing/2014/main" id="{23CD90B9-E679-40CA-8809-CEA7577D9049}"/>
              </a:ext>
            </a:extLst>
          </p:cNvPr>
          <p:cNvSpPr/>
          <p:nvPr/>
        </p:nvSpPr>
        <p:spPr>
          <a:xfrm rot="19866239">
            <a:off x="1309781" y="3324890"/>
            <a:ext cx="4801384" cy="224351"/>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Tree>
    <p:extLst>
      <p:ext uri="{BB962C8B-B14F-4D97-AF65-F5344CB8AC3E}">
        <p14:creationId xmlns:p14="http://schemas.microsoft.com/office/powerpoint/2010/main" val="8529851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What is Terraform</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i="1" dirty="0"/>
              <a:t>Terraform is a tool for building, changing, and versioning infrastructure safely and efficiently. </a:t>
            </a:r>
          </a:p>
        </p:txBody>
      </p:sp>
    </p:spTree>
    <p:extLst>
      <p:ext uri="{BB962C8B-B14F-4D97-AF65-F5344CB8AC3E}">
        <p14:creationId xmlns:p14="http://schemas.microsoft.com/office/powerpoint/2010/main" val="678775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Terraform and Infrastructure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US" dirty="0"/>
              <a:t>Infrastructure is described using a high-level configuration syntax. This allows a blueprint of your datacenter to be versioned and treated as you would any other code. Additionally, infrastructure can be shared and re-used.</a:t>
            </a:r>
          </a:p>
        </p:txBody>
      </p:sp>
    </p:spTree>
    <p:extLst>
      <p:ext uri="{BB962C8B-B14F-4D97-AF65-F5344CB8AC3E}">
        <p14:creationId xmlns:p14="http://schemas.microsoft.com/office/powerpoint/2010/main" val="2175921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t>Infrastructure as Code (Terraform)</a:t>
            </a:r>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t>Human-readable configuration (HCL) is designed for human consumption so users can quickly interpret and understand their infrastructure configuration.</a:t>
            </a:r>
          </a:p>
          <a:p>
            <a:r>
              <a:t>HCL includes a full JSON parser for machine-generated configurations.</a:t>
            </a:r>
          </a:p>
        </p:txBody>
      </p:sp>
    </p:spTree>
    <p:extLst>
      <p:ext uri="{BB962C8B-B14F-4D97-AF65-F5344CB8AC3E}">
        <p14:creationId xmlns:p14="http://schemas.microsoft.com/office/powerpoint/2010/main" val="6867755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Azure - Resource Group</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rPr lang="en-CA" dirty="0"/>
              <a:t>A group of related resources for an Azure solution:</a:t>
            </a:r>
          </a:p>
          <a:p>
            <a:pPr marL="457200" indent="-457200">
              <a:buFont typeface="Arial" charset="0"/>
              <a:buChar char="•"/>
            </a:pPr>
            <a:r>
              <a:rPr lang="en-CA" dirty="0"/>
              <a:t>The resource group can include all resources for the solution or only those you want to manage as a group</a:t>
            </a:r>
          </a:p>
          <a:p>
            <a:pPr marL="457200" indent="-457200">
              <a:buFont typeface="Arial" charset="0"/>
              <a:buChar char="•"/>
            </a:pPr>
            <a:r>
              <a:rPr lang="en-CA" dirty="0"/>
              <a:t>You decide how you want to allocate resources to resource groups based on what makes sense for you!</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8958342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Azure - Resource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r>
              <a:rPr lang="en-CA" dirty="0"/>
              <a:t>A manageable item that is available through Azure. Some common resources are:</a:t>
            </a:r>
          </a:p>
          <a:p>
            <a:pPr marL="457200" indent="-457200">
              <a:buFont typeface="Arial" charset="0"/>
              <a:buChar char="•"/>
            </a:pPr>
            <a:r>
              <a:rPr lang="en-CA" dirty="0"/>
              <a:t>Virtual machine</a:t>
            </a:r>
          </a:p>
          <a:p>
            <a:pPr marL="457200" indent="-457200">
              <a:buFont typeface="Arial" charset="0"/>
              <a:buChar char="•"/>
            </a:pPr>
            <a:r>
              <a:rPr lang="en-CA" dirty="0"/>
              <a:t>Storage Account</a:t>
            </a:r>
          </a:p>
          <a:p>
            <a:pPr marL="457200" indent="-457200">
              <a:buFont typeface="Arial" charset="0"/>
              <a:buChar char="•"/>
            </a:pPr>
            <a:r>
              <a:rPr lang="en-CA" dirty="0"/>
              <a:t>Virtual Network/Subnet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85870858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ntroduction"/>
          <p:cNvSpPr txBox="1">
            <a:spLocks noGrp="1"/>
          </p:cNvSpPr>
          <p:nvPr>
            <p:ph type="title"/>
          </p:nvPr>
        </p:nvSpPr>
        <p:spPr>
          <a:prstGeom prst="rect">
            <a:avLst/>
          </a:prstGeom>
        </p:spPr>
        <p:txBody>
          <a:bodyPr/>
          <a:lstStyle/>
          <a:p>
            <a:r>
              <a:rPr lang="en-US" dirty="0"/>
              <a:t>Workstation Setup</a:t>
            </a:r>
            <a:endParaRPr dirty="0"/>
          </a:p>
        </p:txBody>
      </p:sp>
    </p:spTree>
    <p:extLst>
      <p:ext uri="{BB962C8B-B14F-4D97-AF65-F5344CB8AC3E}">
        <p14:creationId xmlns:p14="http://schemas.microsoft.com/office/powerpoint/2010/main" val="22498723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 descr="Image"/>
          <p:cNvPicPr>
            <a:picLocks noGrp="1" noChangeAspect="1"/>
          </p:cNvPicPr>
          <p:nvPr>
            <p:ph type="pic" idx="13"/>
          </p:nvPr>
        </p:nvPicPr>
        <p:blipFill>
          <a:blip r:embed="rId3">
            <a:extLst/>
          </a:blip>
          <a:stretch>
            <a:fillRect/>
          </a:stretch>
        </p:blipFill>
        <p:spPr>
          <a:prstGeom prst="rect">
            <a:avLst/>
          </a:prstGeom>
        </p:spPr>
      </p:pic>
      <p:sp>
        <p:nvSpPr>
          <p:cNvPr id="120" name="Your Role, Your Company…"/>
          <p:cNvSpPr txBox="1">
            <a:spLocks noGrp="1"/>
          </p:cNvSpPr>
          <p:nvPr>
            <p:ph type="body" idx="15"/>
          </p:nvPr>
        </p:nvSpPr>
        <p:spPr>
          <a:xfrm>
            <a:off x="3421751" y="323288"/>
            <a:ext cx="5222584" cy="3180358"/>
          </a:xfrm>
          <a:prstGeom prst="rect">
            <a:avLst/>
          </a:prstGeom>
        </p:spPr>
        <p:txBody>
          <a:bodyPr/>
          <a:lstStyle/>
          <a:p>
            <a:pPr algn="l">
              <a:defRPr sz="5000">
                <a:solidFill>
                  <a:srgbClr val="FFFFFF"/>
                </a:solidFill>
                <a:latin typeface="Klavika Basic"/>
                <a:ea typeface="Klavika Basic"/>
                <a:cs typeface="Klavika Basic"/>
                <a:sym typeface="Klavika Basic"/>
              </a:defRPr>
            </a:pPr>
            <a:r>
              <a:rPr lang="en-US" dirty="0"/>
              <a:t>Your Name</a:t>
            </a:r>
          </a:p>
          <a:p>
            <a:pPr algn="l">
              <a:defRPr sz="5000">
                <a:solidFill>
                  <a:srgbClr val="FFFFFF"/>
                </a:solidFill>
                <a:latin typeface="Klavika Basic"/>
                <a:ea typeface="Klavika Basic"/>
                <a:cs typeface="Klavika Basic"/>
                <a:sym typeface="Klavika Basic"/>
              </a:defRPr>
            </a:pPr>
            <a:r>
              <a:rPr lang="en-US" dirty="0"/>
              <a:t>Your Role</a:t>
            </a:r>
            <a:endParaRPr dirty="0"/>
          </a:p>
          <a:p>
            <a:pPr algn="l">
              <a:defRPr sz="5000">
                <a:solidFill>
                  <a:srgbClr val="FFFFFF"/>
                </a:solidFill>
                <a:latin typeface="Klavika Basic"/>
                <a:ea typeface="Klavika Basic"/>
                <a:cs typeface="Klavika Basic"/>
                <a:sym typeface="Klavika Basic"/>
              </a:defRPr>
            </a:pPr>
            <a:r>
              <a:rPr dirty="0"/>
              <a:t>Interesting Fact</a:t>
            </a:r>
            <a:endParaRPr lang="en-US" dirty="0"/>
          </a:p>
          <a:p>
            <a:pPr algn="l">
              <a:defRPr sz="5000">
                <a:solidFill>
                  <a:srgbClr val="FFFFFF"/>
                </a:solidFill>
                <a:latin typeface="Klavika Basic"/>
                <a:ea typeface="Klavika Basic"/>
                <a:cs typeface="Klavika Basic"/>
                <a:sym typeface="Klavika Basic"/>
              </a:defRPr>
            </a:pPr>
            <a:r>
              <a:rPr lang="en-US" dirty="0"/>
              <a:t>Favorite Text Editor</a:t>
            </a:r>
            <a:endParaRPr dirty="0"/>
          </a:p>
        </p:txBody>
      </p:sp>
    </p:spTree>
    <p:extLst>
      <p:ext uri="{BB962C8B-B14F-4D97-AF65-F5344CB8AC3E}">
        <p14:creationId xmlns:p14="http://schemas.microsoft.com/office/powerpoint/2010/main" val="85103625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Terraform</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the Terraform binary for Windows 64-bit </a:t>
            </a:r>
          </a:p>
          <a:p>
            <a:pPr marL="514350" indent="-514350">
              <a:buFont typeface="+mj-lt"/>
              <a:buAutoNum type="arabicPeriod"/>
            </a:pPr>
            <a:r>
              <a:rPr lang="en-US" dirty="0"/>
              <a:t>Create a directory at C:\bin (or wherever you like)</a:t>
            </a:r>
          </a:p>
          <a:p>
            <a:pPr marL="514350" indent="-514350">
              <a:buFont typeface="+mj-lt"/>
              <a:buAutoNum type="arabicPeriod"/>
            </a:pPr>
            <a:r>
              <a:rPr lang="en-US" dirty="0"/>
              <a:t>Unzip the Terraform binary into C:\bin</a:t>
            </a:r>
          </a:p>
          <a:p>
            <a:pPr marL="514350" indent="-514350">
              <a:buFont typeface="+mj-lt"/>
              <a:buAutoNum type="arabicPeriod"/>
            </a:pPr>
            <a:r>
              <a:rPr lang="en-US" dirty="0"/>
              <a:t>Add C:\bin to your system path variable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86234954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595157-52CB-472A-AD1D-33A3B29074CD}"/>
              </a:ext>
            </a:extLst>
          </p:cNvPr>
          <p:cNvPicPr>
            <a:picLocks noChangeAspect="1"/>
          </p:cNvPicPr>
          <p:nvPr/>
        </p:nvPicPr>
        <p:blipFill>
          <a:blip r:embed="rId3"/>
          <a:stretch>
            <a:fillRect/>
          </a:stretch>
        </p:blipFill>
        <p:spPr>
          <a:xfrm>
            <a:off x="3616845" y="2618567"/>
            <a:ext cx="4958309" cy="2877428"/>
          </a:xfrm>
          <a:prstGeom prst="rect">
            <a:avLst/>
          </a:prstGeom>
        </p:spPr>
      </p:pic>
      <p:sp>
        <p:nvSpPr>
          <p:cNvPr id="813" name="Infrastructure as Code (Terraform)"/>
          <p:cNvSpPr txBox="1">
            <a:spLocks noGrp="1"/>
          </p:cNvSpPr>
          <p:nvPr>
            <p:ph type="title"/>
          </p:nvPr>
        </p:nvSpPr>
        <p:spPr>
          <a:prstGeom prst="rect">
            <a:avLst/>
          </a:prstGeom>
        </p:spPr>
        <p:txBody>
          <a:bodyPr/>
          <a:lstStyle/>
          <a:p>
            <a:r>
              <a:rPr lang="en-CA" dirty="0"/>
              <a:t>Download Terraform</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
        <p:nvSpPr>
          <p:cNvPr id="6" name="TextBox 5">
            <a:extLst>
              <a:ext uri="{FF2B5EF4-FFF2-40B4-BE49-F238E27FC236}">
                <a16:creationId xmlns:a16="http://schemas.microsoft.com/office/drawing/2014/main" id="{7BC2C985-8D0C-496C-8C2D-D5CFEE021952}"/>
              </a:ext>
            </a:extLst>
          </p:cNvPr>
          <p:cNvSpPr txBox="1"/>
          <p:nvPr/>
        </p:nvSpPr>
        <p:spPr>
          <a:xfrm>
            <a:off x="1188493" y="1495335"/>
            <a:ext cx="89597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chemeClr val="bg2"/>
                </a:solidFill>
                <a:effectLst/>
                <a:uFillTx/>
                <a:latin typeface="+mn-lt"/>
                <a:ea typeface="+mn-ea"/>
                <a:cs typeface="+mn-cs"/>
                <a:sym typeface="Klavika Basic Light"/>
              </a:rPr>
              <a:t>https://terraform.io/downloads.html</a:t>
            </a:r>
          </a:p>
        </p:txBody>
      </p:sp>
    </p:spTree>
    <p:extLst>
      <p:ext uri="{BB962C8B-B14F-4D97-AF65-F5344CB8AC3E}">
        <p14:creationId xmlns:p14="http://schemas.microsoft.com/office/powerpoint/2010/main" val="124768085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841256"/>
          </a:xfrm>
          <a:prstGeom prst="rect">
            <a:avLst/>
          </a:prstGeom>
          <a:extLst>
            <a:ext uri="{C572A759-6A51-4108-AA02-DFA0A04FC94B}">
              <ma14:wrappingTextBoxFlag xmlns="" xmlns:ma14="http://schemas.microsoft.com/office/mac/drawingml/2011/main" val="1"/>
            </a:ext>
          </a:extLst>
        </p:spPr>
        <p:txBody>
          <a:bodyPr/>
          <a:lstStyle/>
          <a:p>
            <a:pPr lvl="0" algn="l"/>
            <a:r>
              <a:rPr lang="en-US" sz="2400" dirty="0">
                <a:solidFill>
                  <a:srgbClr val="00008B"/>
                </a:solidFill>
                <a:latin typeface="Consolas" panose="020B0609020204030204" pitchFamily="49" charset="0"/>
              </a:rPr>
              <a:t>PS&gt; cd C:\</a:t>
            </a:r>
          </a:p>
          <a:p>
            <a:pPr lvl="0" algn="l"/>
            <a:r>
              <a:rPr lang="en-US" sz="2400" dirty="0">
                <a:solidFill>
                  <a:srgbClr val="00008B"/>
                </a:solidFill>
                <a:latin typeface="Consolas" panose="020B0609020204030204" pitchFamily="49" charset="0"/>
              </a:rPr>
              <a:t>PS&gt; </a:t>
            </a:r>
            <a:r>
              <a:rPr lang="en-US" sz="2400" dirty="0" err="1">
                <a:solidFill>
                  <a:srgbClr val="00008B"/>
                </a:solidFill>
                <a:latin typeface="Consolas" panose="020B0609020204030204" pitchFamily="49" charset="0"/>
              </a:rPr>
              <a:t>mkdir</a:t>
            </a:r>
            <a:r>
              <a:rPr lang="en-US" sz="2400" dirty="0">
                <a:solidFill>
                  <a:srgbClr val="00008B"/>
                </a:solidFill>
                <a:latin typeface="Consolas" panose="020B0609020204030204" pitchFamily="49" charset="0"/>
              </a:rPr>
              <a:t> bin</a:t>
            </a:r>
          </a:p>
        </p:txBody>
      </p:sp>
      <p:sp>
        <p:nvSpPr>
          <p:cNvPr id="883"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Tree>
    <p:extLst>
      <p:ext uri="{BB962C8B-B14F-4D97-AF65-F5344CB8AC3E}">
        <p14:creationId xmlns:p14="http://schemas.microsoft.com/office/powerpoint/2010/main" val="16814858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1210588"/>
          </a:xfrm>
          <a:prstGeom prst="rect">
            <a:avLst/>
          </a:prstGeom>
          <a:extLst>
            <a:ext uri="{C572A759-6A51-4108-AA02-DFA0A04FC94B}">
              <ma14:wrappingTextBoxFlag xmlns="" xmlns:ma14="http://schemas.microsoft.com/office/mac/drawingml/2011/main" val="1"/>
            </a:ext>
          </a:extLst>
        </p:spPr>
        <p:txBody>
          <a:bodyPr/>
          <a:lstStyle/>
          <a:p>
            <a:pPr lvl="0" algn="l"/>
            <a:r>
              <a:rPr lang="en-US" sz="1800" dirty="0">
                <a:solidFill>
                  <a:srgbClr val="00008B"/>
                </a:solidFill>
                <a:latin typeface="Consolas" panose="020B0609020204030204" pitchFamily="49" charset="0"/>
              </a:rPr>
              <a:t>PS&gt; cd ~/Downloads</a:t>
            </a:r>
          </a:p>
          <a:p>
            <a:pPr lvl="0" algn="l"/>
            <a:r>
              <a:rPr lang="en-US" sz="1800" dirty="0">
                <a:solidFill>
                  <a:srgbClr val="00008B"/>
                </a:solidFill>
                <a:latin typeface="Consolas" panose="020B0609020204030204" pitchFamily="49" charset="0"/>
              </a:rPr>
              <a:t>PS&gt; Expand-Archive .\terraform_0.11.7_windows_amd64.zip</a:t>
            </a:r>
          </a:p>
          <a:p>
            <a:pPr lvl="0" algn="l"/>
            <a:r>
              <a:rPr lang="en-US" sz="1800" dirty="0">
                <a:solidFill>
                  <a:srgbClr val="00008B"/>
                </a:solidFill>
                <a:latin typeface="Consolas" panose="020B0609020204030204" pitchFamily="49" charset="0"/>
              </a:rPr>
              <a:t>PS&gt; </a:t>
            </a:r>
            <a:r>
              <a:rPr lang="en-US" sz="1800" dirty="0" err="1">
                <a:solidFill>
                  <a:srgbClr val="00008B"/>
                </a:solidFill>
                <a:latin typeface="Consolas" panose="020B0609020204030204" pitchFamily="49" charset="0"/>
              </a:rPr>
              <a:t>cp</a:t>
            </a:r>
            <a:r>
              <a:rPr lang="en-US" sz="1800" dirty="0">
                <a:solidFill>
                  <a:srgbClr val="00008B"/>
                </a:solidFill>
                <a:latin typeface="Consolas" panose="020B0609020204030204" pitchFamily="49" charset="0"/>
              </a:rPr>
              <a:t> .\terraform_0.11.7_windows_amd64\terraform.exe C:\bin</a:t>
            </a:r>
          </a:p>
          <a:p>
            <a:pPr lvl="0" algn="l"/>
            <a:r>
              <a:rPr lang="en-US" sz="1800" dirty="0">
                <a:solidFill>
                  <a:srgbClr val="00008B"/>
                </a:solidFill>
                <a:latin typeface="Consolas" panose="020B0609020204030204" pitchFamily="49" charset="0"/>
              </a:rPr>
              <a:t>PS&gt;</a:t>
            </a:r>
          </a:p>
        </p:txBody>
      </p:sp>
      <p:sp>
        <p:nvSpPr>
          <p:cNvPr id="883"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
        <p:nvSpPr>
          <p:cNvPr id="4" name="TextBox 3">
            <a:extLst>
              <a:ext uri="{FF2B5EF4-FFF2-40B4-BE49-F238E27FC236}">
                <a16:creationId xmlns:a16="http://schemas.microsoft.com/office/drawing/2014/main" id="{3D6083D6-6098-45FE-916A-BF85F86F06D6}"/>
              </a:ext>
            </a:extLst>
          </p:cNvPr>
          <p:cNvSpPr txBox="1"/>
          <p:nvPr/>
        </p:nvSpPr>
        <p:spPr>
          <a:xfrm>
            <a:off x="3816626" y="4379862"/>
            <a:ext cx="6902563"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bg2"/>
                </a:solidFill>
                <a:effectLst/>
                <a:uFillTx/>
                <a:latin typeface="+mn-lt"/>
                <a:ea typeface="+mn-ea"/>
                <a:cs typeface="+mn-cs"/>
                <a:sym typeface="Klavika Basic Light"/>
              </a:rPr>
              <a:t>Hint: Use &lt;TAB&gt; completion to type fewer keystrokes.</a:t>
            </a:r>
          </a:p>
        </p:txBody>
      </p:sp>
    </p:spTree>
    <p:extLst>
      <p:ext uri="{BB962C8B-B14F-4D97-AF65-F5344CB8AC3E}">
        <p14:creationId xmlns:p14="http://schemas.microsoft.com/office/powerpoint/2010/main" val="220738576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3" name="Picture 2">
            <a:extLst>
              <a:ext uri="{FF2B5EF4-FFF2-40B4-BE49-F238E27FC236}">
                <a16:creationId xmlns:a16="http://schemas.microsoft.com/office/drawing/2014/main" id="{EAE7359A-45C4-44E4-921E-7CCF829B2E14}"/>
              </a:ext>
            </a:extLst>
          </p:cNvPr>
          <p:cNvPicPr>
            <a:picLocks noChangeAspect="1"/>
          </p:cNvPicPr>
          <p:nvPr/>
        </p:nvPicPr>
        <p:blipFill>
          <a:blip r:embed="rId3"/>
          <a:stretch>
            <a:fillRect/>
          </a:stretch>
        </p:blipFill>
        <p:spPr>
          <a:xfrm>
            <a:off x="3088518" y="1858220"/>
            <a:ext cx="6014964" cy="4194562"/>
          </a:xfrm>
          <a:prstGeom prst="rect">
            <a:avLst/>
          </a:prstGeom>
        </p:spPr>
      </p:pic>
    </p:spTree>
    <p:extLst>
      <p:ext uri="{BB962C8B-B14F-4D97-AF65-F5344CB8AC3E}">
        <p14:creationId xmlns:p14="http://schemas.microsoft.com/office/powerpoint/2010/main" val="156735581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4" name="Picture 3">
            <a:extLst>
              <a:ext uri="{FF2B5EF4-FFF2-40B4-BE49-F238E27FC236}">
                <a16:creationId xmlns:a16="http://schemas.microsoft.com/office/drawing/2014/main" id="{1B2F1692-2B35-4EF1-9CBA-B45CA9529FD3}"/>
              </a:ext>
            </a:extLst>
          </p:cNvPr>
          <p:cNvPicPr>
            <a:picLocks noChangeAspect="1"/>
          </p:cNvPicPr>
          <p:nvPr/>
        </p:nvPicPr>
        <p:blipFill>
          <a:blip r:embed="rId3"/>
          <a:stretch>
            <a:fillRect/>
          </a:stretch>
        </p:blipFill>
        <p:spPr>
          <a:xfrm>
            <a:off x="3953596" y="1593577"/>
            <a:ext cx="4284807" cy="4914925"/>
          </a:xfrm>
          <a:prstGeom prst="rect">
            <a:avLst/>
          </a:prstGeom>
        </p:spPr>
      </p:pic>
    </p:spTree>
    <p:extLst>
      <p:ext uri="{BB962C8B-B14F-4D97-AF65-F5344CB8AC3E}">
        <p14:creationId xmlns:p14="http://schemas.microsoft.com/office/powerpoint/2010/main" val="383400008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3" name="Picture 2">
            <a:extLst>
              <a:ext uri="{FF2B5EF4-FFF2-40B4-BE49-F238E27FC236}">
                <a16:creationId xmlns:a16="http://schemas.microsoft.com/office/drawing/2014/main" id="{94C59742-9EEB-45DD-8CC4-B52DC051FD58}"/>
              </a:ext>
            </a:extLst>
          </p:cNvPr>
          <p:cNvPicPr>
            <a:picLocks noChangeAspect="1"/>
          </p:cNvPicPr>
          <p:nvPr/>
        </p:nvPicPr>
        <p:blipFill>
          <a:blip r:embed="rId3"/>
          <a:stretch>
            <a:fillRect/>
          </a:stretch>
        </p:blipFill>
        <p:spPr>
          <a:xfrm>
            <a:off x="3522891" y="1566278"/>
            <a:ext cx="5146217" cy="4853078"/>
          </a:xfrm>
          <a:prstGeom prst="rect">
            <a:avLst/>
          </a:prstGeom>
        </p:spPr>
      </p:pic>
    </p:spTree>
    <p:extLst>
      <p:ext uri="{BB962C8B-B14F-4D97-AF65-F5344CB8AC3E}">
        <p14:creationId xmlns:p14="http://schemas.microsoft.com/office/powerpoint/2010/main" val="47424474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Add C:\bin to your system path</a:t>
            </a:r>
            <a:endParaRPr dirty="0"/>
          </a:p>
        </p:txBody>
      </p:sp>
      <p:pic>
        <p:nvPicPr>
          <p:cNvPr id="4" name="Picture 3">
            <a:extLst>
              <a:ext uri="{FF2B5EF4-FFF2-40B4-BE49-F238E27FC236}">
                <a16:creationId xmlns:a16="http://schemas.microsoft.com/office/drawing/2014/main" id="{099A3E19-043E-409E-88E5-5638009303C0}"/>
              </a:ext>
            </a:extLst>
          </p:cNvPr>
          <p:cNvPicPr>
            <a:picLocks noChangeAspect="1"/>
          </p:cNvPicPr>
          <p:nvPr/>
        </p:nvPicPr>
        <p:blipFill>
          <a:blip r:embed="rId3"/>
          <a:stretch>
            <a:fillRect/>
          </a:stretch>
        </p:blipFill>
        <p:spPr>
          <a:xfrm>
            <a:off x="3871896" y="1875094"/>
            <a:ext cx="4448208" cy="4281519"/>
          </a:xfrm>
          <a:prstGeom prst="rect">
            <a:avLst/>
          </a:prstGeom>
        </p:spPr>
      </p:pic>
    </p:spTree>
    <p:extLst>
      <p:ext uri="{BB962C8B-B14F-4D97-AF65-F5344CB8AC3E}">
        <p14:creationId xmlns:p14="http://schemas.microsoft.com/office/powerpoint/2010/main" val="203723064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resource &quot;aws_instance&quot; &quot;web&quot; {…"/>
          <p:cNvSpPr txBox="1">
            <a:spLocks noGrp="1"/>
          </p:cNvSpPr>
          <p:nvPr>
            <p:ph type="body" idx="13"/>
          </p:nvPr>
        </p:nvSpPr>
        <p:spPr>
          <a:xfrm>
            <a:off x="3128486" y="1293828"/>
            <a:ext cx="8335328" cy="841256"/>
          </a:xfrm>
          <a:prstGeom prst="rect">
            <a:avLst/>
          </a:prstGeom>
          <a:extLst>
            <a:ext uri="{C572A759-6A51-4108-AA02-DFA0A04FC94B}">
              <ma14:wrappingTextBoxFlag xmlns="" xmlns:ma14="http://schemas.microsoft.com/office/mac/drawingml/2011/main" val="1"/>
            </a:ext>
          </a:extLst>
        </p:spPr>
        <p:txBody>
          <a:bodyPr/>
          <a:lstStyle/>
          <a:p>
            <a:pPr lvl="0" algn="l"/>
            <a:r>
              <a:rPr lang="en-US" sz="2400" dirty="0">
                <a:solidFill>
                  <a:srgbClr val="00008B"/>
                </a:solidFill>
                <a:latin typeface="Consolas" panose="020B0609020204030204" pitchFamily="49" charset="0"/>
              </a:rPr>
              <a:t>PS&gt; terraform --version</a:t>
            </a:r>
          </a:p>
          <a:p>
            <a:pPr lvl="0" algn="l"/>
            <a:r>
              <a:rPr lang="en-US" sz="2400" dirty="0">
                <a:solidFill>
                  <a:srgbClr val="00008B"/>
                </a:solidFill>
                <a:latin typeface="Consolas" panose="020B0609020204030204" pitchFamily="49" charset="0"/>
              </a:rPr>
              <a:t>Terraform v0.11.7</a:t>
            </a:r>
          </a:p>
        </p:txBody>
      </p:sp>
      <p:sp>
        <p:nvSpPr>
          <p:cNvPr id="883"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rPr lang="en-US" dirty="0" err="1"/>
              <a:t>Powershell</a:t>
            </a:r>
            <a:endParaRPr dirty="0"/>
          </a:p>
        </p:txBody>
      </p:sp>
    </p:spTree>
    <p:extLst>
      <p:ext uri="{BB962C8B-B14F-4D97-AF65-F5344CB8AC3E}">
        <p14:creationId xmlns:p14="http://schemas.microsoft.com/office/powerpoint/2010/main" val="11711273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Visual Studio Code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Visual Studio Code</a:t>
            </a:r>
          </a:p>
          <a:p>
            <a:pPr marL="514350" indent="-514350">
              <a:buFont typeface="+mj-lt"/>
              <a:buAutoNum type="arabicPeriod"/>
            </a:pPr>
            <a:r>
              <a:rPr lang="en-US" dirty="0"/>
              <a:t>Install Git (optional)</a:t>
            </a:r>
          </a:p>
          <a:p>
            <a:pPr marL="514350" indent="-514350">
              <a:buFont typeface="+mj-lt"/>
              <a:buAutoNum type="arabicPeriod"/>
            </a:pPr>
            <a:r>
              <a:rPr lang="en-US" dirty="0"/>
              <a:t>Install the Terraform and Azure Terraform plugins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3791745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523195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1: Download and Install Visual Studio Code</a:t>
            </a:r>
            <a:endParaRPr dirty="0"/>
          </a:p>
        </p:txBody>
      </p:sp>
      <p:pic>
        <p:nvPicPr>
          <p:cNvPr id="8" name="Picture 7">
            <a:extLst>
              <a:ext uri="{FF2B5EF4-FFF2-40B4-BE49-F238E27FC236}">
                <a16:creationId xmlns:a16="http://schemas.microsoft.com/office/drawing/2014/main" id="{9FB18FA9-7E81-4DFC-84CD-8C5B5FB8ABAF}"/>
              </a:ext>
            </a:extLst>
          </p:cNvPr>
          <p:cNvPicPr>
            <a:picLocks noChangeAspect="1"/>
          </p:cNvPicPr>
          <p:nvPr/>
        </p:nvPicPr>
        <p:blipFill>
          <a:blip r:embed="rId3"/>
          <a:stretch>
            <a:fillRect/>
          </a:stretch>
        </p:blipFill>
        <p:spPr>
          <a:xfrm>
            <a:off x="1888910" y="1958455"/>
            <a:ext cx="7978347" cy="4639831"/>
          </a:xfrm>
          <a:prstGeom prst="rect">
            <a:avLst/>
          </a:prstGeom>
        </p:spPr>
      </p:pic>
      <p:sp>
        <p:nvSpPr>
          <p:cNvPr id="9" name="TextBox 8">
            <a:extLst>
              <a:ext uri="{FF2B5EF4-FFF2-40B4-BE49-F238E27FC236}">
                <a16:creationId xmlns:a16="http://schemas.microsoft.com/office/drawing/2014/main" id="{8371C1AB-483D-4CB2-8B6A-654584286C05}"/>
              </a:ext>
            </a:extLst>
          </p:cNvPr>
          <p:cNvSpPr txBox="1"/>
          <p:nvPr/>
        </p:nvSpPr>
        <p:spPr>
          <a:xfrm>
            <a:off x="2299648" y="1288598"/>
            <a:ext cx="7110483"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3600" dirty="0">
                <a:solidFill>
                  <a:schemeClr val="bg2"/>
                </a:solidFill>
                <a:sym typeface="Klavika Basic Light"/>
              </a:rPr>
              <a:t>c</a:t>
            </a:r>
            <a:r>
              <a:rPr kumimoji="0" lang="en-US" sz="3600" b="0" i="0" u="none" strike="noStrike" cap="none" spc="0" normalizeH="0" baseline="0" dirty="0">
                <a:ln>
                  <a:noFill/>
                </a:ln>
                <a:solidFill>
                  <a:schemeClr val="bg2"/>
                </a:solidFill>
                <a:effectLst/>
                <a:uFillTx/>
                <a:latin typeface="+mn-lt"/>
                <a:ea typeface="+mn-ea"/>
                <a:cs typeface="+mn-cs"/>
                <a:sym typeface="Klavika Basic Light"/>
              </a:rPr>
              <a:t>ode.visualstudio.com</a:t>
            </a:r>
          </a:p>
        </p:txBody>
      </p:sp>
    </p:spTree>
    <p:extLst>
      <p:ext uri="{BB962C8B-B14F-4D97-AF65-F5344CB8AC3E}">
        <p14:creationId xmlns:p14="http://schemas.microsoft.com/office/powerpoint/2010/main" val="343749206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2: Install VSC Terraform Extensions</a:t>
            </a:r>
            <a:endParaRPr dirty="0"/>
          </a:p>
        </p:txBody>
      </p:sp>
      <p:pic>
        <p:nvPicPr>
          <p:cNvPr id="6" name="Picture 5">
            <a:extLst>
              <a:ext uri="{FF2B5EF4-FFF2-40B4-BE49-F238E27FC236}">
                <a16:creationId xmlns:a16="http://schemas.microsoft.com/office/drawing/2014/main" id="{907C2692-4626-4CA9-9DFC-5302910233C2}"/>
              </a:ext>
            </a:extLst>
          </p:cNvPr>
          <p:cNvPicPr>
            <a:picLocks noChangeAspect="1"/>
          </p:cNvPicPr>
          <p:nvPr/>
        </p:nvPicPr>
        <p:blipFill>
          <a:blip r:embed="rId3"/>
          <a:stretch>
            <a:fillRect/>
          </a:stretch>
        </p:blipFill>
        <p:spPr>
          <a:xfrm>
            <a:off x="2406653" y="1869270"/>
            <a:ext cx="7378693" cy="4504234"/>
          </a:xfrm>
          <a:prstGeom prst="rect">
            <a:avLst/>
          </a:prstGeom>
        </p:spPr>
      </p:pic>
    </p:spTree>
    <p:extLst>
      <p:ext uri="{BB962C8B-B14F-4D97-AF65-F5344CB8AC3E}">
        <p14:creationId xmlns:p14="http://schemas.microsoft.com/office/powerpoint/2010/main" val="189901234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3: Install VSC Terraform Extensions</a:t>
            </a:r>
            <a:endParaRPr dirty="0"/>
          </a:p>
        </p:txBody>
      </p:sp>
      <p:pic>
        <p:nvPicPr>
          <p:cNvPr id="3" name="Picture 2">
            <a:extLst>
              <a:ext uri="{FF2B5EF4-FFF2-40B4-BE49-F238E27FC236}">
                <a16:creationId xmlns:a16="http://schemas.microsoft.com/office/drawing/2014/main" id="{B850005F-DAE5-4B97-AF2D-6C1BDD2724CE}"/>
              </a:ext>
            </a:extLst>
          </p:cNvPr>
          <p:cNvPicPr>
            <a:picLocks noChangeAspect="1"/>
          </p:cNvPicPr>
          <p:nvPr/>
        </p:nvPicPr>
        <p:blipFill>
          <a:blip r:embed="rId3"/>
          <a:stretch>
            <a:fillRect/>
          </a:stretch>
        </p:blipFill>
        <p:spPr>
          <a:xfrm>
            <a:off x="4394531" y="1628082"/>
            <a:ext cx="3252811" cy="4748247"/>
          </a:xfrm>
          <a:prstGeom prst="rect">
            <a:avLst/>
          </a:prstGeom>
        </p:spPr>
      </p:pic>
    </p:spTree>
    <p:extLst>
      <p:ext uri="{BB962C8B-B14F-4D97-AF65-F5344CB8AC3E}">
        <p14:creationId xmlns:p14="http://schemas.microsoft.com/office/powerpoint/2010/main" val="121309559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Step 4: Configure your Terminal</a:t>
            </a:r>
            <a:endParaRPr dirty="0"/>
          </a:p>
        </p:txBody>
      </p:sp>
      <p:sp>
        <p:nvSpPr>
          <p:cNvPr id="5" name="TextBox 4">
            <a:extLst>
              <a:ext uri="{FF2B5EF4-FFF2-40B4-BE49-F238E27FC236}">
                <a16:creationId xmlns:a16="http://schemas.microsoft.com/office/drawing/2014/main" id="{CCA31CCF-D8A4-4BC7-8E48-08DCAAC970FB}"/>
              </a:ext>
            </a:extLst>
          </p:cNvPr>
          <p:cNvSpPr txBox="1"/>
          <p:nvPr/>
        </p:nvSpPr>
        <p:spPr>
          <a:xfrm>
            <a:off x="1119116" y="1448186"/>
            <a:ext cx="1033135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000" dirty="0">
                <a:solidFill>
                  <a:schemeClr val="bg2"/>
                </a:solidFill>
                <a:sym typeface="Klavika Basic Light"/>
              </a:rPr>
              <a:t>Select File &gt;&gt; Preferences &gt;&gt; Settings</a:t>
            </a:r>
          </a:p>
          <a:p>
            <a:pPr marL="0" marR="0" indent="0" algn="ctr" defTabSz="821531" rtl="0" fontAlgn="auto" latinLnBrk="0" hangingPunct="0">
              <a:lnSpc>
                <a:spcPct val="100000"/>
              </a:lnSpc>
              <a:spcBef>
                <a:spcPts val="0"/>
              </a:spcBef>
              <a:spcAft>
                <a:spcPts val="0"/>
              </a:spcAft>
              <a:buClrTx/>
              <a:buSzTx/>
              <a:buFontTx/>
              <a:buNone/>
              <a:tabLst/>
            </a:pPr>
            <a:r>
              <a:rPr lang="en-US" sz="4000" dirty="0">
                <a:solidFill>
                  <a:schemeClr val="bg2"/>
                </a:solidFill>
                <a:sym typeface="Klavika Basic Light"/>
              </a:rPr>
              <a:t>Make your settings look like this:</a:t>
            </a:r>
          </a:p>
        </p:txBody>
      </p:sp>
      <p:pic>
        <p:nvPicPr>
          <p:cNvPr id="4" name="Picture 3">
            <a:extLst>
              <a:ext uri="{FF2B5EF4-FFF2-40B4-BE49-F238E27FC236}">
                <a16:creationId xmlns:a16="http://schemas.microsoft.com/office/drawing/2014/main" id="{A9E10F3F-0A48-4F58-90AA-3052B3CA9B5F}"/>
              </a:ext>
            </a:extLst>
          </p:cNvPr>
          <p:cNvPicPr>
            <a:picLocks noChangeAspect="1"/>
          </p:cNvPicPr>
          <p:nvPr/>
        </p:nvPicPr>
        <p:blipFill>
          <a:blip r:embed="rId3"/>
          <a:stretch>
            <a:fillRect/>
          </a:stretch>
        </p:blipFill>
        <p:spPr>
          <a:xfrm>
            <a:off x="1360546" y="3073483"/>
            <a:ext cx="9470907" cy="3192144"/>
          </a:xfrm>
          <a:prstGeom prst="rect">
            <a:avLst/>
          </a:prstGeom>
        </p:spPr>
      </p:pic>
    </p:spTree>
    <p:extLst>
      <p:ext uri="{BB962C8B-B14F-4D97-AF65-F5344CB8AC3E}">
        <p14:creationId xmlns:p14="http://schemas.microsoft.com/office/powerpoint/2010/main" val="59778307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Git for Windows</a:t>
            </a:r>
            <a:endParaRPr dirty="0"/>
          </a:p>
        </p:txBody>
      </p:sp>
      <p:pic>
        <p:nvPicPr>
          <p:cNvPr id="3" name="Picture 2">
            <a:extLst>
              <a:ext uri="{FF2B5EF4-FFF2-40B4-BE49-F238E27FC236}">
                <a16:creationId xmlns:a16="http://schemas.microsoft.com/office/drawing/2014/main" id="{F106C77F-943F-43A3-8C68-DCE339FF72C7}"/>
              </a:ext>
            </a:extLst>
          </p:cNvPr>
          <p:cNvPicPr>
            <a:picLocks noChangeAspect="1"/>
          </p:cNvPicPr>
          <p:nvPr/>
        </p:nvPicPr>
        <p:blipFill>
          <a:blip r:embed="rId3"/>
          <a:stretch>
            <a:fillRect/>
          </a:stretch>
        </p:blipFill>
        <p:spPr>
          <a:xfrm>
            <a:off x="2138640" y="1781033"/>
            <a:ext cx="7914719" cy="4401403"/>
          </a:xfrm>
          <a:prstGeom prst="rect">
            <a:avLst/>
          </a:prstGeom>
        </p:spPr>
      </p:pic>
    </p:spTree>
    <p:extLst>
      <p:ext uri="{BB962C8B-B14F-4D97-AF65-F5344CB8AC3E}">
        <p14:creationId xmlns:p14="http://schemas.microsoft.com/office/powerpoint/2010/main" val="330504495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Git for Windows</a:t>
            </a:r>
            <a:endParaRPr dirty="0"/>
          </a:p>
        </p:txBody>
      </p:sp>
      <p:pic>
        <p:nvPicPr>
          <p:cNvPr id="4" name="Picture 3">
            <a:extLst>
              <a:ext uri="{FF2B5EF4-FFF2-40B4-BE49-F238E27FC236}">
                <a16:creationId xmlns:a16="http://schemas.microsoft.com/office/drawing/2014/main" id="{AECD8915-A4D5-4C92-A537-2A69F3E263E1}"/>
              </a:ext>
            </a:extLst>
          </p:cNvPr>
          <p:cNvPicPr>
            <a:picLocks noChangeAspect="1"/>
          </p:cNvPicPr>
          <p:nvPr/>
        </p:nvPicPr>
        <p:blipFill>
          <a:blip r:embed="rId3"/>
          <a:stretch>
            <a:fillRect/>
          </a:stretch>
        </p:blipFill>
        <p:spPr>
          <a:xfrm>
            <a:off x="3308445" y="1765384"/>
            <a:ext cx="5575110" cy="4346947"/>
          </a:xfrm>
          <a:prstGeom prst="rect">
            <a:avLst/>
          </a:prstGeom>
        </p:spPr>
      </p:pic>
    </p:spTree>
    <p:extLst>
      <p:ext uri="{BB962C8B-B14F-4D97-AF65-F5344CB8AC3E}">
        <p14:creationId xmlns:p14="http://schemas.microsoft.com/office/powerpoint/2010/main" val="389701760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Optional: Install Node.js to enable Cloud Shell</a:t>
            </a:r>
            <a:endParaRPr dirty="0"/>
          </a:p>
        </p:txBody>
      </p:sp>
      <p:pic>
        <p:nvPicPr>
          <p:cNvPr id="4" name="Picture 3">
            <a:extLst>
              <a:ext uri="{FF2B5EF4-FFF2-40B4-BE49-F238E27FC236}">
                <a16:creationId xmlns:a16="http://schemas.microsoft.com/office/drawing/2014/main" id="{84EBA371-015C-4451-A3D7-914F17FA268D}"/>
              </a:ext>
            </a:extLst>
          </p:cNvPr>
          <p:cNvPicPr>
            <a:picLocks noChangeAspect="1"/>
          </p:cNvPicPr>
          <p:nvPr/>
        </p:nvPicPr>
        <p:blipFill>
          <a:blip r:embed="rId3"/>
          <a:stretch>
            <a:fillRect/>
          </a:stretch>
        </p:blipFill>
        <p:spPr>
          <a:xfrm>
            <a:off x="2727689" y="1685603"/>
            <a:ext cx="6736621" cy="4352768"/>
          </a:xfrm>
          <a:prstGeom prst="rect">
            <a:avLst/>
          </a:prstGeom>
        </p:spPr>
      </p:pic>
    </p:spTree>
    <p:extLst>
      <p:ext uri="{BB962C8B-B14F-4D97-AF65-F5344CB8AC3E}">
        <p14:creationId xmlns:p14="http://schemas.microsoft.com/office/powerpoint/2010/main" val="1198703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Install the Azure CLI</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Download the Azure CLI MSI installer:</a:t>
            </a:r>
            <a:br>
              <a:rPr lang="en-US" dirty="0"/>
            </a:br>
            <a:r>
              <a:rPr lang="en-US" dirty="0">
                <a:hlinkClick r:id="rId3"/>
              </a:rPr>
              <a:t>https://bit.ly/2EU4gcX</a:t>
            </a:r>
            <a:endParaRPr lang="en-US" dirty="0"/>
          </a:p>
          <a:p>
            <a:pPr marL="514350" indent="-514350">
              <a:buFont typeface="+mj-lt"/>
              <a:buAutoNum type="arabicPeriod"/>
            </a:pPr>
            <a:r>
              <a:rPr lang="en-US" dirty="0"/>
              <a:t>In Visual Studio Code, open Terminal.  CTRL-J will pop up the console/debug panel.</a:t>
            </a:r>
          </a:p>
          <a:p>
            <a:pPr marL="514350" indent="-514350">
              <a:buFont typeface="+mj-lt"/>
              <a:buAutoNum type="arabicPeriod"/>
            </a:pPr>
            <a:r>
              <a:rPr lang="en-US" dirty="0"/>
              <a:t>Run `</a:t>
            </a:r>
            <a:r>
              <a:rPr lang="en-US" dirty="0" err="1"/>
              <a:t>az</a:t>
            </a:r>
            <a:r>
              <a:rPr lang="en-US" dirty="0"/>
              <a:t> login` at the command prompt</a:t>
            </a:r>
            <a:br>
              <a:rPr lang="en-US" dirty="0"/>
            </a:b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124780536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Log onto Azure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pic>
        <p:nvPicPr>
          <p:cNvPr id="6" name="Picture 5">
            <a:extLst>
              <a:ext uri="{FF2B5EF4-FFF2-40B4-BE49-F238E27FC236}">
                <a16:creationId xmlns:a16="http://schemas.microsoft.com/office/drawing/2014/main" id="{E8C7D67D-44FE-49B8-9E91-56546121033D}"/>
              </a:ext>
            </a:extLst>
          </p:cNvPr>
          <p:cNvPicPr>
            <a:picLocks noChangeAspect="1"/>
          </p:cNvPicPr>
          <p:nvPr/>
        </p:nvPicPr>
        <p:blipFill>
          <a:blip r:embed="rId4"/>
          <a:stretch>
            <a:fillRect/>
          </a:stretch>
        </p:blipFill>
        <p:spPr>
          <a:xfrm>
            <a:off x="1225037" y="2594244"/>
            <a:ext cx="10143547" cy="1669511"/>
          </a:xfrm>
          <a:prstGeom prst="rect">
            <a:avLst/>
          </a:prstGeom>
        </p:spPr>
      </p:pic>
    </p:spTree>
    <p:extLst>
      <p:ext uri="{BB962C8B-B14F-4D97-AF65-F5344CB8AC3E}">
        <p14:creationId xmlns:p14="http://schemas.microsoft.com/office/powerpoint/2010/main" val="120726919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Create a Workspace</a:t>
            </a:r>
            <a:endParaRPr dirty="0"/>
          </a:p>
        </p:txBody>
      </p:sp>
      <p:sp>
        <p:nvSpPr>
          <p:cNvPr id="814" name="Human-readable configuration (HCL) is designed for human consumption so users can quickly interpret and understand their infrastructure configuration.…"/>
          <p:cNvSpPr txBox="1">
            <a:spLocks noGrp="1"/>
          </p:cNvSpPr>
          <p:nvPr>
            <p:ph type="body" idx="1"/>
          </p:nvPr>
        </p:nvSpPr>
        <p:spPr>
          <a:prstGeom prst="rect">
            <a:avLst/>
          </a:prstGeom>
        </p:spPr>
        <p:txBody>
          <a:bodyPr/>
          <a:lstStyle/>
          <a:p>
            <a:pPr marL="514350" indent="-514350">
              <a:buFont typeface="+mj-lt"/>
              <a:buAutoNum type="arabicPeriod"/>
            </a:pPr>
            <a:r>
              <a:rPr lang="en-US" dirty="0"/>
              <a:t>Create a directory on your desktop called </a:t>
            </a:r>
            <a:r>
              <a:rPr lang="en-US" b="1" dirty="0"/>
              <a:t>training</a:t>
            </a:r>
          </a:p>
          <a:p>
            <a:pPr marL="514350" indent="-514350">
              <a:buFont typeface="+mj-lt"/>
              <a:buAutoNum type="arabicPeriod"/>
            </a:pPr>
            <a:r>
              <a:rPr lang="en-US" dirty="0"/>
              <a:t>Right-click the training directory and select ‘Open with Code’</a:t>
            </a:r>
          </a:p>
          <a:p>
            <a:pPr marL="514350" indent="-514350">
              <a:buFont typeface="+mj-lt"/>
              <a:buAutoNum type="arabicPeriod"/>
            </a:pPr>
            <a:r>
              <a:rPr lang="en-US" dirty="0"/>
              <a:t>Select ‘File’ &gt; ‘Save Workspace As’ and name it </a:t>
            </a:r>
            <a:r>
              <a:rPr lang="en-US" b="1" dirty="0" err="1"/>
              <a:t>my_workspace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spTree>
    <p:extLst>
      <p:ext uri="{BB962C8B-B14F-4D97-AF65-F5344CB8AC3E}">
        <p14:creationId xmlns:p14="http://schemas.microsoft.com/office/powerpoint/2010/main" val="35234842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Chapter Goals</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Introduction to Infrastructure as Code</a:t>
            </a:r>
          </a:p>
          <a:p>
            <a:pPr marL="289560" indent="-289560" defTabSz="235267">
              <a:spcBef>
                <a:spcPts val="1100"/>
              </a:spcBef>
              <a:buSzPct val="100000"/>
              <a:buAutoNum type="arabicPeriod"/>
              <a:defRPr sz="3420"/>
            </a:pPr>
            <a:r>
              <a:rPr lang="en-CA" dirty="0"/>
              <a:t>Provision to Azure </a:t>
            </a:r>
          </a:p>
          <a:p>
            <a:pPr marL="289560" indent="-289560" defTabSz="235267">
              <a:spcBef>
                <a:spcPts val="1100"/>
              </a:spcBef>
              <a:buSzPct val="100000"/>
              <a:buAutoNum type="arabicPeriod"/>
              <a:defRPr sz="3420"/>
            </a:pPr>
            <a:r>
              <a:rPr lang="en-CA" dirty="0"/>
              <a:t>Basic Blocks of Terraform</a:t>
            </a:r>
          </a:p>
          <a:p>
            <a:pPr marL="289560" indent="-289560" defTabSz="235267">
              <a:spcBef>
                <a:spcPts val="1100"/>
              </a:spcBef>
              <a:buSzPct val="100000"/>
              <a:buAutoNum type="arabicPeriod"/>
              <a:defRPr sz="3420"/>
            </a:pPr>
            <a:r>
              <a:rPr lang="en-CA" dirty="0"/>
              <a:t>Fire It Up!</a:t>
            </a:r>
          </a:p>
          <a:p>
            <a:pPr marL="289560" indent="-289560" defTabSz="235267">
              <a:spcBef>
                <a:spcPts val="1100"/>
              </a:spcBef>
              <a:buSzPct val="100000"/>
              <a:buAutoNum type="arabicPeriod"/>
              <a:defRPr sz="3420"/>
            </a:pPr>
            <a:r>
              <a:rPr lang="en-CA" dirty="0"/>
              <a:t>Quiz</a:t>
            </a:r>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9398738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Infrastructure as Code (Terraform)"/>
          <p:cNvSpPr txBox="1">
            <a:spLocks noGrp="1"/>
          </p:cNvSpPr>
          <p:nvPr>
            <p:ph type="title"/>
          </p:nvPr>
        </p:nvSpPr>
        <p:spPr>
          <a:prstGeom prst="rect">
            <a:avLst/>
          </a:prstGeom>
        </p:spPr>
        <p:txBody>
          <a:bodyPr/>
          <a:lstStyle/>
          <a:p>
            <a:r>
              <a:rPr lang="en-CA" dirty="0"/>
              <a:t>Exercise: Create a file called main.tf</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26608"/>
            <a:ext cx="3688080" cy="1231392"/>
          </a:xfrm>
          <a:prstGeom prst="rect">
            <a:avLst/>
          </a:prstGeom>
        </p:spPr>
      </p:pic>
      <p:pic>
        <p:nvPicPr>
          <p:cNvPr id="4" name="Picture 3">
            <a:extLst>
              <a:ext uri="{FF2B5EF4-FFF2-40B4-BE49-F238E27FC236}">
                <a16:creationId xmlns:a16="http://schemas.microsoft.com/office/drawing/2014/main" id="{79066F27-5419-4567-AFA8-3528D1AEE9BC}"/>
              </a:ext>
            </a:extLst>
          </p:cNvPr>
          <p:cNvPicPr>
            <a:picLocks noChangeAspect="1"/>
          </p:cNvPicPr>
          <p:nvPr/>
        </p:nvPicPr>
        <p:blipFill>
          <a:blip r:embed="rId4"/>
          <a:stretch>
            <a:fillRect/>
          </a:stretch>
        </p:blipFill>
        <p:spPr>
          <a:xfrm>
            <a:off x="2312490" y="1619237"/>
            <a:ext cx="7179198" cy="3826220"/>
          </a:xfrm>
          <a:prstGeom prst="rect">
            <a:avLst/>
          </a:prstGeom>
        </p:spPr>
      </p:pic>
    </p:spTree>
    <p:extLst>
      <p:ext uri="{BB962C8B-B14F-4D97-AF65-F5344CB8AC3E}">
        <p14:creationId xmlns:p14="http://schemas.microsoft.com/office/powerpoint/2010/main" val="199203860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1579920"/>
          </a:xfrm>
          <a:prstGeom prst="rect">
            <a:avLst/>
          </a:prstGeom>
          <a:extLst>
            <a:ext uri="{C572A759-6A51-4108-AA02-DFA0A04FC94B}">
              <ma14:wrappingTextBoxFlag xmlns="" xmlns:ma14="http://schemas.microsoft.com/office/mac/drawingml/2011/main" val="1"/>
            </a:ext>
          </a:extLst>
        </p:spPr>
        <p:txBody>
          <a:bodyPr/>
          <a:lstStyle/>
          <a:p>
            <a:pPr algn="l"/>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azurerm_resource_group</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myfirstrg</a:t>
            </a:r>
            <a:r>
              <a:rPr lang="en-US" sz="2400" dirty="0">
                <a:solidFill>
                  <a:srgbClr val="8B0000"/>
                </a:solidFill>
                <a:latin typeface="Consolas" panose="020B0609020204030204" pitchFamily="49" charset="0"/>
              </a:rPr>
              <a:t>"</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myfirstresourcegroup</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a:t>
            </a:r>
          </a:p>
        </p:txBody>
      </p:sp>
      <p:sp>
        <p:nvSpPr>
          <p:cNvPr id="819"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46422077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Group Lab</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Terraform </a:t>
            </a:r>
            <a:r>
              <a:rPr lang="en-CA" dirty="0" err="1"/>
              <a:t>Init</a:t>
            </a:r>
            <a:endParaRPr lang="en-CA" dirty="0"/>
          </a:p>
          <a:p>
            <a:pPr marL="514350" indent="-514350">
              <a:buFont typeface="+mj-lt"/>
              <a:buAutoNum type="arabicPeriod"/>
            </a:pPr>
            <a:r>
              <a:rPr lang="en-CA" dirty="0"/>
              <a:t>Terraform Plan</a:t>
            </a:r>
          </a:p>
          <a:p>
            <a:pPr marL="514350" indent="-514350">
              <a:buFont typeface="+mj-lt"/>
              <a:buAutoNum type="arabicPeriod"/>
            </a:pPr>
            <a:r>
              <a:rPr lang="en-CA" dirty="0"/>
              <a:t>Terraform Apply</a:t>
            </a:r>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169514921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Exercise: Run terraform init"/>
          <p:cNvSpPr txBox="1">
            <a:spLocks noGrp="1"/>
          </p:cNvSpPr>
          <p:nvPr>
            <p:ph type="title"/>
          </p:nvPr>
        </p:nvSpPr>
        <p:spPr>
          <a:prstGeom prst="rect">
            <a:avLst/>
          </a:prstGeom>
        </p:spPr>
        <p:txBody>
          <a:bodyPr/>
          <a:lstStyle/>
          <a:p>
            <a:r>
              <a:rPr dirty="0"/>
              <a:t>Exercise:</a:t>
            </a:r>
            <a:r>
              <a:rPr lang="en-US" dirty="0"/>
              <a:t> Open a </a:t>
            </a:r>
            <a:r>
              <a:rPr lang="en-US" dirty="0" err="1"/>
              <a:t>Powershell</a:t>
            </a:r>
            <a:r>
              <a:rPr lang="en-US" dirty="0"/>
              <a:t> Terminal in VSC</a:t>
            </a:r>
            <a:endParaRPr dirty="0">
              <a:latin typeface="Courier"/>
              <a:ea typeface="Courier"/>
              <a:cs typeface="Courier"/>
              <a:sym typeface="Courier"/>
            </a:endParaRPr>
          </a:p>
        </p:txBody>
      </p:sp>
      <p:pic>
        <p:nvPicPr>
          <p:cNvPr id="3" name="Picture 2">
            <a:extLst>
              <a:ext uri="{FF2B5EF4-FFF2-40B4-BE49-F238E27FC236}">
                <a16:creationId xmlns:a16="http://schemas.microsoft.com/office/drawing/2014/main" id="{2B959D86-DFD2-4D2F-8AFD-AED2831AE975}"/>
              </a:ext>
            </a:extLst>
          </p:cNvPr>
          <p:cNvPicPr>
            <a:picLocks noChangeAspect="1"/>
          </p:cNvPicPr>
          <p:nvPr/>
        </p:nvPicPr>
        <p:blipFill>
          <a:blip r:embed="rId3"/>
          <a:stretch>
            <a:fillRect/>
          </a:stretch>
        </p:blipFill>
        <p:spPr>
          <a:xfrm>
            <a:off x="1423880" y="1682887"/>
            <a:ext cx="9753671" cy="4433920"/>
          </a:xfrm>
          <a:prstGeom prst="rect">
            <a:avLst/>
          </a:prstGeom>
        </p:spPr>
      </p:pic>
    </p:spTree>
    <p:extLst>
      <p:ext uri="{BB962C8B-B14F-4D97-AF65-F5344CB8AC3E}">
        <p14:creationId xmlns:p14="http://schemas.microsoft.com/office/powerpoint/2010/main" val="1689036935"/>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Exercise: Run terraform init"/>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init</a:t>
            </a:r>
          </a:p>
        </p:txBody>
      </p:sp>
      <p:sp>
        <p:nvSpPr>
          <p:cNvPr id="992" name="Run the terraform init command to download the required providers."/>
          <p:cNvSpPr txBox="1">
            <a:spLocks noGrp="1"/>
          </p:cNvSpPr>
          <p:nvPr>
            <p:ph type="body" idx="1"/>
          </p:nvPr>
        </p:nvSpPr>
        <p:spPr>
          <a:prstGeom prst="rect">
            <a:avLst/>
          </a:prstGeom>
        </p:spPr>
        <p:txBody>
          <a:bodyPr/>
          <a:lstStyle/>
          <a:p>
            <a:r>
              <a:t>Run the </a:t>
            </a:r>
            <a:r>
              <a:rPr>
                <a:latin typeface="Courier"/>
                <a:ea typeface="Courier"/>
                <a:cs typeface="Courier"/>
                <a:sym typeface="Courier"/>
              </a:rPr>
              <a:t>terraform init</a:t>
            </a:r>
            <a:r>
              <a:t> command to download the required providers.</a:t>
            </a:r>
          </a:p>
        </p:txBody>
      </p:sp>
    </p:spTree>
    <p:extLst>
      <p:ext uri="{BB962C8B-B14F-4D97-AF65-F5344CB8AC3E}">
        <p14:creationId xmlns:p14="http://schemas.microsoft.com/office/powerpoint/2010/main" val="13025044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 name="$ terraform init…"/>
          <p:cNvSpPr txBox="1">
            <a:spLocks noGrp="1"/>
          </p:cNvSpPr>
          <p:nvPr>
            <p:ph type="body" idx="13"/>
          </p:nvPr>
        </p:nvSpPr>
        <p:spPr>
          <a:xfrm>
            <a:off x="3128486" y="1293828"/>
            <a:ext cx="8335328" cy="4460708"/>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200" dirty="0"/>
              <a:t>PS&gt; </a:t>
            </a:r>
            <a:r>
              <a:rPr lang="en-US" sz="1400" dirty="0"/>
              <a:t>terraform </a:t>
            </a:r>
            <a:r>
              <a:rPr lang="en-US" sz="1400" dirty="0" err="1"/>
              <a:t>init</a:t>
            </a: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rgbClr val="FFFF00"/>
                </a:solidFill>
              </a:rPr>
              <a:t>Initializing provider plugins...</a:t>
            </a:r>
          </a:p>
          <a:p>
            <a:pPr marL="285750" indent="-285750" algn="l">
              <a:lnSpc>
                <a:spcPct val="120000"/>
              </a:lnSpc>
              <a:buFontTx/>
              <a:buChar char="-"/>
              <a:defRPr sz="2800">
                <a:solidFill>
                  <a:srgbClr val="FFFFFF"/>
                </a:solidFill>
                <a:latin typeface="Courier"/>
                <a:ea typeface="Courier"/>
                <a:cs typeface="Courier"/>
                <a:sym typeface="Courier"/>
              </a:defRPr>
            </a:pPr>
            <a:r>
              <a:rPr lang="en-US" sz="1400" dirty="0"/>
              <a:t>Checking for available provider plugins on http://release</a:t>
            </a:r>
            <a:r>
              <a:rPr lang="mr-IN" sz="1400" dirty="0"/>
              <a:t>…</a:t>
            </a:r>
            <a:endParaRPr lang="en-CA" sz="1400" dirty="0"/>
          </a:p>
          <a:p>
            <a:pPr algn="l">
              <a:lnSpc>
                <a:spcPct val="120000"/>
              </a:lnSpc>
              <a:defRPr sz="2800">
                <a:solidFill>
                  <a:srgbClr val="FFFFFF"/>
                </a:solidFill>
                <a:latin typeface="Courier"/>
                <a:ea typeface="Courier"/>
                <a:cs typeface="Courier"/>
                <a:sym typeface="Courier"/>
              </a:defRPr>
            </a:pPr>
            <a:r>
              <a:rPr lang="en-US" sz="1400" dirty="0"/>
              <a:t>- Downloading plugin for provider "</a:t>
            </a:r>
            <a:r>
              <a:rPr lang="en-US" sz="1400" dirty="0" err="1"/>
              <a:t>azurerm</a:t>
            </a:r>
            <a:r>
              <a:rPr lang="en-US" sz="1400" dirty="0"/>
              <a:t>" (0.3.3)...</a:t>
            </a:r>
          </a:p>
          <a:p>
            <a:pPr marL="285750" indent="-285750" algn="l">
              <a:lnSpc>
                <a:spcPct val="120000"/>
              </a:lnSpc>
              <a:buFontTx/>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t>The following providers do not have any version constraints in </a:t>
            </a:r>
            <a:r>
              <a:rPr lang="en-US" sz="1400" dirty="0" err="1"/>
              <a:t>configuration,so</a:t>
            </a:r>
            <a:r>
              <a:rPr lang="en-US" sz="1400" dirty="0"/>
              <a:t> the latest version was installed.</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t>To prevent automatic upgrades to new major versions that may contain </a:t>
            </a:r>
            <a:r>
              <a:rPr lang="en-US" sz="1400" dirty="0" err="1"/>
              <a:t>breakingchanges</a:t>
            </a:r>
            <a:r>
              <a:rPr lang="en-US" sz="1400" dirty="0"/>
              <a:t>, it is recommended to add version = "..." constraints to </a:t>
            </a:r>
            <a:r>
              <a:rPr lang="en-US" sz="1400" dirty="0" err="1"/>
              <a:t>thecorresponding</a:t>
            </a:r>
            <a:r>
              <a:rPr lang="en-US" sz="1400" dirty="0"/>
              <a:t> provider blocks in configuration, with the constraint </a:t>
            </a:r>
            <a:r>
              <a:rPr lang="en-US" sz="1400" dirty="0" err="1"/>
              <a:t>stringssuggested</a:t>
            </a:r>
            <a:r>
              <a:rPr lang="en-US" sz="1400" dirty="0"/>
              <a:t> below.</a:t>
            </a:r>
          </a:p>
          <a:p>
            <a:pPr algn="l">
              <a:lnSpc>
                <a:spcPct val="120000"/>
              </a:lnSpc>
              <a:defRPr sz="2800">
                <a:solidFill>
                  <a:srgbClr val="FFFFFF"/>
                </a:solidFill>
                <a:latin typeface="Courier"/>
                <a:ea typeface="Courier"/>
                <a:cs typeface="Courier"/>
                <a:sym typeface="Courier"/>
              </a:defRPr>
            </a:pPr>
            <a:endParaRPr lang="en-US" sz="1400" dirty="0"/>
          </a:p>
          <a:p>
            <a:pPr marL="171450" indent="-171450" algn="l">
              <a:lnSpc>
                <a:spcPct val="120000"/>
              </a:lnSpc>
              <a:buFont typeface="Arial" charset="0"/>
              <a:buChar char="•"/>
              <a:defRPr sz="2800">
                <a:solidFill>
                  <a:srgbClr val="FFFFFF"/>
                </a:solidFill>
                <a:latin typeface="Courier"/>
                <a:ea typeface="Courier"/>
                <a:cs typeface="Courier"/>
                <a:sym typeface="Courier"/>
              </a:defRPr>
            </a:pPr>
            <a:r>
              <a:rPr lang="en-US" sz="1400" dirty="0" err="1"/>
              <a:t>provider.azurerm</a:t>
            </a:r>
            <a:r>
              <a:rPr lang="en-US" sz="1400" dirty="0"/>
              <a:t>: version = "~&gt; 0.3"</a:t>
            </a:r>
          </a:p>
          <a:p>
            <a:pPr marL="171450" indent="-171450" algn="l">
              <a:lnSpc>
                <a:spcPct val="120000"/>
              </a:lnSpc>
              <a:buFont typeface="Arial" charset="0"/>
              <a:buChar char="•"/>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Terraform has been successfully initialized!</a:t>
            </a:r>
          </a:p>
          <a:p>
            <a:pPr algn="l">
              <a:lnSpc>
                <a:spcPct val="120000"/>
              </a:lnSpc>
              <a:defRPr sz="2800">
                <a:solidFill>
                  <a:srgbClr val="FFFFFF"/>
                </a:solidFill>
                <a:latin typeface="Courier"/>
                <a:ea typeface="Courier"/>
                <a:cs typeface="Courier"/>
                <a:sym typeface="Courier"/>
              </a:defRPr>
            </a:pPr>
            <a:endParaRPr lang="en-US" sz="1200" dirty="0">
              <a:solidFill>
                <a:schemeClr val="accent2">
                  <a:lumMod val="60000"/>
                  <a:lumOff val="40000"/>
                </a:schemeClr>
              </a:solidFill>
            </a:endParaRPr>
          </a:p>
        </p:txBody>
      </p:sp>
    </p:spTree>
    <p:extLst>
      <p:ext uri="{BB962C8B-B14F-4D97-AF65-F5344CB8AC3E}">
        <p14:creationId xmlns:p14="http://schemas.microsoft.com/office/powerpoint/2010/main" val="9738787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Terraform Init"/>
          <p:cNvSpPr txBox="1">
            <a:spLocks noGrp="1"/>
          </p:cNvSpPr>
          <p:nvPr>
            <p:ph type="title"/>
          </p:nvPr>
        </p:nvSpPr>
        <p:spPr>
          <a:prstGeom prst="rect">
            <a:avLst/>
          </a:prstGeom>
        </p:spPr>
        <p:txBody>
          <a:bodyPr/>
          <a:lstStyle/>
          <a:p>
            <a:r>
              <a:t>Terraform Init</a:t>
            </a:r>
          </a:p>
        </p:txBody>
      </p:sp>
      <p:sp>
        <p:nvSpPr>
          <p:cNvPr id="997" name="You must run terraform init after adding or removing providers.…"/>
          <p:cNvSpPr txBox="1">
            <a:spLocks noGrp="1"/>
          </p:cNvSpPr>
          <p:nvPr>
            <p:ph type="body" idx="1"/>
          </p:nvPr>
        </p:nvSpPr>
        <p:spPr>
          <a:prstGeom prst="rect">
            <a:avLst/>
          </a:prstGeom>
        </p:spPr>
        <p:txBody>
          <a:bodyPr/>
          <a:lstStyle/>
          <a:p>
            <a:r>
              <a:rPr dirty="0"/>
              <a:t>You must run </a:t>
            </a:r>
            <a:r>
              <a:rPr dirty="0">
                <a:latin typeface="Courier"/>
                <a:ea typeface="Courier"/>
                <a:cs typeface="Courier"/>
                <a:sym typeface="Courier"/>
              </a:rPr>
              <a:t>terraform </a:t>
            </a:r>
            <a:r>
              <a:rPr dirty="0" err="1">
                <a:latin typeface="Courier"/>
                <a:ea typeface="Courier"/>
                <a:cs typeface="Courier"/>
                <a:sym typeface="Courier"/>
              </a:rPr>
              <a:t>init</a:t>
            </a:r>
            <a:r>
              <a:rPr dirty="0"/>
              <a:t> after adding or removing providers.</a:t>
            </a:r>
          </a:p>
          <a:p>
            <a:r>
              <a:rPr dirty="0"/>
              <a:t>You </a:t>
            </a:r>
            <a:r>
              <a:rPr b="1" dirty="0">
                <a:latin typeface="Klavika Basic"/>
                <a:ea typeface="Klavika Basic"/>
                <a:cs typeface="Klavika Basic"/>
                <a:sym typeface="Klavika Basic"/>
              </a:rPr>
              <a:t>do not</a:t>
            </a:r>
            <a:r>
              <a:rPr dirty="0"/>
              <a:t> need to run </a:t>
            </a:r>
            <a:r>
              <a:rPr dirty="0">
                <a:latin typeface="Courier"/>
                <a:ea typeface="Courier"/>
                <a:cs typeface="Courier"/>
                <a:sym typeface="Courier"/>
              </a:rPr>
              <a:t>terraform </a:t>
            </a:r>
            <a:r>
              <a:rPr dirty="0" err="1">
                <a:latin typeface="Courier"/>
                <a:ea typeface="Courier"/>
                <a:cs typeface="Courier"/>
                <a:sym typeface="Courier"/>
              </a:rPr>
              <a:t>init</a:t>
            </a:r>
            <a:r>
              <a:rPr dirty="0"/>
              <a:t> before each command.</a:t>
            </a:r>
          </a:p>
          <a:p>
            <a:r>
              <a:rPr dirty="0"/>
              <a:t>Similar to </a:t>
            </a:r>
            <a:r>
              <a:rPr dirty="0">
                <a:latin typeface="Courier"/>
                <a:ea typeface="Courier"/>
                <a:cs typeface="Courier"/>
                <a:sym typeface="Courier"/>
              </a:rPr>
              <a:t>git</a:t>
            </a:r>
            <a:r>
              <a:rPr lang="en-US" dirty="0">
                <a:latin typeface="Courier"/>
                <a:ea typeface="Courier"/>
                <a:cs typeface="Courier"/>
                <a:sym typeface="Courier"/>
              </a:rPr>
              <a:t> </a:t>
            </a:r>
            <a:r>
              <a:rPr dirty="0" err="1">
                <a:latin typeface="Courier"/>
                <a:ea typeface="Courier"/>
                <a:cs typeface="Courier"/>
                <a:sym typeface="Courier"/>
              </a:rPr>
              <a:t>init</a:t>
            </a:r>
            <a:r>
              <a:rPr dirty="0" err="1"/>
              <a:t>.</a:t>
            </a:r>
            <a:r>
              <a:rPr lang="en-US" dirty="0"/>
              <a:t> </a:t>
            </a:r>
            <a:endParaRPr dirty="0"/>
          </a:p>
        </p:txBody>
      </p:sp>
    </p:spTree>
    <p:extLst>
      <p:ext uri="{BB962C8B-B14F-4D97-AF65-F5344CB8AC3E}">
        <p14:creationId xmlns:p14="http://schemas.microsoft.com/office/powerpoint/2010/main" val="61164195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Exercise: Run terraform help"/>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help</a:t>
            </a:r>
          </a:p>
        </p:txBody>
      </p:sp>
      <p:sp>
        <p:nvSpPr>
          <p:cNvPr id="1029" name="Run terraform help to generate the full list of Terraform commands."/>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help</a:t>
            </a:r>
            <a:r>
              <a:t> to generate the full list of Terraform commands.</a:t>
            </a:r>
          </a:p>
        </p:txBody>
      </p:sp>
    </p:spTree>
    <p:extLst>
      <p:ext uri="{BB962C8B-B14F-4D97-AF65-F5344CB8AC3E}">
        <p14:creationId xmlns:p14="http://schemas.microsoft.com/office/powerpoint/2010/main" val="1642217082"/>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apply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plan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12826659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 terraform help…"/>
          <p:cNvSpPr txBox="1">
            <a:spLocks noGrp="1"/>
          </p:cNvSpPr>
          <p:nvPr>
            <p:ph type="body" idx="13"/>
          </p:nvPr>
        </p:nvSpPr>
        <p:spPr>
          <a:xfrm>
            <a:off x="3128486" y="1293828"/>
            <a:ext cx="8335328" cy="4739567"/>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help</a:t>
            </a:r>
          </a:p>
          <a:p>
            <a:pPr algn="l">
              <a:lnSpc>
                <a:spcPct val="120000"/>
              </a:lnSpc>
              <a:defRPr sz="2800">
                <a:solidFill>
                  <a:srgbClr val="FFFFFF"/>
                </a:solidFill>
                <a:latin typeface="Courier"/>
                <a:ea typeface="Courier"/>
                <a:cs typeface="Courier"/>
                <a:sym typeface="Courier"/>
              </a:defRPr>
            </a:pPr>
            <a:r>
              <a:rPr sz="1400" dirty="0"/>
              <a:t>Common commands:</a:t>
            </a:r>
          </a:p>
          <a:p>
            <a:pPr algn="l">
              <a:lnSpc>
                <a:spcPct val="120000"/>
              </a:lnSpc>
              <a:defRPr sz="2800">
                <a:solidFill>
                  <a:srgbClr val="FFFFFF"/>
                </a:solidFill>
                <a:latin typeface="Courier"/>
                <a:ea typeface="Courier"/>
                <a:cs typeface="Courier"/>
                <a:sym typeface="Courier"/>
              </a:defRPr>
            </a:pPr>
            <a:r>
              <a:rPr sz="1400" dirty="0"/>
              <a:t>    </a:t>
            </a:r>
            <a:r>
              <a:rPr sz="1400" b="1" u="sng" dirty="0"/>
              <a:t>apply</a:t>
            </a:r>
            <a:r>
              <a:rPr sz="1400" dirty="0"/>
              <a:t>              Builds or changes infrastructure</a:t>
            </a:r>
          </a:p>
          <a:p>
            <a:pPr algn="l">
              <a:lnSpc>
                <a:spcPct val="120000"/>
              </a:lnSpc>
              <a:defRPr sz="2800">
                <a:solidFill>
                  <a:srgbClr val="FFFFFF"/>
                </a:solidFill>
                <a:latin typeface="Courier"/>
                <a:ea typeface="Courier"/>
                <a:cs typeface="Courier"/>
                <a:sym typeface="Courier"/>
              </a:defRPr>
            </a:pPr>
            <a:r>
              <a:rPr sz="1400" dirty="0"/>
              <a:t>    console            Interactive console for Terraform interpolations</a:t>
            </a:r>
          </a:p>
          <a:p>
            <a:pPr algn="l">
              <a:lnSpc>
                <a:spcPct val="120000"/>
              </a:lnSpc>
              <a:defRPr sz="2800">
                <a:solidFill>
                  <a:srgbClr val="FFFFFF"/>
                </a:solidFill>
                <a:latin typeface="Courier"/>
                <a:ea typeface="Courier"/>
                <a:cs typeface="Courier"/>
                <a:sym typeface="Courier"/>
              </a:defRPr>
            </a:pPr>
            <a:r>
              <a:rPr sz="1400" dirty="0"/>
              <a:t>    destroy            Destroy Terraform-managed infrastructure</a:t>
            </a:r>
          </a:p>
          <a:p>
            <a:pPr algn="l">
              <a:lnSpc>
                <a:spcPct val="120000"/>
              </a:lnSpc>
              <a:defRPr sz="2800">
                <a:solidFill>
                  <a:srgbClr val="FFFFFF"/>
                </a:solidFill>
                <a:latin typeface="Courier"/>
                <a:ea typeface="Courier"/>
                <a:cs typeface="Courier"/>
                <a:sym typeface="Courier"/>
              </a:defRPr>
            </a:pPr>
            <a:r>
              <a:rPr sz="1400" dirty="0"/>
              <a:t>    env                Workspace management</a:t>
            </a:r>
          </a:p>
          <a:p>
            <a:pPr algn="l">
              <a:lnSpc>
                <a:spcPct val="120000"/>
              </a:lnSpc>
              <a:defRPr sz="2800">
                <a:solidFill>
                  <a:srgbClr val="FFFFFF"/>
                </a:solidFill>
                <a:latin typeface="Courier"/>
                <a:ea typeface="Courier"/>
                <a:cs typeface="Courier"/>
                <a:sym typeface="Courier"/>
              </a:defRPr>
            </a:pPr>
            <a:r>
              <a:rPr sz="1400" dirty="0"/>
              <a:t>    fmt                Rewrites config files to canonical format</a:t>
            </a:r>
          </a:p>
          <a:p>
            <a:pPr algn="l">
              <a:lnSpc>
                <a:spcPct val="120000"/>
              </a:lnSpc>
              <a:defRPr sz="2800">
                <a:solidFill>
                  <a:srgbClr val="FFFFFF"/>
                </a:solidFill>
                <a:latin typeface="Courier"/>
                <a:ea typeface="Courier"/>
                <a:cs typeface="Courier"/>
                <a:sym typeface="Courier"/>
              </a:defRPr>
            </a:pPr>
            <a:r>
              <a:rPr sz="1400" dirty="0"/>
              <a:t>    get                Download and install modules for the configuration</a:t>
            </a:r>
          </a:p>
          <a:p>
            <a:pPr algn="l">
              <a:lnSpc>
                <a:spcPct val="120000"/>
              </a:lnSpc>
              <a:defRPr sz="2800">
                <a:solidFill>
                  <a:srgbClr val="FFFFFF"/>
                </a:solidFill>
                <a:latin typeface="Courier"/>
                <a:ea typeface="Courier"/>
                <a:cs typeface="Courier"/>
                <a:sym typeface="Courier"/>
              </a:defRPr>
            </a:pPr>
            <a:r>
              <a:rPr sz="1400" dirty="0"/>
              <a:t>    graph              Create a visual graph of Terraform resources</a:t>
            </a:r>
          </a:p>
          <a:p>
            <a:pPr algn="l">
              <a:lnSpc>
                <a:spcPct val="120000"/>
              </a:lnSpc>
              <a:defRPr sz="2800">
                <a:solidFill>
                  <a:srgbClr val="FFFFFF"/>
                </a:solidFill>
                <a:latin typeface="Courier"/>
                <a:ea typeface="Courier"/>
                <a:cs typeface="Courier"/>
                <a:sym typeface="Courier"/>
              </a:defRPr>
            </a:pPr>
            <a:r>
              <a:rPr sz="1400" dirty="0"/>
              <a:t>    import             Import existing infrastructure into Terraform</a:t>
            </a:r>
          </a:p>
          <a:p>
            <a:pPr algn="l">
              <a:lnSpc>
                <a:spcPct val="120000"/>
              </a:lnSpc>
              <a:defRPr sz="2800">
                <a:solidFill>
                  <a:srgbClr val="FFFFFF"/>
                </a:solidFill>
                <a:latin typeface="Courier"/>
                <a:ea typeface="Courier"/>
                <a:cs typeface="Courier"/>
                <a:sym typeface="Courier"/>
              </a:defRPr>
            </a:pPr>
            <a:r>
              <a:rPr sz="1400" dirty="0"/>
              <a:t>    init               Initialize a Terraform working directory</a:t>
            </a:r>
          </a:p>
          <a:p>
            <a:pPr algn="l">
              <a:lnSpc>
                <a:spcPct val="120000"/>
              </a:lnSpc>
              <a:defRPr sz="2800">
                <a:solidFill>
                  <a:srgbClr val="FFFFFF"/>
                </a:solidFill>
                <a:latin typeface="Courier"/>
                <a:ea typeface="Courier"/>
                <a:cs typeface="Courier"/>
                <a:sym typeface="Courier"/>
              </a:defRPr>
            </a:pPr>
            <a:r>
              <a:rPr sz="1400" dirty="0"/>
              <a:t>    output             Read an output from a state file</a:t>
            </a:r>
          </a:p>
          <a:p>
            <a:pPr algn="l">
              <a:lnSpc>
                <a:spcPct val="120000"/>
              </a:lnSpc>
              <a:defRPr sz="2800">
                <a:solidFill>
                  <a:srgbClr val="FFFFFF"/>
                </a:solidFill>
                <a:latin typeface="Courier"/>
                <a:ea typeface="Courier"/>
                <a:cs typeface="Courier"/>
                <a:sym typeface="Courier"/>
              </a:defRPr>
            </a:pPr>
            <a:r>
              <a:rPr sz="1400" dirty="0"/>
              <a:t>    </a:t>
            </a:r>
            <a:r>
              <a:rPr sz="1400" b="1" u="sng" dirty="0"/>
              <a:t>plan</a:t>
            </a:r>
            <a:r>
              <a:rPr sz="1400" dirty="0"/>
              <a:t>               Generate and show an execution plan</a:t>
            </a:r>
          </a:p>
          <a:p>
            <a:pPr algn="l">
              <a:lnSpc>
                <a:spcPct val="120000"/>
              </a:lnSpc>
              <a:defRPr sz="2800">
                <a:solidFill>
                  <a:srgbClr val="FFFFFF"/>
                </a:solidFill>
                <a:latin typeface="Courier"/>
                <a:ea typeface="Courier"/>
                <a:cs typeface="Courier"/>
                <a:sym typeface="Courier"/>
              </a:defRPr>
            </a:pPr>
            <a:r>
              <a:rPr sz="1400" dirty="0"/>
              <a:t>    providers          Prints a tree of the providers used in the config</a:t>
            </a:r>
          </a:p>
          <a:p>
            <a:pPr algn="l">
              <a:lnSpc>
                <a:spcPct val="120000"/>
              </a:lnSpc>
              <a:defRPr sz="2800">
                <a:solidFill>
                  <a:srgbClr val="FFFFFF"/>
                </a:solidFill>
                <a:latin typeface="Courier"/>
                <a:ea typeface="Courier"/>
                <a:cs typeface="Courier"/>
                <a:sym typeface="Courier"/>
              </a:defRPr>
            </a:pPr>
            <a:r>
              <a:rPr sz="1400" dirty="0"/>
              <a:t>    push               Upload this Terraform module to Atlas to run</a:t>
            </a:r>
          </a:p>
          <a:p>
            <a:pPr algn="l">
              <a:lnSpc>
                <a:spcPct val="120000"/>
              </a:lnSpc>
              <a:defRPr sz="2800">
                <a:solidFill>
                  <a:srgbClr val="FFFFFF"/>
                </a:solidFill>
                <a:latin typeface="Courier"/>
                <a:ea typeface="Courier"/>
                <a:cs typeface="Courier"/>
                <a:sym typeface="Courier"/>
              </a:defRPr>
            </a:pPr>
            <a:r>
              <a:rPr sz="1400" dirty="0"/>
              <a:t>    refresh            Update local state file against real resources</a:t>
            </a:r>
          </a:p>
          <a:p>
            <a:pPr algn="l">
              <a:lnSpc>
                <a:spcPct val="120000"/>
              </a:lnSpc>
              <a:defRPr sz="2800">
                <a:solidFill>
                  <a:srgbClr val="FFFFFF"/>
                </a:solidFill>
                <a:latin typeface="Courier"/>
                <a:ea typeface="Courier"/>
                <a:cs typeface="Courier"/>
                <a:sym typeface="Courier"/>
              </a:defRPr>
            </a:pPr>
            <a:r>
              <a:rPr sz="1400" dirty="0"/>
              <a:t>    show               Inspect Terraform state or plan</a:t>
            </a:r>
          </a:p>
          <a:p>
            <a:pPr algn="l">
              <a:lnSpc>
                <a:spcPct val="120000"/>
              </a:lnSpc>
              <a:defRPr sz="2800">
                <a:solidFill>
                  <a:srgbClr val="FFFFFF"/>
                </a:solidFill>
                <a:latin typeface="Courier"/>
                <a:ea typeface="Courier"/>
                <a:cs typeface="Courier"/>
                <a:sym typeface="Courier"/>
              </a:defRPr>
            </a:pPr>
            <a:r>
              <a:rPr sz="1400" dirty="0"/>
              <a:t>    taint              Manually mark a resource for recreation</a:t>
            </a:r>
          </a:p>
        </p:txBody>
      </p:sp>
    </p:spTree>
    <p:extLst>
      <p:ext uri="{BB962C8B-B14F-4D97-AF65-F5344CB8AC3E}">
        <p14:creationId xmlns:p14="http://schemas.microsoft.com/office/powerpoint/2010/main" val="7705113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ntroduction"/>
          <p:cNvSpPr txBox="1">
            <a:spLocks noGrp="1"/>
          </p:cNvSpPr>
          <p:nvPr>
            <p:ph type="title"/>
          </p:nvPr>
        </p:nvSpPr>
        <p:spPr>
          <a:prstGeom prst="rect">
            <a:avLst/>
          </a:prstGeom>
        </p:spPr>
        <p:txBody>
          <a:bodyPr/>
          <a:lstStyle/>
          <a:p>
            <a:r>
              <a:t>Introduction</a:t>
            </a:r>
          </a:p>
        </p:txBody>
      </p:sp>
    </p:spTree>
    <p:extLst>
      <p:ext uri="{BB962C8B-B14F-4D97-AF65-F5344CB8AC3E}">
        <p14:creationId xmlns:p14="http://schemas.microsoft.com/office/powerpoint/2010/main" val="34548033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0" name="The plan shows you what will happen…"/>
          <p:cNvSpPr txBox="1">
            <a:spLocks noGrp="1"/>
          </p:cNvSpPr>
          <p:nvPr>
            <p:ph type="body" idx="1"/>
          </p:nvPr>
        </p:nvSpPr>
        <p:spPr>
          <a:prstGeom prst="rect">
            <a:avLst/>
          </a:prstGeom>
        </p:spPr>
        <p:txBody>
          <a:bodyPr/>
          <a:lstStyle/>
          <a:p>
            <a:r>
              <a:t>The plan shows you what will happen</a:t>
            </a:r>
          </a:p>
          <a:p>
            <a:r>
              <a:t>You can save plans to guarantee what will happen</a:t>
            </a:r>
          </a:p>
          <a:p>
            <a:r>
              <a:t>Plans show reasons for certain actions (such as re-create)</a:t>
            </a:r>
          </a:p>
          <a:p>
            <a:r>
              <a:t>Prior to Terraform, users had to guess change ordering, parallelization, and rollout effect</a:t>
            </a:r>
          </a:p>
        </p:txBody>
      </p:sp>
    </p:spTree>
    <p:extLst>
      <p:ext uri="{BB962C8B-B14F-4D97-AF65-F5344CB8AC3E}">
        <p14:creationId xmlns:p14="http://schemas.microsoft.com/office/powerpoint/2010/main" val="1763893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Command: terraform plan"/>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plan</a:t>
            </a:r>
          </a:p>
        </p:txBody>
      </p:sp>
      <p:sp>
        <p:nvSpPr>
          <p:cNvPr id="1045" name="+ indicates a resource will be created…"/>
          <p:cNvSpPr txBox="1">
            <a:spLocks noGrp="1"/>
          </p:cNvSpPr>
          <p:nvPr>
            <p:ph type="body" idx="1"/>
          </p:nvPr>
        </p:nvSpPr>
        <p:spPr>
          <a:prstGeom prst="rect">
            <a:avLst/>
          </a:prstGeom>
        </p:spPr>
        <p:txBody>
          <a:bodyPr/>
          <a:lstStyle/>
          <a:p>
            <a:r>
              <a:rPr sz="2500">
                <a:solidFill>
                  <a:schemeClr val="accent2"/>
                </a:solidFill>
                <a:latin typeface="Courier"/>
                <a:ea typeface="Courier"/>
                <a:cs typeface="Courier"/>
                <a:sym typeface="Courier"/>
              </a:rPr>
              <a:t>+</a:t>
            </a:r>
            <a:r>
              <a:t> indicates a resource will be created</a:t>
            </a:r>
          </a:p>
          <a:p>
            <a:r>
              <a:rPr sz="2500">
                <a:solidFill>
                  <a:schemeClr val="accent5">
                    <a:hueOff val="100859"/>
                    <a:satOff val="-13629"/>
                    <a:lumOff val="23879"/>
                  </a:schemeClr>
                </a:solidFill>
                <a:latin typeface="Courier"/>
                <a:ea typeface="Courier"/>
                <a:cs typeface="Courier"/>
                <a:sym typeface="Courier"/>
              </a:rPr>
              <a:t>-</a:t>
            </a:r>
            <a:r>
              <a:t> indicates a resource will be destroyed</a:t>
            </a:r>
          </a:p>
          <a:p>
            <a:r>
              <a:rPr sz="2500">
                <a:solidFill>
                  <a:schemeClr val="accent6">
                    <a:hueOff val="105381"/>
                    <a:satOff val="14341"/>
                    <a:lumOff val="10801"/>
                  </a:schemeClr>
                </a:solidFill>
                <a:latin typeface="Courier"/>
                <a:ea typeface="Courier"/>
                <a:cs typeface="Courier"/>
                <a:sym typeface="Courier"/>
              </a:rPr>
              <a:t>~</a:t>
            </a:r>
            <a:r>
              <a:t> indicates a resource will be updated in-place</a:t>
            </a:r>
          </a:p>
          <a:p>
            <a:r>
              <a:rPr sz="2500">
                <a:solidFill>
                  <a:schemeClr val="accent6">
                    <a:hueOff val="105381"/>
                    <a:satOff val="14341"/>
                    <a:lumOff val="10801"/>
                  </a:schemeClr>
                </a:solidFill>
                <a:latin typeface="Courier"/>
                <a:ea typeface="Courier"/>
                <a:cs typeface="Courier"/>
                <a:sym typeface="Courier"/>
              </a:rPr>
              <a:t>-/+</a:t>
            </a:r>
            <a:r>
              <a:t> indicates a resources will be destroyed and re-created</a:t>
            </a:r>
          </a:p>
        </p:txBody>
      </p:sp>
    </p:spTree>
    <p:extLst>
      <p:ext uri="{BB962C8B-B14F-4D97-AF65-F5344CB8AC3E}">
        <p14:creationId xmlns:p14="http://schemas.microsoft.com/office/powerpoint/2010/main" val="780746224"/>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Exercise: Run terraform plan"/>
          <p:cNvSpPr txBox="1">
            <a:spLocks noGrp="1"/>
          </p:cNvSpPr>
          <p:nvPr>
            <p:ph type="title"/>
          </p:nvPr>
        </p:nvSpPr>
        <p:spPr>
          <a:prstGeom prst="rect">
            <a:avLst/>
          </a:prstGeom>
        </p:spPr>
        <p:txBody>
          <a:bodyPr/>
          <a:lstStyle/>
          <a:p>
            <a:r>
              <a:t>Exercise: Run </a:t>
            </a:r>
            <a:r>
              <a:rPr>
                <a:latin typeface="Courier"/>
                <a:ea typeface="Courier"/>
                <a:cs typeface="Courier"/>
                <a:sym typeface="Courier"/>
              </a:rPr>
              <a:t>terraform plan</a:t>
            </a:r>
          </a:p>
        </p:txBody>
      </p:sp>
      <p:sp>
        <p:nvSpPr>
          <p:cNvPr id="1050" name="Run terraform plan on the Terraform files created in the previous section. Leave the output on the screen for the instructor to see."/>
          <p:cNvSpPr txBox="1">
            <a:spLocks noGrp="1"/>
          </p:cNvSpPr>
          <p:nvPr>
            <p:ph type="body" idx="1"/>
          </p:nvPr>
        </p:nvSpPr>
        <p:spPr>
          <a:prstGeom prst="rect">
            <a:avLst/>
          </a:prstGeom>
        </p:spPr>
        <p:txBody>
          <a:bodyPr/>
          <a:lstStyle/>
          <a:p>
            <a:r>
              <a:t>Run </a:t>
            </a:r>
            <a:r>
              <a:rPr>
                <a:latin typeface="Courier"/>
                <a:ea typeface="Courier"/>
                <a:cs typeface="Courier"/>
                <a:sym typeface="Courier"/>
              </a:rPr>
              <a:t>terraform plan</a:t>
            </a:r>
            <a:r>
              <a:t> on the Terraform files created in the previous section. Leave the output on the screen for the instructor to see.</a:t>
            </a:r>
          </a:p>
        </p:txBody>
      </p:sp>
    </p:spTree>
    <p:extLst>
      <p:ext uri="{BB962C8B-B14F-4D97-AF65-F5344CB8AC3E}">
        <p14:creationId xmlns:p14="http://schemas.microsoft.com/office/powerpoint/2010/main" val="87206951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429383"/>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plan</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t>+ </a:t>
            </a:r>
            <a:r>
              <a:rPr lang="en-US" sz="1400" dirty="0" err="1"/>
              <a:t>azurerm_resource_group.myfirstrg</a:t>
            </a:r>
            <a:r>
              <a:rPr lang="en-US" sz="1400" dirty="0"/>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id:       &lt;computed&gt;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location: "</a:t>
            </a:r>
            <a:r>
              <a:rPr lang="en-US" sz="1400" dirty="0" err="1">
                <a:solidFill>
                  <a:schemeClr val="tx1"/>
                </a:solidFill>
              </a:rPr>
              <a:t>eastus</a:t>
            </a:r>
            <a:r>
              <a:rPr lang="en-US" sz="1400" dirty="0">
                <a:solidFill>
                  <a:schemeClr val="tx1"/>
                </a:solidFill>
              </a:rPr>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name:     "</a:t>
            </a:r>
            <a:r>
              <a:rPr lang="en-US" sz="1400" dirty="0" err="1">
                <a:solidFill>
                  <a:schemeClr val="tx1"/>
                </a:solidFill>
              </a:rPr>
              <a:t>myfirstresourcegroup</a:t>
            </a:r>
            <a:r>
              <a:rPr lang="en-US" sz="1400" dirty="0">
                <a:solidFill>
                  <a:schemeClr val="tx1"/>
                </a:solidFill>
              </a:rPr>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chemeClr val="tx1"/>
                </a:solidFill>
              </a:rPr>
              <a:t>	tags.%:   &lt;computed&gt;</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solidFill>
                <a:schemeClr val="tx1"/>
              </a:solidFill>
            </a:endParaRP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rgbClr val="FFFF00"/>
                </a:solidFill>
              </a:rPr>
              <a:t>Plan</a:t>
            </a:r>
            <a:r>
              <a:rPr lang="en-US" sz="1400" dirty="0">
                <a:solidFill>
                  <a:schemeClr val="tx1"/>
                </a:solidFill>
              </a:rPr>
              <a:t>: 1 to add, 0 to change, 0 to destroy.</a:t>
            </a:r>
            <a:endParaRPr sz="1400" dirty="0">
              <a:solidFill>
                <a:schemeClr val="tx1"/>
              </a:solidFill>
            </a:endParaRPr>
          </a:p>
        </p:txBody>
      </p:sp>
    </p:spTree>
    <p:extLst>
      <p:ext uri="{BB962C8B-B14F-4D97-AF65-F5344CB8AC3E}">
        <p14:creationId xmlns:p14="http://schemas.microsoft.com/office/powerpoint/2010/main" val="199832615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59" name="Executes changes in order based on the resource graph…"/>
          <p:cNvSpPr txBox="1">
            <a:spLocks noGrp="1"/>
          </p:cNvSpPr>
          <p:nvPr>
            <p:ph type="body" idx="1"/>
          </p:nvPr>
        </p:nvSpPr>
        <p:spPr>
          <a:prstGeom prst="rect">
            <a:avLst/>
          </a:prstGeom>
        </p:spPr>
        <p:txBody>
          <a:bodyPr/>
          <a:lstStyle/>
          <a:p>
            <a:r>
              <a:rPr dirty="0"/>
              <a:t>Executes changes in order based on the resource graph</a:t>
            </a:r>
          </a:p>
          <a:p>
            <a:r>
              <a:rPr dirty="0"/>
              <a:t>Parallelizes changes when possible</a:t>
            </a:r>
          </a:p>
          <a:p>
            <a:r>
              <a:rPr dirty="0"/>
              <a:t>Handles and recovers transient errors</a:t>
            </a:r>
          </a:p>
        </p:txBody>
      </p:sp>
    </p:spTree>
    <p:extLst>
      <p:ext uri="{BB962C8B-B14F-4D97-AF65-F5344CB8AC3E}">
        <p14:creationId xmlns:p14="http://schemas.microsoft.com/office/powerpoint/2010/main" val="357985057"/>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2946448"/>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apply</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Creating...  </a:t>
            </a:r>
          </a:p>
          <a:p>
            <a:pPr algn="l">
              <a:lnSpc>
                <a:spcPct val="120000"/>
              </a:lnSpc>
              <a:defRPr sz="2800">
                <a:solidFill>
                  <a:srgbClr val="FFFFFF"/>
                </a:solidFill>
                <a:latin typeface="Courier"/>
                <a:ea typeface="Courier"/>
                <a:cs typeface="Courier"/>
                <a:sym typeface="Courier"/>
              </a:defRPr>
            </a:pPr>
            <a:r>
              <a:rPr lang="en-US" sz="1400" dirty="0"/>
              <a:t>	location: "" =&gt; "</a:t>
            </a:r>
            <a:r>
              <a:rPr lang="en-US" sz="1400" dirty="0" err="1"/>
              <a:t>eastus</a:t>
            </a:r>
            <a:r>
              <a:rPr lang="en-US" sz="1400" dirty="0"/>
              <a:t>"  </a:t>
            </a:r>
          </a:p>
          <a:p>
            <a:pPr algn="l">
              <a:lnSpc>
                <a:spcPct val="120000"/>
              </a:lnSpc>
              <a:defRPr sz="2800">
                <a:solidFill>
                  <a:srgbClr val="FFFFFF"/>
                </a:solidFill>
                <a:latin typeface="Courier"/>
                <a:ea typeface="Courier"/>
                <a:cs typeface="Courier"/>
                <a:sym typeface="Courier"/>
              </a:defRPr>
            </a:pPr>
            <a:r>
              <a:rPr lang="en-US" sz="1400" dirty="0"/>
              <a:t>	name:     "" =&gt; "</a:t>
            </a:r>
            <a:r>
              <a:rPr lang="en-US" sz="1400" dirty="0" err="1"/>
              <a:t>myfirstresourcegroup</a:t>
            </a:r>
            <a:r>
              <a:rPr lang="en-US" sz="1400" dirty="0"/>
              <a:t>"  </a:t>
            </a:r>
          </a:p>
          <a:p>
            <a:pPr algn="l">
              <a:lnSpc>
                <a:spcPct val="120000"/>
              </a:lnSpc>
              <a:defRPr sz="2800">
                <a:solidFill>
                  <a:srgbClr val="FFFFFF"/>
                </a:solidFill>
                <a:latin typeface="Courier"/>
                <a:ea typeface="Courier"/>
                <a:cs typeface="Courier"/>
                <a:sym typeface="Courier"/>
              </a:defRPr>
            </a:pPr>
            <a:r>
              <a:rPr lang="en-US" sz="1400" dirty="0"/>
              <a:t>	tags.%:   "" =&gt; "&lt;computed&gt;"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Creation complete after 2s (ID: /subscription/</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Apply complete! Resources: 1 added, 0 changed, 0 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714411452"/>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Command: terraform apply"/>
          <p:cNvSpPr txBox="1">
            <a:spLocks noGrp="1"/>
          </p:cNvSpPr>
          <p:nvPr>
            <p:ph type="title"/>
          </p:nvPr>
        </p:nvSpPr>
        <p:spPr>
          <a:prstGeom prst="rect">
            <a:avLst/>
          </a:prstGeom>
        </p:spPr>
        <p:txBody>
          <a:bodyPr/>
          <a:lstStyle/>
          <a:p>
            <a:r>
              <a:t>Command: </a:t>
            </a:r>
            <a:r>
              <a:rPr>
                <a:latin typeface="Courier"/>
                <a:ea typeface="Courier"/>
                <a:cs typeface="Courier"/>
                <a:sym typeface="Courier"/>
              </a:rPr>
              <a:t>terraform apply</a:t>
            </a:r>
          </a:p>
        </p:txBody>
      </p:sp>
      <p:sp>
        <p:nvSpPr>
          <p:cNvPr id="1071" name="Updates existing resources when updates are allowed…"/>
          <p:cNvSpPr txBox="1">
            <a:spLocks noGrp="1"/>
          </p:cNvSpPr>
          <p:nvPr>
            <p:ph type="body" idx="1"/>
          </p:nvPr>
        </p:nvSpPr>
        <p:spPr>
          <a:prstGeom prst="rect">
            <a:avLst/>
          </a:prstGeom>
        </p:spPr>
        <p:txBody>
          <a:bodyPr/>
          <a:lstStyle/>
          <a:p>
            <a:r>
              <a:t>Updates existing resources when updates are allowed</a:t>
            </a:r>
          </a:p>
          <a:p>
            <a:r>
              <a:t>Re-creates existing resources when updates are not allowed</a:t>
            </a:r>
          </a:p>
        </p:txBody>
      </p:sp>
    </p:spTree>
    <p:extLst>
      <p:ext uri="{BB962C8B-B14F-4D97-AF65-F5344CB8AC3E}">
        <p14:creationId xmlns:p14="http://schemas.microsoft.com/office/powerpoint/2010/main" val="257073287"/>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Individual Challenge!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Navigate to </a:t>
            </a:r>
            <a:r>
              <a:rPr lang="en-CA" dirty="0" err="1"/>
              <a:t>terraform.io</a:t>
            </a:r>
            <a:r>
              <a:rPr lang="en-CA" dirty="0"/>
              <a:t>/docs/providers/</a:t>
            </a:r>
            <a:r>
              <a:rPr lang="en-CA" dirty="0" err="1"/>
              <a:t>azurerm</a:t>
            </a:r>
            <a:r>
              <a:rPr lang="en-CA" dirty="0"/>
              <a:t>/</a:t>
            </a:r>
            <a:r>
              <a:rPr lang="en-CA" dirty="0" err="1"/>
              <a:t>index.html</a:t>
            </a:r>
            <a:endParaRPr lang="en-CA" dirty="0"/>
          </a:p>
          <a:p>
            <a:pPr marL="514350" indent="-514350">
              <a:buFont typeface="+mj-lt"/>
              <a:buAutoNum type="arabicPeriod"/>
            </a:pPr>
            <a:r>
              <a:rPr lang="en-CA" dirty="0"/>
              <a:t>Find the </a:t>
            </a:r>
            <a:r>
              <a:rPr lang="en-CA" dirty="0" err="1"/>
              <a:t>azurerm_resource_group</a:t>
            </a:r>
            <a:endParaRPr lang="en-CA" dirty="0"/>
          </a:p>
          <a:p>
            <a:pPr marL="514350" indent="-514350">
              <a:buFont typeface="+mj-lt"/>
              <a:buAutoNum type="arabicPeriod"/>
            </a:pPr>
            <a:r>
              <a:rPr lang="en-CA" dirty="0"/>
              <a:t>Add a tag called "Environment with the </a:t>
            </a:r>
            <a:r>
              <a:rPr lang="en-CA"/>
              <a:t>value of "</a:t>
            </a:r>
            <a:r>
              <a:rPr lang="en-CA" dirty="0"/>
              <a:t>Production"</a:t>
            </a:r>
          </a:p>
          <a:p>
            <a:pPr marL="514350" indent="-514350">
              <a:buFont typeface="+mj-lt"/>
              <a:buAutoNum type="arabicPeriod"/>
            </a:pPr>
            <a:r>
              <a:rPr lang="en-CA" dirty="0"/>
              <a:t>Ask for help! (neighbour, colleague, phone a friend, instructor)</a:t>
            </a:r>
          </a:p>
          <a:p>
            <a:pPr marL="514350" indent="-514350">
              <a:buFont typeface="+mj-lt"/>
              <a:buAutoNum type="arabicPeriod"/>
            </a:pPr>
            <a:endParaRPr lang="en-CA" dirty="0"/>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537694227"/>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source &quot;aws_instance&quot; &quot;web&quot; {…"/>
          <p:cNvSpPr txBox="1">
            <a:spLocks noGrp="1"/>
          </p:cNvSpPr>
          <p:nvPr>
            <p:ph type="body" idx="13"/>
          </p:nvPr>
        </p:nvSpPr>
        <p:spPr>
          <a:xfrm>
            <a:off x="3128486" y="1293828"/>
            <a:ext cx="8335328" cy="3795911"/>
          </a:xfrm>
          <a:prstGeom prst="rect">
            <a:avLst/>
          </a:prstGeom>
          <a:extLst>
            <a:ext uri="{C572A759-6A51-4108-AA02-DFA0A04FC94B}">
              <ma14:wrappingTextBoxFlag xmlns="" xmlns:ma14="http://schemas.microsoft.com/office/mac/drawingml/2011/main" val="1"/>
            </a:ext>
          </a:extLst>
        </p:spPr>
        <p:txBody>
          <a:bodyPr/>
          <a:lstStyle/>
          <a:p>
            <a:pPr algn="l"/>
            <a:r>
              <a:rPr lang="en-US" sz="2400" dirty="0">
                <a:solidFill>
                  <a:srgbClr val="00008B"/>
                </a:solidFill>
                <a:latin typeface="Consolas" panose="020B0609020204030204" pitchFamily="49" charset="0"/>
              </a:rPr>
              <a:t>resource</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azurerm_resource_group</a:t>
            </a:r>
            <a:r>
              <a:rPr lang="en-US" sz="2400" dirty="0">
                <a:solidFill>
                  <a:srgbClr val="8B0000"/>
                </a:solidFill>
                <a:latin typeface="Consolas" panose="020B0609020204030204" pitchFamily="49" charset="0"/>
              </a:rPr>
              <a:t>" "</a:t>
            </a:r>
            <a:r>
              <a:rPr lang="en-US" sz="2400" dirty="0" err="1">
                <a:solidFill>
                  <a:srgbClr val="8B0000"/>
                </a:solidFill>
                <a:latin typeface="Consolas" panose="020B0609020204030204" pitchFamily="49" charset="0"/>
              </a:rPr>
              <a:t>myfirstrg</a:t>
            </a:r>
            <a:r>
              <a:rPr lang="en-US" sz="2400" dirty="0">
                <a:solidFill>
                  <a:srgbClr val="8B0000"/>
                </a:solidFill>
                <a:latin typeface="Consolas" panose="020B0609020204030204" pitchFamily="49" charset="0"/>
              </a:rPr>
              <a:t>"</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name</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a:t>
            </a:r>
            <a:r>
              <a:rPr lang="en-US" sz="2400" dirty="0" err="1">
                <a:solidFill>
                  <a:srgbClr val="8B0000"/>
                </a:solidFill>
                <a:latin typeface="Consolas" panose="020B0609020204030204" pitchFamily="49" charset="0"/>
              </a:rPr>
              <a:t>myfirstresourcegroup</a:t>
            </a:r>
            <a:r>
              <a:rPr lang="en-US" sz="2400" dirty="0">
                <a:solidFill>
                  <a:srgbClr val="8B0000"/>
                </a:solidFill>
                <a:latin typeface="Consolas" panose="020B0609020204030204" pitchFamily="49" charset="0"/>
              </a:rPr>
              <a:t>"</a:t>
            </a:r>
            <a:endParaRPr lang="en-US" sz="2400" dirty="0">
              <a:solidFill>
                <a:srgbClr val="333333"/>
              </a:solidFill>
              <a:latin typeface="Consolas" panose="020B0609020204030204" pitchFamily="49" charset="0"/>
            </a:endParaRPr>
          </a:p>
          <a:p>
            <a:pPr algn="l"/>
            <a:r>
              <a:rPr lang="en-US" sz="2400" dirty="0">
                <a:solidFill>
                  <a:srgbClr val="FF4500"/>
                </a:solidFill>
                <a:latin typeface="Consolas" panose="020B0609020204030204" pitchFamily="49" charset="0"/>
              </a:rPr>
              <a:t>	location</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"East US"</a:t>
            </a:r>
            <a:endParaRPr lang="en-US" sz="2400" dirty="0">
              <a:solidFill>
                <a:srgbClr val="333333"/>
              </a:solidFill>
              <a:latin typeface="Consolas" panose="020B0609020204030204" pitchFamily="49" charset="0"/>
            </a:endParaRPr>
          </a:p>
          <a:p>
            <a:pPr algn="l"/>
            <a:br>
              <a:rPr lang="en-US" sz="2400" dirty="0">
                <a:solidFill>
                  <a:srgbClr val="333333"/>
                </a:solidFill>
                <a:latin typeface="Consolas" panose="020B0609020204030204" pitchFamily="49" charset="0"/>
              </a:rPr>
            </a:br>
            <a:r>
              <a:rPr lang="en-US" sz="2400" dirty="0">
                <a:solidFill>
                  <a:srgbClr val="333333"/>
                </a:solidFill>
                <a:latin typeface="Consolas" panose="020B0609020204030204" pitchFamily="49" charset="0"/>
              </a:rPr>
              <a:t>	</a:t>
            </a:r>
            <a:r>
              <a:rPr lang="en-US" sz="2400" dirty="0">
                <a:solidFill>
                  <a:srgbClr val="00008B"/>
                </a:solidFill>
                <a:latin typeface="Consolas" panose="020B0609020204030204" pitchFamily="49" charset="0"/>
              </a:rPr>
              <a:t>tags</a:t>
            </a:r>
            <a:r>
              <a:rPr lang="en-US" sz="2400" dirty="0">
                <a:solidFill>
                  <a:srgbClr val="333333"/>
                </a:solidFill>
                <a:latin typeface="Consolas" panose="020B0609020204030204" pitchFamily="49" charset="0"/>
              </a:rPr>
              <a:t> {</a:t>
            </a:r>
          </a:p>
          <a:p>
            <a:pPr algn="l"/>
            <a:r>
              <a:rPr lang="en-US" sz="2400" dirty="0">
                <a:solidFill>
                  <a:srgbClr val="FF4500"/>
                </a:solidFill>
                <a:latin typeface="Consolas" panose="020B0609020204030204" pitchFamily="49" charset="0"/>
              </a:rPr>
              <a:t>		environment</a:t>
            </a:r>
            <a:r>
              <a:rPr lang="en-US" sz="2400" dirty="0">
                <a:solidFill>
                  <a:srgbClr val="333333"/>
                </a:solidFill>
                <a:latin typeface="Consolas" panose="020B0609020204030204" pitchFamily="49" charset="0"/>
              </a:rPr>
              <a:t> </a:t>
            </a:r>
            <a:r>
              <a:rPr lang="en-US" sz="2400" dirty="0">
                <a:solidFill>
                  <a:srgbClr val="A9A9A9"/>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8B0000"/>
                </a:solidFill>
                <a:latin typeface="Consolas" panose="020B0609020204030204" pitchFamily="49" charset="0"/>
              </a:rPr>
              <a:t>"Production"</a:t>
            </a:r>
            <a:endParaRPr lang="en-US" sz="2400" dirty="0">
              <a:solidFill>
                <a:srgbClr val="333333"/>
              </a:solidFill>
              <a:latin typeface="Consolas" panose="020B0609020204030204" pitchFamily="49" charset="0"/>
            </a:endParaRPr>
          </a:p>
          <a:p>
            <a:pPr algn="l"/>
            <a:r>
              <a:rPr lang="en-US" sz="2400" dirty="0">
                <a:solidFill>
                  <a:srgbClr val="333333"/>
                </a:solidFill>
                <a:latin typeface="Consolas" panose="020B0609020204030204" pitchFamily="49" charset="0"/>
              </a:rPr>
              <a:t>	}</a:t>
            </a:r>
          </a:p>
          <a:p>
            <a:pPr algn="l"/>
            <a:r>
              <a:rPr lang="en-US" sz="2400" dirty="0">
                <a:solidFill>
                  <a:srgbClr val="333333"/>
                </a:solidFill>
                <a:latin typeface="Consolas" panose="020B0609020204030204" pitchFamily="49" charset="0"/>
              </a:rPr>
              <a:t>}</a:t>
            </a:r>
          </a:p>
          <a:p>
            <a:pPr algn="l"/>
            <a:br>
              <a:rPr lang="en-US" sz="2400" dirty="0">
                <a:solidFill>
                  <a:srgbClr val="333333"/>
                </a:solidFill>
                <a:latin typeface="Consolas" panose="020B0609020204030204" pitchFamily="49" charset="0"/>
              </a:rPr>
            </a:br>
            <a:endParaRPr lang="en-US" sz="2400" dirty="0">
              <a:solidFill>
                <a:srgbClr val="333333"/>
              </a:solidFill>
              <a:latin typeface="Consolas" panose="020B0609020204030204" pitchFamily="49" charset="0"/>
            </a:endParaRPr>
          </a:p>
        </p:txBody>
      </p:sp>
      <p:sp>
        <p:nvSpPr>
          <p:cNvPr id="819" name="main.tf"/>
          <p:cNvSpPr txBox="1">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defRPr sz="2400" b="1">
                <a:solidFill>
                  <a:srgbClr val="FFFFFF"/>
                </a:solidFill>
                <a:latin typeface="Courier"/>
                <a:ea typeface="Courier"/>
                <a:cs typeface="Courier"/>
                <a:sym typeface="Courier"/>
              </a:defRPr>
            </a:lvl1pPr>
          </a:lstStyle>
          <a:p>
            <a:r>
              <a:t>main.tf</a:t>
            </a:r>
          </a:p>
        </p:txBody>
      </p:sp>
    </p:spTree>
    <p:extLst>
      <p:ext uri="{BB962C8B-B14F-4D97-AF65-F5344CB8AC3E}">
        <p14:creationId xmlns:p14="http://schemas.microsoft.com/office/powerpoint/2010/main" val="109894631"/>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 terraform plan…"/>
          <p:cNvSpPr txBox="1">
            <a:spLocks noGrp="1"/>
          </p:cNvSpPr>
          <p:nvPr>
            <p:ph type="body" idx="13"/>
          </p:nvPr>
        </p:nvSpPr>
        <p:spPr>
          <a:xfrm>
            <a:off x="3128486" y="1293828"/>
            <a:ext cx="8335328" cy="2503249"/>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a:t>
            </a:r>
            <a:r>
              <a:rPr sz="1400" dirty="0"/>
              <a:t> terraform plan</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a:solidFill>
                  <a:srgbClr val="FFFF00"/>
                </a:solidFill>
              </a:rPr>
              <a:t>azurerm_resource_group.myfirstrg</a:t>
            </a:r>
            <a:r>
              <a:rPr lang="en-US" sz="1000" dirty="0"/>
              <a:t> </a:t>
            </a:r>
            <a:r>
              <a:rPr lang="en-US" sz="1000" dirty="0">
                <a:solidFill>
                  <a:schemeClr val="bg1"/>
                </a:solidFill>
              </a:rPr>
              <a:t>(new resource required)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id: "/subscriptions/</a:t>
            </a:r>
            <a:r>
              <a:rPr lang="en-US" sz="1000" dirty="0" err="1"/>
              <a:t>sresourceGroups</a:t>
            </a:r>
            <a:r>
              <a:rPr lang="en-US" sz="1000" dirty="0"/>
              <a:t>/</a:t>
            </a:r>
            <a:r>
              <a:rPr lang="en-US" sz="1000" dirty="0" err="1"/>
              <a:t>MyFirstResourceGroup</a:t>
            </a:r>
            <a:r>
              <a:rPr lang="en-US" sz="1000" dirty="0"/>
              <a:t>" =&gt; &lt;computed&gt; </a:t>
            </a:r>
            <a:r>
              <a:rPr lang="en-US" sz="1000" dirty="0">
                <a:solidFill>
                  <a:schemeClr val="bg1"/>
                </a:solidFill>
              </a:rPr>
              <a:t>(forces new resource)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location:         "</a:t>
            </a:r>
            <a:r>
              <a:rPr lang="en-US" sz="1000" dirty="0" err="1"/>
              <a:t>eastus</a:t>
            </a:r>
            <a:r>
              <a:rPr lang="en-US" sz="1000" dirty="0"/>
              <a:t>" =&gt; "</a:t>
            </a:r>
            <a:r>
              <a:rPr lang="en-US" sz="1000" dirty="0" err="1"/>
              <a:t>eastus</a:t>
            </a:r>
            <a:r>
              <a:rPr lang="en-US" sz="1000" dirty="0"/>
              <a:t>"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name:             "</a:t>
            </a:r>
            <a:r>
              <a:rPr lang="en-US" sz="1000" dirty="0" err="1"/>
              <a:t>MyFirstResourceGroup</a:t>
            </a:r>
            <a:r>
              <a:rPr lang="en-US" sz="1000" dirty="0"/>
              <a:t>" =&gt; "</a:t>
            </a:r>
            <a:r>
              <a:rPr lang="en-US" sz="1000" dirty="0" err="1"/>
              <a:t>myfirstresourcegroup</a:t>
            </a:r>
            <a:r>
              <a:rPr lang="en-US" sz="1000" dirty="0"/>
              <a:t>" </a:t>
            </a:r>
            <a:r>
              <a:rPr lang="en-US" sz="1000" dirty="0">
                <a:solidFill>
                  <a:schemeClr val="bg1"/>
                </a:solidFill>
              </a:rPr>
              <a:t>(forces new resource)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tags.%:           "0" =&gt; "1"      </a:t>
            </a:r>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000" dirty="0"/>
              <a:t>	</a:t>
            </a:r>
            <a:r>
              <a:rPr lang="en-US" sz="1000" dirty="0" err="1"/>
              <a:t>tags.environment</a:t>
            </a:r>
            <a:r>
              <a:rPr lang="en-US" sz="1000" dirty="0"/>
              <a:t>: "" =&gt; "Production"</a:t>
            </a:r>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endParaRPr lang="en-US" sz="1400" dirty="0"/>
          </a:p>
          <a:p>
            <a:pPr algn="l">
              <a:lnSpc>
                <a:spcPct val="120000"/>
              </a:lnSpc>
              <a:defRPr sz="2800">
                <a:solidFill>
                  <a:schemeClr val="accent2">
                    <a:hueOff val="-1342298"/>
                    <a:satOff val="-4651"/>
                    <a:lumOff val="19617"/>
                  </a:schemeClr>
                </a:solidFill>
                <a:latin typeface="Courier"/>
                <a:ea typeface="Courier"/>
                <a:cs typeface="Courier"/>
                <a:sym typeface="Courier"/>
              </a:defRPr>
            </a:pPr>
            <a:r>
              <a:rPr lang="en-US" sz="1400" dirty="0">
                <a:solidFill>
                  <a:srgbClr val="FFFF00"/>
                </a:solidFill>
              </a:rPr>
              <a:t>Plan</a:t>
            </a:r>
            <a:r>
              <a:rPr lang="en-US" sz="1400" dirty="0"/>
              <a:t>: 1 to add, 0 to change, 1 to destroy.</a:t>
            </a:r>
            <a:endParaRPr sz="1400" dirty="0">
              <a:solidFill>
                <a:schemeClr val="tx1"/>
              </a:solidFill>
            </a:endParaRPr>
          </a:p>
        </p:txBody>
      </p:sp>
    </p:spTree>
    <p:extLst>
      <p:ext uri="{BB962C8B-B14F-4D97-AF65-F5344CB8AC3E}">
        <p14:creationId xmlns:p14="http://schemas.microsoft.com/office/powerpoint/2010/main" val="17302830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What is </a:t>
            </a:r>
            <a:r>
              <a:rPr lang="en-CA" dirty="0" err="1"/>
              <a:t>Infranstructure</a:t>
            </a:r>
            <a:r>
              <a:rPr lang="en-CA" dirty="0"/>
              <a:t> as Code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r>
              <a:rPr lang="en-CA" i="1" dirty="0"/>
              <a:t>Infrastructure as Code (</a:t>
            </a:r>
            <a:r>
              <a:rPr lang="en-CA" i="1" dirty="0" err="1"/>
              <a:t>IaC</a:t>
            </a:r>
            <a:r>
              <a:rPr lang="en-CA" i="1" dirty="0"/>
              <a:t>) is the process of managing and provisioning computer data centers through machine-readable definition files. </a:t>
            </a:r>
            <a:endParaRPr i="1" dirty="0"/>
          </a:p>
        </p:txBody>
      </p:sp>
    </p:spTree>
    <p:extLst>
      <p:ext uri="{BB962C8B-B14F-4D97-AF65-F5344CB8AC3E}">
        <p14:creationId xmlns:p14="http://schemas.microsoft.com/office/powerpoint/2010/main" val="705474943"/>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 terraform apply…"/>
          <p:cNvSpPr txBox="1">
            <a:spLocks noGrp="1"/>
          </p:cNvSpPr>
          <p:nvPr>
            <p:ph type="body" idx="13"/>
          </p:nvPr>
        </p:nvSpPr>
        <p:spPr>
          <a:xfrm>
            <a:off x="3128486" y="1293828"/>
            <a:ext cx="8335328" cy="3722045"/>
          </a:xfrm>
          <a:prstGeom prst="rect">
            <a:avLst/>
          </a:prstGeom>
          <a:extLst>
            <a:ext uri="{C572A759-6A51-4108-AA02-DFA0A04FC94B}">
              <ma14:wrappingTextBoxFlag xmlns="" xmlns:ma14="http://schemas.microsoft.com/office/mac/drawingml/2011/main" val="1"/>
            </a:ext>
          </a:extLst>
        </p:spPr>
        <p:txBody>
          <a:bodyPr/>
          <a:lstStyle/>
          <a:p>
            <a:pPr algn="l">
              <a:lnSpc>
                <a:spcPct val="120000"/>
              </a:lnSpc>
              <a:defRPr sz="2800">
                <a:solidFill>
                  <a:srgbClr val="FFFFFF"/>
                </a:solidFill>
                <a:latin typeface="Courier"/>
                <a:ea typeface="Courier"/>
                <a:cs typeface="Courier"/>
                <a:sym typeface="Courier"/>
              </a:defRPr>
            </a:pPr>
            <a:r>
              <a:rPr lang="en-US" sz="1400" dirty="0"/>
              <a:t>PS&gt; </a:t>
            </a:r>
            <a:r>
              <a:rPr sz="1400" dirty="0"/>
              <a:t>terraform apply</a:t>
            </a:r>
            <a:endParaRPr lang="en-CA" sz="1400" dirty="0"/>
          </a:p>
          <a:p>
            <a:pPr algn="l">
              <a:lnSpc>
                <a:spcPct val="120000"/>
              </a:lnSpc>
              <a:defRPr sz="2800">
                <a:solidFill>
                  <a:srgbClr val="FFFFFF"/>
                </a:solidFill>
                <a:latin typeface="Courier"/>
                <a:ea typeface="Courier"/>
                <a:cs typeface="Courier"/>
                <a:sym typeface="Courier"/>
              </a:defRPr>
            </a:pPr>
            <a:endParaRPr sz="1400" dirty="0"/>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Destroying... (ID: /subscription/</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r>
              <a:rPr lang="en-US" sz="1400" dirty="0"/>
              <a:t>	</a:t>
            </a:r>
          </a:p>
          <a:p>
            <a:pPr algn="l">
              <a:lnSpc>
                <a:spcPct val="120000"/>
              </a:lnSpc>
              <a:defRPr sz="2800">
                <a:solidFill>
                  <a:srgbClr val="FFFFFF"/>
                </a:solidFill>
                <a:latin typeface="Courier"/>
                <a:ea typeface="Courier"/>
                <a:cs typeface="Courier"/>
                <a:sym typeface="Courier"/>
              </a:defRPr>
            </a:pPr>
            <a:r>
              <a:rPr lang="en-CA" sz="1400" dirty="0"/>
              <a:t>	</a:t>
            </a:r>
            <a:r>
              <a:rPr lang="mr-IN" sz="1400" dirty="0"/>
              <a:t>location:         "" =&gt; "eastus"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name:             "" =&gt; "myfirstresourcegroup"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tags.%:           "" =&gt; "1"  </a:t>
            </a:r>
            <a:endParaRPr lang="en-CA" sz="1400" dirty="0"/>
          </a:p>
          <a:p>
            <a:pPr algn="l">
              <a:lnSpc>
                <a:spcPct val="120000"/>
              </a:lnSpc>
              <a:defRPr sz="2800">
                <a:solidFill>
                  <a:srgbClr val="FFFFFF"/>
                </a:solidFill>
                <a:latin typeface="Courier"/>
                <a:ea typeface="Courier"/>
                <a:cs typeface="Courier"/>
                <a:sym typeface="Courier"/>
              </a:defRPr>
            </a:pPr>
            <a:r>
              <a:rPr lang="en-CA" sz="1400" dirty="0"/>
              <a:t>	</a:t>
            </a:r>
            <a:r>
              <a:rPr lang="mr-IN" sz="1400" dirty="0"/>
              <a:t>tags.environment: "" =&gt; "Production"</a:t>
            </a:r>
            <a:endParaRPr lang="en-US" sz="1400" dirty="0"/>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endParaRPr lang="en-US" sz="1400" dirty="0">
              <a:solidFill>
                <a:srgbClr val="FFFF00"/>
              </a:solidFill>
            </a:endParaRPr>
          </a:p>
          <a:p>
            <a:pPr algn="l">
              <a:lnSpc>
                <a:spcPct val="120000"/>
              </a:lnSpc>
              <a:defRPr sz="2800">
                <a:solidFill>
                  <a:srgbClr val="FFFFFF"/>
                </a:solidFill>
                <a:latin typeface="Courier"/>
                <a:ea typeface="Courier"/>
                <a:cs typeface="Courier"/>
                <a:sym typeface="Courier"/>
              </a:defRPr>
            </a:pPr>
            <a:r>
              <a:rPr lang="en-US" sz="1400" dirty="0" err="1">
                <a:solidFill>
                  <a:srgbClr val="FFFF00"/>
                </a:solidFill>
              </a:rPr>
              <a:t>azurerm_resource_group.myfirstrg</a:t>
            </a:r>
            <a:r>
              <a:rPr lang="en-US" sz="1400" dirty="0">
                <a:solidFill>
                  <a:srgbClr val="FFFF00"/>
                </a:solidFill>
              </a:rPr>
              <a:t>: Creation complete after 1s (ID: /subscriptions/</a:t>
            </a:r>
            <a:r>
              <a:rPr lang="en-US" sz="1400" dirty="0" err="1">
                <a:solidFill>
                  <a:srgbClr val="FFFF00"/>
                </a:solidFill>
              </a:rPr>
              <a:t>resourceGroups</a:t>
            </a:r>
            <a:r>
              <a:rPr lang="en-US" sz="1400" dirty="0">
                <a:solidFill>
                  <a:srgbClr val="FFFF00"/>
                </a:solidFill>
              </a:rPr>
              <a:t>/</a:t>
            </a:r>
            <a:r>
              <a:rPr lang="en-US" sz="1400" dirty="0" err="1">
                <a:solidFill>
                  <a:srgbClr val="FFFF00"/>
                </a:solidFill>
              </a:rPr>
              <a:t>myfirstresourcegroup</a:t>
            </a:r>
            <a:r>
              <a:rPr lang="en-US" sz="1400" dirty="0">
                <a:solidFill>
                  <a:srgbClr val="FFFF00"/>
                </a:solidFill>
              </a:rPr>
              <a:t>)</a:t>
            </a:r>
          </a:p>
          <a:p>
            <a:pPr algn="l">
              <a:lnSpc>
                <a:spcPct val="120000"/>
              </a:lnSpc>
              <a:defRPr sz="2800">
                <a:solidFill>
                  <a:srgbClr val="FFFFFF"/>
                </a:solidFill>
                <a:latin typeface="Courier"/>
                <a:ea typeface="Courier"/>
                <a:cs typeface="Courier"/>
                <a:sym typeface="Courier"/>
              </a:defRPr>
            </a:pPr>
            <a:endParaRPr lang="en-US" sz="1400" dirty="0"/>
          </a:p>
          <a:p>
            <a:pPr algn="l">
              <a:lnSpc>
                <a:spcPct val="120000"/>
              </a:lnSpc>
              <a:defRPr sz="2800">
                <a:solidFill>
                  <a:srgbClr val="FFFFFF"/>
                </a:solidFill>
                <a:latin typeface="Courier"/>
                <a:ea typeface="Courier"/>
                <a:cs typeface="Courier"/>
                <a:sym typeface="Courier"/>
              </a:defRPr>
            </a:pPr>
            <a:r>
              <a:rPr lang="en-US" sz="1400" dirty="0">
                <a:solidFill>
                  <a:schemeClr val="accent2">
                    <a:lumMod val="60000"/>
                    <a:lumOff val="40000"/>
                  </a:schemeClr>
                </a:solidFill>
              </a:rPr>
              <a:t>Apply complete! Resources: 1 added, 0 changed, 1 destroyed.</a:t>
            </a:r>
            <a:endParaRPr sz="1400" dirty="0">
              <a:solidFill>
                <a:schemeClr val="accent2">
                  <a:lumMod val="60000"/>
                  <a:lumOff val="40000"/>
                </a:schemeClr>
              </a:solidFill>
            </a:endParaRPr>
          </a:p>
        </p:txBody>
      </p:sp>
    </p:spTree>
    <p:extLst>
      <p:ext uri="{BB962C8B-B14F-4D97-AF65-F5344CB8AC3E}">
        <p14:creationId xmlns:p14="http://schemas.microsoft.com/office/powerpoint/2010/main" val="154514177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Accomplished</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Introduction to Infrastructure as Code</a:t>
            </a:r>
          </a:p>
          <a:p>
            <a:pPr marL="289560" indent="-289560" defTabSz="235267">
              <a:spcBef>
                <a:spcPts val="1100"/>
              </a:spcBef>
              <a:buSzPct val="100000"/>
              <a:buAutoNum type="arabicPeriod"/>
              <a:defRPr sz="3420"/>
            </a:pPr>
            <a:r>
              <a:rPr lang="en-CA" dirty="0"/>
              <a:t>Learned what an Azure Resource Group is</a:t>
            </a:r>
          </a:p>
          <a:p>
            <a:pPr marL="289560" indent="-289560" defTabSz="235267">
              <a:spcBef>
                <a:spcPts val="1100"/>
              </a:spcBef>
              <a:buSzPct val="100000"/>
              <a:buAutoNum type="arabicPeriod"/>
              <a:defRPr sz="3420"/>
            </a:pPr>
            <a:r>
              <a:rPr lang="en-CA" dirty="0"/>
              <a:t>Provisioned our First Resource Group to Azure</a:t>
            </a:r>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574238198"/>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genda"/>
          <p:cNvSpPr txBox="1">
            <a:spLocks noGrp="1"/>
          </p:cNvSpPr>
          <p:nvPr>
            <p:ph type="title"/>
          </p:nvPr>
        </p:nvSpPr>
        <p:spPr>
          <a:prstGeom prst="rect">
            <a:avLst/>
          </a:prstGeom>
        </p:spPr>
        <p:txBody>
          <a:bodyPr/>
          <a:lstStyle/>
          <a:p>
            <a:r>
              <a:rPr lang="en-CA" dirty="0"/>
              <a:t>Quiz</a:t>
            </a:r>
            <a:endParaRPr dirty="0"/>
          </a:p>
        </p:txBody>
      </p:sp>
      <p:sp>
        <p:nvSpPr>
          <p:cNvPr id="126" name="Evolution of Infrastructure…"/>
          <p:cNvSpPr txBox="1">
            <a:spLocks noGrp="1"/>
          </p:cNvSpPr>
          <p:nvPr>
            <p:ph type="body" idx="1"/>
          </p:nvPr>
        </p:nvSpPr>
        <p:spPr>
          <a:xfrm>
            <a:off x="889000" y="1924050"/>
            <a:ext cx="10414000" cy="3810000"/>
          </a:xfrm>
          <a:prstGeom prst="rect">
            <a:avLst/>
          </a:prstGeom>
        </p:spPr>
        <p:txBody>
          <a:bodyPr>
            <a:normAutofit/>
          </a:bodyPr>
          <a:lstStyle/>
          <a:p>
            <a:pPr marL="289560" indent="-289560" defTabSz="235267">
              <a:spcBef>
                <a:spcPts val="1100"/>
              </a:spcBef>
              <a:buSzPct val="100000"/>
              <a:buAutoNum type="arabicPeriod"/>
              <a:defRPr sz="3420"/>
            </a:pPr>
            <a:r>
              <a:rPr lang="en-CA" dirty="0"/>
              <a:t>What is an Azure Resource Group?</a:t>
            </a:r>
          </a:p>
          <a:p>
            <a:pPr marL="289560" indent="-289560" defTabSz="235267">
              <a:spcBef>
                <a:spcPts val="1100"/>
              </a:spcBef>
              <a:buSzPct val="100000"/>
              <a:buAutoNum type="arabicPeriod"/>
              <a:defRPr sz="3420"/>
            </a:pPr>
            <a:r>
              <a:rPr lang="en-CA" dirty="0"/>
              <a:t>What is Infrastructure as Code?</a:t>
            </a:r>
          </a:p>
          <a:p>
            <a:pPr marL="289560" indent="-289560" defTabSz="235267">
              <a:spcBef>
                <a:spcPts val="1100"/>
              </a:spcBef>
              <a:buSzPct val="100000"/>
              <a:buAutoNum type="arabicPeriod"/>
              <a:defRPr sz="3420"/>
            </a:pPr>
            <a:r>
              <a:rPr lang="en-CA" dirty="0"/>
              <a:t>What are the two Terraform commands and how do they differ?</a:t>
            </a:r>
          </a:p>
          <a:p>
            <a:pPr marL="289560" indent="-289560" defTabSz="235267">
              <a:spcBef>
                <a:spcPts val="1100"/>
              </a:spcBef>
              <a:buSzPct val="100000"/>
              <a:buAutoNum type="arabicPeriod"/>
              <a:defRPr sz="3420"/>
            </a:pPr>
            <a:r>
              <a:rPr lang="en-CA" dirty="0"/>
              <a:t>What command allows you to format Terraform Code?</a:t>
            </a:r>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lang="en-CA" dirty="0"/>
          </a:p>
          <a:p>
            <a:pPr marL="289560" indent="-289560" defTabSz="235267">
              <a:spcBef>
                <a:spcPts val="1100"/>
              </a:spcBef>
              <a:buSzPct val="100000"/>
              <a:buAutoNum type="arabicPeriod"/>
              <a:defRPr sz="3420"/>
            </a:pPr>
            <a:endParaRPr dirty="0"/>
          </a:p>
        </p:txBody>
      </p:sp>
    </p:spTree>
    <p:extLst>
      <p:ext uri="{BB962C8B-B14F-4D97-AF65-F5344CB8AC3E}">
        <p14:creationId xmlns:p14="http://schemas.microsoft.com/office/powerpoint/2010/main" val="1767511889"/>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ommand Line Interface"/>
          <p:cNvSpPr txBox="1">
            <a:spLocks noGrp="1"/>
          </p:cNvSpPr>
          <p:nvPr>
            <p:ph type="title"/>
          </p:nvPr>
        </p:nvSpPr>
        <p:spPr>
          <a:prstGeom prst="rect">
            <a:avLst/>
          </a:prstGeom>
        </p:spPr>
        <p:txBody>
          <a:bodyPr/>
          <a:lstStyle/>
          <a:p>
            <a:r>
              <a:rPr lang="en-CA"/>
              <a:t>Questions?</a:t>
            </a:r>
            <a:endParaRPr/>
          </a:p>
        </p:txBody>
      </p:sp>
    </p:spTree>
    <p:extLst>
      <p:ext uri="{BB962C8B-B14F-4D97-AF65-F5344CB8AC3E}">
        <p14:creationId xmlns:p14="http://schemas.microsoft.com/office/powerpoint/2010/main" val="125429100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Infrastructure as Code"/>
          <p:cNvSpPr txBox="1">
            <a:spLocks noGrp="1"/>
          </p:cNvSpPr>
          <p:nvPr>
            <p:ph type="title"/>
          </p:nvPr>
        </p:nvSpPr>
        <p:spPr>
          <a:prstGeom prst="rect">
            <a:avLst/>
          </a:prstGeom>
        </p:spPr>
        <p:txBody>
          <a:bodyPr/>
          <a:lstStyle/>
          <a:p>
            <a:r>
              <a:t>Infrastructure as Code</a:t>
            </a:r>
          </a:p>
        </p:txBody>
      </p:sp>
      <p:sp>
        <p:nvSpPr>
          <p:cNvPr id="809" name="Provide a codified workflow to create infrastructure…"/>
          <p:cNvSpPr txBox="1">
            <a:spLocks noGrp="1"/>
          </p:cNvSpPr>
          <p:nvPr>
            <p:ph type="body" idx="1"/>
          </p:nvPr>
        </p:nvSpPr>
        <p:spPr>
          <a:prstGeom prst="rect">
            <a:avLst/>
          </a:prstGeom>
        </p:spPr>
        <p:txBody>
          <a:bodyPr/>
          <a:lstStyle/>
          <a:p>
            <a:r>
              <a:t>Provide a codified workflow to create infrastructure</a:t>
            </a:r>
          </a:p>
          <a:p>
            <a:r>
              <a:t>Expose a workflow for managing updates to existing infrastructure</a:t>
            </a:r>
          </a:p>
          <a:p>
            <a:r>
              <a:t>Integrate with application code workflows (Git, SCM, Code Review)</a:t>
            </a:r>
          </a:p>
          <a:p>
            <a:r>
              <a:t>Provide modular, sharable components for separation of concerns</a:t>
            </a:r>
          </a:p>
        </p:txBody>
      </p:sp>
    </p:spTree>
    <p:extLst>
      <p:ext uri="{BB962C8B-B14F-4D97-AF65-F5344CB8AC3E}">
        <p14:creationId xmlns:p14="http://schemas.microsoft.com/office/powerpoint/2010/main" val="120311992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rraform's Goals"/>
          <p:cNvSpPr txBox="1">
            <a:spLocks noGrp="1"/>
          </p:cNvSpPr>
          <p:nvPr>
            <p:ph type="title"/>
          </p:nvPr>
        </p:nvSpPr>
        <p:spPr>
          <a:prstGeom prst="rect">
            <a:avLst/>
          </a:prstGeom>
        </p:spPr>
        <p:txBody>
          <a:bodyPr/>
          <a:lstStyle/>
          <a:p>
            <a:r>
              <a:rPr lang="en-CA" dirty="0"/>
              <a:t>Provisioning a Virtual Machine</a:t>
            </a:r>
            <a:endParaRPr dirty="0"/>
          </a:p>
        </p:txBody>
      </p:sp>
      <p:sp>
        <p:nvSpPr>
          <p:cNvPr id="157" name="Unify the view of resources using infrastructure as code…"/>
          <p:cNvSpPr txBox="1">
            <a:spLocks noGrp="1"/>
          </p:cNvSpPr>
          <p:nvPr>
            <p:ph type="body" idx="1"/>
          </p:nvPr>
        </p:nvSpPr>
        <p:spPr>
          <a:prstGeom prst="rect">
            <a:avLst/>
          </a:prstGeom>
        </p:spPr>
        <p:txBody>
          <a:bodyPr/>
          <a:lstStyle/>
          <a:p>
            <a:pPr marL="514350" indent="-514350">
              <a:buFont typeface="+mj-lt"/>
              <a:buAutoNum type="arabicPeriod"/>
            </a:pPr>
            <a:r>
              <a:rPr lang="en-CA" dirty="0"/>
              <a:t>Name</a:t>
            </a:r>
          </a:p>
          <a:p>
            <a:pPr marL="514350" indent="-514350">
              <a:buFont typeface="+mj-lt"/>
              <a:buAutoNum type="arabicPeriod"/>
            </a:pPr>
            <a:r>
              <a:rPr lang="en-CA" dirty="0"/>
              <a:t>Operating System (Image)</a:t>
            </a:r>
          </a:p>
          <a:p>
            <a:pPr marL="514350" indent="-514350">
              <a:buFont typeface="+mj-lt"/>
              <a:buAutoNum type="arabicPeriod"/>
            </a:pPr>
            <a:r>
              <a:rPr lang="en-CA" dirty="0"/>
              <a:t>Size</a:t>
            </a:r>
          </a:p>
          <a:p>
            <a:pPr marL="514350" indent="-514350">
              <a:buFont typeface="+mj-lt"/>
              <a:buAutoNum type="arabicPeriod"/>
            </a:pPr>
            <a:r>
              <a:rPr lang="en-CA" dirty="0"/>
              <a:t>Location</a:t>
            </a:r>
          </a:p>
          <a:p>
            <a:pPr marL="514350" indent="-514350">
              <a:buFont typeface="+mj-lt"/>
              <a:buAutoNum type="arabicPeriod"/>
            </a:pPr>
            <a:r>
              <a:rPr lang="en-CA" dirty="0"/>
              <a:t>Username and Password</a:t>
            </a:r>
          </a:p>
          <a:p>
            <a:pPr marL="514350" indent="-514350">
              <a:buFont typeface="+mj-lt"/>
              <a:buAutoNum type="arabicPeriod"/>
            </a:pPr>
            <a:endParaRPr lang="en-CA" dirty="0"/>
          </a:p>
          <a:p>
            <a:pPr marL="514350" indent="-514350">
              <a:buFont typeface="+mj-lt"/>
              <a:buAutoNum type="arabicPeriod"/>
            </a:pPr>
            <a:endParaRPr i="1" dirty="0"/>
          </a:p>
        </p:txBody>
      </p:sp>
    </p:spTree>
    <p:extLst>
      <p:ext uri="{BB962C8B-B14F-4D97-AF65-F5344CB8AC3E}">
        <p14:creationId xmlns:p14="http://schemas.microsoft.com/office/powerpoint/2010/main" val="1046652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492" y="765810"/>
            <a:ext cx="1900635" cy="5303520"/>
          </a:xfrm>
          <a:prstGeom prst="rect">
            <a:avLst/>
          </a:prstGeom>
        </p:spPr>
      </p:pic>
      <p:sp>
        <p:nvSpPr>
          <p:cNvPr id="5" name="Right Arrow 4"/>
          <p:cNvSpPr/>
          <p:nvPr/>
        </p:nvSpPr>
        <p:spPr>
          <a:xfrm>
            <a:off x="4409725" y="2867829"/>
            <a:ext cx="1568166" cy="1145202"/>
          </a:xfrm>
          <a:prstGeom prst="rightArrow">
            <a:avLst/>
          </a:prstGeom>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sp>
        <p:nvSpPr>
          <p:cNvPr id="7" name="Frame 6"/>
          <p:cNvSpPr/>
          <p:nvPr/>
        </p:nvSpPr>
        <p:spPr>
          <a:xfrm>
            <a:off x="2186492" y="765810"/>
            <a:ext cx="1900635" cy="320040"/>
          </a:xfrm>
          <a:prstGeom prst="frame">
            <a:avLst/>
          </a:prstGeom>
          <a:solidFill>
            <a:schemeClr val="bg1"/>
          </a:solidFill>
          <a:ln w="12700" cap="flat">
            <a:noFill/>
            <a:miter lim="400000"/>
          </a:ln>
          <a:effectLst>
            <a:outerShdw blurRad="1016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489" y="765810"/>
            <a:ext cx="4180255" cy="5303520"/>
          </a:xfrm>
          <a:prstGeom prst="rect">
            <a:avLst/>
          </a:prstGeom>
        </p:spPr>
      </p:pic>
    </p:spTree>
    <p:extLst>
      <p:ext uri="{BB962C8B-B14F-4D97-AF65-F5344CB8AC3E}">
        <p14:creationId xmlns:p14="http://schemas.microsoft.com/office/powerpoint/2010/main" val="212034338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Klavika Basic Light"/>
        <a:ea typeface="Klavika Basic Light"/>
        <a:cs typeface="Klavika Basic Light"/>
      </a:majorFont>
      <a:minorFont>
        <a:latin typeface="Klavika Basic Light"/>
        <a:ea typeface="Klavika Basic Light"/>
        <a:cs typeface="Klavika Basic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
          <a:effectLst>
            <a:outerShdw blurRad="1016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101600" dir="18900000" rotWithShape="0">
            <a:srgbClr val="000000">
              <a:alpha val="8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Klavika Basic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9293</TotalTime>
  <Words>2718</Words>
  <Application>Microsoft Office PowerPoint</Application>
  <PresentationFormat>Widescreen</PresentationFormat>
  <Paragraphs>346</Paragraphs>
  <Slides>63</Slides>
  <Notes>58</Notes>
  <HiddenSlides>3</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63</vt:i4>
      </vt:variant>
    </vt:vector>
  </HeadingPairs>
  <TitlesOfParts>
    <vt:vector size="74" baseType="lpstr">
      <vt:lpstr>Courier</vt:lpstr>
      <vt:lpstr>Klavika Basic</vt:lpstr>
      <vt:lpstr>Klavika Basic Light</vt:lpstr>
      <vt:lpstr>Klavika Basic Medium</vt:lpstr>
      <vt:lpstr>Arial</vt:lpstr>
      <vt:lpstr>Calibri</vt:lpstr>
      <vt:lpstr>Calibri Light</vt:lpstr>
      <vt:lpstr>Consolas</vt:lpstr>
      <vt:lpstr>Office Theme</vt:lpstr>
      <vt:lpstr>Gradient</vt:lpstr>
      <vt:lpstr>1_Gradient</vt:lpstr>
      <vt:lpstr>PowerPoint Presentation</vt:lpstr>
      <vt:lpstr>PowerPoint Presentation</vt:lpstr>
      <vt:lpstr>PowerPoint Presentation</vt:lpstr>
      <vt:lpstr>Chapter Goals</vt:lpstr>
      <vt:lpstr>Introduction</vt:lpstr>
      <vt:lpstr>What is Infranstructure as Code</vt:lpstr>
      <vt:lpstr>Infrastructure as Code</vt:lpstr>
      <vt:lpstr>Provisioning a Virtual Machine</vt:lpstr>
      <vt:lpstr>PowerPoint Presentation</vt:lpstr>
      <vt:lpstr>PowerPoint Presentation</vt:lpstr>
      <vt:lpstr>PowerPoint Presentation</vt:lpstr>
      <vt:lpstr>PowerPoint Presentation</vt:lpstr>
      <vt:lpstr>PowerPoint Presentation</vt:lpstr>
      <vt:lpstr>What is Terraform</vt:lpstr>
      <vt:lpstr>Terraform and Infrastructure as Code</vt:lpstr>
      <vt:lpstr>Infrastructure as Code (Terraform)</vt:lpstr>
      <vt:lpstr>Azure - Resource Group</vt:lpstr>
      <vt:lpstr>Azure - Resource</vt:lpstr>
      <vt:lpstr>Workstation Setup</vt:lpstr>
      <vt:lpstr>Exercise: Install Terraform</vt:lpstr>
      <vt:lpstr>Download Terraform</vt:lpstr>
      <vt:lpstr>PowerPoint Presentation</vt:lpstr>
      <vt:lpstr>PowerPoint Presentation</vt:lpstr>
      <vt:lpstr>Add C:\bin to your system path</vt:lpstr>
      <vt:lpstr>Add C:\bin to your system path</vt:lpstr>
      <vt:lpstr>Add C:\bin to your system path</vt:lpstr>
      <vt:lpstr>Add C:\bin to your system path</vt:lpstr>
      <vt:lpstr>PowerPoint Presentation</vt:lpstr>
      <vt:lpstr>Exercise: Install Visual Studio Code</vt:lpstr>
      <vt:lpstr>Step 1: Download and Install Visual Studio Code</vt:lpstr>
      <vt:lpstr>Step 2: Install VSC Terraform Extensions</vt:lpstr>
      <vt:lpstr>Step 3: Install VSC Terraform Extensions</vt:lpstr>
      <vt:lpstr>Step 4: Configure your Terminal</vt:lpstr>
      <vt:lpstr>Optional: Install Git for Windows</vt:lpstr>
      <vt:lpstr>Optional: Install Git for Windows</vt:lpstr>
      <vt:lpstr>Optional: Install Node.js to enable Cloud Shell</vt:lpstr>
      <vt:lpstr>Exercise: Install the Azure CLI</vt:lpstr>
      <vt:lpstr>Exercise: Log onto Azure</vt:lpstr>
      <vt:lpstr>Exercise: Create a Workspace</vt:lpstr>
      <vt:lpstr>Exercise: Create a file called main.tf</vt:lpstr>
      <vt:lpstr>PowerPoint Presentation</vt:lpstr>
      <vt:lpstr>Group Lab</vt:lpstr>
      <vt:lpstr>Exercise: Open a Powershell Terminal in VSC</vt:lpstr>
      <vt:lpstr>Exercise: Run terraform init</vt:lpstr>
      <vt:lpstr>PowerPoint Presentation</vt:lpstr>
      <vt:lpstr>Terraform Init</vt:lpstr>
      <vt:lpstr>Exercise: Run terraform help</vt:lpstr>
      <vt:lpstr>PowerPoint Presentation</vt:lpstr>
      <vt:lpstr>PowerPoint Presentation</vt:lpstr>
      <vt:lpstr>Command: terraform plan</vt:lpstr>
      <vt:lpstr>Command: terraform plan</vt:lpstr>
      <vt:lpstr>Exercise: Run terraform plan</vt:lpstr>
      <vt:lpstr>PowerPoint Presentation</vt:lpstr>
      <vt:lpstr>Command: terraform apply</vt:lpstr>
      <vt:lpstr>PowerPoint Presentation</vt:lpstr>
      <vt:lpstr>Command: terraform apply</vt:lpstr>
      <vt:lpstr>Individual Challenge!</vt:lpstr>
      <vt:lpstr>PowerPoint Presentation</vt:lpstr>
      <vt:lpstr>PowerPoint Presentation</vt:lpstr>
      <vt:lpstr>PowerPoint Presentation</vt:lpstr>
      <vt:lpstr>Accomplished</vt:lpstr>
      <vt:lpstr>Quiz</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 Pollock</dc:creator>
  <cp:lastModifiedBy>Sean Carolan</cp:lastModifiedBy>
  <cp:revision>98</cp:revision>
  <dcterms:created xsi:type="dcterms:W3CDTF">2017-11-21T16:09:17Z</dcterms:created>
  <dcterms:modified xsi:type="dcterms:W3CDTF">2018-09-09T22:03:12Z</dcterms:modified>
</cp:coreProperties>
</file>