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6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7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0" r:id="rId3"/>
    <p:sldMasterId id="2147483680" r:id="rId4"/>
    <p:sldMasterId id="2147483690" r:id="rId5"/>
    <p:sldMasterId id="2147483700" r:id="rId6"/>
    <p:sldMasterId id="2147483710" r:id="rId7"/>
    <p:sldMasterId id="2147483720" r:id="rId8"/>
  </p:sldMasterIdLst>
  <p:notesMasterIdLst>
    <p:notesMasterId r:id="rId64"/>
  </p:notesMasterIdLst>
  <p:sldIdLst>
    <p:sldId id="256" r:id="rId9"/>
    <p:sldId id="331" r:id="rId10"/>
    <p:sldId id="329" r:id="rId11"/>
    <p:sldId id="257" r:id="rId12"/>
    <p:sldId id="276" r:id="rId13"/>
    <p:sldId id="258" r:id="rId14"/>
    <p:sldId id="282" r:id="rId15"/>
    <p:sldId id="281" r:id="rId16"/>
    <p:sldId id="259" r:id="rId17"/>
    <p:sldId id="260" r:id="rId18"/>
    <p:sldId id="261" r:id="rId19"/>
    <p:sldId id="262" r:id="rId20"/>
    <p:sldId id="263" r:id="rId21"/>
    <p:sldId id="279" r:id="rId22"/>
    <p:sldId id="264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4" r:id="rId31"/>
    <p:sldId id="273" r:id="rId32"/>
    <p:sldId id="275" r:id="rId33"/>
    <p:sldId id="277" r:id="rId34"/>
    <p:sldId id="278" r:id="rId35"/>
    <p:sldId id="287" r:id="rId36"/>
    <p:sldId id="289" r:id="rId37"/>
    <p:sldId id="288" r:id="rId38"/>
    <p:sldId id="301" r:id="rId39"/>
    <p:sldId id="302" r:id="rId40"/>
    <p:sldId id="303" r:id="rId41"/>
    <p:sldId id="297" r:id="rId42"/>
    <p:sldId id="298" r:id="rId43"/>
    <p:sldId id="299" r:id="rId44"/>
    <p:sldId id="304" r:id="rId45"/>
    <p:sldId id="305" r:id="rId46"/>
    <p:sldId id="310" r:id="rId47"/>
    <p:sldId id="311" r:id="rId48"/>
    <p:sldId id="313" r:id="rId49"/>
    <p:sldId id="316" r:id="rId50"/>
    <p:sldId id="315" r:id="rId51"/>
    <p:sldId id="317" r:id="rId52"/>
    <p:sldId id="319" r:id="rId53"/>
    <p:sldId id="318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7" r:id="rId62"/>
    <p:sldId id="328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43"/>
    <p:restoredTop sz="57160" autoAdjust="0"/>
  </p:normalViewPr>
  <p:slideViewPr>
    <p:cSldViewPr snapToGrid="0" snapToObjects="1">
      <p:cViewPr>
        <p:scale>
          <a:sx n="65" d="100"/>
          <a:sy n="65" d="100"/>
        </p:scale>
        <p:origin x="192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63" Type="http://schemas.openxmlformats.org/officeDocument/2006/relationships/slide" Target="slides/slide55.xml"/><Relationship Id="rId68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66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61" Type="http://schemas.openxmlformats.org/officeDocument/2006/relationships/slide" Target="slides/slide53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theme" Target="theme/theme1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547AF-2D05-7346-8286-943F59EB94DF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6004C-966F-2E44-922D-E4727B0D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1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065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Shape 94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1" name="Shape 9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Comments should be hash-style.</a:t>
            </a:r>
          </a:p>
          <a:p>
            <a:endParaRPr/>
          </a:p>
          <a:p>
            <a:r>
              <a:t>Multiline comments can be wrapped in /* */.</a:t>
            </a:r>
          </a:p>
        </p:txBody>
      </p:sp>
    </p:spTree>
    <p:extLst>
      <p:ext uri="{BB962C8B-B14F-4D97-AF65-F5344CB8AC3E}">
        <p14:creationId xmlns:p14="http://schemas.microsoft.com/office/powerpoint/2010/main" val="2036306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Shape 94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9" name="Shape 9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There are editor plugins for vim, emacs, atom, sublime.</a:t>
            </a:r>
          </a:p>
        </p:txBody>
      </p:sp>
    </p:spTree>
    <p:extLst>
      <p:ext uri="{BB962C8B-B14F-4D97-AF65-F5344CB8AC3E}">
        <p14:creationId xmlns:p14="http://schemas.microsoft.com/office/powerpoint/2010/main" val="1788728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fmt</a:t>
            </a:r>
            <a:r>
              <a:rPr lang="en-US" dirty="0"/>
              <a:t> stands for "format".  I'm told some people pronounce this as "</a:t>
            </a:r>
            <a:r>
              <a:rPr lang="en-US" dirty="0" err="1"/>
              <a:t>Phumpt</a:t>
            </a:r>
            <a:r>
              <a:rPr lang="en-US" dirty="0"/>
              <a:t>".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004C-966F-2E44-922D-E4727B0DDA5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98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1" name="Shape 8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Apologies if you have OCD and this slide makes you upset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0289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Shape 98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84" name="Shape 9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2699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1" name="Shape 8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Ahhh</a:t>
            </a:r>
            <a:r>
              <a:rPr lang="en-US" dirty="0"/>
              <a:t>, much easier on the eyeballs!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2643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may wish to break from having students type everything by hand at this point.  The 'tag flow' set of git tags allows you to fast-forward or rewind to any point in the training without having to type any code.  This can be useful in the following scenarios: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Student is stuck and you can't figure out what's broken, or don't have time to troubleshoot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have a compressed time schedule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have a very large class and want to reduce errors to a minimum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004C-966F-2E44-922D-E4727B0DDA5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762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briefly the difference between *defining* and *setting* a variable.  </a:t>
            </a:r>
          </a:p>
          <a:p>
            <a:endParaRPr lang="en-US" dirty="0"/>
          </a:p>
          <a:p>
            <a:r>
              <a:rPr lang="en-US" dirty="0"/>
              <a:t>Defining means "This is a legal variable name in this Terraform config."</a:t>
            </a:r>
          </a:p>
          <a:p>
            <a:endParaRPr lang="en-US" dirty="0"/>
          </a:p>
          <a:p>
            <a:r>
              <a:rPr lang="en-US" dirty="0"/>
              <a:t>Setting means "Set this already-defined variable to this value."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004C-966F-2E44-922D-E4727B0DDA5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67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6" name="Shape 9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9290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6" name="Shape 9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1980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3388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love this slide because it's so dramatic.  Stop…in the name of </a:t>
            </a:r>
            <a:r>
              <a:rPr lang="en-US" dirty="0" err="1"/>
              <a:t>loooove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004C-966F-2E44-922D-E4727B0DDA5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492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Best practice is to separate the variables from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004C-966F-2E44-922D-E4727B0DDA5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598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 line overrides everything else!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004C-966F-2E44-922D-E4727B0DDA5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32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we look in our </a:t>
            </a:r>
            <a:r>
              <a:rPr lang="en-US" dirty="0" err="1"/>
              <a:t>tfvars</a:t>
            </a:r>
            <a:r>
              <a:rPr lang="en-US" dirty="0"/>
              <a:t> and </a:t>
            </a:r>
            <a:r>
              <a:rPr lang="en-US" dirty="0" err="1"/>
              <a:t>tf</a:t>
            </a:r>
            <a:r>
              <a:rPr lang="en-US" dirty="0"/>
              <a:t> files…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004C-966F-2E44-922D-E4727B0DDA5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949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finally read from environment variables…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004C-966F-2E44-922D-E4727B0DDA5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650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what should we call this thing that varies?  Drum roll please….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004C-966F-2E44-922D-E4727B0DDA5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772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variables.tf!</a:t>
            </a:r>
          </a:p>
          <a:p>
            <a:endParaRPr lang="en-US" dirty="0"/>
          </a:p>
          <a:p>
            <a:r>
              <a:rPr lang="en-US" dirty="0"/>
              <a:t>Speaking of drums, did you hear the one about the sheep, the drum, and the snake who fell off a cliff?  Baa-</a:t>
            </a:r>
            <a:r>
              <a:rPr lang="en-US" dirty="0" err="1"/>
              <a:t>dum</a:t>
            </a:r>
            <a:r>
              <a:rPr lang="en-US" dirty="0"/>
              <a:t>-</a:t>
            </a:r>
            <a:r>
              <a:rPr lang="en-US" dirty="0" err="1"/>
              <a:t>tssssss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004C-966F-2E44-922D-E4727B0DDA5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195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6" name="Shape 9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 visual studio code, create a new file called variables.tf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32571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Shape 10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68" name="Shape 10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Here is some sample output.</a:t>
            </a:r>
          </a:p>
        </p:txBody>
      </p:sp>
    </p:spTree>
    <p:extLst>
      <p:ext uri="{BB962C8B-B14F-4D97-AF65-F5344CB8AC3E}">
        <p14:creationId xmlns:p14="http://schemas.microsoft.com/office/powerpoint/2010/main" val="18352466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082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back.  You got your first taste of Terraform, now we're going to break it down further.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004C-966F-2E44-922D-E4727B0DDA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30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Shape 105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2" name="Shape 10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75760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39052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6" name="Shape 9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Continue adding to </a:t>
            </a:r>
            <a:r>
              <a:rPr lang="en-US"/>
              <a:t>your main.tf file…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76564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6" name="Shape 9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38428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6" name="Shape 9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00975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Shape 10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68" name="Shape 10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Here is some sample output.</a:t>
            </a:r>
          </a:p>
        </p:txBody>
      </p:sp>
    </p:spTree>
    <p:extLst>
      <p:ext uri="{BB962C8B-B14F-4D97-AF65-F5344CB8AC3E}">
        <p14:creationId xmlns:p14="http://schemas.microsoft.com/office/powerpoint/2010/main" val="2672306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Shape 10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68" name="Shape 10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Here is some sample output.</a:t>
            </a:r>
          </a:p>
        </p:txBody>
      </p:sp>
    </p:spTree>
    <p:extLst>
      <p:ext uri="{BB962C8B-B14F-4D97-AF65-F5344CB8AC3E}">
        <p14:creationId xmlns:p14="http://schemas.microsoft.com/office/powerpoint/2010/main" val="19825401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Shape 10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68" name="Shape 10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Here is some sample output.</a:t>
            </a:r>
          </a:p>
        </p:txBody>
      </p:sp>
    </p:spTree>
    <p:extLst>
      <p:ext uri="{BB962C8B-B14F-4D97-AF65-F5344CB8AC3E}">
        <p14:creationId xmlns:p14="http://schemas.microsoft.com/office/powerpoint/2010/main" val="3476429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64041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4708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Shape 8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85" name="Shape 8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Here is the sample Terraform configuration file we reviewed earlier. Let</a:t>
            </a:r>
            <a:r>
              <a:rPr lang="en-US" dirty="0"/>
              <a:t>'</a:t>
            </a:r>
            <a:r>
              <a:rPr dirty="0"/>
              <a:t>s take a moment to review the components here.</a:t>
            </a:r>
          </a:p>
        </p:txBody>
      </p:sp>
    </p:spTree>
    <p:extLst>
      <p:ext uri="{BB962C8B-B14F-4D97-AF65-F5344CB8AC3E}">
        <p14:creationId xmlns:p14="http://schemas.microsoft.com/office/powerpoint/2010/main" val="1994849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90" name="Shape 8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"</a:t>
            </a:r>
            <a:r>
              <a:rPr dirty="0"/>
              <a:t>resource</a:t>
            </a:r>
            <a:r>
              <a:rPr lang="en-US" dirty="0"/>
              <a:t>"</a:t>
            </a:r>
            <a:r>
              <a:rPr dirty="0"/>
              <a:t> is a top-level keyword like </a:t>
            </a:r>
            <a:r>
              <a:rPr lang="en-US" dirty="0"/>
              <a:t>"</a:t>
            </a:r>
            <a:r>
              <a:rPr dirty="0"/>
              <a:t>for</a:t>
            </a:r>
            <a:r>
              <a:rPr lang="en-US" dirty="0"/>
              <a:t>"</a:t>
            </a:r>
            <a:r>
              <a:rPr dirty="0"/>
              <a:t> and </a:t>
            </a:r>
            <a:r>
              <a:rPr lang="en-US" dirty="0"/>
              <a:t>"</a:t>
            </a:r>
            <a:r>
              <a:rPr dirty="0"/>
              <a:t>while</a:t>
            </a:r>
            <a:r>
              <a:rPr lang="en-US" dirty="0"/>
              <a:t>"</a:t>
            </a:r>
            <a:r>
              <a:rPr dirty="0"/>
              <a:t> in other programming languages. There are </a:t>
            </a:r>
            <a:r>
              <a:rPr lang="en-US" dirty="0"/>
              <a:t>several</a:t>
            </a:r>
            <a:r>
              <a:rPr dirty="0"/>
              <a:t> top-level keywords in Terraform configurations:</a:t>
            </a:r>
          </a:p>
          <a:p>
            <a:endParaRPr dirty="0"/>
          </a:p>
          <a:p>
            <a:r>
              <a:rPr dirty="0"/>
              <a:t>- module</a:t>
            </a:r>
          </a:p>
          <a:p>
            <a:r>
              <a:rPr dirty="0"/>
              <a:t>- output</a:t>
            </a:r>
          </a:p>
          <a:p>
            <a:r>
              <a:rPr dirty="0"/>
              <a:t>- provider</a:t>
            </a:r>
          </a:p>
          <a:p>
            <a:r>
              <a:rPr dirty="0"/>
              <a:t>- resource</a:t>
            </a:r>
          </a:p>
          <a:p>
            <a:r>
              <a:rPr dirty="0"/>
              <a:t>- variable</a:t>
            </a:r>
          </a:p>
          <a:p>
            <a:r>
              <a:rPr dirty="0"/>
              <a:t>- data</a:t>
            </a:r>
          </a:p>
          <a:p>
            <a:r>
              <a:rPr dirty="0"/>
              <a:t>- terraform</a:t>
            </a:r>
          </a:p>
          <a:p>
            <a:endParaRPr dirty="0"/>
          </a:p>
          <a:p>
            <a:r>
              <a:rPr dirty="0"/>
              <a:t>This can be specified multiple times in the configuration file.</a:t>
            </a:r>
          </a:p>
        </p:txBody>
      </p:sp>
    </p:spTree>
    <p:extLst>
      <p:ext uri="{BB962C8B-B14F-4D97-AF65-F5344CB8AC3E}">
        <p14:creationId xmlns:p14="http://schemas.microsoft.com/office/powerpoint/2010/main" val="68449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Shape 89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95" name="Shape 8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next value is the type of the resource. Resources types are always prefixed with their provider (</a:t>
            </a:r>
            <a:r>
              <a:rPr dirty="0" err="1"/>
              <a:t>a</a:t>
            </a:r>
            <a:r>
              <a:rPr lang="en-US" dirty="0" err="1"/>
              <a:t>zurerm</a:t>
            </a:r>
            <a:r>
              <a:rPr dirty="0"/>
              <a:t> in this case). There can be multiple resources of the same type in a Terraform configuration. Other examples include:</a:t>
            </a:r>
          </a:p>
          <a:p>
            <a:endParaRPr dirty="0"/>
          </a:p>
          <a:p>
            <a:r>
              <a:rPr dirty="0"/>
              <a:t>- </a:t>
            </a:r>
            <a:r>
              <a:rPr dirty="0" err="1"/>
              <a:t>dnsimple_record</a:t>
            </a:r>
            <a:endParaRPr dirty="0"/>
          </a:p>
          <a:p>
            <a:pPr marL="264694" indent="-264694">
              <a:buSzPct val="75000"/>
              <a:buChar char="-"/>
            </a:pPr>
            <a:r>
              <a:rPr dirty="0" err="1"/>
              <a:t>fastly_service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1843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Shape 89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00" name="Shape 9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next value is the identifier (id) of the resource. </a:t>
            </a:r>
            <a:r>
              <a:rPr b="1"/>
              <a:t>This must be unique within the scope of the resource type</a:t>
            </a:r>
            <a:r>
              <a:t>. This can be any value, but this is the ID that is referenced during interpolation.</a:t>
            </a:r>
          </a:p>
        </p:txBody>
      </p:sp>
    </p:spTree>
    <p:extLst>
      <p:ext uri="{BB962C8B-B14F-4D97-AF65-F5344CB8AC3E}">
        <p14:creationId xmlns:p14="http://schemas.microsoft.com/office/powerpoint/2010/main" val="53592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Shape 92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1" name="Shape 9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This whole block collectively is called a </a:t>
            </a:r>
            <a:r>
              <a:rPr lang="en-US" dirty="0"/>
              <a:t>"</a:t>
            </a:r>
            <a:r>
              <a:rPr dirty="0"/>
              <a:t>stanza</a:t>
            </a:r>
            <a:r>
              <a:rPr lang="en-US" dirty="0"/>
              <a:t>"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9869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6" name="Shape 9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"</a:t>
            </a:r>
            <a:r>
              <a:rPr lang="en-CA" dirty="0"/>
              <a:t>name</a:t>
            </a:r>
            <a:r>
              <a:rPr lang="en-US" dirty="0"/>
              <a:t>"</a:t>
            </a:r>
            <a:r>
              <a:rPr dirty="0"/>
              <a:t> and </a:t>
            </a:r>
            <a:r>
              <a:rPr lang="en-US" dirty="0"/>
              <a:t>"</a:t>
            </a:r>
            <a:r>
              <a:rPr lang="en-CA" dirty="0"/>
              <a:t>location</a:t>
            </a:r>
            <a:r>
              <a:rPr lang="en-US" dirty="0"/>
              <a:t>"</a:t>
            </a:r>
            <a:r>
              <a:rPr dirty="0"/>
              <a:t> are both arguments to the aws_instance resource type. The arguments are either key-value pairs or key-maps pairs</a:t>
            </a:r>
            <a:r>
              <a:rPr lang="en-US" dirty="0"/>
              <a:t>. Strings are always specified in double quotes.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875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73B9-F59E-6D44-86B9-11E805B7C26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C24F-BCFB-2E40-850F-81E93CD5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62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73B9-F59E-6D44-86B9-11E805B7C26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C24F-BCFB-2E40-850F-81E93CD5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8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73B9-F59E-6D44-86B9-11E805B7C26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C24F-BCFB-2E40-850F-81E93CD5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1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HashiCorp Main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" name="Group"/>
          <p:cNvGrpSpPr/>
          <p:nvPr/>
        </p:nvGrpSpPr>
        <p:grpSpPr>
          <a:xfrm>
            <a:off x="1125239" y="1029295"/>
            <a:ext cx="5088307" cy="1439996"/>
            <a:chOff x="0" y="0"/>
            <a:chExt cx="10176613" cy="2879989"/>
          </a:xfrm>
        </p:grpSpPr>
        <p:pic>
          <p:nvPicPr>
            <p:cNvPr id="13" name="HashiCorp_PrimaryLogo_White.pdf" descr="HashiCorp_PrimaryLogo_Whit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838629" cy="2222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" name="DevOps Delivered"/>
            <p:cNvSpPr txBox="1"/>
            <p:nvPr/>
          </p:nvSpPr>
          <p:spPr>
            <a:xfrm>
              <a:off x="2535934" y="1791232"/>
              <a:ext cx="7640679" cy="10887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>
                <a:defRPr cap="all" spc="208">
                  <a:latin typeface="Klavika Basic Medium"/>
                  <a:ea typeface="Klavika Basic Medium"/>
                  <a:cs typeface="Klavika Basic Medium"/>
                  <a:sym typeface="Klavika Basic Medium"/>
                </a:defRPr>
              </a:lvl1pPr>
            </a:lstStyle>
            <a:p>
              <a:pPr defTabSz="410766" hangingPunct="0"/>
              <a:r>
                <a:rPr sz="2600" kern="0">
                  <a:solidFill>
                    <a:srgbClr val="FFFFFF"/>
                  </a:solidFill>
                </a:rPr>
                <a:t>DevOps Delivered</a:t>
              </a:r>
            </a:p>
          </p:txBody>
        </p:sp>
      </p:grp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ashiCorp Photo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Image"/>
          <p:cNvSpPr>
            <a:spLocks noGrp="1"/>
          </p:cNvSpPr>
          <p:nvPr>
            <p:ph type="pic" sz="quarter" idx="13"/>
          </p:nvPr>
        </p:nvSpPr>
        <p:spPr>
          <a:xfrm>
            <a:off x="1005263" y="976842"/>
            <a:ext cx="1873251" cy="1873251"/>
          </a:xfrm>
          <a:prstGeom prst="rect">
            <a:avLst/>
          </a:prstGeom>
          <a:ln w="88900">
            <a:solidFill>
              <a:srgbClr val="FFFFFF"/>
            </a:solidFill>
          </a:ln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5" name="Your Name"/>
          <p:cNvSpPr txBox="1">
            <a:spLocks noGrp="1"/>
          </p:cNvSpPr>
          <p:nvPr>
            <p:ph type="body" sz="quarter" idx="14"/>
          </p:nvPr>
        </p:nvSpPr>
        <p:spPr>
          <a:xfrm>
            <a:off x="3245421" y="1022740"/>
            <a:ext cx="3113032" cy="872034"/>
          </a:xfrm>
          <a:prstGeom prst="rect">
            <a:avLst/>
          </a:prstGeom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wrap="none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Klavika Basic Medium"/>
                <a:ea typeface="Klavika Basic Medium"/>
                <a:cs typeface="Klavika Basic Medium"/>
                <a:sym typeface="Klavika Basic Medium"/>
              </a:defRPr>
            </a:lvl1pPr>
          </a:lstStyle>
          <a:p>
            <a:r>
              <a:t>Your Name</a:t>
            </a:r>
          </a:p>
        </p:txBody>
      </p:sp>
      <p:sp>
        <p:nvSpPr>
          <p:cNvPr id="26" name="Your Role, Your Company…"/>
          <p:cNvSpPr txBox="1">
            <a:spLocks noGrp="1"/>
          </p:cNvSpPr>
          <p:nvPr>
            <p:ph type="body" sz="quarter" idx="15"/>
          </p:nvPr>
        </p:nvSpPr>
        <p:spPr>
          <a:xfrm>
            <a:off x="3245421" y="1547440"/>
            <a:ext cx="7085273" cy="16414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l">
              <a:defRPr sz="5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Your Role, Your Company</a:t>
            </a:r>
          </a:p>
          <a:p>
            <a:pPr algn="l">
              <a:defRPr sz="5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Interesting Fact</a:t>
            </a:r>
          </a:p>
        </p:txBody>
      </p:sp>
      <p:pic>
        <p:nvPicPr>
          <p:cNvPr id="27" name="hashicorp.png" descr="hashicorp.png"/>
          <p:cNvPicPr>
            <a:picLocks noChangeAspect="1"/>
          </p:cNvPicPr>
          <p:nvPr/>
        </p:nvPicPr>
        <p:blipFill>
          <a:blip r:embed="rId3">
            <a:alphaModFix amt="75000"/>
            <a:extLst/>
          </a:blip>
          <a:stretch>
            <a:fillRect/>
          </a:stretch>
        </p:blipFill>
        <p:spPr>
          <a:xfrm>
            <a:off x="10723996" y="6387280"/>
            <a:ext cx="1246910" cy="285751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ashiCorp Plain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hashicorp.png" descr="hashicorp.png"/>
          <p:cNvPicPr>
            <a:picLocks noChangeAspect="1"/>
          </p:cNvPicPr>
          <p:nvPr/>
        </p:nvPicPr>
        <p:blipFill>
          <a:blip r:embed="rId3">
            <a:alphaModFix amt="75000"/>
            <a:extLst/>
          </a:blip>
          <a:stretch>
            <a:fillRect/>
          </a:stretch>
        </p:blipFill>
        <p:spPr>
          <a:xfrm>
            <a:off x="10723996" y="6387280"/>
            <a:ext cx="1246910" cy="285751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terpr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ent.pdf" descr="ent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271" y="2317750"/>
            <a:ext cx="9297459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"/>
          <p:cNvSpPr/>
          <p:nvPr/>
        </p:nvSpPr>
        <p:spPr>
          <a:xfrm>
            <a:off x="0" y="0"/>
            <a:ext cx="12192000" cy="317500"/>
          </a:xfrm>
          <a:prstGeom prst="rect">
            <a:avLst/>
          </a:prstGeom>
          <a:solidFill>
            <a:srgbClr val="5C4EE5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5C4EE5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endParaRPr sz="1600" kern="0">
              <a:solidFill>
                <a:srgbClr val="5C4EE5"/>
              </a:solidFill>
              <a:latin typeface="Klavika Basic"/>
              <a:ea typeface="Klavika Basic"/>
              <a:cs typeface="Klavika Basic"/>
              <a:sym typeface="Klavika Basic"/>
            </a:endParaRPr>
          </a:p>
        </p:txBody>
      </p:sp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889000" y="2393950"/>
            <a:ext cx="10414000" cy="2324100"/>
          </a:xfrm>
          <a:prstGeom prst="rect">
            <a:avLst/>
          </a:prstGeom>
        </p:spPr>
        <p:txBody>
          <a:bodyPr anchor="ctr"/>
          <a:lstStyle>
            <a:lvl1pPr>
              <a:defRPr sz="7500">
                <a:solidFill>
                  <a:srgbClr val="5C4EE5"/>
                </a:solidFill>
                <a:latin typeface="Klavika Basic"/>
                <a:ea typeface="Klavika Basic"/>
                <a:cs typeface="Klavika Basic"/>
                <a:sym typeface="Klavika Basic"/>
              </a:defRPr>
            </a:lvl1pPr>
          </a:lstStyle>
          <a:p>
            <a:r>
              <a:t>Title Text</a:t>
            </a:r>
          </a:p>
        </p:txBody>
      </p:sp>
      <p:pic>
        <p:nvPicPr>
          <p:cNvPr id="61" name="hashicorp-text-black.png" descr="hashicorp-text-black.png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5C4EE5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66" hangingPunct="0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6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Klavika Basic Light"/>
            </a:endParaRPr>
          </a:p>
        </p:txBody>
      </p:sp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xfrm>
            <a:off x="391583" y="185725"/>
            <a:ext cx="10553577" cy="946200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lvl1pPr>
          </a:lstStyle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xfrm>
            <a:off x="889000" y="1905000"/>
            <a:ext cx="10414000" cy="381000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2000"/>
              </a:spcBef>
              <a:defRPr sz="3000"/>
            </a:lvl1pPr>
            <a:lvl2pPr algn="l">
              <a:lnSpc>
                <a:spcPct val="110000"/>
              </a:lnSpc>
              <a:spcBef>
                <a:spcPts val="2000"/>
              </a:spcBef>
              <a:defRPr sz="3000"/>
            </a:lvl2pPr>
            <a:lvl3pPr algn="l">
              <a:lnSpc>
                <a:spcPct val="110000"/>
              </a:lnSpc>
              <a:spcBef>
                <a:spcPts val="2000"/>
              </a:spcBef>
              <a:defRPr sz="3000"/>
            </a:lvl3pPr>
            <a:lvl4pPr algn="l">
              <a:lnSpc>
                <a:spcPct val="110000"/>
              </a:lnSpc>
              <a:spcBef>
                <a:spcPts val="2000"/>
              </a:spcBef>
              <a:defRPr sz="3000"/>
            </a:lvl4pPr>
            <a:lvl5pPr algn="l">
              <a:lnSpc>
                <a:spcPct val="110000"/>
              </a:lnSpc>
              <a:spcBef>
                <a:spcPts val="2000"/>
              </a:spcBef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2" name="logo.pdf" descr="log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71250" y="341325"/>
            <a:ext cx="551722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ermin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" y="3010346"/>
            <a:ext cx="3810000" cy="4385095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Rectangle"/>
          <p:cNvSpPr/>
          <p:nvPr/>
        </p:nvSpPr>
        <p:spPr>
          <a:xfrm>
            <a:off x="2851150" y="931081"/>
            <a:ext cx="8890000" cy="5252964"/>
          </a:xfrm>
          <a:prstGeom prst="rect">
            <a:avLst/>
          </a:prstGeom>
          <a:solidFill>
            <a:srgbClr val="010223"/>
          </a:solidFill>
          <a:ln w="38100">
            <a:solidFill>
              <a:srgbClr val="010223"/>
            </a:solidFill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/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99" name="Rectangle"/>
          <p:cNvSpPr/>
          <p:nvPr/>
        </p:nvSpPr>
        <p:spPr>
          <a:xfrm>
            <a:off x="2851149" y="667606"/>
            <a:ext cx="8890001" cy="380499"/>
          </a:xfrm>
          <a:prstGeom prst="rect">
            <a:avLst/>
          </a:prstGeom>
          <a:solidFill>
            <a:srgbClr val="5C4EE5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/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100" name="Circle"/>
          <p:cNvSpPr/>
          <p:nvPr/>
        </p:nvSpPr>
        <p:spPr>
          <a:xfrm>
            <a:off x="3406607" y="790003"/>
            <a:ext cx="135705" cy="135705"/>
          </a:xfrm>
          <a:prstGeom prst="ellipse">
            <a:avLst/>
          </a:prstGeom>
          <a:solidFill>
            <a:srgbClr val="263235">
              <a:alpha val="4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/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101" name="Circle"/>
          <p:cNvSpPr/>
          <p:nvPr/>
        </p:nvSpPr>
        <p:spPr>
          <a:xfrm>
            <a:off x="3195718" y="790003"/>
            <a:ext cx="135706" cy="135705"/>
          </a:xfrm>
          <a:prstGeom prst="ellipse">
            <a:avLst/>
          </a:prstGeom>
          <a:solidFill>
            <a:srgbClr val="263235">
              <a:alpha val="6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/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102" name="Circle"/>
          <p:cNvSpPr/>
          <p:nvPr/>
        </p:nvSpPr>
        <p:spPr>
          <a:xfrm>
            <a:off x="2984829" y="790003"/>
            <a:ext cx="135705" cy="135705"/>
          </a:xfrm>
          <a:prstGeom prst="ellipse">
            <a:avLst/>
          </a:prstGeom>
          <a:solidFill>
            <a:srgbClr val="263235">
              <a:alpha val="8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/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103" name="Text"/>
          <p:cNvSpPr txBox="1">
            <a:spLocks noGrp="1"/>
          </p:cNvSpPr>
          <p:nvPr>
            <p:ph type="body" sz="quarter" idx="13"/>
          </p:nvPr>
        </p:nvSpPr>
        <p:spPr>
          <a:xfrm>
            <a:off x="3128486" y="1293828"/>
            <a:ext cx="8335328" cy="619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104" name="Terminal"/>
          <p:cNvSpPr txBox="1"/>
          <p:nvPr/>
        </p:nvSpPr>
        <p:spPr>
          <a:xfrm>
            <a:off x="3573045" y="739875"/>
            <a:ext cx="7446210" cy="235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defTabSz="825500">
              <a:defRPr sz="2400"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sz="1200">
                <a:solidFill>
                  <a:srgbClr val="FFFFFF"/>
                </a:solidFill>
              </a:rPr>
              <a:t>Terminal</a:t>
            </a:r>
          </a:p>
        </p:txBody>
      </p:sp>
      <p:pic>
        <p:nvPicPr>
          <p:cNvPr id="105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/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73B9-F59E-6D44-86B9-11E805B7C26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C24F-BCFB-2E40-850F-81E93CD5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432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HashiCorp Main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" name="Group"/>
          <p:cNvGrpSpPr/>
          <p:nvPr/>
        </p:nvGrpSpPr>
        <p:grpSpPr>
          <a:xfrm>
            <a:off x="1125239" y="1029295"/>
            <a:ext cx="5088307" cy="1439996"/>
            <a:chOff x="0" y="0"/>
            <a:chExt cx="10176613" cy="2879989"/>
          </a:xfrm>
        </p:grpSpPr>
        <p:pic>
          <p:nvPicPr>
            <p:cNvPr id="13" name="HashiCorp_PrimaryLogo_White.pdf" descr="HashiCorp_PrimaryLogo_Whit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838629" cy="2222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" name="DevOps Delivered"/>
            <p:cNvSpPr txBox="1"/>
            <p:nvPr/>
          </p:nvSpPr>
          <p:spPr>
            <a:xfrm>
              <a:off x="2535934" y="1791232"/>
              <a:ext cx="7640679" cy="10887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>
                <a:defRPr cap="all" spc="208">
                  <a:latin typeface="Klavika Basic Medium"/>
                  <a:ea typeface="Klavika Basic Medium"/>
                  <a:cs typeface="Klavika Basic Medium"/>
                  <a:sym typeface="Klavika Basic Medium"/>
                </a:defRPr>
              </a:lvl1pPr>
            </a:lstStyle>
            <a:p>
              <a:pPr defTabSz="410766" hangingPunct="0"/>
              <a:r>
                <a:rPr sz="2600" kern="0">
                  <a:solidFill>
                    <a:srgbClr val="FFFFFF"/>
                  </a:solidFill>
                </a:rPr>
                <a:t>DevOps Delivered</a:t>
              </a:r>
            </a:p>
          </p:txBody>
        </p:sp>
      </p:grp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ashiCorp Photo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Image"/>
          <p:cNvSpPr>
            <a:spLocks noGrp="1"/>
          </p:cNvSpPr>
          <p:nvPr>
            <p:ph type="pic" sz="quarter" idx="13"/>
          </p:nvPr>
        </p:nvSpPr>
        <p:spPr>
          <a:xfrm>
            <a:off x="1005263" y="976842"/>
            <a:ext cx="1873251" cy="1873251"/>
          </a:xfrm>
          <a:prstGeom prst="rect">
            <a:avLst/>
          </a:prstGeom>
          <a:ln w="88900">
            <a:solidFill>
              <a:srgbClr val="FFFFFF"/>
            </a:solidFill>
          </a:ln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5" name="Your Name"/>
          <p:cNvSpPr txBox="1">
            <a:spLocks noGrp="1"/>
          </p:cNvSpPr>
          <p:nvPr>
            <p:ph type="body" sz="quarter" idx="14"/>
          </p:nvPr>
        </p:nvSpPr>
        <p:spPr>
          <a:xfrm>
            <a:off x="3245421" y="1022740"/>
            <a:ext cx="3113032" cy="872034"/>
          </a:xfrm>
          <a:prstGeom prst="rect">
            <a:avLst/>
          </a:prstGeom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wrap="none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Klavika Basic Medium"/>
                <a:ea typeface="Klavika Basic Medium"/>
                <a:cs typeface="Klavika Basic Medium"/>
                <a:sym typeface="Klavika Basic Medium"/>
              </a:defRPr>
            </a:lvl1pPr>
          </a:lstStyle>
          <a:p>
            <a:r>
              <a:t>Your Name</a:t>
            </a:r>
          </a:p>
        </p:txBody>
      </p:sp>
      <p:sp>
        <p:nvSpPr>
          <p:cNvPr id="26" name="Your Role, Your Company…"/>
          <p:cNvSpPr txBox="1">
            <a:spLocks noGrp="1"/>
          </p:cNvSpPr>
          <p:nvPr>
            <p:ph type="body" sz="quarter" idx="15"/>
          </p:nvPr>
        </p:nvSpPr>
        <p:spPr>
          <a:xfrm>
            <a:off x="3245421" y="1547440"/>
            <a:ext cx="7085273" cy="16414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l">
              <a:defRPr sz="5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Your Role, Your Company</a:t>
            </a:r>
          </a:p>
          <a:p>
            <a:pPr algn="l">
              <a:defRPr sz="5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Interesting Fact</a:t>
            </a:r>
          </a:p>
        </p:txBody>
      </p:sp>
      <p:pic>
        <p:nvPicPr>
          <p:cNvPr id="27" name="hashicorp.png" descr="hashicorp.png"/>
          <p:cNvPicPr>
            <a:picLocks noChangeAspect="1"/>
          </p:cNvPicPr>
          <p:nvPr/>
        </p:nvPicPr>
        <p:blipFill>
          <a:blip r:embed="rId3">
            <a:alphaModFix amt="75000"/>
            <a:extLst/>
          </a:blip>
          <a:stretch>
            <a:fillRect/>
          </a:stretch>
        </p:blipFill>
        <p:spPr>
          <a:xfrm>
            <a:off x="10723996" y="6387280"/>
            <a:ext cx="1246910" cy="285751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ashiCorp Plain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hashicorp.png" descr="hashicorp.png"/>
          <p:cNvPicPr>
            <a:picLocks noChangeAspect="1"/>
          </p:cNvPicPr>
          <p:nvPr/>
        </p:nvPicPr>
        <p:blipFill>
          <a:blip r:embed="rId3">
            <a:alphaModFix amt="75000"/>
            <a:extLst/>
          </a:blip>
          <a:stretch>
            <a:fillRect/>
          </a:stretch>
        </p:blipFill>
        <p:spPr>
          <a:xfrm>
            <a:off x="10723996" y="6387280"/>
            <a:ext cx="1246910" cy="285751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terpr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ent.pdf" descr="ent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271" y="2317750"/>
            <a:ext cx="9297459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"/>
          <p:cNvSpPr/>
          <p:nvPr/>
        </p:nvSpPr>
        <p:spPr>
          <a:xfrm>
            <a:off x="0" y="0"/>
            <a:ext cx="12192000" cy="317500"/>
          </a:xfrm>
          <a:prstGeom prst="rect">
            <a:avLst/>
          </a:prstGeom>
          <a:solidFill>
            <a:srgbClr val="5C4EE5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5C4EE5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endParaRPr sz="1600" kern="0">
              <a:solidFill>
                <a:srgbClr val="5C4EE5"/>
              </a:solidFill>
              <a:latin typeface="Klavika Basic"/>
              <a:ea typeface="Klavika Basic"/>
              <a:cs typeface="Klavika Basic"/>
              <a:sym typeface="Klavika Basic"/>
            </a:endParaRPr>
          </a:p>
        </p:txBody>
      </p:sp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889000" y="2393950"/>
            <a:ext cx="10414000" cy="2324100"/>
          </a:xfrm>
          <a:prstGeom prst="rect">
            <a:avLst/>
          </a:prstGeom>
        </p:spPr>
        <p:txBody>
          <a:bodyPr anchor="ctr"/>
          <a:lstStyle>
            <a:lvl1pPr>
              <a:defRPr sz="7500">
                <a:solidFill>
                  <a:srgbClr val="5C4EE5"/>
                </a:solidFill>
                <a:latin typeface="Klavika Basic"/>
                <a:ea typeface="Klavika Basic"/>
                <a:cs typeface="Klavika Basic"/>
                <a:sym typeface="Klavika Basic"/>
              </a:defRPr>
            </a:lvl1pPr>
          </a:lstStyle>
          <a:p>
            <a:r>
              <a:t>Title Text</a:t>
            </a:r>
          </a:p>
        </p:txBody>
      </p:sp>
      <p:pic>
        <p:nvPicPr>
          <p:cNvPr id="61" name="hashicorp-text-black.png" descr="hashicorp-text-black.png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5C4EE5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66" hangingPunct="0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6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Klavika Basic Light"/>
            </a:endParaRPr>
          </a:p>
        </p:txBody>
      </p:sp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xfrm>
            <a:off x="391583" y="185725"/>
            <a:ext cx="10553577" cy="946200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lvl1pPr>
          </a:lstStyle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xfrm>
            <a:off x="889000" y="1905000"/>
            <a:ext cx="10414000" cy="381000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2000"/>
              </a:spcBef>
              <a:defRPr sz="3000"/>
            </a:lvl1pPr>
            <a:lvl2pPr algn="l">
              <a:lnSpc>
                <a:spcPct val="110000"/>
              </a:lnSpc>
              <a:spcBef>
                <a:spcPts val="2000"/>
              </a:spcBef>
              <a:defRPr sz="3000"/>
            </a:lvl2pPr>
            <a:lvl3pPr algn="l">
              <a:lnSpc>
                <a:spcPct val="110000"/>
              </a:lnSpc>
              <a:spcBef>
                <a:spcPts val="2000"/>
              </a:spcBef>
              <a:defRPr sz="3000"/>
            </a:lvl3pPr>
            <a:lvl4pPr algn="l">
              <a:lnSpc>
                <a:spcPct val="110000"/>
              </a:lnSpc>
              <a:spcBef>
                <a:spcPts val="2000"/>
              </a:spcBef>
              <a:defRPr sz="3000"/>
            </a:lvl4pPr>
            <a:lvl5pPr algn="l">
              <a:lnSpc>
                <a:spcPct val="110000"/>
              </a:lnSpc>
              <a:spcBef>
                <a:spcPts val="2000"/>
              </a:spcBef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2" name="logo.pdf" descr="log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71250" y="341325"/>
            <a:ext cx="551722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Co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" y="3010346"/>
            <a:ext cx="3810000" cy="4385095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Rectangle"/>
          <p:cNvSpPr/>
          <p:nvPr/>
        </p:nvSpPr>
        <p:spPr>
          <a:xfrm>
            <a:off x="2851150" y="931081"/>
            <a:ext cx="8890000" cy="5252964"/>
          </a:xfrm>
          <a:prstGeom prst="rect">
            <a:avLst/>
          </a:prstGeom>
          <a:solidFill>
            <a:srgbClr val="FFFFFF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3" name="Rectangle"/>
          <p:cNvSpPr/>
          <p:nvPr/>
        </p:nvSpPr>
        <p:spPr>
          <a:xfrm>
            <a:off x="2851149" y="667606"/>
            <a:ext cx="8890001" cy="380499"/>
          </a:xfrm>
          <a:prstGeom prst="rect">
            <a:avLst/>
          </a:prstGeom>
          <a:solidFill>
            <a:srgbClr val="5C4EE5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4" name="Circle"/>
          <p:cNvSpPr/>
          <p:nvPr/>
        </p:nvSpPr>
        <p:spPr>
          <a:xfrm>
            <a:off x="3406607" y="790003"/>
            <a:ext cx="135705" cy="135705"/>
          </a:xfrm>
          <a:prstGeom prst="ellipse">
            <a:avLst/>
          </a:prstGeom>
          <a:solidFill>
            <a:srgbClr val="263235">
              <a:alpha val="4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5" name="Circle"/>
          <p:cNvSpPr/>
          <p:nvPr/>
        </p:nvSpPr>
        <p:spPr>
          <a:xfrm>
            <a:off x="3195718" y="790003"/>
            <a:ext cx="135706" cy="135705"/>
          </a:xfrm>
          <a:prstGeom prst="ellipse">
            <a:avLst/>
          </a:prstGeom>
          <a:solidFill>
            <a:srgbClr val="263235">
              <a:alpha val="6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6" name="Circle"/>
          <p:cNvSpPr/>
          <p:nvPr/>
        </p:nvSpPr>
        <p:spPr>
          <a:xfrm>
            <a:off x="2984829" y="790003"/>
            <a:ext cx="135705" cy="135705"/>
          </a:xfrm>
          <a:prstGeom prst="ellipse">
            <a:avLst/>
          </a:prstGeom>
          <a:solidFill>
            <a:srgbClr val="263235">
              <a:alpha val="8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7" name="Text"/>
          <p:cNvSpPr txBox="1">
            <a:spLocks noGrp="1"/>
          </p:cNvSpPr>
          <p:nvPr>
            <p:ph type="body" sz="quarter" idx="13"/>
          </p:nvPr>
        </p:nvSpPr>
        <p:spPr>
          <a:xfrm>
            <a:off x="3128486" y="1293828"/>
            <a:ext cx="8335328" cy="619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88" name="Text"/>
          <p:cNvSpPr txBox="1">
            <a:spLocks noGrp="1"/>
          </p:cNvSpPr>
          <p:nvPr>
            <p:ph type="body" sz="quarter" idx="14"/>
          </p:nvPr>
        </p:nvSpPr>
        <p:spPr>
          <a:xfrm>
            <a:off x="3573045" y="621894"/>
            <a:ext cx="7446210" cy="471924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pic>
        <p:nvPicPr>
          <p:cNvPr id="89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ermin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" y="3010346"/>
            <a:ext cx="3810000" cy="4385095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Rectangle"/>
          <p:cNvSpPr/>
          <p:nvPr/>
        </p:nvSpPr>
        <p:spPr>
          <a:xfrm>
            <a:off x="2851150" y="931081"/>
            <a:ext cx="8890000" cy="5252964"/>
          </a:xfrm>
          <a:prstGeom prst="rect">
            <a:avLst/>
          </a:prstGeom>
          <a:solidFill>
            <a:srgbClr val="010223"/>
          </a:solidFill>
          <a:ln w="38100">
            <a:solidFill>
              <a:srgbClr val="010223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99" name="Rectangle"/>
          <p:cNvSpPr/>
          <p:nvPr/>
        </p:nvSpPr>
        <p:spPr>
          <a:xfrm>
            <a:off x="2851149" y="667606"/>
            <a:ext cx="8890001" cy="380499"/>
          </a:xfrm>
          <a:prstGeom prst="rect">
            <a:avLst/>
          </a:prstGeom>
          <a:solidFill>
            <a:srgbClr val="5C4EE5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0" name="Circle"/>
          <p:cNvSpPr/>
          <p:nvPr/>
        </p:nvSpPr>
        <p:spPr>
          <a:xfrm>
            <a:off x="3406607" y="790003"/>
            <a:ext cx="135705" cy="135705"/>
          </a:xfrm>
          <a:prstGeom prst="ellipse">
            <a:avLst/>
          </a:prstGeom>
          <a:solidFill>
            <a:srgbClr val="263235">
              <a:alpha val="4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1" name="Circle"/>
          <p:cNvSpPr/>
          <p:nvPr/>
        </p:nvSpPr>
        <p:spPr>
          <a:xfrm>
            <a:off x="3195718" y="790003"/>
            <a:ext cx="135706" cy="135705"/>
          </a:xfrm>
          <a:prstGeom prst="ellipse">
            <a:avLst/>
          </a:prstGeom>
          <a:solidFill>
            <a:srgbClr val="263235">
              <a:alpha val="6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2" name="Circle"/>
          <p:cNvSpPr/>
          <p:nvPr/>
        </p:nvSpPr>
        <p:spPr>
          <a:xfrm>
            <a:off x="2984829" y="790003"/>
            <a:ext cx="135705" cy="135705"/>
          </a:xfrm>
          <a:prstGeom prst="ellipse">
            <a:avLst/>
          </a:prstGeom>
          <a:solidFill>
            <a:srgbClr val="263235">
              <a:alpha val="8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3" name="Text"/>
          <p:cNvSpPr txBox="1">
            <a:spLocks noGrp="1"/>
          </p:cNvSpPr>
          <p:nvPr>
            <p:ph type="body" sz="quarter" idx="13"/>
          </p:nvPr>
        </p:nvSpPr>
        <p:spPr>
          <a:xfrm>
            <a:off x="3128486" y="1293828"/>
            <a:ext cx="8335328" cy="619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104" name="Terminal"/>
          <p:cNvSpPr txBox="1"/>
          <p:nvPr/>
        </p:nvSpPr>
        <p:spPr>
          <a:xfrm>
            <a:off x="3573045" y="739875"/>
            <a:ext cx="7446210" cy="235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defTabSz="825500">
              <a:defRPr sz="2400"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algn="ctr" hangingPunct="0"/>
            <a:r>
              <a:rPr sz="1200" kern="0">
                <a:solidFill>
                  <a:srgbClr val="FFFFFF"/>
                </a:solidFill>
              </a:rPr>
              <a:t>Terminal</a:t>
            </a:r>
          </a:p>
        </p:txBody>
      </p:sp>
      <p:pic>
        <p:nvPicPr>
          <p:cNvPr id="105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HashiCorp Main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" name="Group"/>
          <p:cNvGrpSpPr/>
          <p:nvPr/>
        </p:nvGrpSpPr>
        <p:grpSpPr>
          <a:xfrm>
            <a:off x="1125239" y="1029295"/>
            <a:ext cx="5088307" cy="1439996"/>
            <a:chOff x="0" y="0"/>
            <a:chExt cx="10176613" cy="2879989"/>
          </a:xfrm>
        </p:grpSpPr>
        <p:pic>
          <p:nvPicPr>
            <p:cNvPr id="13" name="HashiCorp_PrimaryLogo_White.pdf" descr="HashiCorp_PrimaryLogo_Whit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838629" cy="2222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" name="DevOps Delivered"/>
            <p:cNvSpPr txBox="1"/>
            <p:nvPr/>
          </p:nvSpPr>
          <p:spPr>
            <a:xfrm>
              <a:off x="2535934" y="1791232"/>
              <a:ext cx="7640679" cy="10887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>
                <a:defRPr cap="all" spc="208">
                  <a:latin typeface="Klavika Basic Medium"/>
                  <a:ea typeface="Klavika Basic Medium"/>
                  <a:cs typeface="Klavika Basic Medium"/>
                  <a:sym typeface="Klavika Basic Medium"/>
                </a:defRPr>
              </a:lvl1pPr>
            </a:lstStyle>
            <a:p>
              <a:pPr defTabSz="410766" hangingPunct="0"/>
              <a:r>
                <a:rPr sz="2600" kern="0">
                  <a:solidFill>
                    <a:srgbClr val="FFFFFF"/>
                  </a:solidFill>
                </a:rPr>
                <a:t>DevOps Delivered</a:t>
              </a:r>
            </a:p>
          </p:txBody>
        </p:sp>
      </p:grp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73B9-F59E-6D44-86B9-11E805B7C26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C24F-BCFB-2E40-850F-81E93CD5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78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ashiCorp Photo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Image"/>
          <p:cNvSpPr>
            <a:spLocks noGrp="1"/>
          </p:cNvSpPr>
          <p:nvPr>
            <p:ph type="pic" sz="quarter" idx="13"/>
          </p:nvPr>
        </p:nvSpPr>
        <p:spPr>
          <a:xfrm>
            <a:off x="1005263" y="976842"/>
            <a:ext cx="1873251" cy="1873251"/>
          </a:xfrm>
          <a:prstGeom prst="rect">
            <a:avLst/>
          </a:prstGeom>
          <a:ln w="88900">
            <a:solidFill>
              <a:srgbClr val="FFFFFF"/>
            </a:solidFill>
          </a:ln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5" name="Your Name"/>
          <p:cNvSpPr txBox="1">
            <a:spLocks noGrp="1"/>
          </p:cNvSpPr>
          <p:nvPr>
            <p:ph type="body" sz="quarter" idx="14"/>
          </p:nvPr>
        </p:nvSpPr>
        <p:spPr>
          <a:xfrm>
            <a:off x="3245421" y="1022740"/>
            <a:ext cx="3113032" cy="872034"/>
          </a:xfrm>
          <a:prstGeom prst="rect">
            <a:avLst/>
          </a:prstGeom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wrap="none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Klavika Basic Medium"/>
                <a:ea typeface="Klavika Basic Medium"/>
                <a:cs typeface="Klavika Basic Medium"/>
                <a:sym typeface="Klavika Basic Medium"/>
              </a:defRPr>
            </a:lvl1pPr>
          </a:lstStyle>
          <a:p>
            <a:r>
              <a:t>Your Name</a:t>
            </a:r>
          </a:p>
        </p:txBody>
      </p:sp>
      <p:sp>
        <p:nvSpPr>
          <p:cNvPr id="26" name="Your Role, Your Company…"/>
          <p:cNvSpPr txBox="1">
            <a:spLocks noGrp="1"/>
          </p:cNvSpPr>
          <p:nvPr>
            <p:ph type="body" sz="quarter" idx="15"/>
          </p:nvPr>
        </p:nvSpPr>
        <p:spPr>
          <a:xfrm>
            <a:off x="3245421" y="1547440"/>
            <a:ext cx="7085273" cy="16414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l">
              <a:defRPr sz="5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Your Role, Your Company</a:t>
            </a:r>
          </a:p>
          <a:p>
            <a:pPr algn="l">
              <a:defRPr sz="5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Interesting Fact</a:t>
            </a:r>
          </a:p>
        </p:txBody>
      </p:sp>
      <p:pic>
        <p:nvPicPr>
          <p:cNvPr id="27" name="hashicorp.png" descr="hashicorp.png"/>
          <p:cNvPicPr>
            <a:picLocks noChangeAspect="1"/>
          </p:cNvPicPr>
          <p:nvPr/>
        </p:nvPicPr>
        <p:blipFill>
          <a:blip r:embed="rId3">
            <a:alphaModFix amt="75000"/>
            <a:extLst/>
          </a:blip>
          <a:stretch>
            <a:fillRect/>
          </a:stretch>
        </p:blipFill>
        <p:spPr>
          <a:xfrm>
            <a:off x="10723996" y="6387280"/>
            <a:ext cx="1246910" cy="285751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ashiCorp Plain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hashicorp.png" descr="hashicorp.png"/>
          <p:cNvPicPr>
            <a:picLocks noChangeAspect="1"/>
          </p:cNvPicPr>
          <p:nvPr/>
        </p:nvPicPr>
        <p:blipFill>
          <a:blip r:embed="rId3">
            <a:alphaModFix amt="75000"/>
            <a:extLst/>
          </a:blip>
          <a:stretch>
            <a:fillRect/>
          </a:stretch>
        </p:blipFill>
        <p:spPr>
          <a:xfrm>
            <a:off x="10723996" y="6387280"/>
            <a:ext cx="1246910" cy="285751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terpr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ent.pdf" descr="ent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271" y="2317750"/>
            <a:ext cx="9297459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"/>
          <p:cNvSpPr/>
          <p:nvPr/>
        </p:nvSpPr>
        <p:spPr>
          <a:xfrm>
            <a:off x="0" y="0"/>
            <a:ext cx="12192000" cy="317500"/>
          </a:xfrm>
          <a:prstGeom prst="rect">
            <a:avLst/>
          </a:prstGeom>
          <a:solidFill>
            <a:srgbClr val="5C4EE5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5C4EE5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endParaRPr sz="1600" kern="0">
              <a:solidFill>
                <a:srgbClr val="5C4EE5"/>
              </a:solidFill>
              <a:latin typeface="Klavika Basic"/>
              <a:ea typeface="Klavika Basic"/>
              <a:cs typeface="Klavika Basic"/>
              <a:sym typeface="Klavika Basic"/>
            </a:endParaRPr>
          </a:p>
        </p:txBody>
      </p:sp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889000" y="2393950"/>
            <a:ext cx="10414000" cy="2324100"/>
          </a:xfrm>
          <a:prstGeom prst="rect">
            <a:avLst/>
          </a:prstGeom>
        </p:spPr>
        <p:txBody>
          <a:bodyPr anchor="ctr"/>
          <a:lstStyle>
            <a:lvl1pPr>
              <a:defRPr sz="7500">
                <a:solidFill>
                  <a:srgbClr val="5C4EE5"/>
                </a:solidFill>
                <a:latin typeface="Klavika Basic"/>
                <a:ea typeface="Klavika Basic"/>
                <a:cs typeface="Klavika Basic"/>
                <a:sym typeface="Klavika Basic"/>
              </a:defRPr>
            </a:lvl1pPr>
          </a:lstStyle>
          <a:p>
            <a:r>
              <a:t>Title Text</a:t>
            </a:r>
          </a:p>
        </p:txBody>
      </p:sp>
      <p:pic>
        <p:nvPicPr>
          <p:cNvPr id="61" name="hashicorp-text-black.png" descr="hashicorp-text-black.png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5C4EE5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66" hangingPunct="0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6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Klavika Basic Light"/>
            </a:endParaRPr>
          </a:p>
        </p:txBody>
      </p:sp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xfrm>
            <a:off x="391583" y="185725"/>
            <a:ext cx="10553577" cy="946200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lvl1pPr>
          </a:lstStyle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xfrm>
            <a:off x="889000" y="1905000"/>
            <a:ext cx="10414000" cy="381000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2000"/>
              </a:spcBef>
              <a:defRPr sz="3000"/>
            </a:lvl1pPr>
            <a:lvl2pPr algn="l">
              <a:lnSpc>
                <a:spcPct val="110000"/>
              </a:lnSpc>
              <a:spcBef>
                <a:spcPts val="2000"/>
              </a:spcBef>
              <a:defRPr sz="3000"/>
            </a:lvl2pPr>
            <a:lvl3pPr algn="l">
              <a:lnSpc>
                <a:spcPct val="110000"/>
              </a:lnSpc>
              <a:spcBef>
                <a:spcPts val="2000"/>
              </a:spcBef>
              <a:defRPr sz="3000"/>
            </a:lvl3pPr>
            <a:lvl4pPr algn="l">
              <a:lnSpc>
                <a:spcPct val="110000"/>
              </a:lnSpc>
              <a:spcBef>
                <a:spcPts val="2000"/>
              </a:spcBef>
              <a:defRPr sz="3000"/>
            </a:lvl4pPr>
            <a:lvl5pPr algn="l">
              <a:lnSpc>
                <a:spcPct val="110000"/>
              </a:lnSpc>
              <a:spcBef>
                <a:spcPts val="2000"/>
              </a:spcBef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2" name="logo.pdf" descr="log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71250" y="341325"/>
            <a:ext cx="551722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Co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" y="3010346"/>
            <a:ext cx="3810000" cy="4385095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Rectangle"/>
          <p:cNvSpPr/>
          <p:nvPr/>
        </p:nvSpPr>
        <p:spPr>
          <a:xfrm>
            <a:off x="2851150" y="931081"/>
            <a:ext cx="8890000" cy="5252964"/>
          </a:xfrm>
          <a:prstGeom prst="rect">
            <a:avLst/>
          </a:prstGeom>
          <a:solidFill>
            <a:srgbClr val="FFFFFF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3" name="Rectangle"/>
          <p:cNvSpPr/>
          <p:nvPr/>
        </p:nvSpPr>
        <p:spPr>
          <a:xfrm>
            <a:off x="2851149" y="667606"/>
            <a:ext cx="8890001" cy="380499"/>
          </a:xfrm>
          <a:prstGeom prst="rect">
            <a:avLst/>
          </a:prstGeom>
          <a:solidFill>
            <a:srgbClr val="5C4EE5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4" name="Circle"/>
          <p:cNvSpPr/>
          <p:nvPr/>
        </p:nvSpPr>
        <p:spPr>
          <a:xfrm>
            <a:off x="3406607" y="790003"/>
            <a:ext cx="135705" cy="135705"/>
          </a:xfrm>
          <a:prstGeom prst="ellipse">
            <a:avLst/>
          </a:prstGeom>
          <a:solidFill>
            <a:srgbClr val="263235">
              <a:alpha val="4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5" name="Circle"/>
          <p:cNvSpPr/>
          <p:nvPr/>
        </p:nvSpPr>
        <p:spPr>
          <a:xfrm>
            <a:off x="3195718" y="790003"/>
            <a:ext cx="135706" cy="135705"/>
          </a:xfrm>
          <a:prstGeom prst="ellipse">
            <a:avLst/>
          </a:prstGeom>
          <a:solidFill>
            <a:srgbClr val="263235">
              <a:alpha val="6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6" name="Circle"/>
          <p:cNvSpPr/>
          <p:nvPr/>
        </p:nvSpPr>
        <p:spPr>
          <a:xfrm>
            <a:off x="2984829" y="790003"/>
            <a:ext cx="135705" cy="135705"/>
          </a:xfrm>
          <a:prstGeom prst="ellipse">
            <a:avLst/>
          </a:prstGeom>
          <a:solidFill>
            <a:srgbClr val="263235">
              <a:alpha val="8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7" name="Text"/>
          <p:cNvSpPr txBox="1">
            <a:spLocks noGrp="1"/>
          </p:cNvSpPr>
          <p:nvPr>
            <p:ph type="body" sz="quarter" idx="13"/>
          </p:nvPr>
        </p:nvSpPr>
        <p:spPr>
          <a:xfrm>
            <a:off x="3128486" y="1293828"/>
            <a:ext cx="8335328" cy="619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88" name="Text"/>
          <p:cNvSpPr txBox="1">
            <a:spLocks noGrp="1"/>
          </p:cNvSpPr>
          <p:nvPr>
            <p:ph type="body" sz="quarter" idx="14"/>
          </p:nvPr>
        </p:nvSpPr>
        <p:spPr>
          <a:xfrm>
            <a:off x="3573045" y="621894"/>
            <a:ext cx="7446210" cy="471924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pic>
        <p:nvPicPr>
          <p:cNvPr id="89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ermin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" y="3010346"/>
            <a:ext cx="3810000" cy="4385095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Rectangle"/>
          <p:cNvSpPr/>
          <p:nvPr/>
        </p:nvSpPr>
        <p:spPr>
          <a:xfrm>
            <a:off x="2851150" y="931081"/>
            <a:ext cx="8890000" cy="5252964"/>
          </a:xfrm>
          <a:prstGeom prst="rect">
            <a:avLst/>
          </a:prstGeom>
          <a:solidFill>
            <a:srgbClr val="010223"/>
          </a:solidFill>
          <a:ln w="38100">
            <a:solidFill>
              <a:srgbClr val="010223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99" name="Rectangle"/>
          <p:cNvSpPr/>
          <p:nvPr/>
        </p:nvSpPr>
        <p:spPr>
          <a:xfrm>
            <a:off x="2851149" y="667606"/>
            <a:ext cx="8890001" cy="380499"/>
          </a:xfrm>
          <a:prstGeom prst="rect">
            <a:avLst/>
          </a:prstGeom>
          <a:solidFill>
            <a:srgbClr val="5C4EE5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0" name="Circle"/>
          <p:cNvSpPr/>
          <p:nvPr/>
        </p:nvSpPr>
        <p:spPr>
          <a:xfrm>
            <a:off x="3406607" y="790003"/>
            <a:ext cx="135705" cy="135705"/>
          </a:xfrm>
          <a:prstGeom prst="ellipse">
            <a:avLst/>
          </a:prstGeom>
          <a:solidFill>
            <a:srgbClr val="263235">
              <a:alpha val="4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1" name="Circle"/>
          <p:cNvSpPr/>
          <p:nvPr/>
        </p:nvSpPr>
        <p:spPr>
          <a:xfrm>
            <a:off x="3195718" y="790003"/>
            <a:ext cx="135706" cy="135705"/>
          </a:xfrm>
          <a:prstGeom prst="ellipse">
            <a:avLst/>
          </a:prstGeom>
          <a:solidFill>
            <a:srgbClr val="263235">
              <a:alpha val="6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2" name="Circle"/>
          <p:cNvSpPr/>
          <p:nvPr/>
        </p:nvSpPr>
        <p:spPr>
          <a:xfrm>
            <a:off x="2984829" y="790003"/>
            <a:ext cx="135705" cy="135705"/>
          </a:xfrm>
          <a:prstGeom prst="ellipse">
            <a:avLst/>
          </a:prstGeom>
          <a:solidFill>
            <a:srgbClr val="263235">
              <a:alpha val="8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3" name="Text"/>
          <p:cNvSpPr txBox="1">
            <a:spLocks noGrp="1"/>
          </p:cNvSpPr>
          <p:nvPr>
            <p:ph type="body" sz="quarter" idx="13"/>
          </p:nvPr>
        </p:nvSpPr>
        <p:spPr>
          <a:xfrm>
            <a:off x="3128486" y="1293828"/>
            <a:ext cx="8335328" cy="619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104" name="Terminal"/>
          <p:cNvSpPr txBox="1"/>
          <p:nvPr/>
        </p:nvSpPr>
        <p:spPr>
          <a:xfrm>
            <a:off x="3573045" y="739875"/>
            <a:ext cx="7446210" cy="235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defTabSz="825500">
              <a:defRPr sz="2400"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algn="ctr" hangingPunct="0"/>
            <a:r>
              <a:rPr sz="1200" kern="0">
                <a:solidFill>
                  <a:srgbClr val="FFFFFF"/>
                </a:solidFill>
              </a:rPr>
              <a:t>Terminal</a:t>
            </a:r>
          </a:p>
        </p:txBody>
      </p:sp>
      <p:pic>
        <p:nvPicPr>
          <p:cNvPr id="105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HashiCorp Main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" name="Group"/>
          <p:cNvGrpSpPr/>
          <p:nvPr/>
        </p:nvGrpSpPr>
        <p:grpSpPr>
          <a:xfrm>
            <a:off x="1125239" y="1029295"/>
            <a:ext cx="5088307" cy="1439996"/>
            <a:chOff x="0" y="0"/>
            <a:chExt cx="10176613" cy="2879989"/>
          </a:xfrm>
        </p:grpSpPr>
        <p:pic>
          <p:nvPicPr>
            <p:cNvPr id="13" name="HashiCorp_PrimaryLogo_White.pdf" descr="HashiCorp_PrimaryLogo_Whit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838629" cy="2222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" name="DevOps Delivered"/>
            <p:cNvSpPr txBox="1"/>
            <p:nvPr/>
          </p:nvSpPr>
          <p:spPr>
            <a:xfrm>
              <a:off x="2535934" y="1791232"/>
              <a:ext cx="7640679" cy="10887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>
                <a:defRPr cap="all" spc="208">
                  <a:latin typeface="Klavika Basic Medium"/>
                  <a:ea typeface="Klavika Basic Medium"/>
                  <a:cs typeface="Klavika Basic Medium"/>
                  <a:sym typeface="Klavika Basic Medium"/>
                </a:defRPr>
              </a:lvl1pPr>
            </a:lstStyle>
            <a:p>
              <a:pPr defTabSz="410766" hangingPunct="0"/>
              <a:r>
                <a:rPr sz="2600" kern="0">
                  <a:solidFill>
                    <a:srgbClr val="FFFFFF"/>
                  </a:solidFill>
                </a:rPr>
                <a:t>DevOps Delivered</a:t>
              </a:r>
            </a:p>
          </p:txBody>
        </p:sp>
      </p:grp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ashiCorp Photo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Image"/>
          <p:cNvSpPr>
            <a:spLocks noGrp="1"/>
          </p:cNvSpPr>
          <p:nvPr>
            <p:ph type="pic" sz="quarter" idx="13"/>
          </p:nvPr>
        </p:nvSpPr>
        <p:spPr>
          <a:xfrm>
            <a:off x="1005263" y="976842"/>
            <a:ext cx="1873251" cy="1873251"/>
          </a:xfrm>
          <a:prstGeom prst="rect">
            <a:avLst/>
          </a:prstGeom>
          <a:ln w="88900">
            <a:solidFill>
              <a:srgbClr val="FFFFFF"/>
            </a:solidFill>
          </a:ln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5" name="Your Name"/>
          <p:cNvSpPr txBox="1">
            <a:spLocks noGrp="1"/>
          </p:cNvSpPr>
          <p:nvPr>
            <p:ph type="body" sz="quarter" idx="14"/>
          </p:nvPr>
        </p:nvSpPr>
        <p:spPr>
          <a:xfrm>
            <a:off x="3245421" y="1022740"/>
            <a:ext cx="3113032" cy="872034"/>
          </a:xfrm>
          <a:prstGeom prst="rect">
            <a:avLst/>
          </a:prstGeom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wrap="none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Klavika Basic Medium"/>
                <a:ea typeface="Klavika Basic Medium"/>
                <a:cs typeface="Klavika Basic Medium"/>
                <a:sym typeface="Klavika Basic Medium"/>
              </a:defRPr>
            </a:lvl1pPr>
          </a:lstStyle>
          <a:p>
            <a:r>
              <a:t>Your Name</a:t>
            </a:r>
          </a:p>
        </p:txBody>
      </p:sp>
      <p:sp>
        <p:nvSpPr>
          <p:cNvPr id="26" name="Your Role, Your Company…"/>
          <p:cNvSpPr txBox="1">
            <a:spLocks noGrp="1"/>
          </p:cNvSpPr>
          <p:nvPr>
            <p:ph type="body" sz="quarter" idx="15"/>
          </p:nvPr>
        </p:nvSpPr>
        <p:spPr>
          <a:xfrm>
            <a:off x="3245421" y="1547440"/>
            <a:ext cx="7085273" cy="16414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l">
              <a:defRPr sz="5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Your Role, Your Company</a:t>
            </a:r>
          </a:p>
          <a:p>
            <a:pPr algn="l">
              <a:defRPr sz="5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Interesting Fact</a:t>
            </a:r>
          </a:p>
        </p:txBody>
      </p:sp>
      <p:pic>
        <p:nvPicPr>
          <p:cNvPr id="27" name="hashicorp.png" descr="hashicorp.png"/>
          <p:cNvPicPr>
            <a:picLocks noChangeAspect="1"/>
          </p:cNvPicPr>
          <p:nvPr/>
        </p:nvPicPr>
        <p:blipFill>
          <a:blip r:embed="rId3">
            <a:alphaModFix amt="75000"/>
            <a:extLst/>
          </a:blip>
          <a:stretch>
            <a:fillRect/>
          </a:stretch>
        </p:blipFill>
        <p:spPr>
          <a:xfrm>
            <a:off x="10723996" y="6387280"/>
            <a:ext cx="1246910" cy="285751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73B9-F59E-6D44-86B9-11E805B7C26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C24F-BCFB-2E40-850F-81E93CD5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569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ashiCorp Plain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hashicorp.png" descr="hashicorp.png"/>
          <p:cNvPicPr>
            <a:picLocks noChangeAspect="1"/>
          </p:cNvPicPr>
          <p:nvPr/>
        </p:nvPicPr>
        <p:blipFill>
          <a:blip r:embed="rId3">
            <a:alphaModFix amt="75000"/>
            <a:extLst/>
          </a:blip>
          <a:stretch>
            <a:fillRect/>
          </a:stretch>
        </p:blipFill>
        <p:spPr>
          <a:xfrm>
            <a:off x="10723996" y="6387280"/>
            <a:ext cx="1246910" cy="285751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terpr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ent.pdf" descr="ent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271" y="2317750"/>
            <a:ext cx="9297459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"/>
          <p:cNvSpPr/>
          <p:nvPr/>
        </p:nvSpPr>
        <p:spPr>
          <a:xfrm>
            <a:off x="0" y="0"/>
            <a:ext cx="12192000" cy="317500"/>
          </a:xfrm>
          <a:prstGeom prst="rect">
            <a:avLst/>
          </a:prstGeom>
          <a:solidFill>
            <a:srgbClr val="5C4EE5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5C4EE5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endParaRPr sz="1600" kern="0">
              <a:solidFill>
                <a:srgbClr val="5C4EE5"/>
              </a:solidFill>
              <a:latin typeface="Klavika Basic"/>
              <a:ea typeface="Klavika Basic"/>
              <a:cs typeface="Klavika Basic"/>
              <a:sym typeface="Klavika Basic"/>
            </a:endParaRPr>
          </a:p>
        </p:txBody>
      </p:sp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889000" y="2393950"/>
            <a:ext cx="10414000" cy="2324100"/>
          </a:xfrm>
          <a:prstGeom prst="rect">
            <a:avLst/>
          </a:prstGeom>
        </p:spPr>
        <p:txBody>
          <a:bodyPr anchor="ctr"/>
          <a:lstStyle>
            <a:lvl1pPr>
              <a:defRPr sz="7500">
                <a:solidFill>
                  <a:srgbClr val="5C4EE5"/>
                </a:solidFill>
                <a:latin typeface="Klavika Basic"/>
                <a:ea typeface="Klavika Basic"/>
                <a:cs typeface="Klavika Basic"/>
                <a:sym typeface="Klavika Basic"/>
              </a:defRPr>
            </a:lvl1pPr>
          </a:lstStyle>
          <a:p>
            <a:r>
              <a:t>Title Text</a:t>
            </a:r>
          </a:p>
        </p:txBody>
      </p:sp>
      <p:pic>
        <p:nvPicPr>
          <p:cNvPr id="61" name="hashicorp-text-black.png" descr="hashicorp-text-black.png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5C4EE5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66" hangingPunct="0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6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Klavika Basic Light"/>
            </a:endParaRPr>
          </a:p>
        </p:txBody>
      </p:sp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xfrm>
            <a:off x="391583" y="185725"/>
            <a:ext cx="10553577" cy="946200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lvl1pPr>
          </a:lstStyle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xfrm>
            <a:off x="889000" y="1905000"/>
            <a:ext cx="10414000" cy="381000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2000"/>
              </a:spcBef>
              <a:defRPr sz="3000"/>
            </a:lvl1pPr>
            <a:lvl2pPr algn="l">
              <a:lnSpc>
                <a:spcPct val="110000"/>
              </a:lnSpc>
              <a:spcBef>
                <a:spcPts val="2000"/>
              </a:spcBef>
              <a:defRPr sz="3000"/>
            </a:lvl2pPr>
            <a:lvl3pPr algn="l">
              <a:lnSpc>
                <a:spcPct val="110000"/>
              </a:lnSpc>
              <a:spcBef>
                <a:spcPts val="2000"/>
              </a:spcBef>
              <a:defRPr sz="3000"/>
            </a:lvl3pPr>
            <a:lvl4pPr algn="l">
              <a:lnSpc>
                <a:spcPct val="110000"/>
              </a:lnSpc>
              <a:spcBef>
                <a:spcPts val="2000"/>
              </a:spcBef>
              <a:defRPr sz="3000"/>
            </a:lvl4pPr>
            <a:lvl5pPr algn="l">
              <a:lnSpc>
                <a:spcPct val="110000"/>
              </a:lnSpc>
              <a:spcBef>
                <a:spcPts val="2000"/>
              </a:spcBef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2" name="logo.pdf" descr="log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71250" y="341325"/>
            <a:ext cx="551722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Co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" y="3010346"/>
            <a:ext cx="3810000" cy="4385095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Rectangle"/>
          <p:cNvSpPr/>
          <p:nvPr/>
        </p:nvSpPr>
        <p:spPr>
          <a:xfrm>
            <a:off x="2851150" y="931081"/>
            <a:ext cx="8890000" cy="5252964"/>
          </a:xfrm>
          <a:prstGeom prst="rect">
            <a:avLst/>
          </a:prstGeom>
          <a:solidFill>
            <a:srgbClr val="FFFFFF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3" name="Rectangle"/>
          <p:cNvSpPr/>
          <p:nvPr/>
        </p:nvSpPr>
        <p:spPr>
          <a:xfrm>
            <a:off x="2851149" y="667606"/>
            <a:ext cx="8890001" cy="380499"/>
          </a:xfrm>
          <a:prstGeom prst="rect">
            <a:avLst/>
          </a:prstGeom>
          <a:solidFill>
            <a:srgbClr val="5C4EE5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4" name="Circle"/>
          <p:cNvSpPr/>
          <p:nvPr/>
        </p:nvSpPr>
        <p:spPr>
          <a:xfrm>
            <a:off x="3406607" y="790003"/>
            <a:ext cx="135705" cy="135705"/>
          </a:xfrm>
          <a:prstGeom prst="ellipse">
            <a:avLst/>
          </a:prstGeom>
          <a:solidFill>
            <a:srgbClr val="263235">
              <a:alpha val="4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5" name="Circle"/>
          <p:cNvSpPr/>
          <p:nvPr/>
        </p:nvSpPr>
        <p:spPr>
          <a:xfrm>
            <a:off x="3195718" y="790003"/>
            <a:ext cx="135706" cy="135705"/>
          </a:xfrm>
          <a:prstGeom prst="ellipse">
            <a:avLst/>
          </a:prstGeom>
          <a:solidFill>
            <a:srgbClr val="263235">
              <a:alpha val="6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6" name="Circle"/>
          <p:cNvSpPr/>
          <p:nvPr/>
        </p:nvSpPr>
        <p:spPr>
          <a:xfrm>
            <a:off x="2984829" y="790003"/>
            <a:ext cx="135705" cy="135705"/>
          </a:xfrm>
          <a:prstGeom prst="ellipse">
            <a:avLst/>
          </a:prstGeom>
          <a:solidFill>
            <a:srgbClr val="263235">
              <a:alpha val="8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7" name="Text"/>
          <p:cNvSpPr txBox="1">
            <a:spLocks noGrp="1"/>
          </p:cNvSpPr>
          <p:nvPr>
            <p:ph type="body" sz="quarter" idx="13"/>
          </p:nvPr>
        </p:nvSpPr>
        <p:spPr>
          <a:xfrm>
            <a:off x="3128486" y="1293828"/>
            <a:ext cx="8335328" cy="619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88" name="Text"/>
          <p:cNvSpPr txBox="1">
            <a:spLocks noGrp="1"/>
          </p:cNvSpPr>
          <p:nvPr>
            <p:ph type="body" sz="quarter" idx="14"/>
          </p:nvPr>
        </p:nvSpPr>
        <p:spPr>
          <a:xfrm>
            <a:off x="3573045" y="621894"/>
            <a:ext cx="7446210" cy="471924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pic>
        <p:nvPicPr>
          <p:cNvPr id="89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ermin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" y="3010346"/>
            <a:ext cx="3810000" cy="4385095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Rectangle"/>
          <p:cNvSpPr/>
          <p:nvPr/>
        </p:nvSpPr>
        <p:spPr>
          <a:xfrm>
            <a:off x="2851150" y="931081"/>
            <a:ext cx="8890000" cy="5252964"/>
          </a:xfrm>
          <a:prstGeom prst="rect">
            <a:avLst/>
          </a:prstGeom>
          <a:solidFill>
            <a:srgbClr val="010223"/>
          </a:solidFill>
          <a:ln w="38100">
            <a:solidFill>
              <a:srgbClr val="010223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99" name="Rectangle"/>
          <p:cNvSpPr/>
          <p:nvPr/>
        </p:nvSpPr>
        <p:spPr>
          <a:xfrm>
            <a:off x="2851149" y="667606"/>
            <a:ext cx="8890001" cy="380499"/>
          </a:xfrm>
          <a:prstGeom prst="rect">
            <a:avLst/>
          </a:prstGeom>
          <a:solidFill>
            <a:srgbClr val="5C4EE5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0" name="Circle"/>
          <p:cNvSpPr/>
          <p:nvPr/>
        </p:nvSpPr>
        <p:spPr>
          <a:xfrm>
            <a:off x="3406607" y="790003"/>
            <a:ext cx="135705" cy="135705"/>
          </a:xfrm>
          <a:prstGeom prst="ellipse">
            <a:avLst/>
          </a:prstGeom>
          <a:solidFill>
            <a:srgbClr val="263235">
              <a:alpha val="4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1" name="Circle"/>
          <p:cNvSpPr/>
          <p:nvPr/>
        </p:nvSpPr>
        <p:spPr>
          <a:xfrm>
            <a:off x="3195718" y="790003"/>
            <a:ext cx="135706" cy="135705"/>
          </a:xfrm>
          <a:prstGeom prst="ellipse">
            <a:avLst/>
          </a:prstGeom>
          <a:solidFill>
            <a:srgbClr val="263235">
              <a:alpha val="6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2" name="Circle"/>
          <p:cNvSpPr/>
          <p:nvPr/>
        </p:nvSpPr>
        <p:spPr>
          <a:xfrm>
            <a:off x="2984829" y="790003"/>
            <a:ext cx="135705" cy="135705"/>
          </a:xfrm>
          <a:prstGeom prst="ellipse">
            <a:avLst/>
          </a:prstGeom>
          <a:solidFill>
            <a:srgbClr val="263235">
              <a:alpha val="8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3" name="Text"/>
          <p:cNvSpPr txBox="1">
            <a:spLocks noGrp="1"/>
          </p:cNvSpPr>
          <p:nvPr>
            <p:ph type="body" sz="quarter" idx="13"/>
          </p:nvPr>
        </p:nvSpPr>
        <p:spPr>
          <a:xfrm>
            <a:off x="3128486" y="1293828"/>
            <a:ext cx="8335328" cy="619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104" name="Terminal"/>
          <p:cNvSpPr txBox="1"/>
          <p:nvPr/>
        </p:nvSpPr>
        <p:spPr>
          <a:xfrm>
            <a:off x="3573045" y="739875"/>
            <a:ext cx="7446210" cy="235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defTabSz="825500">
              <a:defRPr sz="2400"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algn="ctr" hangingPunct="0"/>
            <a:r>
              <a:rPr sz="1200" kern="0">
                <a:solidFill>
                  <a:srgbClr val="FFFFFF"/>
                </a:solidFill>
              </a:rPr>
              <a:t>Terminal</a:t>
            </a:r>
          </a:p>
        </p:txBody>
      </p:sp>
      <p:pic>
        <p:nvPicPr>
          <p:cNvPr id="105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HashiCorp Main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" name="Group"/>
          <p:cNvGrpSpPr/>
          <p:nvPr/>
        </p:nvGrpSpPr>
        <p:grpSpPr>
          <a:xfrm>
            <a:off x="1125239" y="1029295"/>
            <a:ext cx="5088307" cy="1439996"/>
            <a:chOff x="0" y="0"/>
            <a:chExt cx="10176613" cy="2879989"/>
          </a:xfrm>
        </p:grpSpPr>
        <p:pic>
          <p:nvPicPr>
            <p:cNvPr id="13" name="HashiCorp_PrimaryLogo_White.pdf" descr="HashiCorp_PrimaryLogo_Whit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838629" cy="2222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" name="DevOps Delivered"/>
            <p:cNvSpPr txBox="1"/>
            <p:nvPr/>
          </p:nvSpPr>
          <p:spPr>
            <a:xfrm>
              <a:off x="2535934" y="1791232"/>
              <a:ext cx="7640679" cy="10887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>
                <a:defRPr cap="all" spc="208">
                  <a:latin typeface="Klavika Basic Medium"/>
                  <a:ea typeface="Klavika Basic Medium"/>
                  <a:cs typeface="Klavika Basic Medium"/>
                  <a:sym typeface="Klavika Basic Medium"/>
                </a:defRPr>
              </a:lvl1pPr>
            </a:lstStyle>
            <a:p>
              <a:pPr defTabSz="410766" hangingPunct="0"/>
              <a:r>
                <a:rPr sz="2600" kern="0">
                  <a:solidFill>
                    <a:srgbClr val="FFFFFF"/>
                  </a:solidFill>
                </a:rPr>
                <a:t>DevOps Delivered</a:t>
              </a:r>
            </a:p>
          </p:txBody>
        </p:sp>
      </p:grp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ashiCorp Photo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Image"/>
          <p:cNvSpPr>
            <a:spLocks noGrp="1"/>
          </p:cNvSpPr>
          <p:nvPr>
            <p:ph type="pic" sz="quarter" idx="13"/>
          </p:nvPr>
        </p:nvSpPr>
        <p:spPr>
          <a:xfrm>
            <a:off x="1005263" y="976842"/>
            <a:ext cx="1873251" cy="1873251"/>
          </a:xfrm>
          <a:prstGeom prst="rect">
            <a:avLst/>
          </a:prstGeom>
          <a:ln w="88900">
            <a:solidFill>
              <a:srgbClr val="FFFFFF"/>
            </a:solidFill>
          </a:ln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5" name="Your Name"/>
          <p:cNvSpPr txBox="1">
            <a:spLocks noGrp="1"/>
          </p:cNvSpPr>
          <p:nvPr>
            <p:ph type="body" sz="quarter" idx="14"/>
          </p:nvPr>
        </p:nvSpPr>
        <p:spPr>
          <a:xfrm>
            <a:off x="3245421" y="1022740"/>
            <a:ext cx="3113032" cy="872034"/>
          </a:xfrm>
          <a:prstGeom prst="rect">
            <a:avLst/>
          </a:prstGeom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wrap="none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Klavika Basic Medium"/>
                <a:ea typeface="Klavika Basic Medium"/>
                <a:cs typeface="Klavika Basic Medium"/>
                <a:sym typeface="Klavika Basic Medium"/>
              </a:defRPr>
            </a:lvl1pPr>
          </a:lstStyle>
          <a:p>
            <a:r>
              <a:t>Your Name</a:t>
            </a:r>
          </a:p>
        </p:txBody>
      </p:sp>
      <p:sp>
        <p:nvSpPr>
          <p:cNvPr id="26" name="Your Role, Your Company…"/>
          <p:cNvSpPr txBox="1">
            <a:spLocks noGrp="1"/>
          </p:cNvSpPr>
          <p:nvPr>
            <p:ph type="body" sz="quarter" idx="15"/>
          </p:nvPr>
        </p:nvSpPr>
        <p:spPr>
          <a:xfrm>
            <a:off x="3245421" y="1547440"/>
            <a:ext cx="7085273" cy="16414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l">
              <a:defRPr sz="5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Your Role, Your Company</a:t>
            </a:r>
          </a:p>
          <a:p>
            <a:pPr algn="l">
              <a:defRPr sz="5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Interesting Fact</a:t>
            </a:r>
          </a:p>
        </p:txBody>
      </p:sp>
      <p:pic>
        <p:nvPicPr>
          <p:cNvPr id="27" name="hashicorp.png" descr="hashicorp.png"/>
          <p:cNvPicPr>
            <a:picLocks noChangeAspect="1"/>
          </p:cNvPicPr>
          <p:nvPr/>
        </p:nvPicPr>
        <p:blipFill>
          <a:blip r:embed="rId3">
            <a:alphaModFix amt="75000"/>
            <a:extLst/>
          </a:blip>
          <a:stretch>
            <a:fillRect/>
          </a:stretch>
        </p:blipFill>
        <p:spPr>
          <a:xfrm>
            <a:off x="10723996" y="6387280"/>
            <a:ext cx="1246910" cy="285751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ashiCorp Plain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hashicorp.png" descr="hashicorp.png"/>
          <p:cNvPicPr>
            <a:picLocks noChangeAspect="1"/>
          </p:cNvPicPr>
          <p:nvPr/>
        </p:nvPicPr>
        <p:blipFill>
          <a:blip r:embed="rId3">
            <a:alphaModFix amt="75000"/>
            <a:extLst/>
          </a:blip>
          <a:stretch>
            <a:fillRect/>
          </a:stretch>
        </p:blipFill>
        <p:spPr>
          <a:xfrm>
            <a:off x="10723996" y="6387280"/>
            <a:ext cx="1246910" cy="285751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73B9-F59E-6D44-86B9-11E805B7C26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C24F-BCFB-2E40-850F-81E93CD5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052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terpr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ent.pdf" descr="ent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271" y="2317750"/>
            <a:ext cx="9297459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"/>
          <p:cNvSpPr/>
          <p:nvPr/>
        </p:nvSpPr>
        <p:spPr>
          <a:xfrm>
            <a:off x="0" y="0"/>
            <a:ext cx="12192000" cy="317500"/>
          </a:xfrm>
          <a:prstGeom prst="rect">
            <a:avLst/>
          </a:prstGeom>
          <a:solidFill>
            <a:srgbClr val="5C4EE5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5C4EE5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endParaRPr sz="1600" kern="0">
              <a:solidFill>
                <a:srgbClr val="5C4EE5"/>
              </a:solidFill>
              <a:latin typeface="Klavika Basic"/>
              <a:ea typeface="Klavika Basic"/>
              <a:cs typeface="Klavika Basic"/>
              <a:sym typeface="Klavika Basic"/>
            </a:endParaRPr>
          </a:p>
        </p:txBody>
      </p:sp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889000" y="2393950"/>
            <a:ext cx="10414000" cy="2324100"/>
          </a:xfrm>
          <a:prstGeom prst="rect">
            <a:avLst/>
          </a:prstGeom>
        </p:spPr>
        <p:txBody>
          <a:bodyPr anchor="ctr"/>
          <a:lstStyle>
            <a:lvl1pPr>
              <a:defRPr sz="7500">
                <a:solidFill>
                  <a:srgbClr val="5C4EE5"/>
                </a:solidFill>
                <a:latin typeface="Klavika Basic"/>
                <a:ea typeface="Klavika Basic"/>
                <a:cs typeface="Klavika Basic"/>
                <a:sym typeface="Klavika Basic"/>
              </a:defRPr>
            </a:lvl1pPr>
          </a:lstStyle>
          <a:p>
            <a:r>
              <a:t>Title Text</a:t>
            </a:r>
          </a:p>
        </p:txBody>
      </p:sp>
      <p:pic>
        <p:nvPicPr>
          <p:cNvPr id="61" name="hashicorp-text-black.png" descr="hashicorp-text-black.png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5C4EE5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66" hangingPunct="0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6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Klavika Basic Light"/>
            </a:endParaRPr>
          </a:p>
        </p:txBody>
      </p:sp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xfrm>
            <a:off x="391583" y="185725"/>
            <a:ext cx="10553577" cy="946200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lvl1pPr>
          </a:lstStyle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xfrm>
            <a:off x="889000" y="1905000"/>
            <a:ext cx="10414000" cy="381000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2000"/>
              </a:spcBef>
              <a:defRPr sz="3000"/>
            </a:lvl1pPr>
            <a:lvl2pPr algn="l">
              <a:lnSpc>
                <a:spcPct val="110000"/>
              </a:lnSpc>
              <a:spcBef>
                <a:spcPts val="2000"/>
              </a:spcBef>
              <a:defRPr sz="3000"/>
            </a:lvl2pPr>
            <a:lvl3pPr algn="l">
              <a:lnSpc>
                <a:spcPct val="110000"/>
              </a:lnSpc>
              <a:spcBef>
                <a:spcPts val="2000"/>
              </a:spcBef>
              <a:defRPr sz="3000"/>
            </a:lvl3pPr>
            <a:lvl4pPr algn="l">
              <a:lnSpc>
                <a:spcPct val="110000"/>
              </a:lnSpc>
              <a:spcBef>
                <a:spcPts val="2000"/>
              </a:spcBef>
              <a:defRPr sz="3000"/>
            </a:lvl4pPr>
            <a:lvl5pPr algn="l">
              <a:lnSpc>
                <a:spcPct val="110000"/>
              </a:lnSpc>
              <a:spcBef>
                <a:spcPts val="2000"/>
              </a:spcBef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2" name="logo.pdf" descr="log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71250" y="341325"/>
            <a:ext cx="551722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Co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" y="3010346"/>
            <a:ext cx="3810000" cy="4385095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Rectangle"/>
          <p:cNvSpPr/>
          <p:nvPr/>
        </p:nvSpPr>
        <p:spPr>
          <a:xfrm>
            <a:off x="2851150" y="931081"/>
            <a:ext cx="8890000" cy="5252964"/>
          </a:xfrm>
          <a:prstGeom prst="rect">
            <a:avLst/>
          </a:prstGeom>
          <a:solidFill>
            <a:srgbClr val="FFFFFF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3" name="Rectangle"/>
          <p:cNvSpPr/>
          <p:nvPr/>
        </p:nvSpPr>
        <p:spPr>
          <a:xfrm>
            <a:off x="2851149" y="667606"/>
            <a:ext cx="8890001" cy="380499"/>
          </a:xfrm>
          <a:prstGeom prst="rect">
            <a:avLst/>
          </a:prstGeom>
          <a:solidFill>
            <a:srgbClr val="5C4EE5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4" name="Circle"/>
          <p:cNvSpPr/>
          <p:nvPr/>
        </p:nvSpPr>
        <p:spPr>
          <a:xfrm>
            <a:off x="3406607" y="790003"/>
            <a:ext cx="135705" cy="135705"/>
          </a:xfrm>
          <a:prstGeom prst="ellipse">
            <a:avLst/>
          </a:prstGeom>
          <a:solidFill>
            <a:srgbClr val="263235">
              <a:alpha val="4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5" name="Circle"/>
          <p:cNvSpPr/>
          <p:nvPr/>
        </p:nvSpPr>
        <p:spPr>
          <a:xfrm>
            <a:off x="3195718" y="790003"/>
            <a:ext cx="135706" cy="135705"/>
          </a:xfrm>
          <a:prstGeom prst="ellipse">
            <a:avLst/>
          </a:prstGeom>
          <a:solidFill>
            <a:srgbClr val="263235">
              <a:alpha val="6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6" name="Circle"/>
          <p:cNvSpPr/>
          <p:nvPr/>
        </p:nvSpPr>
        <p:spPr>
          <a:xfrm>
            <a:off x="2984829" y="790003"/>
            <a:ext cx="135705" cy="135705"/>
          </a:xfrm>
          <a:prstGeom prst="ellipse">
            <a:avLst/>
          </a:prstGeom>
          <a:solidFill>
            <a:srgbClr val="263235">
              <a:alpha val="8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7" name="Text"/>
          <p:cNvSpPr txBox="1">
            <a:spLocks noGrp="1"/>
          </p:cNvSpPr>
          <p:nvPr>
            <p:ph type="body" sz="quarter" idx="13"/>
          </p:nvPr>
        </p:nvSpPr>
        <p:spPr>
          <a:xfrm>
            <a:off x="3128486" y="1293828"/>
            <a:ext cx="8335328" cy="619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88" name="Text"/>
          <p:cNvSpPr txBox="1">
            <a:spLocks noGrp="1"/>
          </p:cNvSpPr>
          <p:nvPr>
            <p:ph type="body" sz="quarter" idx="14"/>
          </p:nvPr>
        </p:nvSpPr>
        <p:spPr>
          <a:xfrm>
            <a:off x="3573045" y="621894"/>
            <a:ext cx="7446210" cy="471924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pic>
        <p:nvPicPr>
          <p:cNvPr id="89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ermin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" y="3010346"/>
            <a:ext cx="3810000" cy="4385095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Rectangle"/>
          <p:cNvSpPr/>
          <p:nvPr/>
        </p:nvSpPr>
        <p:spPr>
          <a:xfrm>
            <a:off x="2851150" y="931081"/>
            <a:ext cx="8890000" cy="5252964"/>
          </a:xfrm>
          <a:prstGeom prst="rect">
            <a:avLst/>
          </a:prstGeom>
          <a:solidFill>
            <a:srgbClr val="010223"/>
          </a:solidFill>
          <a:ln w="38100">
            <a:solidFill>
              <a:srgbClr val="010223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99" name="Rectangle"/>
          <p:cNvSpPr/>
          <p:nvPr/>
        </p:nvSpPr>
        <p:spPr>
          <a:xfrm>
            <a:off x="2851149" y="667606"/>
            <a:ext cx="8890001" cy="380499"/>
          </a:xfrm>
          <a:prstGeom prst="rect">
            <a:avLst/>
          </a:prstGeom>
          <a:solidFill>
            <a:srgbClr val="5C4EE5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0" name="Circle"/>
          <p:cNvSpPr/>
          <p:nvPr/>
        </p:nvSpPr>
        <p:spPr>
          <a:xfrm>
            <a:off x="3406607" y="790003"/>
            <a:ext cx="135705" cy="135705"/>
          </a:xfrm>
          <a:prstGeom prst="ellipse">
            <a:avLst/>
          </a:prstGeom>
          <a:solidFill>
            <a:srgbClr val="263235">
              <a:alpha val="4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1" name="Circle"/>
          <p:cNvSpPr/>
          <p:nvPr/>
        </p:nvSpPr>
        <p:spPr>
          <a:xfrm>
            <a:off x="3195718" y="790003"/>
            <a:ext cx="135706" cy="135705"/>
          </a:xfrm>
          <a:prstGeom prst="ellipse">
            <a:avLst/>
          </a:prstGeom>
          <a:solidFill>
            <a:srgbClr val="263235">
              <a:alpha val="6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2" name="Circle"/>
          <p:cNvSpPr/>
          <p:nvPr/>
        </p:nvSpPr>
        <p:spPr>
          <a:xfrm>
            <a:off x="2984829" y="790003"/>
            <a:ext cx="135705" cy="135705"/>
          </a:xfrm>
          <a:prstGeom prst="ellipse">
            <a:avLst/>
          </a:prstGeom>
          <a:solidFill>
            <a:srgbClr val="263235">
              <a:alpha val="8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3" name="Text"/>
          <p:cNvSpPr txBox="1">
            <a:spLocks noGrp="1"/>
          </p:cNvSpPr>
          <p:nvPr>
            <p:ph type="body" sz="quarter" idx="13"/>
          </p:nvPr>
        </p:nvSpPr>
        <p:spPr>
          <a:xfrm>
            <a:off x="3128486" y="1293828"/>
            <a:ext cx="8335328" cy="619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104" name="Terminal"/>
          <p:cNvSpPr txBox="1"/>
          <p:nvPr/>
        </p:nvSpPr>
        <p:spPr>
          <a:xfrm>
            <a:off x="3573045" y="739875"/>
            <a:ext cx="7446210" cy="235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defTabSz="825500">
              <a:defRPr sz="2400"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algn="ctr" hangingPunct="0"/>
            <a:r>
              <a:rPr sz="1200" kern="0">
                <a:solidFill>
                  <a:srgbClr val="FFFFFF"/>
                </a:solidFill>
              </a:rPr>
              <a:t>Terminal</a:t>
            </a:r>
          </a:p>
        </p:txBody>
      </p:sp>
      <p:pic>
        <p:nvPicPr>
          <p:cNvPr id="105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HashiCorp Main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" name="Group"/>
          <p:cNvGrpSpPr/>
          <p:nvPr/>
        </p:nvGrpSpPr>
        <p:grpSpPr>
          <a:xfrm>
            <a:off x="1125239" y="1029295"/>
            <a:ext cx="5088307" cy="1439996"/>
            <a:chOff x="0" y="0"/>
            <a:chExt cx="10176613" cy="2879989"/>
          </a:xfrm>
        </p:grpSpPr>
        <p:pic>
          <p:nvPicPr>
            <p:cNvPr id="13" name="HashiCorp_PrimaryLogo_White.pdf" descr="HashiCorp_PrimaryLogo_Whit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838629" cy="2222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" name="DevOps Delivered"/>
            <p:cNvSpPr txBox="1"/>
            <p:nvPr/>
          </p:nvSpPr>
          <p:spPr>
            <a:xfrm>
              <a:off x="2535934" y="1791232"/>
              <a:ext cx="7640679" cy="10887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>
                <a:defRPr cap="all" spc="208">
                  <a:latin typeface="Klavika Basic Medium"/>
                  <a:ea typeface="Klavika Basic Medium"/>
                  <a:cs typeface="Klavika Basic Medium"/>
                  <a:sym typeface="Klavika Basic Medium"/>
                </a:defRPr>
              </a:lvl1pPr>
            </a:lstStyle>
            <a:p>
              <a:pPr defTabSz="410766" hangingPunct="0"/>
              <a:r>
                <a:rPr sz="2600" kern="0">
                  <a:solidFill>
                    <a:srgbClr val="FFFFFF"/>
                  </a:solidFill>
                </a:rPr>
                <a:t>DevOps Delivered</a:t>
              </a:r>
            </a:p>
          </p:txBody>
        </p:sp>
      </p:grp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ashiCorp Photo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Image"/>
          <p:cNvSpPr>
            <a:spLocks noGrp="1"/>
          </p:cNvSpPr>
          <p:nvPr>
            <p:ph type="pic" sz="quarter" idx="13"/>
          </p:nvPr>
        </p:nvSpPr>
        <p:spPr>
          <a:xfrm>
            <a:off x="1005263" y="976842"/>
            <a:ext cx="1873251" cy="1873251"/>
          </a:xfrm>
          <a:prstGeom prst="rect">
            <a:avLst/>
          </a:prstGeom>
          <a:ln w="88900">
            <a:solidFill>
              <a:srgbClr val="FFFFFF"/>
            </a:solidFill>
          </a:ln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5" name="Your Name"/>
          <p:cNvSpPr txBox="1">
            <a:spLocks noGrp="1"/>
          </p:cNvSpPr>
          <p:nvPr>
            <p:ph type="body" sz="quarter" idx="14"/>
          </p:nvPr>
        </p:nvSpPr>
        <p:spPr>
          <a:xfrm>
            <a:off x="3245421" y="1022740"/>
            <a:ext cx="3113032" cy="872034"/>
          </a:xfrm>
          <a:prstGeom prst="rect">
            <a:avLst/>
          </a:prstGeom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wrap="none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Klavika Basic Medium"/>
                <a:ea typeface="Klavika Basic Medium"/>
                <a:cs typeface="Klavika Basic Medium"/>
                <a:sym typeface="Klavika Basic Medium"/>
              </a:defRPr>
            </a:lvl1pPr>
          </a:lstStyle>
          <a:p>
            <a:r>
              <a:t>Your Name</a:t>
            </a:r>
          </a:p>
        </p:txBody>
      </p:sp>
      <p:sp>
        <p:nvSpPr>
          <p:cNvPr id="26" name="Your Role, Your Company…"/>
          <p:cNvSpPr txBox="1">
            <a:spLocks noGrp="1"/>
          </p:cNvSpPr>
          <p:nvPr>
            <p:ph type="body" sz="quarter" idx="15"/>
          </p:nvPr>
        </p:nvSpPr>
        <p:spPr>
          <a:xfrm>
            <a:off x="3245421" y="1547440"/>
            <a:ext cx="7085273" cy="16414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l">
              <a:defRPr sz="5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Your Role, Your Company</a:t>
            </a:r>
          </a:p>
          <a:p>
            <a:pPr algn="l">
              <a:defRPr sz="5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Interesting Fact</a:t>
            </a:r>
          </a:p>
        </p:txBody>
      </p:sp>
      <p:pic>
        <p:nvPicPr>
          <p:cNvPr id="27" name="hashicorp.png" descr="hashicorp.png"/>
          <p:cNvPicPr>
            <a:picLocks noChangeAspect="1"/>
          </p:cNvPicPr>
          <p:nvPr/>
        </p:nvPicPr>
        <p:blipFill>
          <a:blip r:embed="rId3">
            <a:alphaModFix amt="75000"/>
            <a:extLst/>
          </a:blip>
          <a:stretch>
            <a:fillRect/>
          </a:stretch>
        </p:blipFill>
        <p:spPr>
          <a:xfrm>
            <a:off x="10723996" y="6387280"/>
            <a:ext cx="1246910" cy="285751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ashiCorp Plain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hashicorp.png" descr="hashicorp.png"/>
          <p:cNvPicPr>
            <a:picLocks noChangeAspect="1"/>
          </p:cNvPicPr>
          <p:nvPr/>
        </p:nvPicPr>
        <p:blipFill>
          <a:blip r:embed="rId3">
            <a:alphaModFix amt="75000"/>
            <a:extLst/>
          </a:blip>
          <a:stretch>
            <a:fillRect/>
          </a:stretch>
        </p:blipFill>
        <p:spPr>
          <a:xfrm>
            <a:off x="10723996" y="6387280"/>
            <a:ext cx="1246910" cy="285751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73B9-F59E-6D44-86B9-11E805B7C26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C24F-BCFB-2E40-850F-81E93CD5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475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terpr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ent.pdf" descr="ent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271" y="2317750"/>
            <a:ext cx="9297459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"/>
          <p:cNvSpPr/>
          <p:nvPr/>
        </p:nvSpPr>
        <p:spPr>
          <a:xfrm>
            <a:off x="0" y="0"/>
            <a:ext cx="12192000" cy="317500"/>
          </a:xfrm>
          <a:prstGeom prst="rect">
            <a:avLst/>
          </a:prstGeom>
          <a:solidFill>
            <a:srgbClr val="5C4EE5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5C4EE5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endParaRPr sz="1600" kern="0">
              <a:solidFill>
                <a:srgbClr val="5C4EE5"/>
              </a:solidFill>
              <a:latin typeface="Klavika Basic"/>
              <a:ea typeface="Klavika Basic"/>
              <a:cs typeface="Klavika Basic"/>
              <a:sym typeface="Klavika Basic"/>
            </a:endParaRPr>
          </a:p>
        </p:txBody>
      </p:sp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889000" y="2393950"/>
            <a:ext cx="10414000" cy="2324100"/>
          </a:xfrm>
          <a:prstGeom prst="rect">
            <a:avLst/>
          </a:prstGeom>
        </p:spPr>
        <p:txBody>
          <a:bodyPr anchor="ctr"/>
          <a:lstStyle>
            <a:lvl1pPr>
              <a:defRPr sz="7500">
                <a:solidFill>
                  <a:srgbClr val="5C4EE5"/>
                </a:solidFill>
                <a:latin typeface="Klavika Basic"/>
                <a:ea typeface="Klavika Basic"/>
                <a:cs typeface="Klavika Basic"/>
                <a:sym typeface="Klavika Basic"/>
              </a:defRPr>
            </a:lvl1pPr>
          </a:lstStyle>
          <a:p>
            <a:r>
              <a:t>Title Text</a:t>
            </a:r>
          </a:p>
        </p:txBody>
      </p:sp>
      <p:pic>
        <p:nvPicPr>
          <p:cNvPr id="61" name="hashicorp-text-black.png" descr="hashicorp-text-black.png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5C4EE5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66" hangingPunct="0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6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Klavika Basic Light"/>
            </a:endParaRPr>
          </a:p>
        </p:txBody>
      </p:sp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xfrm>
            <a:off x="391583" y="185725"/>
            <a:ext cx="10553577" cy="946200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lvl1pPr>
          </a:lstStyle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xfrm>
            <a:off x="889000" y="1905000"/>
            <a:ext cx="10414000" cy="381000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2000"/>
              </a:spcBef>
              <a:defRPr sz="3000"/>
            </a:lvl1pPr>
            <a:lvl2pPr algn="l">
              <a:lnSpc>
                <a:spcPct val="110000"/>
              </a:lnSpc>
              <a:spcBef>
                <a:spcPts val="2000"/>
              </a:spcBef>
              <a:defRPr sz="3000"/>
            </a:lvl2pPr>
            <a:lvl3pPr algn="l">
              <a:lnSpc>
                <a:spcPct val="110000"/>
              </a:lnSpc>
              <a:spcBef>
                <a:spcPts val="2000"/>
              </a:spcBef>
              <a:defRPr sz="3000"/>
            </a:lvl3pPr>
            <a:lvl4pPr algn="l">
              <a:lnSpc>
                <a:spcPct val="110000"/>
              </a:lnSpc>
              <a:spcBef>
                <a:spcPts val="2000"/>
              </a:spcBef>
              <a:defRPr sz="3000"/>
            </a:lvl4pPr>
            <a:lvl5pPr algn="l">
              <a:lnSpc>
                <a:spcPct val="110000"/>
              </a:lnSpc>
              <a:spcBef>
                <a:spcPts val="2000"/>
              </a:spcBef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2" name="logo.pdf" descr="log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71250" y="341325"/>
            <a:ext cx="551722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Co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" y="3010346"/>
            <a:ext cx="3810000" cy="4385095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Rectangle"/>
          <p:cNvSpPr/>
          <p:nvPr/>
        </p:nvSpPr>
        <p:spPr>
          <a:xfrm>
            <a:off x="2851150" y="931081"/>
            <a:ext cx="8890000" cy="5252964"/>
          </a:xfrm>
          <a:prstGeom prst="rect">
            <a:avLst/>
          </a:prstGeom>
          <a:solidFill>
            <a:srgbClr val="FFFFFF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3" name="Rectangle"/>
          <p:cNvSpPr/>
          <p:nvPr/>
        </p:nvSpPr>
        <p:spPr>
          <a:xfrm>
            <a:off x="2851149" y="667606"/>
            <a:ext cx="8890001" cy="380499"/>
          </a:xfrm>
          <a:prstGeom prst="rect">
            <a:avLst/>
          </a:prstGeom>
          <a:solidFill>
            <a:srgbClr val="5C4EE5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4" name="Circle"/>
          <p:cNvSpPr/>
          <p:nvPr/>
        </p:nvSpPr>
        <p:spPr>
          <a:xfrm>
            <a:off x="3406607" y="790003"/>
            <a:ext cx="135705" cy="135705"/>
          </a:xfrm>
          <a:prstGeom prst="ellipse">
            <a:avLst/>
          </a:prstGeom>
          <a:solidFill>
            <a:srgbClr val="263235">
              <a:alpha val="4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5" name="Circle"/>
          <p:cNvSpPr/>
          <p:nvPr/>
        </p:nvSpPr>
        <p:spPr>
          <a:xfrm>
            <a:off x="3195718" y="790003"/>
            <a:ext cx="135706" cy="135705"/>
          </a:xfrm>
          <a:prstGeom prst="ellipse">
            <a:avLst/>
          </a:prstGeom>
          <a:solidFill>
            <a:srgbClr val="263235">
              <a:alpha val="6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6" name="Circle"/>
          <p:cNvSpPr/>
          <p:nvPr/>
        </p:nvSpPr>
        <p:spPr>
          <a:xfrm>
            <a:off x="2984829" y="790003"/>
            <a:ext cx="135705" cy="135705"/>
          </a:xfrm>
          <a:prstGeom prst="ellipse">
            <a:avLst/>
          </a:prstGeom>
          <a:solidFill>
            <a:srgbClr val="263235">
              <a:alpha val="8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7" name="Text"/>
          <p:cNvSpPr txBox="1">
            <a:spLocks noGrp="1"/>
          </p:cNvSpPr>
          <p:nvPr>
            <p:ph type="body" sz="quarter" idx="13"/>
          </p:nvPr>
        </p:nvSpPr>
        <p:spPr>
          <a:xfrm>
            <a:off x="3128486" y="1293828"/>
            <a:ext cx="8335328" cy="619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88" name="Text"/>
          <p:cNvSpPr txBox="1">
            <a:spLocks noGrp="1"/>
          </p:cNvSpPr>
          <p:nvPr>
            <p:ph type="body" sz="quarter" idx="14"/>
          </p:nvPr>
        </p:nvSpPr>
        <p:spPr>
          <a:xfrm>
            <a:off x="3573045" y="621894"/>
            <a:ext cx="7446210" cy="471924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pic>
        <p:nvPicPr>
          <p:cNvPr id="89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ermin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" y="3010346"/>
            <a:ext cx="3810000" cy="4385095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Rectangle"/>
          <p:cNvSpPr/>
          <p:nvPr/>
        </p:nvSpPr>
        <p:spPr>
          <a:xfrm>
            <a:off x="2851150" y="931081"/>
            <a:ext cx="8890000" cy="5252964"/>
          </a:xfrm>
          <a:prstGeom prst="rect">
            <a:avLst/>
          </a:prstGeom>
          <a:solidFill>
            <a:srgbClr val="010223"/>
          </a:solidFill>
          <a:ln w="38100">
            <a:solidFill>
              <a:srgbClr val="010223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99" name="Rectangle"/>
          <p:cNvSpPr/>
          <p:nvPr/>
        </p:nvSpPr>
        <p:spPr>
          <a:xfrm>
            <a:off x="2851149" y="667606"/>
            <a:ext cx="8890001" cy="380499"/>
          </a:xfrm>
          <a:prstGeom prst="rect">
            <a:avLst/>
          </a:prstGeom>
          <a:solidFill>
            <a:srgbClr val="5C4EE5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0" name="Circle"/>
          <p:cNvSpPr/>
          <p:nvPr/>
        </p:nvSpPr>
        <p:spPr>
          <a:xfrm>
            <a:off x="3406607" y="790003"/>
            <a:ext cx="135705" cy="135705"/>
          </a:xfrm>
          <a:prstGeom prst="ellipse">
            <a:avLst/>
          </a:prstGeom>
          <a:solidFill>
            <a:srgbClr val="263235">
              <a:alpha val="4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1" name="Circle"/>
          <p:cNvSpPr/>
          <p:nvPr/>
        </p:nvSpPr>
        <p:spPr>
          <a:xfrm>
            <a:off x="3195718" y="790003"/>
            <a:ext cx="135706" cy="135705"/>
          </a:xfrm>
          <a:prstGeom prst="ellipse">
            <a:avLst/>
          </a:prstGeom>
          <a:solidFill>
            <a:srgbClr val="263235">
              <a:alpha val="6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2" name="Circle"/>
          <p:cNvSpPr/>
          <p:nvPr/>
        </p:nvSpPr>
        <p:spPr>
          <a:xfrm>
            <a:off x="2984829" y="790003"/>
            <a:ext cx="135705" cy="135705"/>
          </a:xfrm>
          <a:prstGeom prst="ellipse">
            <a:avLst/>
          </a:prstGeom>
          <a:solidFill>
            <a:srgbClr val="263235">
              <a:alpha val="8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3" name="Text"/>
          <p:cNvSpPr txBox="1">
            <a:spLocks noGrp="1"/>
          </p:cNvSpPr>
          <p:nvPr>
            <p:ph type="body" sz="quarter" idx="13"/>
          </p:nvPr>
        </p:nvSpPr>
        <p:spPr>
          <a:xfrm>
            <a:off x="3128486" y="1293828"/>
            <a:ext cx="8335328" cy="619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104" name="Terminal"/>
          <p:cNvSpPr txBox="1"/>
          <p:nvPr/>
        </p:nvSpPr>
        <p:spPr>
          <a:xfrm>
            <a:off x="3573045" y="739875"/>
            <a:ext cx="7446210" cy="235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defTabSz="825500">
              <a:defRPr sz="2400"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algn="ctr" hangingPunct="0"/>
            <a:r>
              <a:rPr sz="1200" kern="0">
                <a:solidFill>
                  <a:srgbClr val="FFFFFF"/>
                </a:solidFill>
              </a:rPr>
              <a:t>Terminal</a:t>
            </a:r>
          </a:p>
        </p:txBody>
      </p:sp>
      <p:pic>
        <p:nvPicPr>
          <p:cNvPr id="105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HashiCorp Main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" name="Group"/>
          <p:cNvGrpSpPr/>
          <p:nvPr/>
        </p:nvGrpSpPr>
        <p:grpSpPr>
          <a:xfrm>
            <a:off x="1125239" y="1029295"/>
            <a:ext cx="5088307" cy="1439996"/>
            <a:chOff x="0" y="0"/>
            <a:chExt cx="10176613" cy="2879989"/>
          </a:xfrm>
        </p:grpSpPr>
        <p:pic>
          <p:nvPicPr>
            <p:cNvPr id="13" name="HashiCorp_PrimaryLogo_White.pdf" descr="HashiCorp_PrimaryLogo_Whit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838629" cy="2222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" name="DevOps Delivered"/>
            <p:cNvSpPr txBox="1"/>
            <p:nvPr/>
          </p:nvSpPr>
          <p:spPr>
            <a:xfrm>
              <a:off x="2535934" y="1791232"/>
              <a:ext cx="7640679" cy="10887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>
                <a:defRPr cap="all" spc="208">
                  <a:latin typeface="Klavika Basic Medium"/>
                  <a:ea typeface="Klavika Basic Medium"/>
                  <a:cs typeface="Klavika Basic Medium"/>
                  <a:sym typeface="Klavika Basic Medium"/>
                </a:defRPr>
              </a:lvl1pPr>
            </a:lstStyle>
            <a:p>
              <a:pPr defTabSz="410766" hangingPunct="0"/>
              <a:r>
                <a:rPr sz="2600" kern="0">
                  <a:solidFill>
                    <a:srgbClr val="FFFFFF"/>
                  </a:solidFill>
                </a:rPr>
                <a:t>DevOps Delivered</a:t>
              </a:r>
            </a:p>
          </p:txBody>
        </p:sp>
      </p:grp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ashiCorp Photo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Image"/>
          <p:cNvSpPr>
            <a:spLocks noGrp="1"/>
          </p:cNvSpPr>
          <p:nvPr>
            <p:ph type="pic" sz="quarter" idx="13"/>
          </p:nvPr>
        </p:nvSpPr>
        <p:spPr>
          <a:xfrm>
            <a:off x="1005263" y="976842"/>
            <a:ext cx="1873251" cy="1873251"/>
          </a:xfrm>
          <a:prstGeom prst="rect">
            <a:avLst/>
          </a:prstGeom>
          <a:ln w="88900">
            <a:solidFill>
              <a:srgbClr val="FFFFFF"/>
            </a:solidFill>
          </a:ln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5" name="Your Name"/>
          <p:cNvSpPr txBox="1">
            <a:spLocks noGrp="1"/>
          </p:cNvSpPr>
          <p:nvPr>
            <p:ph type="body" sz="quarter" idx="14"/>
          </p:nvPr>
        </p:nvSpPr>
        <p:spPr>
          <a:xfrm>
            <a:off x="3245421" y="1022740"/>
            <a:ext cx="3113032" cy="872034"/>
          </a:xfrm>
          <a:prstGeom prst="rect">
            <a:avLst/>
          </a:prstGeom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wrap="none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Klavika Basic Medium"/>
                <a:ea typeface="Klavika Basic Medium"/>
                <a:cs typeface="Klavika Basic Medium"/>
                <a:sym typeface="Klavika Basic Medium"/>
              </a:defRPr>
            </a:lvl1pPr>
          </a:lstStyle>
          <a:p>
            <a:r>
              <a:t>Your Name</a:t>
            </a:r>
          </a:p>
        </p:txBody>
      </p:sp>
      <p:sp>
        <p:nvSpPr>
          <p:cNvPr id="26" name="Your Role, Your Company…"/>
          <p:cNvSpPr txBox="1">
            <a:spLocks noGrp="1"/>
          </p:cNvSpPr>
          <p:nvPr>
            <p:ph type="body" sz="quarter" idx="15"/>
          </p:nvPr>
        </p:nvSpPr>
        <p:spPr>
          <a:xfrm>
            <a:off x="3245421" y="1547440"/>
            <a:ext cx="7085273" cy="16414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l">
              <a:defRPr sz="5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Your Role, Your Company</a:t>
            </a:r>
          </a:p>
          <a:p>
            <a:pPr algn="l">
              <a:defRPr sz="5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Interesting Fact</a:t>
            </a:r>
          </a:p>
        </p:txBody>
      </p:sp>
      <p:pic>
        <p:nvPicPr>
          <p:cNvPr id="27" name="hashicorp.png" descr="hashicorp.png"/>
          <p:cNvPicPr>
            <a:picLocks noChangeAspect="1"/>
          </p:cNvPicPr>
          <p:nvPr/>
        </p:nvPicPr>
        <p:blipFill>
          <a:blip r:embed="rId3">
            <a:alphaModFix amt="75000"/>
            <a:extLst/>
          </a:blip>
          <a:stretch>
            <a:fillRect/>
          </a:stretch>
        </p:blipFill>
        <p:spPr>
          <a:xfrm>
            <a:off x="10723996" y="6387280"/>
            <a:ext cx="1246910" cy="285751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ashiCorp Plain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hashicorp.png" descr="hashicorp.png"/>
          <p:cNvPicPr>
            <a:picLocks noChangeAspect="1"/>
          </p:cNvPicPr>
          <p:nvPr/>
        </p:nvPicPr>
        <p:blipFill>
          <a:blip r:embed="rId3">
            <a:alphaModFix amt="75000"/>
            <a:extLst/>
          </a:blip>
          <a:stretch>
            <a:fillRect/>
          </a:stretch>
        </p:blipFill>
        <p:spPr>
          <a:xfrm>
            <a:off x="10723996" y="6387280"/>
            <a:ext cx="1246910" cy="285751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terpr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ent.pdf" descr="ent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271" y="2317750"/>
            <a:ext cx="9297459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73B9-F59E-6D44-86B9-11E805B7C26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C24F-BCFB-2E40-850F-81E93CD5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7384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"/>
          <p:cNvSpPr/>
          <p:nvPr/>
        </p:nvSpPr>
        <p:spPr>
          <a:xfrm>
            <a:off x="0" y="0"/>
            <a:ext cx="12192000" cy="317500"/>
          </a:xfrm>
          <a:prstGeom prst="rect">
            <a:avLst/>
          </a:prstGeom>
          <a:solidFill>
            <a:srgbClr val="5C4EE5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5C4EE5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endParaRPr sz="1600" kern="0">
              <a:solidFill>
                <a:srgbClr val="5C4EE5"/>
              </a:solidFill>
              <a:latin typeface="Klavika Basic"/>
              <a:ea typeface="Klavika Basic"/>
              <a:cs typeface="Klavika Basic"/>
              <a:sym typeface="Klavika Basic"/>
            </a:endParaRPr>
          </a:p>
        </p:txBody>
      </p:sp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889000" y="2393950"/>
            <a:ext cx="10414000" cy="2324100"/>
          </a:xfrm>
          <a:prstGeom prst="rect">
            <a:avLst/>
          </a:prstGeom>
        </p:spPr>
        <p:txBody>
          <a:bodyPr anchor="ctr"/>
          <a:lstStyle>
            <a:lvl1pPr>
              <a:defRPr sz="7500">
                <a:solidFill>
                  <a:srgbClr val="5C4EE5"/>
                </a:solidFill>
                <a:latin typeface="Klavika Basic"/>
                <a:ea typeface="Klavika Basic"/>
                <a:cs typeface="Klavika Basic"/>
                <a:sym typeface="Klavika Basic"/>
              </a:defRPr>
            </a:lvl1pPr>
          </a:lstStyle>
          <a:p>
            <a:r>
              <a:t>Title Text</a:t>
            </a:r>
          </a:p>
        </p:txBody>
      </p:sp>
      <p:pic>
        <p:nvPicPr>
          <p:cNvPr id="61" name="hashicorp-text-black.png" descr="hashicorp-text-black.png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5C4EE5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66" hangingPunct="0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6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Klavika Basic Light"/>
            </a:endParaRPr>
          </a:p>
        </p:txBody>
      </p:sp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xfrm>
            <a:off x="391583" y="185725"/>
            <a:ext cx="10553577" cy="946200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lvl1pPr>
          </a:lstStyle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xfrm>
            <a:off x="889000" y="1905000"/>
            <a:ext cx="10414000" cy="381000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2000"/>
              </a:spcBef>
              <a:defRPr sz="3000"/>
            </a:lvl1pPr>
            <a:lvl2pPr algn="l">
              <a:lnSpc>
                <a:spcPct val="110000"/>
              </a:lnSpc>
              <a:spcBef>
                <a:spcPts val="2000"/>
              </a:spcBef>
              <a:defRPr sz="3000"/>
            </a:lvl2pPr>
            <a:lvl3pPr algn="l">
              <a:lnSpc>
                <a:spcPct val="110000"/>
              </a:lnSpc>
              <a:spcBef>
                <a:spcPts val="2000"/>
              </a:spcBef>
              <a:defRPr sz="3000"/>
            </a:lvl3pPr>
            <a:lvl4pPr algn="l">
              <a:lnSpc>
                <a:spcPct val="110000"/>
              </a:lnSpc>
              <a:spcBef>
                <a:spcPts val="2000"/>
              </a:spcBef>
              <a:defRPr sz="3000"/>
            </a:lvl4pPr>
            <a:lvl5pPr algn="l">
              <a:lnSpc>
                <a:spcPct val="110000"/>
              </a:lnSpc>
              <a:spcBef>
                <a:spcPts val="2000"/>
              </a:spcBef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2" name="logo.pdf" descr="log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71250" y="341325"/>
            <a:ext cx="551722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Co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" y="3010346"/>
            <a:ext cx="3810000" cy="4385095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Rectangle"/>
          <p:cNvSpPr/>
          <p:nvPr/>
        </p:nvSpPr>
        <p:spPr>
          <a:xfrm>
            <a:off x="2851150" y="931081"/>
            <a:ext cx="8890000" cy="5252964"/>
          </a:xfrm>
          <a:prstGeom prst="rect">
            <a:avLst/>
          </a:prstGeom>
          <a:solidFill>
            <a:srgbClr val="FFFFFF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3" name="Rectangle"/>
          <p:cNvSpPr/>
          <p:nvPr/>
        </p:nvSpPr>
        <p:spPr>
          <a:xfrm>
            <a:off x="2851149" y="667606"/>
            <a:ext cx="8890001" cy="380499"/>
          </a:xfrm>
          <a:prstGeom prst="rect">
            <a:avLst/>
          </a:prstGeom>
          <a:solidFill>
            <a:srgbClr val="5C4EE5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4" name="Circle"/>
          <p:cNvSpPr/>
          <p:nvPr/>
        </p:nvSpPr>
        <p:spPr>
          <a:xfrm>
            <a:off x="3406607" y="790003"/>
            <a:ext cx="135705" cy="135705"/>
          </a:xfrm>
          <a:prstGeom prst="ellipse">
            <a:avLst/>
          </a:prstGeom>
          <a:solidFill>
            <a:srgbClr val="263235">
              <a:alpha val="4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5" name="Circle"/>
          <p:cNvSpPr/>
          <p:nvPr/>
        </p:nvSpPr>
        <p:spPr>
          <a:xfrm>
            <a:off x="3195718" y="790003"/>
            <a:ext cx="135706" cy="135705"/>
          </a:xfrm>
          <a:prstGeom prst="ellipse">
            <a:avLst/>
          </a:prstGeom>
          <a:solidFill>
            <a:srgbClr val="263235">
              <a:alpha val="6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6" name="Circle"/>
          <p:cNvSpPr/>
          <p:nvPr/>
        </p:nvSpPr>
        <p:spPr>
          <a:xfrm>
            <a:off x="2984829" y="790003"/>
            <a:ext cx="135705" cy="135705"/>
          </a:xfrm>
          <a:prstGeom prst="ellipse">
            <a:avLst/>
          </a:prstGeom>
          <a:solidFill>
            <a:srgbClr val="263235">
              <a:alpha val="8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7" name="Text"/>
          <p:cNvSpPr txBox="1">
            <a:spLocks noGrp="1"/>
          </p:cNvSpPr>
          <p:nvPr>
            <p:ph type="body" sz="quarter" idx="13"/>
          </p:nvPr>
        </p:nvSpPr>
        <p:spPr>
          <a:xfrm>
            <a:off x="3128486" y="1293828"/>
            <a:ext cx="8335328" cy="619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88" name="Text"/>
          <p:cNvSpPr txBox="1">
            <a:spLocks noGrp="1"/>
          </p:cNvSpPr>
          <p:nvPr>
            <p:ph type="body" sz="quarter" idx="14"/>
          </p:nvPr>
        </p:nvSpPr>
        <p:spPr>
          <a:xfrm>
            <a:off x="3573045" y="621894"/>
            <a:ext cx="7446210" cy="471924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pic>
        <p:nvPicPr>
          <p:cNvPr id="89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ermin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" y="3010346"/>
            <a:ext cx="3810000" cy="4385095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Rectangle"/>
          <p:cNvSpPr/>
          <p:nvPr/>
        </p:nvSpPr>
        <p:spPr>
          <a:xfrm>
            <a:off x="2851150" y="931081"/>
            <a:ext cx="8890000" cy="5252964"/>
          </a:xfrm>
          <a:prstGeom prst="rect">
            <a:avLst/>
          </a:prstGeom>
          <a:solidFill>
            <a:srgbClr val="010223"/>
          </a:solidFill>
          <a:ln w="38100">
            <a:solidFill>
              <a:srgbClr val="010223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99" name="Rectangle"/>
          <p:cNvSpPr/>
          <p:nvPr/>
        </p:nvSpPr>
        <p:spPr>
          <a:xfrm>
            <a:off x="2851149" y="667606"/>
            <a:ext cx="8890001" cy="380499"/>
          </a:xfrm>
          <a:prstGeom prst="rect">
            <a:avLst/>
          </a:prstGeom>
          <a:solidFill>
            <a:srgbClr val="5C4EE5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0" name="Circle"/>
          <p:cNvSpPr/>
          <p:nvPr/>
        </p:nvSpPr>
        <p:spPr>
          <a:xfrm>
            <a:off x="3406607" y="790003"/>
            <a:ext cx="135705" cy="135705"/>
          </a:xfrm>
          <a:prstGeom prst="ellipse">
            <a:avLst/>
          </a:prstGeom>
          <a:solidFill>
            <a:srgbClr val="263235">
              <a:alpha val="4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1" name="Circle"/>
          <p:cNvSpPr/>
          <p:nvPr/>
        </p:nvSpPr>
        <p:spPr>
          <a:xfrm>
            <a:off x="3195718" y="790003"/>
            <a:ext cx="135706" cy="135705"/>
          </a:xfrm>
          <a:prstGeom prst="ellipse">
            <a:avLst/>
          </a:prstGeom>
          <a:solidFill>
            <a:srgbClr val="263235">
              <a:alpha val="6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2" name="Circle"/>
          <p:cNvSpPr/>
          <p:nvPr/>
        </p:nvSpPr>
        <p:spPr>
          <a:xfrm>
            <a:off x="2984829" y="790003"/>
            <a:ext cx="135705" cy="135705"/>
          </a:xfrm>
          <a:prstGeom prst="ellipse">
            <a:avLst/>
          </a:prstGeom>
          <a:solidFill>
            <a:srgbClr val="263235">
              <a:alpha val="8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3" name="Text"/>
          <p:cNvSpPr txBox="1">
            <a:spLocks noGrp="1"/>
          </p:cNvSpPr>
          <p:nvPr>
            <p:ph type="body" sz="quarter" idx="13"/>
          </p:nvPr>
        </p:nvSpPr>
        <p:spPr>
          <a:xfrm>
            <a:off x="3128486" y="1293828"/>
            <a:ext cx="8335328" cy="619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104" name="Terminal"/>
          <p:cNvSpPr txBox="1"/>
          <p:nvPr/>
        </p:nvSpPr>
        <p:spPr>
          <a:xfrm>
            <a:off x="3573045" y="739875"/>
            <a:ext cx="7446210" cy="235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defTabSz="825500">
              <a:defRPr sz="2400"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algn="ctr" hangingPunct="0"/>
            <a:r>
              <a:rPr sz="1200" kern="0">
                <a:solidFill>
                  <a:srgbClr val="FFFFFF"/>
                </a:solidFill>
              </a:rPr>
              <a:t>Terminal</a:t>
            </a:r>
          </a:p>
        </p:txBody>
      </p:sp>
      <p:pic>
        <p:nvPicPr>
          <p:cNvPr id="105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73B9-F59E-6D44-86B9-11E805B7C26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C24F-BCFB-2E40-850F-81E93CD5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4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73B9-F59E-6D44-86B9-11E805B7C26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C24F-BCFB-2E40-850F-81E93CD5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4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33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42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1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60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69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273B9-F59E-6D44-86B9-11E805B7C26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9C24F-BCFB-2E40-850F-81E93CD5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4E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.pdf" descr="logo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523479" y="2317750"/>
            <a:ext cx="9145042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51761" y="6540500"/>
            <a:ext cx="282130" cy="2872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412750">
              <a:defRPr sz="1200">
                <a:solidFill>
                  <a:srgbClr val="000000"/>
                </a:solidFill>
              </a:defRPr>
            </a:lvl1pPr>
          </a:lstStyle>
          <a:p>
            <a:pPr algn="ctr" hangingPunct="0"/>
            <a:fld id="{86CB4B4D-7CA3-9044-876B-883B54F8677D}" type="slidenum">
              <a:rPr kern="0">
                <a:sym typeface="Klavika Basic Light"/>
              </a:rPr>
              <a:pPr algn="ctr" hangingPunct="0"/>
              <a:t>‹#›</a:t>
            </a:fld>
            <a:endParaRPr kern="0">
              <a:sym typeface="Klavika Basic Light"/>
            </a:endParaRPr>
          </a:p>
        </p:txBody>
      </p:sp>
    </p:spTree>
    <p:extLst>
      <p:ext uri="{BB962C8B-B14F-4D97-AF65-F5344CB8AC3E}">
        <p14:creationId xmlns:p14="http://schemas.microsoft.com/office/powerpoint/2010/main" val="488469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</p:sldLayoutIdLst>
  <p:transition spd="med"/>
  <p:txStyles>
    <p:title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9pPr>
    </p:titleStyle>
    <p:body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9pPr>
    </p:bodyStyle>
    <p:other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4E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.pdf" descr="logo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523479" y="2317750"/>
            <a:ext cx="9145042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51761" y="6540500"/>
            <a:ext cx="282130" cy="2872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412750">
              <a:defRPr sz="1200">
                <a:solidFill>
                  <a:srgbClr val="000000"/>
                </a:solidFill>
              </a:defRPr>
            </a:lvl1pPr>
          </a:lstStyle>
          <a:p>
            <a:pPr algn="ctr" hangingPunct="0"/>
            <a:fld id="{86CB4B4D-7CA3-9044-876B-883B54F8677D}" type="slidenum">
              <a:rPr kern="0">
                <a:sym typeface="Klavika Basic Light"/>
              </a:rPr>
              <a:pPr algn="ctr" hangingPunct="0"/>
              <a:t>‹#›</a:t>
            </a:fld>
            <a:endParaRPr kern="0">
              <a:sym typeface="Klavika Basic Light"/>
            </a:endParaRPr>
          </a:p>
        </p:txBody>
      </p:sp>
    </p:spTree>
    <p:extLst>
      <p:ext uri="{BB962C8B-B14F-4D97-AF65-F5344CB8AC3E}">
        <p14:creationId xmlns:p14="http://schemas.microsoft.com/office/powerpoint/2010/main" val="1626921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transition spd="med"/>
  <p:txStyles>
    <p:title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9pPr>
    </p:titleStyle>
    <p:body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9pPr>
    </p:bodyStyle>
    <p:other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4E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.pdf" descr="logo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523479" y="2317750"/>
            <a:ext cx="9145042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51761" y="6540500"/>
            <a:ext cx="282130" cy="2872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412750">
              <a:defRPr sz="1200">
                <a:solidFill>
                  <a:srgbClr val="000000"/>
                </a:solidFill>
              </a:defRPr>
            </a:lvl1pPr>
          </a:lstStyle>
          <a:p>
            <a:pPr algn="ctr" hangingPunct="0"/>
            <a:fld id="{86CB4B4D-7CA3-9044-876B-883B54F8677D}" type="slidenum">
              <a:rPr kern="0">
                <a:sym typeface="Klavika Basic Light"/>
              </a:rPr>
              <a:pPr algn="ctr" hangingPunct="0"/>
              <a:t>‹#›</a:t>
            </a:fld>
            <a:endParaRPr kern="0">
              <a:sym typeface="Klavika Basic Light"/>
            </a:endParaRPr>
          </a:p>
        </p:txBody>
      </p:sp>
    </p:spTree>
    <p:extLst>
      <p:ext uri="{BB962C8B-B14F-4D97-AF65-F5344CB8AC3E}">
        <p14:creationId xmlns:p14="http://schemas.microsoft.com/office/powerpoint/2010/main" val="1159695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</p:sldLayoutIdLst>
  <p:transition spd="med"/>
  <p:txStyles>
    <p:title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9pPr>
    </p:titleStyle>
    <p:body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9pPr>
    </p:bodyStyle>
    <p:other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4E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.pdf" descr="logo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523479" y="2317750"/>
            <a:ext cx="9145042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51761" y="6540500"/>
            <a:ext cx="282130" cy="2872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412750">
              <a:defRPr sz="1200">
                <a:solidFill>
                  <a:srgbClr val="000000"/>
                </a:solidFill>
              </a:defRPr>
            </a:lvl1pPr>
          </a:lstStyle>
          <a:p>
            <a:pPr algn="ctr" hangingPunct="0"/>
            <a:fld id="{86CB4B4D-7CA3-9044-876B-883B54F8677D}" type="slidenum">
              <a:rPr kern="0">
                <a:sym typeface="Klavika Basic Light"/>
              </a:rPr>
              <a:pPr algn="ctr" hangingPunct="0"/>
              <a:t>‹#›</a:t>
            </a:fld>
            <a:endParaRPr kern="0">
              <a:sym typeface="Klavika Basic Light"/>
            </a:endParaRPr>
          </a:p>
        </p:txBody>
      </p:sp>
    </p:spTree>
    <p:extLst>
      <p:ext uri="{BB962C8B-B14F-4D97-AF65-F5344CB8AC3E}">
        <p14:creationId xmlns:p14="http://schemas.microsoft.com/office/powerpoint/2010/main" val="1822640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</p:sldLayoutIdLst>
  <p:transition spd="med"/>
  <p:txStyles>
    <p:title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9pPr>
    </p:titleStyle>
    <p:body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9pPr>
    </p:bodyStyle>
    <p:other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4E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.pdf" descr="logo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523479" y="2317750"/>
            <a:ext cx="9145042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51761" y="6540500"/>
            <a:ext cx="282130" cy="2872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412750">
              <a:defRPr sz="1200">
                <a:solidFill>
                  <a:srgbClr val="000000"/>
                </a:solidFill>
              </a:defRPr>
            </a:lvl1pPr>
          </a:lstStyle>
          <a:p>
            <a:pPr algn="ctr" hangingPunct="0"/>
            <a:fld id="{86CB4B4D-7CA3-9044-876B-883B54F8677D}" type="slidenum">
              <a:rPr kern="0">
                <a:sym typeface="Klavika Basic Light"/>
              </a:rPr>
              <a:pPr algn="ctr" hangingPunct="0"/>
              <a:t>‹#›</a:t>
            </a:fld>
            <a:endParaRPr kern="0">
              <a:sym typeface="Klavika Basic Light"/>
            </a:endParaRPr>
          </a:p>
        </p:txBody>
      </p:sp>
    </p:spTree>
    <p:extLst>
      <p:ext uri="{BB962C8B-B14F-4D97-AF65-F5344CB8AC3E}">
        <p14:creationId xmlns:p14="http://schemas.microsoft.com/office/powerpoint/2010/main" val="211387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</p:sldLayoutIdLst>
  <p:transition spd="med"/>
  <p:txStyles>
    <p:title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9pPr>
    </p:titleStyle>
    <p:body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9pPr>
    </p:bodyStyle>
    <p:other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4E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.pdf" descr="logo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523479" y="2317750"/>
            <a:ext cx="9145042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51761" y="6540500"/>
            <a:ext cx="282130" cy="2872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412750">
              <a:defRPr sz="1200">
                <a:solidFill>
                  <a:srgbClr val="000000"/>
                </a:solidFill>
              </a:defRPr>
            </a:lvl1pPr>
          </a:lstStyle>
          <a:p>
            <a:pPr algn="ctr" hangingPunct="0"/>
            <a:fld id="{86CB4B4D-7CA3-9044-876B-883B54F8677D}" type="slidenum">
              <a:rPr kern="0">
                <a:sym typeface="Klavika Basic Light"/>
              </a:rPr>
              <a:pPr algn="ctr" hangingPunct="0"/>
              <a:t>‹#›</a:t>
            </a:fld>
            <a:endParaRPr kern="0">
              <a:sym typeface="Klavika Basic Light"/>
            </a:endParaRPr>
          </a:p>
        </p:txBody>
      </p:sp>
    </p:spTree>
    <p:extLst>
      <p:ext uri="{BB962C8B-B14F-4D97-AF65-F5344CB8AC3E}">
        <p14:creationId xmlns:p14="http://schemas.microsoft.com/office/powerpoint/2010/main" val="16289551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transition spd="med"/>
  <p:txStyles>
    <p:title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9pPr>
    </p:titleStyle>
    <p:body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9pPr>
    </p:bodyStyle>
    <p:other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4E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.pdf" descr="logo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523479" y="2317750"/>
            <a:ext cx="9145042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51761" y="6540500"/>
            <a:ext cx="282130" cy="2872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412750">
              <a:defRPr sz="1200">
                <a:solidFill>
                  <a:srgbClr val="000000"/>
                </a:solidFill>
              </a:defRPr>
            </a:lvl1pPr>
          </a:lstStyle>
          <a:p>
            <a:pPr algn="ctr" hangingPunct="0"/>
            <a:fld id="{86CB4B4D-7CA3-9044-876B-883B54F8677D}" type="slidenum">
              <a:rPr kern="0">
                <a:sym typeface="Klavika Basic Light"/>
              </a:rPr>
              <a:pPr algn="ctr" hangingPunct="0"/>
              <a:t>‹#›</a:t>
            </a:fld>
            <a:endParaRPr kern="0">
              <a:sym typeface="Klavika Basic Light"/>
            </a:endParaRPr>
          </a:p>
        </p:txBody>
      </p:sp>
    </p:spTree>
    <p:extLst>
      <p:ext uri="{BB962C8B-B14F-4D97-AF65-F5344CB8AC3E}">
        <p14:creationId xmlns:p14="http://schemas.microsoft.com/office/powerpoint/2010/main" val="1016892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</p:sldLayoutIdLst>
  <p:transition spd="med"/>
  <p:txStyles>
    <p:title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9pPr>
    </p:titleStyle>
    <p:body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9pPr>
    </p:bodyStyle>
    <p:other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00955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main.tf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main.tf</a:t>
            </a:r>
          </a:p>
        </p:txBody>
      </p:sp>
      <p:sp>
        <p:nvSpPr>
          <p:cNvPr id="6" name="resource &quot;aws_instance&quot; &quot;web&quot; {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157992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 algn="l"/>
            <a:r>
              <a:rPr lang="en-US" sz="2400" dirty="0">
                <a:solidFill>
                  <a:srgbClr val="00008B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resource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 "azurerm_resource_group" "myfirstrg"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pPr lvl="0" algn="l"/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	name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8B0000"/>
                </a:solidFill>
                <a:latin typeface="Consolas" panose="020B0609020204030204" pitchFamily="49" charset="0"/>
              </a:rPr>
              <a:t>myfirstresourcegroup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 algn="l"/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	location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"East US"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 algn="l"/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345445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main.tf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main.tf</a:t>
            </a:r>
          </a:p>
        </p:txBody>
      </p:sp>
      <p:sp>
        <p:nvSpPr>
          <p:cNvPr id="6" name="resource &quot;aws_instance&quot; &quot;web&quot; {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157992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 algn="l"/>
            <a:r>
              <a:rPr lang="en-US" sz="2400" dirty="0">
                <a:solidFill>
                  <a:srgbClr val="00008B"/>
                </a:solidFill>
                <a:latin typeface="Consolas" panose="020B0609020204030204" pitchFamily="49" charset="0"/>
              </a:rPr>
              <a:t>resource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 "</a:t>
            </a:r>
            <a:r>
              <a:rPr lang="en-US" sz="2400" dirty="0">
                <a:solidFill>
                  <a:srgbClr val="8B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azurerm_resource_group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 "myfirstrg"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pPr lvl="0" algn="l"/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	name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8B0000"/>
                </a:solidFill>
                <a:latin typeface="Consolas" panose="020B0609020204030204" pitchFamily="49" charset="0"/>
              </a:rPr>
              <a:t>myfirstresourcegroup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 algn="l"/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	location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"East US"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 algn="l"/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849117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main.tf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main.tf</a:t>
            </a:r>
          </a:p>
        </p:txBody>
      </p:sp>
      <p:sp>
        <p:nvSpPr>
          <p:cNvPr id="5" name="resource &quot;aws_instance&quot; &quot;web&quot; {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157992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 algn="l"/>
            <a:r>
              <a:rPr lang="en-US" sz="2400" dirty="0">
                <a:solidFill>
                  <a:srgbClr val="00008B"/>
                </a:solidFill>
                <a:latin typeface="Consolas" panose="020B0609020204030204" pitchFamily="49" charset="0"/>
              </a:rPr>
              <a:t>resource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 "azurerm_resource_group" "</a:t>
            </a:r>
            <a:r>
              <a:rPr lang="en-US" sz="2400" dirty="0">
                <a:solidFill>
                  <a:srgbClr val="8B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myfirstrg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pPr lvl="0" algn="l"/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	name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8B0000"/>
                </a:solidFill>
                <a:latin typeface="Consolas" panose="020B0609020204030204" pitchFamily="49" charset="0"/>
              </a:rPr>
              <a:t>myfirstresourcegroup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 algn="l"/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	location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"East US"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 algn="l"/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160616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main.tf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main.tf</a:t>
            </a:r>
          </a:p>
        </p:txBody>
      </p:sp>
      <p:sp>
        <p:nvSpPr>
          <p:cNvPr id="919" name="Rectangle"/>
          <p:cNvSpPr/>
          <p:nvPr/>
        </p:nvSpPr>
        <p:spPr>
          <a:xfrm>
            <a:off x="3041911" y="1183028"/>
            <a:ext cx="8508478" cy="1801519"/>
          </a:xfrm>
          <a:prstGeom prst="rect">
            <a:avLst/>
          </a:prstGeom>
          <a:ln w="38100">
            <a:solidFill>
              <a:srgbClr val="263235"/>
            </a:solidFill>
            <a:miter lim="400000"/>
          </a:ln>
        </p:spPr>
        <p:txBody>
          <a:bodyPr lIns="0" tIns="0" rIns="0" bIns="0"/>
          <a:lstStyle/>
          <a:p>
            <a:pPr algn="ctr" defTabSz="410766" hangingPunct="0">
              <a:defRPr sz="3000">
                <a:latin typeface="Courier"/>
                <a:ea typeface="Courier"/>
                <a:cs typeface="Courier"/>
                <a:sym typeface="Courier"/>
              </a:defRPr>
            </a:pPr>
            <a:endParaRPr sz="1500" kern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" name="resource &quot;aws_instance&quot; &quot;web&quot; {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157992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 algn="l"/>
            <a:r>
              <a:rPr lang="en-US" sz="2400" dirty="0">
                <a:solidFill>
                  <a:srgbClr val="00008B"/>
                </a:solidFill>
                <a:latin typeface="Consolas" panose="020B0609020204030204" pitchFamily="49" charset="0"/>
              </a:rPr>
              <a:t>resource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 "azurerm_resource_group" "myfirstrg"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pPr lvl="0" algn="l"/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	name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8B0000"/>
                </a:solidFill>
                <a:latin typeface="Consolas" panose="020B0609020204030204" pitchFamily="49" charset="0"/>
              </a:rPr>
              <a:t>myfirstresourcegroup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 algn="l"/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	location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"East US"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 algn="l"/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099516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loss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Glossary</a:t>
            </a:r>
          </a:p>
        </p:txBody>
      </p:sp>
      <p:sp>
        <p:nvSpPr>
          <p:cNvPr id="296" name="(Resource) Argumen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rPr dirty="0"/>
              <a:t>(Resource) Argument</a:t>
            </a:r>
          </a:p>
          <a:p>
            <a:r>
              <a:rPr dirty="0"/>
              <a:t>An argument is an input or configuration option to a resource. An </a:t>
            </a:r>
            <a:r>
              <a:rPr lang="en-US" dirty="0"/>
              <a:t>Azure VM </a:t>
            </a:r>
            <a:r>
              <a:rPr dirty="0"/>
              <a:t>accepts </a:t>
            </a:r>
            <a:r>
              <a:rPr lang="en-US" dirty="0">
                <a:latin typeface="Courier"/>
                <a:sym typeface="Courier"/>
              </a:rPr>
              <a:t>image</a:t>
            </a:r>
            <a:r>
              <a:rPr dirty="0"/>
              <a:t> as an input parameter. This makes </a:t>
            </a:r>
            <a:r>
              <a:rPr lang="en-US" dirty="0">
                <a:latin typeface="Courier"/>
                <a:sym typeface="Courier"/>
              </a:rPr>
              <a:t>image</a:t>
            </a:r>
            <a:r>
              <a:rPr dirty="0"/>
              <a:t> an argument to the </a:t>
            </a:r>
            <a:r>
              <a:rPr dirty="0" err="1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-US" dirty="0" err="1">
                <a:latin typeface="Courier"/>
                <a:ea typeface="Courier"/>
                <a:cs typeface="Courier"/>
                <a:sym typeface="Courier"/>
              </a:rPr>
              <a:t>zure</a:t>
            </a:r>
            <a:r>
              <a:rPr dirty="0" err="1">
                <a:latin typeface="Courier"/>
                <a:ea typeface="Courier"/>
                <a:cs typeface="Courier"/>
                <a:sym typeface="Courier"/>
              </a:rPr>
              <a:t>_instance</a:t>
            </a:r>
            <a:r>
              <a:rPr dirty="0"/>
              <a:t> resource.</a:t>
            </a:r>
          </a:p>
        </p:txBody>
      </p:sp>
    </p:spTree>
    <p:extLst>
      <p:ext uri="{BB962C8B-B14F-4D97-AF65-F5344CB8AC3E}">
        <p14:creationId xmlns:p14="http://schemas.microsoft.com/office/powerpoint/2010/main" val="172775812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main.tf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main.tf</a:t>
            </a:r>
          </a:p>
        </p:txBody>
      </p:sp>
      <p:sp>
        <p:nvSpPr>
          <p:cNvPr id="6" name="resource &quot;aws_instance&quot; &quot;web&quot; {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157992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algn="l"/>
            <a:r>
              <a:rPr lang="en-US" sz="2400" dirty="0">
                <a:solidFill>
                  <a:srgbClr val="00008B"/>
                </a:solidFill>
                <a:latin typeface="Consolas" panose="020B0609020204030204" pitchFamily="49" charset="0"/>
              </a:rPr>
              <a:t>resource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 "azurerm_resource_group" "myfirstrg"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	name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8B0000"/>
                </a:solidFill>
                <a:latin typeface="Consolas" panose="020B0609020204030204" pitchFamily="49" charset="0"/>
              </a:rPr>
              <a:t>myfirstresourcegroup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	location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"East US"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414836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# This is a comment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453457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algn="l"/>
            <a:r>
              <a:rPr lang="en-US" sz="2400" i="1" dirty="0">
                <a:solidFill>
                  <a:srgbClr val="006400"/>
                </a:solidFill>
                <a:latin typeface="Consolas" panose="020B0609020204030204" pitchFamily="49" charset="0"/>
              </a:rPr>
              <a:t># This is a comment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rgbClr val="00008B"/>
                </a:solidFill>
                <a:latin typeface="Consolas" panose="020B0609020204030204" pitchFamily="49" charset="0"/>
              </a:rPr>
              <a:t>resource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 "azurerm_resource_group" "myfirstrg"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	name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8B0000"/>
                </a:solidFill>
                <a:latin typeface="Consolas" panose="020B0609020204030204" pitchFamily="49" charset="0"/>
              </a:rPr>
              <a:t>myfirstresourcegroup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	location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"East US"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b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rgbClr val="006400"/>
                </a:solidFill>
                <a:latin typeface="Consolas" panose="020B0609020204030204" pitchFamily="49" charset="0"/>
              </a:rPr>
              <a:t>/* This is a multiline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400" i="1" dirty="0">
                <a:solidFill>
                  <a:srgbClr val="006400"/>
                </a:solidFill>
                <a:latin typeface="Consolas" panose="020B0609020204030204" pitchFamily="49" charset="0"/>
              </a:rPr>
              <a:t>comment */</a:t>
            </a:r>
          </a:p>
          <a:p>
            <a:pPr algn="l"/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rgbClr val="00008B"/>
                </a:solidFill>
                <a:latin typeface="Consolas" panose="020B0609020204030204" pitchFamily="49" charset="0"/>
              </a:rPr>
              <a:t>resource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 "</a:t>
            </a:r>
            <a:r>
              <a:rPr lang="en-US" sz="2400" dirty="0" err="1">
                <a:solidFill>
                  <a:srgbClr val="8B0000"/>
                </a:solidFill>
                <a:latin typeface="Consolas" panose="020B0609020204030204" pitchFamily="49" charset="0"/>
              </a:rPr>
              <a:t>dnsimple_record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 "web"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400" i="1" dirty="0">
                <a:solidFill>
                  <a:srgbClr val="006400"/>
                </a:solidFill>
                <a:latin typeface="Consolas" panose="020B0609020204030204" pitchFamily="49" charset="0"/>
              </a:rPr>
              <a:t># ...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39" name="main.tf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/>
              <a:t>main.tf</a:t>
            </a:r>
          </a:p>
        </p:txBody>
      </p:sp>
    </p:spTree>
    <p:extLst>
      <p:ext uri="{BB962C8B-B14F-4D97-AF65-F5344CB8AC3E}">
        <p14:creationId xmlns:p14="http://schemas.microsoft.com/office/powerpoint/2010/main" val="43608321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variable &quot;thing&quot; {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268791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algn="l"/>
            <a:r>
              <a:rPr lang="en-US" sz="2400" dirty="0">
                <a:solidFill>
                  <a:srgbClr val="00008B"/>
                </a:solidFill>
                <a:latin typeface="Consolas" panose="020B0609020204030204" pitchFamily="49" charset="0"/>
              </a:rPr>
              <a:t>variable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 "thing"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	description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&lt;&lt;EOF</a:t>
            </a:r>
          </a:p>
          <a:p>
            <a:pPr algn="l"/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This is a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multiline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string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EOF</a:t>
            </a:r>
          </a:p>
          <a:p>
            <a:pPr algn="l"/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44" name="main.tf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main.tf</a:t>
            </a:r>
          </a:p>
        </p:txBody>
      </p:sp>
    </p:spTree>
    <p:extLst>
      <p:ext uri="{BB962C8B-B14F-4D97-AF65-F5344CB8AC3E}">
        <p14:creationId xmlns:p14="http://schemas.microsoft.com/office/powerpoint/2010/main" val="191077055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Syntax Highlight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Syntax Highlighting</a:t>
            </a:r>
          </a:p>
        </p:txBody>
      </p:sp>
      <p:sp>
        <p:nvSpPr>
          <p:cNvPr id="947" name="Plugins for HCL exist for most major editors, but ruby tends to work best if one does not exist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Plugins for HCL exist for most major editors</a:t>
            </a:r>
            <a:r>
              <a:rPr lang="en-CA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Visual Studio Code (our favorite!)</a:t>
            </a:r>
          </a:p>
          <a:p>
            <a:pPr marL="457200" indent="-457200">
              <a:buFont typeface="Arial" charset="0"/>
              <a:buChar char="•"/>
            </a:pPr>
            <a:r>
              <a:rPr lang="en-CA" dirty="0"/>
              <a:t>Vim</a:t>
            </a:r>
          </a:p>
          <a:p>
            <a:pPr marL="457200" indent="-457200">
              <a:buFont typeface="Arial" charset="0"/>
              <a:buChar char="•"/>
            </a:pPr>
            <a:r>
              <a:rPr lang="en-CA" dirty="0" err="1"/>
              <a:t>Emacs</a:t>
            </a:r>
            <a:endParaRPr lang="en-CA" dirty="0"/>
          </a:p>
          <a:p>
            <a:pPr marL="457200" indent="-457200">
              <a:buFont typeface="Arial" charset="0"/>
              <a:buChar char="•"/>
            </a:pPr>
            <a:r>
              <a:rPr lang="en-CA" dirty="0"/>
              <a:t>Atom</a:t>
            </a:r>
          </a:p>
        </p:txBody>
      </p:sp>
    </p:spTree>
    <p:extLst>
      <p:ext uri="{BB962C8B-B14F-4D97-AF65-F5344CB8AC3E}">
        <p14:creationId xmlns:p14="http://schemas.microsoft.com/office/powerpoint/2010/main" val="15790629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Auto-Formatt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Auto-Formatting</a:t>
            </a:r>
          </a:p>
        </p:txBody>
      </p:sp>
    </p:spTree>
    <p:extLst>
      <p:ext uri="{BB962C8B-B14F-4D97-AF65-F5344CB8AC3E}">
        <p14:creationId xmlns:p14="http://schemas.microsoft.com/office/powerpoint/2010/main" val="141498307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376573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Auto-Formatt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Auto-Formatting</a:t>
            </a:r>
          </a:p>
        </p:txBody>
      </p:sp>
      <p:sp>
        <p:nvSpPr>
          <p:cNvPr id="974" name="Terraform has built-in support for auto-formatting configuration files to match the HCL specification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Terraform has built-in support for auto-formatting configuration files to match the HCL specification.</a:t>
            </a:r>
          </a:p>
          <a:p>
            <a:r>
              <a:t>There is no need to manually align things.</a:t>
            </a:r>
          </a:p>
          <a:p>
            <a:r>
              <a:t>This helps keep configurations VCS-friendly and reduces bike-shed arguments over formatting styles.</a:t>
            </a:r>
          </a:p>
          <a:p>
            <a:r>
              <a:t>Plugins exist for most major editors.</a:t>
            </a:r>
          </a:p>
        </p:txBody>
      </p:sp>
    </p:spTree>
    <p:extLst>
      <p:ext uri="{BB962C8B-B14F-4D97-AF65-F5344CB8AC3E}">
        <p14:creationId xmlns:p14="http://schemas.microsoft.com/office/powerpoint/2010/main" val="38663464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Command: terraform fm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Command: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terraform fmt</a:t>
            </a:r>
          </a:p>
        </p:txBody>
      </p:sp>
      <p:sp>
        <p:nvSpPr>
          <p:cNvPr id="977" name="The terraform fmt command (pronounced &quot;phum-pt&quot;) formats configuration file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terraform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fmt</a:t>
            </a:r>
            <a:r>
              <a:rPr dirty="0"/>
              <a:t> command formats configuration files.</a:t>
            </a:r>
          </a:p>
          <a:p>
            <a:r>
              <a:rPr dirty="0"/>
              <a:t>It also reports on syntax errors, if they exist.</a:t>
            </a:r>
          </a:p>
        </p:txBody>
      </p:sp>
    </p:spTree>
    <p:extLst>
      <p:ext uri="{BB962C8B-B14F-4D97-AF65-F5344CB8AC3E}">
        <p14:creationId xmlns:p14="http://schemas.microsoft.com/office/powerpoint/2010/main" val="203047995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Exercise: Run terraform fm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Exercise: Run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terraform fmt</a:t>
            </a:r>
          </a:p>
        </p:txBody>
      </p:sp>
      <p:sp>
        <p:nvSpPr>
          <p:cNvPr id="980" name="Run the terraform fmt command with no arguments. By default it will choose all Terraform configurations in the current working directory non-recursively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Run the </a:t>
            </a:r>
            <a:r>
              <a:rPr dirty="0">
                <a:highlight>
                  <a:srgbClr val="FFFF00"/>
                </a:highlight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terraform </a:t>
            </a:r>
            <a:r>
              <a:rPr dirty="0" err="1">
                <a:highlight>
                  <a:srgbClr val="FFFF00"/>
                </a:highlight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fmt</a:t>
            </a:r>
            <a:r>
              <a:rPr dirty="0"/>
              <a:t> command with no arguments. By default it will choose all Terraform configurations in the current working directory non-recursively.</a:t>
            </a:r>
          </a:p>
          <a:p>
            <a:r>
              <a:rPr dirty="0"/>
              <a:t>Open the file and see that it has been formatted.</a:t>
            </a:r>
          </a:p>
        </p:txBody>
      </p:sp>
    </p:spTree>
    <p:extLst>
      <p:ext uri="{BB962C8B-B14F-4D97-AF65-F5344CB8AC3E}">
        <p14:creationId xmlns:p14="http://schemas.microsoft.com/office/powerpoint/2010/main" val="61395240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resource &quot;aws_instance&quot; &quot;web&quot; {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305724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algn="l"/>
            <a:r>
              <a:rPr lang="en-US" sz="2400" dirty="0">
                <a:solidFill>
                  <a:srgbClr val="00008B"/>
                </a:solidFill>
                <a:latin typeface="Consolas" panose="020B0609020204030204" pitchFamily="49" charset="0"/>
              </a:rPr>
              <a:t>resource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 "azurerm_resource_group" "myfirstrg"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{ </a:t>
            </a:r>
          </a:p>
          <a:p>
            <a:pPr algn="l"/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             name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8B0000"/>
                </a:solidFill>
                <a:latin typeface="Consolas" panose="020B0609020204030204" pitchFamily="49" charset="0"/>
              </a:rPr>
              <a:t>myfirstresourcegroup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location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"East US"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b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             </a:t>
            </a:r>
            <a:r>
              <a:rPr lang="en-US" sz="2400" dirty="0">
                <a:solidFill>
                  <a:srgbClr val="00008B"/>
                </a:solidFill>
                <a:latin typeface="Consolas" panose="020B0609020204030204" pitchFamily="49" charset="0"/>
              </a:rPr>
              <a:t>tags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{ </a:t>
            </a:r>
          </a:p>
          <a:p>
            <a:pPr algn="l"/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environment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"Production"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      }</a:t>
            </a:r>
          </a:p>
          <a:p>
            <a:pPr algn="l"/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19" name="main.tf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main.tf</a:t>
            </a:r>
          </a:p>
        </p:txBody>
      </p:sp>
    </p:spTree>
    <p:extLst>
      <p:ext uri="{BB962C8B-B14F-4D97-AF65-F5344CB8AC3E}">
        <p14:creationId xmlns:p14="http://schemas.microsoft.com/office/powerpoint/2010/main" val="15063878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$ terraform fmt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111517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latin typeface="Consolas" panose="020B0609020204030204" pitchFamily="49" charset="0"/>
              </a:rPr>
              <a:t>&gt; terraform </a:t>
            </a:r>
            <a:r>
              <a:rPr lang="en-US" dirty="0" err="1">
                <a:latin typeface="Consolas" panose="020B0609020204030204" pitchFamily="49" charset="0"/>
              </a:rPr>
              <a:t>fmt</a:t>
            </a:r>
            <a:endParaRPr lang="en-US" dirty="0">
              <a:latin typeface="Consolas" panose="020B0609020204030204" pitchFamily="49" charset="0"/>
            </a:endParaRP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latin typeface="Consolas" panose="020B0609020204030204" pitchFamily="49" charset="0"/>
              </a:rPr>
              <a:t>main.tf</a:t>
            </a:r>
          </a:p>
        </p:txBody>
      </p:sp>
    </p:spTree>
    <p:extLst>
      <p:ext uri="{BB962C8B-B14F-4D97-AF65-F5344CB8AC3E}">
        <p14:creationId xmlns:p14="http://schemas.microsoft.com/office/powerpoint/2010/main" val="32880812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resource &quot;aws_instance&quot; &quot;web&quot; {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305724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algn="l"/>
            <a:r>
              <a:rPr lang="en-US" sz="2400" dirty="0">
                <a:solidFill>
                  <a:srgbClr val="00008B"/>
                </a:solidFill>
                <a:latin typeface="Consolas" panose="020B0609020204030204" pitchFamily="49" charset="0"/>
              </a:rPr>
              <a:t>resource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 "azurerm_resource_group" "myfirstrg"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	name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8B0000"/>
                </a:solidFill>
                <a:latin typeface="Consolas" panose="020B0609020204030204" pitchFamily="49" charset="0"/>
              </a:rPr>
              <a:t>myfirstresourcegroup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	location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"East US"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b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8B"/>
                </a:solidFill>
                <a:latin typeface="Consolas" panose="020B0609020204030204" pitchFamily="49" charset="0"/>
              </a:rPr>
              <a:t>tags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		environment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"Production"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19" name="main.tf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main.tf</a:t>
            </a:r>
          </a:p>
        </p:txBody>
      </p:sp>
    </p:spTree>
    <p:extLst>
      <p:ext uri="{BB962C8B-B14F-4D97-AF65-F5344CB8AC3E}">
        <p14:creationId xmlns:p14="http://schemas.microsoft.com/office/powerpoint/2010/main" val="57131921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Auto-Formatt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CA" dirty="0"/>
              <a:t>Introducing Variables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497510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loss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Glossary</a:t>
            </a:r>
          </a:p>
        </p:txBody>
      </p:sp>
      <p:sp>
        <p:nvSpPr>
          <p:cNvPr id="311" name="Variab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Variable</a:t>
            </a:r>
          </a:p>
          <a:p>
            <a:r>
              <a:t>A variable is a user or machine-supplied input in Terraform configurations. Variables can be supplied via environment variables, CLI flags, or variable files. Combined with modules, variables help make Terraform flexible, sharable, and extensible.</a:t>
            </a:r>
          </a:p>
        </p:txBody>
      </p:sp>
    </p:spTree>
    <p:extLst>
      <p:ext uri="{BB962C8B-B14F-4D97-AF65-F5344CB8AC3E}">
        <p14:creationId xmlns:p14="http://schemas.microsoft.com/office/powerpoint/2010/main" val="84641573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Variab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Variables</a:t>
            </a:r>
          </a:p>
        </p:txBody>
      </p:sp>
      <p:sp>
        <p:nvSpPr>
          <p:cNvPr id="1131" name="Define the parameterization of Terraform configuratio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Define the parameterization of Terraform configurations</a:t>
            </a:r>
          </a:p>
          <a:p>
            <a:r>
              <a:rPr dirty="0"/>
              <a:t>Can have defaults, be provided with a variables file, asked for at execution, or overridden via the CLI</a:t>
            </a:r>
          </a:p>
          <a:p>
            <a:r>
              <a:rPr dirty="0"/>
              <a:t>Values can be strings or maps</a:t>
            </a:r>
          </a:p>
          <a:p>
            <a:r>
              <a:rPr b="1" dirty="0"/>
              <a:t>Must be defined before used</a:t>
            </a:r>
          </a:p>
        </p:txBody>
      </p:sp>
    </p:spTree>
    <p:extLst>
      <p:ext uri="{BB962C8B-B14F-4D97-AF65-F5344CB8AC3E}">
        <p14:creationId xmlns:p14="http://schemas.microsoft.com/office/powerpoint/2010/main" val="123903176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Variable Typ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Variable Types</a:t>
            </a:r>
          </a:p>
        </p:txBody>
      </p:sp>
      <p:sp>
        <p:nvSpPr>
          <p:cNvPr id="1137" name="Valid variable types are string, list, and map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Valid variable types are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string</a:t>
            </a:r>
            <a:r>
              <a:rPr dirty="0"/>
              <a:t>,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list</a:t>
            </a:r>
            <a:r>
              <a:rPr dirty="0"/>
              <a:t>, and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dirty="0"/>
              <a:t>.</a:t>
            </a:r>
          </a:p>
          <a:p>
            <a:r>
              <a:rPr dirty="0"/>
              <a:t>If omitted, the type is inferred from the type of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default</a:t>
            </a:r>
            <a:r>
              <a:rPr dirty="0"/>
              <a:t>.</a:t>
            </a:r>
          </a:p>
          <a:p>
            <a:r>
              <a:rPr dirty="0"/>
              <a:t>If no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default</a:t>
            </a:r>
            <a:r>
              <a:rPr dirty="0"/>
              <a:t> is provided, the type is assumed as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string</a:t>
            </a:r>
            <a:r>
              <a:rPr dirty="0"/>
              <a:t>.</a:t>
            </a:r>
            <a:endParaRPr lang="en-CA" dirty="0"/>
          </a:p>
          <a:p>
            <a:r>
              <a:rPr lang="en-CA" dirty="0"/>
              <a:t>A description can be added to clarify what the variable is for.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12268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026553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Variable Defaul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Variable Defaults</a:t>
            </a:r>
          </a:p>
        </p:txBody>
      </p:sp>
      <p:sp>
        <p:nvSpPr>
          <p:cNvPr id="1134" name="Variables may declare a default that is a string, list, or map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Variables may declare a default that is a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string</a:t>
            </a:r>
            <a: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list</a:t>
            </a:r>
            <a:r>
              <a:t>, or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t>.</a:t>
            </a:r>
          </a:p>
          <a:p>
            <a:r>
              <a:t>If no default is specified, the variable is marked as </a:t>
            </a:r>
            <a:r>
              <a:rPr i="1">
                <a:latin typeface="Klavika Basic"/>
                <a:ea typeface="Klavika Basic"/>
                <a:cs typeface="Klavika Basic"/>
                <a:sym typeface="Klavika Basic"/>
              </a:rPr>
              <a:t>required</a:t>
            </a:r>
            <a:r>
              <a:t> (will prompt for a value on each run).</a:t>
            </a:r>
          </a:p>
          <a:p>
            <a:r>
              <a:t>Default values take the lowest precedence and may be overridden at various phases in the Terraform process.</a:t>
            </a:r>
          </a:p>
        </p:txBody>
      </p:sp>
    </p:spTree>
    <p:extLst>
      <p:ext uri="{BB962C8B-B14F-4D97-AF65-F5344CB8AC3E}">
        <p14:creationId xmlns:p14="http://schemas.microsoft.com/office/powerpoint/2010/main" val="25786536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Variable Typ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/>
              <a:t>Exercise: Change Static Values to Variables</a:t>
            </a:r>
            <a:endParaRPr dirty="0"/>
          </a:p>
        </p:txBody>
      </p:sp>
      <p:sp>
        <p:nvSpPr>
          <p:cNvPr id="1137" name="Valid variable types are string, list, and map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/>
              <a:t>Inside our Resource Group resource let's change the static values to variables:</a:t>
            </a:r>
          </a:p>
          <a:p>
            <a:pPr marL="457200" indent="-457200">
              <a:buFont typeface="Arial" charset="0"/>
              <a:buChar char="•"/>
            </a:pPr>
            <a:r>
              <a:rPr lang="en-CA" dirty="0"/>
              <a:t>name</a:t>
            </a:r>
          </a:p>
          <a:p>
            <a:pPr marL="457200" indent="-457200">
              <a:buFont typeface="Arial" charset="0"/>
              <a:buChar char="•"/>
            </a:pPr>
            <a:r>
              <a:rPr lang="en-CA" dirty="0"/>
              <a:t>location</a:t>
            </a:r>
          </a:p>
          <a:p>
            <a:pPr marL="457200" indent="-457200">
              <a:buFont typeface="Arial" charset="0"/>
              <a:buChar char="•"/>
            </a:pPr>
            <a:r>
              <a:rPr lang="en-CA" dirty="0"/>
              <a:t>tags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9664442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main.tf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main.tf</a:t>
            </a:r>
          </a:p>
        </p:txBody>
      </p:sp>
      <p:sp>
        <p:nvSpPr>
          <p:cNvPr id="6" name="resource &quot;aws_instance&quot; &quot;web&quot; {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379591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algn="l"/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provider "</a:t>
            </a:r>
            <a:r>
              <a:rPr lang="en-US" sz="20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azurerm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" {```}</a:t>
            </a:r>
          </a:p>
          <a:p>
            <a:pPr algn="l"/>
            <a:b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variable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 "</a:t>
            </a:r>
            <a:r>
              <a:rPr lang="en-US" sz="2000" dirty="0" err="1">
                <a:solidFill>
                  <a:srgbClr val="8B0000"/>
                </a:solidFill>
                <a:latin typeface="Consolas" panose="020B0609020204030204" pitchFamily="49" charset="0"/>
              </a:rPr>
              <a:t>resource_group_name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{ </a:t>
            </a: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"string"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default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8B0000"/>
                </a:solidFill>
                <a:latin typeface="Consolas" panose="020B0609020204030204" pitchFamily="49" charset="0"/>
              </a:rPr>
              <a:t>myfirstresourcegroup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description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"This variable defines the…"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variable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 "</a:t>
            </a:r>
            <a:r>
              <a:rPr lang="en-US" sz="2000" dirty="0" err="1">
                <a:solidFill>
                  <a:srgbClr val="8B0000"/>
                </a:solidFill>
                <a:latin typeface="Consolas" panose="020B0609020204030204" pitchFamily="49" charset="0"/>
              </a:rPr>
              <a:t>resource_group_location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{ </a:t>
            </a: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"string"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default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"East US"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description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"This variable defines the…."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2526440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main.tf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main.tf</a:t>
            </a:r>
          </a:p>
        </p:txBody>
      </p:sp>
      <p:sp>
        <p:nvSpPr>
          <p:cNvPr id="6" name="resource &quot;aws_instance&quot; &quot;web&quot; {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410368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algn="l"/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variable "</a:t>
            </a:r>
            <a:r>
              <a:rPr lang="en-US" sz="20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resource_group_location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" { </a:t>
            </a:r>
          </a:p>
          <a:p>
            <a:pPr algn="l"/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    type = "string" </a:t>
            </a:r>
          </a:p>
          <a:p>
            <a:pPr algn="l"/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    default = "East US" </a:t>
            </a:r>
          </a:p>
          <a:p>
            <a:pPr algn="l"/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    description = "This variable defines the…."</a:t>
            </a:r>
          </a:p>
          <a:p>
            <a:pPr algn="l"/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b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variable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 "</a:t>
            </a:r>
            <a:r>
              <a:rPr lang="en-US" sz="2000" dirty="0" err="1">
                <a:solidFill>
                  <a:srgbClr val="8B0000"/>
                </a:solidFill>
                <a:latin typeface="Consolas" panose="020B0609020204030204" pitchFamily="49" charset="0"/>
              </a:rPr>
              <a:t>resource_group_tag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{ </a:t>
            </a: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"string"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default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"Production"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description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"Production resource tag"</a:t>
            </a: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b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resource "azurerm_resource_group" "myfirstrg" {</a:t>
            </a:r>
          </a:p>
        </p:txBody>
      </p:sp>
    </p:spTree>
    <p:extLst>
      <p:ext uri="{BB962C8B-B14F-4D97-AF65-F5344CB8AC3E}">
        <p14:creationId xmlns:p14="http://schemas.microsoft.com/office/powerpoint/2010/main" val="2044547380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STOP!!!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943" y="1786869"/>
            <a:ext cx="4598114" cy="459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50274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Out The Variables </a:t>
            </a:r>
          </a:p>
        </p:txBody>
      </p:sp>
      <p:sp>
        <p:nvSpPr>
          <p:cNvPr id="6" name="Right Arrow 5"/>
          <p:cNvSpPr/>
          <p:nvPr/>
        </p:nvSpPr>
        <p:spPr>
          <a:xfrm rot="5400000" flipV="1">
            <a:off x="4964988" y="2086334"/>
            <a:ext cx="1406768" cy="469680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1016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Klavika Basic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7025" y="3192067"/>
            <a:ext cx="5462691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Klavika Basic Light"/>
              </a:rPr>
              <a:t>Resource or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Klavika Basic Light"/>
              </a:rPr>
              <a:t> Variable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Klavika Basic Light"/>
            </a:endParaRPr>
          </a:p>
        </p:txBody>
      </p:sp>
      <p:sp>
        <p:nvSpPr>
          <p:cNvPr id="9" name="Left-Up Arrow 8"/>
          <p:cNvSpPr/>
          <p:nvPr/>
        </p:nvSpPr>
        <p:spPr>
          <a:xfrm rot="16200000">
            <a:off x="7621732" y="3158088"/>
            <a:ext cx="1555968" cy="1676400"/>
          </a:xfrm>
          <a:prstGeom prst="leftUp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1016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Klavika Basic Light"/>
            </a:endParaRPr>
          </a:p>
        </p:txBody>
      </p:sp>
      <p:sp>
        <p:nvSpPr>
          <p:cNvPr id="10" name="Left-Up Arrow 9"/>
          <p:cNvSpPr/>
          <p:nvPr/>
        </p:nvSpPr>
        <p:spPr>
          <a:xfrm rot="10800000">
            <a:off x="2204332" y="3158088"/>
            <a:ext cx="1555968" cy="1676400"/>
          </a:xfrm>
          <a:prstGeom prst="leftUp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1016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Klavika Basic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8554" y="5001997"/>
            <a:ext cx="3927230" cy="9444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200" dirty="0" err="1">
                <a:solidFill>
                  <a:schemeClr val="bg2">
                    <a:lumMod val="50000"/>
                  </a:schemeClr>
                </a:solidFill>
                <a:sym typeface="Klavika Basic Light"/>
              </a:rPr>
              <a:t>main.tf</a:t>
            </a:r>
            <a:endParaRPr kumimoji="0" lang="en-US" sz="52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sym typeface="Klavika Basic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7930" y="5001997"/>
            <a:ext cx="3927230" cy="9444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200" dirty="0">
                <a:solidFill>
                  <a:schemeClr val="bg2">
                    <a:lumMod val="50000"/>
                  </a:schemeClr>
                </a:solidFill>
                <a:sym typeface="Klavika Basic Light"/>
              </a:rPr>
              <a:t>??????</a:t>
            </a:r>
            <a:endParaRPr kumimoji="0" lang="en-US" sz="52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sym typeface="Klavika Basic Light"/>
            </a:endParaRPr>
          </a:p>
        </p:txBody>
      </p:sp>
    </p:spTree>
    <p:extLst>
      <p:ext uri="{BB962C8B-B14F-4D97-AF65-F5344CB8AC3E}">
        <p14:creationId xmlns:p14="http://schemas.microsoft.com/office/powerpoint/2010/main" val="735042190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Variables </a:t>
            </a:r>
            <a:r>
              <a:rPr lang="mr-IN" dirty="0"/>
              <a:t>–</a:t>
            </a:r>
            <a:r>
              <a:rPr lang="en-US" dirty="0"/>
              <a:t> Three Levels of Precedence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Command line flags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  <a:p>
            <a:pPr marL="457200" lvl="0" indent="-457200" defTabSz="9144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latin typeface="Consolas" panose="020B0609020204030204" pitchFamily="49" charset="0"/>
              </a:rPr>
              <a:t>terraform apply –</a:t>
            </a:r>
            <a:r>
              <a:rPr lang="en-US" sz="2400" dirty="0" err="1"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'</a:t>
            </a:r>
            <a:r>
              <a:rPr lang="en-US" sz="2400" dirty="0" err="1">
                <a:latin typeface="Consolas" panose="020B0609020204030204" pitchFamily="49" charset="0"/>
              </a:rPr>
              <a:t>resource_group_name</a:t>
            </a:r>
            <a:r>
              <a:rPr lang="en-US" sz="2400" dirty="0">
                <a:latin typeface="Consolas" panose="020B0609020204030204" pitchFamily="49" charset="0"/>
              </a:rPr>
              <a:t>' –</a:t>
            </a:r>
            <a:r>
              <a:rPr lang="en-US" sz="2400" dirty="0" err="1"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\ '</a:t>
            </a:r>
            <a:r>
              <a:rPr lang="en-US" sz="2400" dirty="0" err="1">
                <a:latin typeface="Consolas" panose="020B0609020204030204" pitchFamily="49" charset="0"/>
              </a:rPr>
              <a:t>resource_group_location</a:t>
            </a:r>
            <a:r>
              <a:rPr lang="en-US" sz="2400" dirty="0">
                <a:latin typeface="Consolas" panose="020B0609020204030204" pitchFamily="49" charset="0"/>
              </a:rPr>
              <a:t>' –</a:t>
            </a:r>
            <a:r>
              <a:rPr lang="en-US" sz="2400" dirty="0" err="1"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'</a:t>
            </a:r>
            <a:r>
              <a:rPr lang="en-US" sz="2400" dirty="0" err="1">
                <a:latin typeface="Consolas" panose="020B0609020204030204" pitchFamily="49" charset="0"/>
              </a:rPr>
              <a:t>resource_group_tag</a:t>
            </a:r>
            <a:r>
              <a:rPr lang="en-US" sz="2400" dirty="0">
                <a:latin typeface="Consolas" panose="020B060902020403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528149786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Variables </a:t>
            </a:r>
            <a:r>
              <a:rPr lang="mr-IN" dirty="0"/>
              <a:t>–</a:t>
            </a:r>
            <a:r>
              <a:rPr lang="en-US" dirty="0"/>
              <a:t> Three Levels of Precedence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a file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For all files that match </a:t>
            </a:r>
            <a:r>
              <a:rPr lang="en-US" dirty="0" err="1"/>
              <a:t>terraform.tfvars</a:t>
            </a:r>
            <a:r>
              <a:rPr lang="en-US" dirty="0"/>
              <a:t> or *.</a:t>
            </a:r>
            <a:r>
              <a:rPr lang="en-US" dirty="0" err="1"/>
              <a:t>auto.tfvars</a:t>
            </a:r>
            <a:r>
              <a:rPr lang="en-US" dirty="0"/>
              <a:t> or *.</a:t>
            </a:r>
            <a:r>
              <a:rPr lang="en-US" dirty="0" err="1"/>
              <a:t>tf</a:t>
            </a:r>
            <a:r>
              <a:rPr lang="en-US" dirty="0"/>
              <a:t> Terraform will automatically load it to populate the variables</a:t>
            </a:r>
          </a:p>
        </p:txBody>
      </p:sp>
    </p:spTree>
    <p:extLst>
      <p:ext uri="{BB962C8B-B14F-4D97-AF65-F5344CB8AC3E}">
        <p14:creationId xmlns:p14="http://schemas.microsoft.com/office/powerpoint/2010/main" val="2012280589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Variables </a:t>
            </a:r>
            <a:r>
              <a:rPr lang="mr-IN" dirty="0"/>
              <a:t>–</a:t>
            </a:r>
            <a:r>
              <a:rPr lang="en-US" dirty="0"/>
              <a:t> Three Levels of Precedence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environment variables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Terraform will read environment variables in the form of </a:t>
            </a:r>
            <a:r>
              <a:rPr lang="en-US" dirty="0" err="1"/>
              <a:t>TF_VAR_</a:t>
            </a:r>
            <a:r>
              <a:rPr lang="en-US" b="1" dirty="0" err="1"/>
              <a:t>name</a:t>
            </a:r>
            <a:r>
              <a:rPr lang="en-US" b="1" dirty="0"/>
              <a:t> </a:t>
            </a:r>
            <a:endParaRPr lang="en-US" dirty="0"/>
          </a:p>
          <a:p>
            <a:r>
              <a:rPr lang="en-US" sz="2400" dirty="0">
                <a:latin typeface="Consolas" panose="020B0609020204030204" pitchFamily="49" charset="0"/>
              </a:rPr>
              <a:t>		&gt; </a:t>
            </a:r>
            <a:r>
              <a:rPr lang="en-US" sz="2400" dirty="0" err="1">
                <a:latin typeface="Consolas" panose="020B0609020204030204" pitchFamily="49" charset="0"/>
              </a:rPr>
              <a:t>env:TF_VAR_TOMATO</a:t>
            </a:r>
            <a:r>
              <a:rPr lang="en-US" sz="2400" dirty="0">
                <a:latin typeface="Consolas" panose="020B0609020204030204" pitchFamily="49" charset="0"/>
              </a:rPr>
              <a:t> = 'delicious’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		&gt; write $TF_VAR_TOMATO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		delicious</a:t>
            </a:r>
          </a:p>
        </p:txBody>
      </p:sp>
    </p:spTree>
    <p:extLst>
      <p:ext uri="{BB962C8B-B14F-4D97-AF65-F5344CB8AC3E}">
        <p14:creationId xmlns:p14="http://schemas.microsoft.com/office/powerpoint/2010/main" val="182738636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Out The Variables </a:t>
            </a:r>
          </a:p>
        </p:txBody>
      </p:sp>
      <p:sp>
        <p:nvSpPr>
          <p:cNvPr id="6" name="Right Arrow 5"/>
          <p:cNvSpPr/>
          <p:nvPr/>
        </p:nvSpPr>
        <p:spPr>
          <a:xfrm rot="5400000" flipV="1">
            <a:off x="4964988" y="2086334"/>
            <a:ext cx="1406768" cy="469680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1016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Klavika Basic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7025" y="3192067"/>
            <a:ext cx="5462691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Klavika Basic Light"/>
              </a:rPr>
              <a:t>Resource or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Klavika Basic Light"/>
              </a:rPr>
              <a:t> Variable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Klavika Basic Light"/>
            </a:endParaRPr>
          </a:p>
        </p:txBody>
      </p:sp>
      <p:sp>
        <p:nvSpPr>
          <p:cNvPr id="9" name="Left-Up Arrow 8"/>
          <p:cNvSpPr/>
          <p:nvPr/>
        </p:nvSpPr>
        <p:spPr>
          <a:xfrm rot="16200000">
            <a:off x="7621732" y="3158088"/>
            <a:ext cx="1555968" cy="1676400"/>
          </a:xfrm>
          <a:prstGeom prst="leftUp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1016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Klavika Basic Light"/>
            </a:endParaRPr>
          </a:p>
        </p:txBody>
      </p:sp>
      <p:sp>
        <p:nvSpPr>
          <p:cNvPr id="10" name="Left-Up Arrow 9"/>
          <p:cNvSpPr/>
          <p:nvPr/>
        </p:nvSpPr>
        <p:spPr>
          <a:xfrm rot="10800000">
            <a:off x="2204332" y="3158088"/>
            <a:ext cx="1555968" cy="1676400"/>
          </a:xfrm>
          <a:prstGeom prst="leftUp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1016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Klavika Basic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8554" y="5001997"/>
            <a:ext cx="3927230" cy="9444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200" dirty="0" err="1">
                <a:solidFill>
                  <a:schemeClr val="bg2">
                    <a:lumMod val="50000"/>
                  </a:schemeClr>
                </a:solidFill>
                <a:sym typeface="Klavika Basic Light"/>
              </a:rPr>
              <a:t>main.tf</a:t>
            </a:r>
            <a:endParaRPr kumimoji="0" lang="en-US" sz="52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sym typeface="Klavika Basic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7930" y="5001997"/>
            <a:ext cx="3927230" cy="9444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200" dirty="0">
                <a:solidFill>
                  <a:schemeClr val="bg2">
                    <a:lumMod val="50000"/>
                  </a:schemeClr>
                </a:solidFill>
                <a:sym typeface="Klavika Basic Light"/>
              </a:rPr>
              <a:t>??????</a:t>
            </a:r>
            <a:endParaRPr kumimoji="0" lang="en-US" sz="52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sym typeface="Klavika Basic Light"/>
            </a:endParaRPr>
          </a:p>
        </p:txBody>
      </p:sp>
    </p:spTree>
    <p:extLst>
      <p:ext uri="{BB962C8B-B14F-4D97-AF65-F5344CB8AC3E}">
        <p14:creationId xmlns:p14="http://schemas.microsoft.com/office/powerpoint/2010/main" val="40054937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Agend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/>
              <a:t>Chapter Goals</a:t>
            </a:r>
            <a:endParaRPr dirty="0"/>
          </a:p>
        </p:txBody>
      </p:sp>
      <p:sp>
        <p:nvSpPr>
          <p:cNvPr id="126" name="Evolution of Infrastructure…"/>
          <p:cNvSpPr txBox="1">
            <a:spLocks noGrp="1"/>
          </p:cNvSpPr>
          <p:nvPr>
            <p:ph type="body" idx="1"/>
          </p:nvPr>
        </p:nvSpPr>
        <p:spPr>
          <a:xfrm>
            <a:off x="889000" y="1924050"/>
            <a:ext cx="10414000" cy="3810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/>
              <a:t>Terraform Language Breakdown</a:t>
            </a:r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/>
              <a:t>Introducing Variables</a:t>
            </a:r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/>
              <a:t>Interpolation Syntax</a:t>
            </a:r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/>
              <a:t>Add in our Azure Network Plumbing!</a:t>
            </a:r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/>
              <a:t>Quiz</a:t>
            </a:r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endParaRPr lang="en-CA" dirty="0"/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7386551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Out The Variables </a:t>
            </a:r>
          </a:p>
        </p:txBody>
      </p:sp>
      <p:sp>
        <p:nvSpPr>
          <p:cNvPr id="6" name="Right Arrow 5"/>
          <p:cNvSpPr/>
          <p:nvPr/>
        </p:nvSpPr>
        <p:spPr>
          <a:xfrm rot="5400000" flipV="1">
            <a:off x="4964988" y="2086334"/>
            <a:ext cx="1406768" cy="469680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1016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Klavika Basic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7025" y="3192067"/>
            <a:ext cx="5462691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Klavika Basic Light"/>
              </a:rPr>
              <a:t>Resource or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Klavika Basic Light"/>
              </a:rPr>
              <a:t> Variable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Klavika Basic Light"/>
            </a:endParaRPr>
          </a:p>
        </p:txBody>
      </p:sp>
      <p:sp>
        <p:nvSpPr>
          <p:cNvPr id="9" name="Left-Up Arrow 8"/>
          <p:cNvSpPr/>
          <p:nvPr/>
        </p:nvSpPr>
        <p:spPr>
          <a:xfrm rot="16200000">
            <a:off x="7621732" y="3158088"/>
            <a:ext cx="1555968" cy="1676400"/>
          </a:xfrm>
          <a:prstGeom prst="leftUp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1016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Klavika Basic Light"/>
            </a:endParaRPr>
          </a:p>
        </p:txBody>
      </p:sp>
      <p:sp>
        <p:nvSpPr>
          <p:cNvPr id="10" name="Left-Up Arrow 9"/>
          <p:cNvSpPr/>
          <p:nvPr/>
        </p:nvSpPr>
        <p:spPr>
          <a:xfrm rot="10800000">
            <a:off x="2204332" y="3158088"/>
            <a:ext cx="1555968" cy="1676400"/>
          </a:xfrm>
          <a:prstGeom prst="leftUp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1016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Klavika Basic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8554" y="5001997"/>
            <a:ext cx="3927230" cy="9444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200" dirty="0" err="1">
                <a:solidFill>
                  <a:schemeClr val="bg2">
                    <a:lumMod val="50000"/>
                  </a:schemeClr>
                </a:solidFill>
                <a:sym typeface="Klavika Basic Light"/>
              </a:rPr>
              <a:t>main.tf</a:t>
            </a:r>
            <a:endParaRPr kumimoji="0" lang="en-US" sz="52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sym typeface="Klavika Basic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7930" y="5048164"/>
            <a:ext cx="3927230" cy="8521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600" dirty="0">
                <a:solidFill>
                  <a:schemeClr val="bg2">
                    <a:lumMod val="50000"/>
                  </a:schemeClr>
                </a:solidFill>
                <a:sym typeface="Klavika Basic Light"/>
              </a:rPr>
              <a:t>variables.tf</a:t>
            </a:r>
            <a:endParaRPr kumimoji="0" lang="en-US" sz="46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sym typeface="Klavika Basic Light"/>
            </a:endParaRPr>
          </a:p>
        </p:txBody>
      </p:sp>
    </p:spTree>
    <p:extLst>
      <p:ext uri="{BB962C8B-B14F-4D97-AF65-F5344CB8AC3E}">
        <p14:creationId xmlns:p14="http://schemas.microsoft.com/office/powerpoint/2010/main" val="1819511892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main.tf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lang="en-CA" dirty="0"/>
              <a:t>variables.tf</a:t>
            </a:r>
            <a:endParaRPr dirty="0"/>
          </a:p>
        </p:txBody>
      </p:sp>
      <p:sp>
        <p:nvSpPr>
          <p:cNvPr id="6" name="resource &quot;aws_instance&quot; &quot;web&quot; {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502701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algn="l"/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variable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 "</a:t>
            </a:r>
            <a:r>
              <a:rPr lang="en-US" sz="2000" dirty="0" err="1">
                <a:solidFill>
                  <a:srgbClr val="8B0000"/>
                </a:solidFill>
                <a:latin typeface="Consolas" panose="020B0609020204030204" pitchFamily="49" charset="0"/>
              </a:rPr>
              <a:t>resource_group_name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{ </a:t>
            </a: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"string"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default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8B0000"/>
                </a:solidFill>
                <a:latin typeface="Consolas" panose="020B0609020204030204" pitchFamily="49" charset="0"/>
              </a:rPr>
              <a:t>myfirstresourcegroup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description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"This variable defines the…"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variable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 "</a:t>
            </a:r>
            <a:r>
              <a:rPr lang="en-US" sz="2000" dirty="0" err="1">
                <a:solidFill>
                  <a:srgbClr val="8B0000"/>
                </a:solidFill>
                <a:latin typeface="Consolas" panose="020B0609020204030204" pitchFamily="49" charset="0"/>
              </a:rPr>
              <a:t>resource_group_location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{ </a:t>
            </a: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"string"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default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"East US"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description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"This variable defines the…."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variable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 "</a:t>
            </a:r>
            <a:r>
              <a:rPr lang="en-US" sz="2000" dirty="0" err="1">
                <a:solidFill>
                  <a:srgbClr val="8B0000"/>
                </a:solidFill>
                <a:latin typeface="Consolas" panose="020B0609020204030204" pitchFamily="49" charset="0"/>
              </a:rPr>
              <a:t>resource_group_tag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{ </a:t>
            </a: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"string"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default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"Production"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description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"Production resource tag"</a:t>
            </a: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712496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loss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/>
              <a:t>Let's Test	</a:t>
            </a:r>
            <a:endParaRPr dirty="0"/>
          </a:p>
        </p:txBody>
      </p:sp>
      <p:sp>
        <p:nvSpPr>
          <p:cNvPr id="311" name="Variab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rPr lang="en-CA" dirty="0">
                <a:latin typeface="+mj-lt"/>
              </a:rPr>
              <a:t>Run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>
                <a:highlight>
                  <a:srgbClr val="FFFF00"/>
                </a:highlight>
                <a:latin typeface="Consolas" panose="020B0609020204030204" pitchFamily="49" charset="0"/>
              </a:rPr>
              <a:t>terraform plan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>
                <a:latin typeface="+mj-lt"/>
              </a:rPr>
              <a:t>to test the changes you made to your code…</a:t>
            </a: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2774641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$ terraform apply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398057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PS&gt;</a:t>
            </a:r>
            <a:r>
              <a:rPr sz="1400" dirty="0"/>
              <a:t> terraform </a:t>
            </a:r>
            <a:r>
              <a:rPr lang="en-CA" sz="1400" dirty="0"/>
              <a:t>plan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1400" dirty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>
                <a:solidFill>
                  <a:srgbClr val="FFFF00"/>
                </a:solidFill>
              </a:rPr>
              <a:t>Refreshing Terraform state in-memory prior to plan...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>
                <a:solidFill>
                  <a:schemeClr val="tx1"/>
                </a:solidFill>
              </a:rPr>
              <a:t>The refreshed state will be used to calculate this plan, but will not be persisted to local or remote state storage.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1400" dirty="0">
              <a:solidFill>
                <a:srgbClr val="FFFF00"/>
              </a:solidFill>
            </a:endParaRP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 err="1">
                <a:solidFill>
                  <a:srgbClr val="FFFF00"/>
                </a:solidFill>
              </a:rPr>
              <a:t>azurerm_resource_group.myfirstrg</a:t>
            </a:r>
            <a:r>
              <a:rPr lang="en-US" sz="1400" dirty="0">
                <a:solidFill>
                  <a:srgbClr val="FFFF00"/>
                </a:solidFill>
              </a:rPr>
              <a:t>: Refreshing state... (ID: /subscriptions/c0a607b2-6372-4ef3-abdb-...</a:t>
            </a:r>
            <a:r>
              <a:rPr lang="en-US" sz="1400" dirty="0" err="1">
                <a:solidFill>
                  <a:srgbClr val="FFFF00"/>
                </a:solidFill>
              </a:rPr>
              <a:t>ba</a:t>
            </a:r>
            <a:r>
              <a:rPr lang="en-US" sz="1400" dirty="0">
                <a:solidFill>
                  <a:srgbClr val="FFFF00"/>
                </a:solidFill>
              </a:rPr>
              <a:t>/</a:t>
            </a:r>
            <a:r>
              <a:rPr lang="en-US" sz="1400" dirty="0" err="1">
                <a:solidFill>
                  <a:srgbClr val="FFFF00"/>
                </a:solidFill>
              </a:rPr>
              <a:t>resourceGroups</a:t>
            </a:r>
            <a:r>
              <a:rPr lang="en-US" sz="1400" dirty="0">
                <a:solidFill>
                  <a:srgbClr val="FFFF00"/>
                </a:solidFill>
              </a:rPr>
              <a:t>/</a:t>
            </a:r>
            <a:r>
              <a:rPr lang="en-US" sz="1400" dirty="0" err="1">
                <a:solidFill>
                  <a:srgbClr val="FFFF00"/>
                </a:solidFill>
              </a:rPr>
              <a:t>myfirstresourcegroup</a:t>
            </a:r>
            <a:r>
              <a:rPr lang="en-US" sz="1400" dirty="0">
                <a:solidFill>
                  <a:srgbClr val="FFFF00"/>
                </a:solidFill>
              </a:rPr>
              <a:t>)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1400" dirty="0">
              <a:solidFill>
                <a:srgbClr val="FFFF00"/>
              </a:solidFill>
            </a:endParaRP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>
                <a:solidFill>
                  <a:schemeClr val="tx1"/>
                </a:solidFill>
              </a:rPr>
              <a:t>------------------------------------------------------------------------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1400" dirty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 changes. Infrastructure is up-to-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date.This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means that Terraform did not detect any differences between 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yourconfiguration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and real physical resources that exist. As a result, 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noactions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need to be performed.</a:t>
            </a:r>
            <a:endParaRPr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279612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Agend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/>
              <a:t>Accomplished</a:t>
            </a:r>
            <a:endParaRPr dirty="0"/>
          </a:p>
        </p:txBody>
      </p:sp>
      <p:sp>
        <p:nvSpPr>
          <p:cNvPr id="126" name="Evolution of Infrastructure…"/>
          <p:cNvSpPr txBox="1">
            <a:spLocks noGrp="1"/>
          </p:cNvSpPr>
          <p:nvPr>
            <p:ph type="body" idx="1"/>
          </p:nvPr>
        </p:nvSpPr>
        <p:spPr>
          <a:xfrm>
            <a:off x="889000" y="1924050"/>
            <a:ext cx="10414000" cy="3810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/>
              <a:t>Broke down Resources and how they are structured</a:t>
            </a:r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/>
              <a:t>Discovered Variable Interpolation and learned about variables.tf</a:t>
            </a:r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endParaRPr lang="en-CA" dirty="0"/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284300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Exercise: Run terraform pla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/>
              <a:t>Challenge!</a:t>
            </a:r>
            <a:r>
              <a:rPr dirty="0"/>
              <a:t> </a:t>
            </a:r>
            <a:r>
              <a:rPr lang="en-CA" dirty="0"/>
              <a:t>Add a Virtual Network to our Plan</a:t>
            </a:r>
            <a:endParaRPr dirty="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50" name="Run terraform plan on the Terraform files created in the previous section. Leave the output on the screen for the instructor to see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b="1" dirty="0"/>
              <a:t>Virtual Network</a:t>
            </a:r>
            <a:endParaRPr lang="en-CA" dirty="0"/>
          </a:p>
          <a:p>
            <a:pPr marL="457200" indent="-457200">
              <a:buFont typeface="Arial" charset="0"/>
              <a:buChar char="•"/>
            </a:pPr>
            <a:r>
              <a:rPr lang="en-CA" dirty="0"/>
              <a:t>A virtual network is a representation of your own network in the cloud. A virtual network is a logical isolation of the Azure cloud dedicated to your subscription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26608"/>
            <a:ext cx="3688080" cy="123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1044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rraform's Goa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/>
              <a:t>Individual Challenge!</a:t>
            </a:r>
            <a:endParaRPr dirty="0"/>
          </a:p>
        </p:txBody>
      </p:sp>
      <p:sp>
        <p:nvSpPr>
          <p:cNvPr id="157" name="Unify the view of resources using infrastructure as cod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Navigate to terraform.io/docs/providers/azurerm/index.html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Find the azurerm_virtual_network resource and add it to main.tf with these values:</a:t>
            </a:r>
          </a:p>
          <a:p>
            <a:pPr marL="514350" indent="-514350">
              <a:buFont typeface="Arial" charset="0"/>
              <a:buChar char="•"/>
            </a:pPr>
            <a:r>
              <a:rPr lang="en-CA" dirty="0"/>
              <a:t>name </a:t>
            </a:r>
            <a:r>
              <a:rPr lang="mr-IN" dirty="0"/>
              <a:t>–</a:t>
            </a:r>
            <a:r>
              <a:rPr lang="en-CA" dirty="0"/>
              <a:t> myfirstvn</a:t>
            </a:r>
          </a:p>
          <a:p>
            <a:pPr marL="514350" indent="-514350">
              <a:buFont typeface="Arial" charset="0"/>
              <a:buChar char="•"/>
            </a:pPr>
            <a:r>
              <a:rPr lang="en-CA" dirty="0"/>
              <a:t>address_space </a:t>
            </a:r>
            <a:r>
              <a:rPr lang="mr-IN" dirty="0"/>
              <a:t>–</a:t>
            </a:r>
            <a:r>
              <a:rPr lang="en-CA" dirty="0"/>
              <a:t> ["10.0.0.0/16"]</a:t>
            </a:r>
          </a:p>
          <a:p>
            <a:pPr marL="514350" indent="-514350">
              <a:buFont typeface="Arial" charset="0"/>
              <a:buChar char="•"/>
            </a:pPr>
            <a:r>
              <a:rPr lang="en-CA" dirty="0"/>
              <a:t>location </a:t>
            </a:r>
            <a:r>
              <a:rPr lang="mr-IN" dirty="0"/>
              <a:t>–</a:t>
            </a:r>
            <a:r>
              <a:rPr lang="en-CA" dirty="0"/>
              <a:t> East US</a:t>
            </a:r>
          </a:p>
          <a:p>
            <a:pPr marL="514350" indent="-514350">
              <a:buFont typeface="Arial" charset="0"/>
              <a:buChar char="•"/>
            </a:pPr>
            <a:r>
              <a:rPr lang="en-CA" dirty="0"/>
              <a:t>resource_group_name = </a:t>
            </a:r>
            <a:r>
              <a:rPr lang="en-CA" b="1" dirty="0"/>
              <a:t>??????</a:t>
            </a:r>
          </a:p>
          <a:p>
            <a:r>
              <a:rPr lang="en-CA" dirty="0"/>
              <a:t>3.	Run </a:t>
            </a:r>
            <a:r>
              <a:rPr lang="en-CA" dirty="0">
                <a:highlight>
                  <a:srgbClr val="FFFF00"/>
                </a:highlight>
                <a:latin typeface="Consolas" panose="020B0609020204030204" pitchFamily="49" charset="0"/>
              </a:rPr>
              <a:t>terraform apply</a:t>
            </a:r>
          </a:p>
          <a:p>
            <a:pPr marL="457200" lvl="1" indent="-457200">
              <a:buFont typeface="Arial" charset="0"/>
              <a:buChar char="•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1310223194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main.tf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lang="en-CA" dirty="0"/>
              <a:t>main.tf</a:t>
            </a:r>
            <a:endParaRPr dirty="0"/>
          </a:p>
        </p:txBody>
      </p:sp>
      <p:sp>
        <p:nvSpPr>
          <p:cNvPr id="6" name="resource &quot;aws_instance&quot; &quot;web&quot; {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256480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algn="l"/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resource "azurerm_resource_group" "myfirstrg" {```}</a:t>
            </a:r>
          </a:p>
          <a:p>
            <a:pPr algn="l"/>
            <a:b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resource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 "azurerm_virtual_network" "</a:t>
            </a:r>
            <a:r>
              <a:rPr lang="en-US" sz="2000" dirty="0" err="1">
                <a:solidFill>
                  <a:srgbClr val="8B0000"/>
                </a:solidFill>
                <a:latin typeface="Consolas" panose="020B0609020204030204" pitchFamily="49" charset="0"/>
              </a:rPr>
              <a:t>myfirstvn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	name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${</a:t>
            </a:r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7A3E9D"/>
                </a:solidFill>
                <a:latin typeface="Consolas" panose="020B0609020204030204" pitchFamily="49" charset="0"/>
              </a:rPr>
              <a:t>.vn_name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	address_space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${</a:t>
            </a:r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7A3E9D"/>
                </a:solidFill>
                <a:latin typeface="Consolas" panose="020B0609020204030204" pitchFamily="49" charset="0"/>
              </a:rPr>
              <a:t>.vn_address_space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	location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${</a:t>
            </a:r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7A3E9D"/>
                </a:solidFill>
                <a:latin typeface="Consolas" panose="020B0609020204030204" pitchFamily="49" charset="0"/>
              </a:rPr>
              <a:t>.vn_location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	resource_group_name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${</a:t>
            </a:r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7A3E9D"/>
                </a:solidFill>
                <a:latin typeface="Consolas" panose="020B0609020204030204" pitchFamily="49" charset="0"/>
              </a:rPr>
              <a:t>.resource_group_name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9739833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main.tf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lang="en-CA" dirty="0"/>
              <a:t>variables.tf</a:t>
            </a:r>
            <a:endParaRPr dirty="0"/>
          </a:p>
        </p:txBody>
      </p:sp>
      <p:sp>
        <p:nvSpPr>
          <p:cNvPr id="6" name="resource &quot;aws_instance&quot; &quot;web&quot; {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502701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algn="l"/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variable "</a:t>
            </a:r>
            <a:r>
              <a:rPr lang="en-US" sz="20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resource_group_tag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" {```}</a:t>
            </a:r>
          </a:p>
          <a:p>
            <a:pPr algn="l"/>
            <a:b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variable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 "</a:t>
            </a:r>
            <a:r>
              <a:rPr lang="en-US" sz="2000" dirty="0" err="1">
                <a:solidFill>
                  <a:srgbClr val="8B0000"/>
                </a:solidFill>
                <a:latin typeface="Consolas" panose="020B0609020204030204" pitchFamily="49" charset="0"/>
              </a:rPr>
              <a:t>vn_name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	type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"string"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	default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8B0000"/>
                </a:solidFill>
                <a:latin typeface="Consolas" panose="020B0609020204030204" pitchFamily="49" charset="0"/>
              </a:rPr>
              <a:t>myfirstvn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	description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"This variable defines the virtual network name"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b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variable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 "</a:t>
            </a:r>
            <a:r>
              <a:rPr lang="en-US" sz="2000" dirty="0" err="1">
                <a:solidFill>
                  <a:srgbClr val="8B0000"/>
                </a:solidFill>
                <a:latin typeface="Consolas" panose="020B0609020204030204" pitchFamily="49" charset="0"/>
              </a:rPr>
              <a:t>vn_address_space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	type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"list"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	default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[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"10.0.0.0/16"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	description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"This is the default open network"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b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803181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main.tf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lang="en-CA"/>
              <a:t>variables.</a:t>
            </a:r>
            <a:r>
              <a:rPr lang="en-CA" dirty="0" err="1"/>
              <a:t>tf</a:t>
            </a:r>
            <a:endParaRPr dirty="0"/>
          </a:p>
        </p:txBody>
      </p:sp>
      <p:sp>
        <p:nvSpPr>
          <p:cNvPr id="6" name="resource &quot;aws_instance&quot; &quot;web&quot; {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256480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algn="l"/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variable "</a:t>
            </a:r>
            <a:r>
              <a:rPr lang="en-US" sz="20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vn_address_space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" {}</a:t>
            </a:r>
          </a:p>
          <a:p>
            <a:pPr algn="l"/>
            <a:b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variable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 "</a:t>
            </a:r>
            <a:r>
              <a:rPr lang="en-US" sz="2000" dirty="0" err="1">
                <a:solidFill>
                  <a:srgbClr val="8B0000"/>
                </a:solidFill>
                <a:latin typeface="Consolas" panose="020B0609020204030204" pitchFamily="49" charset="0"/>
              </a:rPr>
              <a:t>vn_location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	type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"string"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	default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"East US"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	description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"This variable defines the virtual network location"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443586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Auto-Formatt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CA" dirty="0"/>
              <a:t>Terraform Language Breakdown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0976579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$ terraform apply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475617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PS&gt; terraform plan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1400" dirty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An execution plan has been generated and is shown </a:t>
            </a:r>
            <a:r>
              <a:rPr lang="en-US" sz="1400" dirty="0" err="1"/>
              <a:t>below.Resource</a:t>
            </a:r>
            <a:r>
              <a:rPr lang="en-US" sz="1400" dirty="0"/>
              <a:t> actions are indicated with the following symbols: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+ create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1400" dirty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Terraform will perform the following actions: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  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+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azurerm_virtual_network.myfirstvn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id:                  &lt;computed&gt;    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</a:t>
            </a:r>
            <a:r>
              <a:rPr lang="en-US" sz="1400" dirty="0" err="1"/>
              <a:t>address_space</a:t>
            </a:r>
            <a:r>
              <a:rPr lang="en-US" sz="1400" dirty="0"/>
              <a:t>.#:     "1"    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address_space.0:     "10.0.0.0/16"    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location:            "</a:t>
            </a:r>
            <a:r>
              <a:rPr lang="en-US" sz="1400" dirty="0" err="1"/>
              <a:t>eastus</a:t>
            </a:r>
            <a:r>
              <a:rPr lang="en-US" sz="1400" dirty="0"/>
              <a:t>"    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name:                "</a:t>
            </a:r>
            <a:r>
              <a:rPr lang="en-US" sz="1400" dirty="0" err="1"/>
              <a:t>my_first_vn</a:t>
            </a:r>
            <a:r>
              <a:rPr lang="en-US" sz="1400" dirty="0"/>
              <a:t>"    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</a:t>
            </a:r>
            <a:r>
              <a:rPr lang="en-US" sz="1400" dirty="0" err="1"/>
              <a:t>resource_group_name</a:t>
            </a:r>
            <a:r>
              <a:rPr lang="en-US" sz="1400" dirty="0"/>
              <a:t>: "</a:t>
            </a:r>
            <a:r>
              <a:rPr lang="en-US" sz="1400" dirty="0" err="1"/>
              <a:t>myfirstresourcegroup</a:t>
            </a:r>
            <a:r>
              <a:rPr lang="en-US" sz="1400" dirty="0"/>
              <a:t>"    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subnet.#:            &lt;computed&gt;    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tags.%:              &lt;computed&gt;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1400" dirty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>
                <a:solidFill>
                  <a:srgbClr val="FFFF00"/>
                </a:solidFill>
              </a:rPr>
              <a:t>Plan</a:t>
            </a:r>
            <a:r>
              <a:rPr lang="en-US" sz="1400" dirty="0"/>
              <a:t>: 1 to add, 0 to change, 0 to destroy.</a:t>
            </a:r>
            <a:endParaRPr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00991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$ terraform apply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449764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PS&gt; terraform apply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1400" dirty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An execution plan has been generated and is shown </a:t>
            </a:r>
            <a:r>
              <a:rPr lang="en-US" sz="1400" dirty="0" err="1"/>
              <a:t>below.Resource</a:t>
            </a:r>
            <a:r>
              <a:rPr lang="en-US" sz="1400" dirty="0"/>
              <a:t> actions are indicated with the following symbols: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+ create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Terraform will perform the following actions: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+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azurerm_virtual_network.myfirstvn</a:t>
            </a:r>
            <a:r>
              <a:rPr lang="en-US" sz="1400" dirty="0"/>
              <a:t>    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id:                  &lt;computed&gt;    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</a:t>
            </a:r>
            <a:r>
              <a:rPr lang="en-US" sz="1400" dirty="0" err="1"/>
              <a:t>address_space</a:t>
            </a:r>
            <a:r>
              <a:rPr lang="en-US" sz="1400" dirty="0"/>
              <a:t>.#:     "1"    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address_space.0:     "10.0.0.0/16"    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location:            "</a:t>
            </a:r>
            <a:r>
              <a:rPr lang="en-US" sz="1400" dirty="0" err="1"/>
              <a:t>eastus</a:t>
            </a:r>
            <a:r>
              <a:rPr lang="en-US" sz="1400" dirty="0"/>
              <a:t>"    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name:                "</a:t>
            </a:r>
            <a:r>
              <a:rPr lang="en-US" sz="1400" dirty="0" err="1"/>
              <a:t>my_first_vn</a:t>
            </a:r>
            <a:r>
              <a:rPr lang="en-US" sz="1400" dirty="0"/>
              <a:t>"    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</a:t>
            </a:r>
            <a:r>
              <a:rPr lang="en-US" sz="1400" dirty="0" err="1"/>
              <a:t>resource_group_name</a:t>
            </a:r>
            <a:r>
              <a:rPr lang="en-US" sz="1400" dirty="0"/>
              <a:t>: "</a:t>
            </a:r>
            <a:r>
              <a:rPr lang="en-US" sz="1400" dirty="0" err="1"/>
              <a:t>myfirstresourcegroup</a:t>
            </a:r>
            <a:r>
              <a:rPr lang="en-US" sz="1400" dirty="0"/>
              <a:t>"    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subnet.#:            &lt;computed&gt;    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tags.%:              &lt;computed&gt;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1400" dirty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>
                <a:solidFill>
                  <a:srgbClr val="FFFF00"/>
                </a:solidFill>
              </a:rPr>
              <a:t>Plan</a:t>
            </a:r>
            <a:r>
              <a:rPr lang="en-US" sz="1400" dirty="0"/>
              <a:t>: 1 to add, 0 to change, 0 to destroy.</a:t>
            </a:r>
            <a:endParaRPr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116847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$ terraform apply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423910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>
                <a:solidFill>
                  <a:srgbClr val="FFFF00"/>
                </a:solidFill>
              </a:rPr>
              <a:t>Do you want to perform these actions?</a:t>
            </a:r>
            <a:r>
              <a:rPr lang="en-US" sz="1400" dirty="0"/>
              <a:t>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Terraform will perform the actions described above.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Only 'yes' will be accepted to approve.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1400" dirty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</a:t>
            </a:r>
            <a:r>
              <a:rPr lang="en-US" sz="1400" dirty="0">
                <a:solidFill>
                  <a:srgbClr val="FFFF00"/>
                </a:solidFill>
              </a:rPr>
              <a:t>Enter a value: </a:t>
            </a:r>
            <a:r>
              <a:rPr lang="en-US" sz="1400" dirty="0"/>
              <a:t>yes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1400" dirty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 err="1">
                <a:solidFill>
                  <a:srgbClr val="FFFF00"/>
                </a:solidFill>
              </a:rPr>
              <a:t>azurerm_virtual_network.myfirstvn</a:t>
            </a:r>
            <a:r>
              <a:rPr lang="en-US" sz="1400" dirty="0">
                <a:solidFill>
                  <a:srgbClr val="FFFF00"/>
                </a:solidFill>
              </a:rPr>
              <a:t>: Creating...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</a:t>
            </a:r>
            <a:r>
              <a:rPr lang="en-US" sz="1400" dirty="0" err="1"/>
              <a:t>address_space</a:t>
            </a:r>
            <a:r>
              <a:rPr lang="en-US" sz="1400" dirty="0"/>
              <a:t>.#:     "" =&gt; "1"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address_space.0:     "" =&gt; "10.0.0.0/16"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location:            "" =&gt; "</a:t>
            </a:r>
            <a:r>
              <a:rPr lang="en-US" sz="1400" dirty="0" err="1"/>
              <a:t>eastus</a:t>
            </a:r>
            <a:r>
              <a:rPr lang="en-US" sz="1400" dirty="0"/>
              <a:t>"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name:                "" =&gt; "</a:t>
            </a:r>
            <a:r>
              <a:rPr lang="en-US" sz="1400" dirty="0" err="1"/>
              <a:t>my_first_vn</a:t>
            </a:r>
            <a:r>
              <a:rPr lang="en-US" sz="1400" dirty="0"/>
              <a:t>"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</a:t>
            </a:r>
            <a:r>
              <a:rPr lang="en-US" sz="1400" dirty="0" err="1"/>
              <a:t>resource_group_name</a:t>
            </a:r>
            <a:r>
              <a:rPr lang="en-US" sz="1400" dirty="0"/>
              <a:t>: "" =&gt; "</a:t>
            </a:r>
            <a:r>
              <a:rPr lang="en-US" sz="1400" dirty="0" err="1"/>
              <a:t>myfirstresourcegroup</a:t>
            </a:r>
            <a:r>
              <a:rPr lang="en-US" sz="1400" dirty="0"/>
              <a:t>"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subnet.#:            "" =&gt; "&lt;computed&gt;"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tags.%:              "" =&gt; "&lt;computed&gt;"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1400" dirty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Apply complete! Resources: 1 added, 0 changed, 0 destroyed.</a:t>
            </a:r>
            <a:endParaRPr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351952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Agend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/>
              <a:t>Accomplished</a:t>
            </a:r>
            <a:endParaRPr dirty="0"/>
          </a:p>
        </p:txBody>
      </p:sp>
      <p:sp>
        <p:nvSpPr>
          <p:cNvPr id="126" name="Evolution of Infrastructure…"/>
          <p:cNvSpPr txBox="1">
            <a:spLocks noGrp="1"/>
          </p:cNvSpPr>
          <p:nvPr>
            <p:ph type="body" idx="1"/>
          </p:nvPr>
        </p:nvSpPr>
        <p:spPr>
          <a:xfrm>
            <a:off x="889000" y="1924050"/>
            <a:ext cx="10414000" cy="3810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/>
              <a:t>Terraform Language Breakdown</a:t>
            </a:r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/>
              <a:t>Introducing Variables</a:t>
            </a:r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/>
              <a:t>Interpolation Syntax</a:t>
            </a:r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/>
              <a:t>Add in our Azure Network Plumbing!</a:t>
            </a:r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285598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Agend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/>
              <a:t>Quiz</a:t>
            </a:r>
            <a:endParaRPr dirty="0"/>
          </a:p>
        </p:txBody>
      </p:sp>
      <p:sp>
        <p:nvSpPr>
          <p:cNvPr id="126" name="Evolution of Infrastructure…"/>
          <p:cNvSpPr txBox="1">
            <a:spLocks noGrp="1"/>
          </p:cNvSpPr>
          <p:nvPr>
            <p:ph type="body" idx="1"/>
          </p:nvPr>
        </p:nvSpPr>
        <p:spPr>
          <a:xfrm>
            <a:off x="889000" y="1924050"/>
            <a:ext cx="10414000" cy="3810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/>
              <a:t>What language is Terraform code written in? </a:t>
            </a:r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/>
              <a:t>What are some components of a Resource?</a:t>
            </a:r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/>
              <a:t>What is an Azure Virtual Network?</a:t>
            </a:r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/>
              <a:t>What are the 3 main places for Variables to come from?</a:t>
            </a:r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endParaRPr lang="en-CA" dirty="0"/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endParaRPr lang="en-CA" dirty="0"/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6519811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Command Line Interfa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/>
              <a:t>Questions?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321217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Configuration Syntax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Configuration Syntax</a:t>
            </a:r>
          </a:p>
        </p:txBody>
      </p:sp>
      <p:sp>
        <p:nvSpPr>
          <p:cNvPr id="880" name="Configurations are written in HashiCorp Configuration Language (HCL)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Configurations are written in HashiCorp Configuration Language (HCL).</a:t>
            </a:r>
          </a:p>
          <a:p>
            <a:r>
              <a:t>Designed to strike a balance between human-readable and machine-parsable.</a:t>
            </a:r>
          </a:p>
          <a:p>
            <a:r>
              <a:t>Terraform can also read syntax in JSON, but we recommend using HCL.</a:t>
            </a:r>
          </a:p>
        </p:txBody>
      </p:sp>
    </p:spTree>
    <p:extLst>
      <p:ext uri="{BB962C8B-B14F-4D97-AF65-F5344CB8AC3E}">
        <p14:creationId xmlns:p14="http://schemas.microsoft.com/office/powerpoint/2010/main" val="191605871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loss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Glossary</a:t>
            </a:r>
          </a:p>
        </p:txBody>
      </p:sp>
      <p:sp>
        <p:nvSpPr>
          <p:cNvPr id="290" name="Provide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rPr dirty="0"/>
              <a:t>Provider</a:t>
            </a:r>
            <a:endParaRPr b="0" dirty="0">
              <a:latin typeface="+mn-lt"/>
              <a:ea typeface="+mn-ea"/>
              <a:cs typeface="+mn-cs"/>
              <a:sym typeface="Klavika Basic Light"/>
            </a:endParaRPr>
          </a:p>
          <a:p>
            <a:pPr>
              <a:defRPr b="1"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rPr b="0" dirty="0">
                <a:latin typeface="+mn-lt"/>
                <a:ea typeface="+mn-ea"/>
                <a:cs typeface="+mn-cs"/>
                <a:sym typeface="Klavika Basic Light"/>
              </a:rPr>
              <a:t>A provider is an abstraction of the API/service provider such as </a:t>
            </a:r>
            <a:r>
              <a:rPr lang="en-CA" dirty="0">
                <a:latin typeface="Klavika Basic"/>
                <a:ea typeface="Klavika Basic"/>
                <a:cs typeface="Klavika Basic"/>
                <a:sym typeface="Klavika Basic"/>
              </a:rPr>
              <a:t>Azure</a:t>
            </a:r>
            <a:r>
              <a:rPr b="0" dirty="0">
                <a:latin typeface="+mn-lt"/>
                <a:ea typeface="+mn-ea"/>
                <a:cs typeface="+mn-cs"/>
                <a:sym typeface="Klavika Basic Light"/>
              </a:rPr>
              <a:t>, </a:t>
            </a:r>
            <a:r>
              <a:rPr lang="en-US" b="0" dirty="0">
                <a:latin typeface="+mn-lt"/>
                <a:ea typeface="+mn-ea"/>
                <a:cs typeface="+mn-cs"/>
                <a:sym typeface="Klavika Basic Light"/>
              </a:rPr>
              <a:t>VMWare</a:t>
            </a:r>
            <a:r>
              <a:rPr b="0" dirty="0">
                <a:latin typeface="+mn-lt"/>
                <a:ea typeface="+mn-ea"/>
                <a:cs typeface="+mn-cs"/>
                <a:sym typeface="Klavika Basic Light"/>
              </a:rPr>
              <a:t>, DNSimple, or Fastly. Providers typically require some sort of configuration data such as an API key or credential file.</a:t>
            </a:r>
          </a:p>
        </p:txBody>
      </p:sp>
    </p:spTree>
    <p:extLst>
      <p:ext uri="{BB962C8B-B14F-4D97-AF65-F5344CB8AC3E}">
        <p14:creationId xmlns:p14="http://schemas.microsoft.com/office/powerpoint/2010/main" val="60914547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loss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Glossary</a:t>
            </a:r>
          </a:p>
        </p:txBody>
      </p:sp>
      <p:sp>
        <p:nvSpPr>
          <p:cNvPr id="293" name="Resourc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rPr dirty="0"/>
              <a:t>Resource</a:t>
            </a:r>
          </a:p>
          <a:p>
            <a:r>
              <a:rPr dirty="0"/>
              <a:t>A resource represents a component of a provider such as an </a:t>
            </a:r>
            <a:r>
              <a:rPr lang="en-US" dirty="0"/>
              <a:t>"</a:t>
            </a:r>
            <a:r>
              <a:rPr dirty="0"/>
              <a:t>AWS instance</a:t>
            </a:r>
            <a:r>
              <a:rPr lang="en-US" dirty="0"/>
              <a:t>"</a:t>
            </a:r>
            <a:r>
              <a:rPr dirty="0"/>
              <a:t>, </a:t>
            </a:r>
            <a:r>
              <a:rPr lang="en-US" dirty="0"/>
              <a:t>"</a:t>
            </a:r>
            <a:r>
              <a:rPr dirty="0" err="1"/>
              <a:t>DNSimple</a:t>
            </a:r>
            <a:r>
              <a:rPr dirty="0"/>
              <a:t> Record</a:t>
            </a:r>
            <a:r>
              <a:rPr lang="en-US" dirty="0"/>
              <a:t>"</a:t>
            </a:r>
            <a:r>
              <a:rPr dirty="0"/>
              <a:t>, or </a:t>
            </a:r>
            <a:r>
              <a:rPr lang="en-US" dirty="0"/>
              <a:t>"</a:t>
            </a:r>
            <a:r>
              <a:rPr dirty="0"/>
              <a:t>Fastly service</a:t>
            </a:r>
            <a:r>
              <a:rPr lang="en-US" dirty="0"/>
              <a:t>"</a:t>
            </a:r>
            <a:r>
              <a:rPr dirty="0"/>
              <a:t>. Resources have both </a:t>
            </a:r>
            <a:r>
              <a:rPr i="1" dirty="0">
                <a:latin typeface="Klavika Basic"/>
                <a:ea typeface="Klavika Basic"/>
                <a:cs typeface="Klavika Basic"/>
                <a:sym typeface="Klavika Basic"/>
              </a:rPr>
              <a:t>arguments </a:t>
            </a:r>
            <a:r>
              <a:rPr dirty="0"/>
              <a:t>(inputs) and </a:t>
            </a:r>
            <a:r>
              <a:rPr i="1" dirty="0">
                <a:latin typeface="Klavika Basic"/>
                <a:ea typeface="Klavika Basic"/>
                <a:cs typeface="Klavika Basic"/>
                <a:sym typeface="Klavika Basic"/>
              </a:rPr>
              <a:t>attributes</a:t>
            </a:r>
            <a:r>
              <a:rPr dirty="0"/>
              <a:t> (outputs) which are specific to the resource. Resources also have meta-parameters such as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count</a:t>
            </a:r>
            <a:r>
              <a:rPr dirty="0"/>
              <a:t> and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lifecycle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55953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resource &quot;aws_instance&quot; &quot;web&quot; {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157992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 algn="l"/>
            <a:r>
              <a:rPr lang="en-US" sz="2400" dirty="0">
                <a:solidFill>
                  <a:srgbClr val="00008B"/>
                </a:solidFill>
                <a:latin typeface="Consolas" panose="020B0609020204030204" pitchFamily="49" charset="0"/>
              </a:rPr>
              <a:t>resource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 "azurerm_resource_group" "myfirstrg"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pPr lvl="0" algn="l"/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	name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8B0000"/>
                </a:solidFill>
                <a:latin typeface="Consolas" panose="020B0609020204030204" pitchFamily="49" charset="0"/>
              </a:rPr>
              <a:t>myfirstresourcegroup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 algn="l"/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	location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"East US"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 algn="l"/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83" name="main.tf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main.tf</a:t>
            </a:r>
          </a:p>
        </p:txBody>
      </p:sp>
    </p:spTree>
    <p:extLst>
      <p:ext uri="{BB962C8B-B14F-4D97-AF65-F5344CB8AC3E}">
        <p14:creationId xmlns:p14="http://schemas.microsoft.com/office/powerpoint/2010/main" val="168148581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Klavika Basic Light"/>
        <a:ea typeface="Klavika Basic Light"/>
        <a:cs typeface="Klavika Basic Light"/>
      </a:majorFont>
      <a:minorFont>
        <a:latin typeface="Klavika Basic Light"/>
        <a:ea typeface="Klavika Basic Light"/>
        <a:cs typeface="Klavika Basic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1016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Klavika Basi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Klavika Basi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1_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Klavika Basic Light"/>
        <a:ea typeface="Klavika Basic Light"/>
        <a:cs typeface="Klavika Basic Light"/>
      </a:majorFont>
      <a:minorFont>
        <a:latin typeface="Klavika Basic Light"/>
        <a:ea typeface="Klavika Basic Light"/>
        <a:cs typeface="Klavika Basic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1016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Klavika Basi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Klavika Basi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2_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Klavika Basic Light"/>
        <a:ea typeface="Klavika Basic Light"/>
        <a:cs typeface="Klavika Basic Light"/>
      </a:majorFont>
      <a:minorFont>
        <a:latin typeface="Klavika Basic Light"/>
        <a:ea typeface="Klavika Basic Light"/>
        <a:cs typeface="Klavika Basic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1016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Klavika Basi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Klavika Basi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5.xml><?xml version="1.0" encoding="utf-8"?>
<a:theme xmlns:a="http://schemas.openxmlformats.org/drawingml/2006/main" name="3_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Klavika Basic Light"/>
        <a:ea typeface="Klavika Basic Light"/>
        <a:cs typeface="Klavika Basic Light"/>
      </a:majorFont>
      <a:minorFont>
        <a:latin typeface="Klavika Basic Light"/>
        <a:ea typeface="Klavika Basic Light"/>
        <a:cs typeface="Klavika Basic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1016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Klavika Basi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Klavika Basi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6.xml><?xml version="1.0" encoding="utf-8"?>
<a:theme xmlns:a="http://schemas.openxmlformats.org/drawingml/2006/main" name="4_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Klavika Basic Light"/>
        <a:ea typeface="Klavika Basic Light"/>
        <a:cs typeface="Klavika Basic Light"/>
      </a:majorFont>
      <a:minorFont>
        <a:latin typeface="Klavika Basic Light"/>
        <a:ea typeface="Klavika Basic Light"/>
        <a:cs typeface="Klavika Basic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1016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Klavika Basi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Klavika Basi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7.xml><?xml version="1.0" encoding="utf-8"?>
<a:theme xmlns:a="http://schemas.openxmlformats.org/drawingml/2006/main" name="5_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Klavika Basic Light"/>
        <a:ea typeface="Klavika Basic Light"/>
        <a:cs typeface="Klavika Basic Light"/>
      </a:majorFont>
      <a:minorFont>
        <a:latin typeface="Klavika Basic Light"/>
        <a:ea typeface="Klavika Basic Light"/>
        <a:cs typeface="Klavika Basic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1016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Klavika Basi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Klavika Basi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8.xml><?xml version="1.0" encoding="utf-8"?>
<a:theme xmlns:a="http://schemas.openxmlformats.org/drawingml/2006/main" name="6_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Klavika Basic Light"/>
        <a:ea typeface="Klavika Basic Light"/>
        <a:cs typeface="Klavika Basic Light"/>
      </a:majorFont>
      <a:minorFont>
        <a:latin typeface="Klavika Basic Light"/>
        <a:ea typeface="Klavika Basic Light"/>
        <a:cs typeface="Klavika Basic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1016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Klavika Basi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Klavika Basi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1823</TotalTime>
  <Words>1826</Words>
  <Application>Microsoft Office PowerPoint</Application>
  <PresentationFormat>Widescreen</PresentationFormat>
  <Paragraphs>371</Paragraphs>
  <Slides>55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55</vt:i4>
      </vt:variant>
    </vt:vector>
  </HeadingPairs>
  <TitlesOfParts>
    <vt:vector size="71" baseType="lpstr">
      <vt:lpstr>Courier</vt:lpstr>
      <vt:lpstr>Klavika Basic</vt:lpstr>
      <vt:lpstr>Klavika Basic Light</vt:lpstr>
      <vt:lpstr>Klavika Basic Medium</vt:lpstr>
      <vt:lpstr>Arial</vt:lpstr>
      <vt:lpstr>Calibri</vt:lpstr>
      <vt:lpstr>Calibri Light</vt:lpstr>
      <vt:lpstr>Consolas</vt:lpstr>
      <vt:lpstr>Office Theme</vt:lpstr>
      <vt:lpstr>Gradient</vt:lpstr>
      <vt:lpstr>1_Gradient</vt:lpstr>
      <vt:lpstr>2_Gradient</vt:lpstr>
      <vt:lpstr>3_Gradient</vt:lpstr>
      <vt:lpstr>4_Gradient</vt:lpstr>
      <vt:lpstr>5_Gradient</vt:lpstr>
      <vt:lpstr>6_Gradient</vt:lpstr>
      <vt:lpstr>PowerPoint Presentation</vt:lpstr>
      <vt:lpstr>PowerPoint Presentation</vt:lpstr>
      <vt:lpstr>PowerPoint Presentation</vt:lpstr>
      <vt:lpstr>Chapter Goals</vt:lpstr>
      <vt:lpstr>Terraform Language Breakdown</vt:lpstr>
      <vt:lpstr>Configuration Syntax</vt:lpstr>
      <vt:lpstr>Glossary</vt:lpstr>
      <vt:lpstr>Glossary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Glossary</vt:lpstr>
      <vt:lpstr>PowerPoint Presentation</vt:lpstr>
      <vt:lpstr>PowerPoint Presentation</vt:lpstr>
      <vt:lpstr>PowerPoint Presentation</vt:lpstr>
      <vt:lpstr>Syntax Highlighting</vt:lpstr>
      <vt:lpstr>Auto-Formatting</vt:lpstr>
      <vt:lpstr>Auto-Formatting</vt:lpstr>
      <vt:lpstr>Command: terraform fmt</vt:lpstr>
      <vt:lpstr>Exercise: Run terraform fmt</vt:lpstr>
      <vt:lpstr>PowerPoint Presentation</vt:lpstr>
      <vt:lpstr>PowerPoint Presentation</vt:lpstr>
      <vt:lpstr>PowerPoint Presentation</vt:lpstr>
      <vt:lpstr>Introducing Variables</vt:lpstr>
      <vt:lpstr>Glossary</vt:lpstr>
      <vt:lpstr>Variables</vt:lpstr>
      <vt:lpstr>Variable Types</vt:lpstr>
      <vt:lpstr>Variable Defaults</vt:lpstr>
      <vt:lpstr>Exercise: Change Static Values to Variables</vt:lpstr>
      <vt:lpstr>PowerPoint Presentation</vt:lpstr>
      <vt:lpstr>PowerPoint Presentation</vt:lpstr>
      <vt:lpstr>STOP!!!</vt:lpstr>
      <vt:lpstr>Separate Out The Variables </vt:lpstr>
      <vt:lpstr>Input Variables – Three Levels of Precedence </vt:lpstr>
      <vt:lpstr>Input Variables – Three Levels of Precedence </vt:lpstr>
      <vt:lpstr>Input Variables – Three Levels of Precedence </vt:lpstr>
      <vt:lpstr>Separate Out The Variables </vt:lpstr>
      <vt:lpstr>Separate Out The Variables </vt:lpstr>
      <vt:lpstr>PowerPoint Presentation</vt:lpstr>
      <vt:lpstr>Let's Test </vt:lpstr>
      <vt:lpstr>PowerPoint Presentation</vt:lpstr>
      <vt:lpstr>Accomplished</vt:lpstr>
      <vt:lpstr>Challenge! Add a Virtual Network to our Plan</vt:lpstr>
      <vt:lpstr>Individual Challenge!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Accomplished</vt:lpstr>
      <vt:lpstr>Quiz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Fraser Pollock</dc:creator>
  <cp:lastModifiedBy>Sean Carolan</cp:lastModifiedBy>
  <cp:revision>134</cp:revision>
  <dcterms:created xsi:type="dcterms:W3CDTF">2017-11-27T21:15:24Z</dcterms:created>
  <dcterms:modified xsi:type="dcterms:W3CDTF">2018-09-10T01:45:03Z</dcterms:modified>
</cp:coreProperties>
</file>