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47" r:id="rId4"/>
    <p:sldId id="348" r:id="rId5"/>
    <p:sldId id="349" r:id="rId6"/>
    <p:sldId id="350" r:id="rId7"/>
    <p:sldId id="351" r:id="rId8"/>
    <p:sldId id="352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02" autoAdjust="0"/>
  </p:normalViewPr>
  <p:slideViewPr>
    <p:cSldViewPr snapToGrid="0">
      <p:cViewPr varScale="1">
        <p:scale>
          <a:sx n="36" d="100"/>
          <a:sy n="36" d="100"/>
        </p:scale>
        <p:origin x="12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previous example provides a nice segway to discuss state - the way Terraform stores and manages resource data.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Shape 5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0" name="Shape 51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go through all of these features in a demo, but first I wanted to highlight a few features specifically for IQVIA based on your earlier conversation with Matt.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90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5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Have each participant create a TFE account and share their usernames with you.  You can pass around a notebook to get everyone's usernames written down.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71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You can walk the students through this and show them where the fork button 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5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09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Demo this part for </a:t>
            </a:r>
            <a:r>
              <a:rPr lang="en-US"/>
              <a:t>the participants…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90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821531"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rraform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0" y="0"/>
            <a:ext cx="24384000" cy="26670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783166" y="371450"/>
            <a:ext cx="21107153" cy="1892400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3810000"/>
            <a:ext cx="20828000" cy="762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4000"/>
              </a:spcBef>
              <a:defRPr sz="6000"/>
            </a:lvl1pPr>
            <a:lvl2pPr algn="l">
              <a:lnSpc>
                <a:spcPct val="110000"/>
              </a:lnSpc>
              <a:spcBef>
                <a:spcPts val="4000"/>
              </a:spcBef>
              <a:defRPr sz="6000"/>
            </a:lvl2pPr>
            <a:lvl3pPr algn="l">
              <a:lnSpc>
                <a:spcPct val="110000"/>
              </a:lnSpc>
              <a:spcBef>
                <a:spcPts val="4000"/>
              </a:spcBef>
              <a:defRPr sz="6000"/>
            </a:lvl3pPr>
            <a:lvl4pPr algn="l">
              <a:lnSpc>
                <a:spcPct val="110000"/>
              </a:lnSpc>
              <a:spcBef>
                <a:spcPts val="4000"/>
              </a:spcBef>
              <a:defRPr sz="6000"/>
            </a:lvl4pPr>
            <a:lvl5pPr algn="l">
              <a:lnSpc>
                <a:spcPct val="110000"/>
              </a:lnSpc>
              <a:spcBef>
                <a:spcPts val="4000"/>
              </a:spcBef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0" name="logo.pdf" descr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2500" y="682649"/>
            <a:ext cx="1103443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21145003" y="12700000"/>
            <a:ext cx="2857501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rraform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0" y="6020692"/>
            <a:ext cx="7620000" cy="877019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"/>
          <p:cNvSpPr/>
          <p:nvPr/>
        </p:nvSpPr>
        <p:spPr>
          <a:xfrm>
            <a:off x="5702300" y="1862162"/>
            <a:ext cx="17780000" cy="10505927"/>
          </a:xfrm>
          <a:prstGeom prst="rect">
            <a:avLst/>
          </a:prstGeom>
          <a:solidFill>
            <a:srgbClr val="FFFFFF"/>
          </a:solidFill>
          <a:ln w="38100">
            <a:solidFill>
              <a:srgbClr val="5C4E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Rectangle"/>
          <p:cNvSpPr/>
          <p:nvPr/>
        </p:nvSpPr>
        <p:spPr>
          <a:xfrm>
            <a:off x="5702299" y="1335212"/>
            <a:ext cx="17780001" cy="760997"/>
          </a:xfrm>
          <a:prstGeom prst="rect">
            <a:avLst/>
          </a:prstGeom>
          <a:solidFill>
            <a:srgbClr val="5C4EE5"/>
          </a:solidFill>
          <a:ln w="38100">
            <a:solidFill>
              <a:srgbClr val="5C4E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6813213" y="1580005"/>
            <a:ext cx="271410" cy="271410"/>
          </a:xfrm>
          <a:prstGeom prst="ellipse">
            <a:avLst/>
          </a:prstGeom>
          <a:solidFill>
            <a:srgbClr val="263235">
              <a:alpha val="4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" name="Circle"/>
          <p:cNvSpPr/>
          <p:nvPr/>
        </p:nvSpPr>
        <p:spPr>
          <a:xfrm>
            <a:off x="6391435" y="1580005"/>
            <a:ext cx="271411" cy="271410"/>
          </a:xfrm>
          <a:prstGeom prst="ellipse">
            <a:avLst/>
          </a:prstGeom>
          <a:solidFill>
            <a:srgbClr val="263235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5969658" y="1580005"/>
            <a:ext cx="271410" cy="271410"/>
          </a:xfrm>
          <a:prstGeom prst="ellipse">
            <a:avLst/>
          </a:prstGeom>
          <a:solidFill>
            <a:srgbClr val="263235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Text"/>
          <p:cNvSpPr txBox="1">
            <a:spLocks noGrp="1"/>
          </p:cNvSpPr>
          <p:nvPr>
            <p:ph type="body" sz="quarter" idx="13"/>
          </p:nvPr>
        </p:nvSpPr>
        <p:spPr>
          <a:xfrm>
            <a:off x="6256972" y="2587656"/>
            <a:ext cx="16670656" cy="533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162" name="Text"/>
          <p:cNvSpPr txBox="1">
            <a:spLocks noGrp="1"/>
          </p:cNvSpPr>
          <p:nvPr>
            <p:ph type="body" sz="quarter" idx="14"/>
          </p:nvPr>
        </p:nvSpPr>
        <p:spPr>
          <a:xfrm>
            <a:off x="7146090" y="1480760"/>
            <a:ext cx="14892420" cy="4699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pic>
        <p:nvPicPr>
          <p:cNvPr id="163" name="hashicorp-text-black.png" descr="hashicorp-text-black.png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21145003" y="12700000"/>
            <a:ext cx="2857501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w/title &amp; Subtitle">
  <p:cSld name="Body w/title &amp; Sub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image18.jpg"/>
          <p:cNvPicPr preferRelativeResize="0"/>
          <p:nvPr/>
        </p:nvPicPr>
        <p:blipFill rotWithShape="1">
          <a:blip r:embed="rId2">
            <a:alphaModFix amt="34000"/>
          </a:blip>
          <a:srcRect/>
          <a:stretch/>
        </p:blipFill>
        <p:spPr>
          <a:xfrm>
            <a:off x="1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175174" y="783775"/>
            <a:ext cx="22023493" cy="118146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33" tIns="121933" rIns="121933" bIns="121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Verdana"/>
              <a:buNone/>
            </a:pPr>
            <a:endParaRPr sz="3467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Shape 78"/>
          <p:cNvSpPr/>
          <p:nvPr/>
        </p:nvSpPr>
        <p:spPr>
          <a:xfrm flipH="1">
            <a:off x="1041396" y="1"/>
            <a:ext cx="133773" cy="137160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33" tIns="121933" rIns="121933" bIns="121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endParaRPr sz="2667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Shape 79"/>
          <p:cNvSpPr/>
          <p:nvPr/>
        </p:nvSpPr>
        <p:spPr>
          <a:xfrm flipH="1">
            <a:off x="1041395" y="783575"/>
            <a:ext cx="133771" cy="25591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33" tIns="121933" rIns="121933" bIns="121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Verdana"/>
              <a:buNone/>
            </a:pPr>
            <a:endParaRPr sz="2667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451871" y="783573"/>
            <a:ext cx="21746797" cy="148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  <a:defRPr sz="7467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20817" marR="0" lvl="2" indent="-132081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Char char="•"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490152" marR="0" lvl="3" indent="-1490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Char char="•"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490152" marR="0" lvl="4" indent="-1490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Char char="•"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490152" marR="0" lvl="5" indent="-1490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Char char="•"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490152" marR="0" lvl="6" indent="-1490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Char char="•"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490152" marR="0" lvl="7" indent="-1490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Char char="•"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490152" marR="0" lvl="8" indent="-14901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Char char="•"/>
              <a:defRPr sz="11733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451871" y="4126281"/>
            <a:ext cx="21746797" cy="813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219215" marR="0" lvl="0" indent="-91441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Noto Sans Symbols"/>
              <a:buChar char="▪"/>
              <a:defRPr sz="4800" b="0" i="0" u="none" strike="noStrike" cap="none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438430" marR="0" lvl="1" indent="-91441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Noto Sans Symbols"/>
              <a:buChar char="–"/>
              <a:defRPr sz="4800" b="0" i="0" u="none" strike="noStrike" cap="none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57646" marR="0" lvl="2" indent="-91441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Noto Sans Symbols"/>
              <a:buChar char="▪"/>
              <a:defRPr sz="4800" b="0" i="0" u="none" strike="noStrike" cap="none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4876861" marR="0" lvl="3" indent="-91441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Noto Sans Symbols"/>
              <a:buChar char="–"/>
              <a:defRPr sz="4800" b="0" i="0" u="none" strike="noStrike" cap="none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6096076" marR="0" lvl="4" indent="-91441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Noto Sans Symbols"/>
              <a:buChar char="▪"/>
              <a:defRPr sz="4800" b="0" i="0" u="none" strike="noStrike" cap="none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7315291" marR="0" lvl="5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8534507" marR="0" lvl="6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9753722" marR="0" lvl="7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0972937" marR="0" lvl="8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22603860" y="12793060"/>
            <a:ext cx="594808" cy="629480"/>
            <a:chOff x="0" y="0"/>
            <a:chExt cx="594806" cy="629478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247689" cy="5399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31766"/>
                  </a:lnTo>
                  <a:lnTo>
                    <a:pt x="0" y="108044"/>
                  </a:lnTo>
                  <a:lnTo>
                    <a:pt x="45083" y="120000"/>
                  </a:lnTo>
                  <a:lnTo>
                    <a:pt x="45083" y="43722"/>
                  </a:lnTo>
                  <a:lnTo>
                    <a:pt x="120000" y="2390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Verdana"/>
                <a:buNone/>
              </a:pPr>
              <a:endParaRPr sz="3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54628" y="0"/>
              <a:ext cx="285550" cy="62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744" y="0"/>
                  </a:moveTo>
                  <a:lnTo>
                    <a:pt x="80744" y="52105"/>
                  </a:lnTo>
                  <a:lnTo>
                    <a:pt x="39105" y="52105"/>
                  </a:lnTo>
                  <a:lnTo>
                    <a:pt x="39105" y="32733"/>
                  </a:lnTo>
                  <a:lnTo>
                    <a:pt x="0" y="42994"/>
                  </a:lnTo>
                  <a:lnTo>
                    <a:pt x="0" y="109738"/>
                  </a:lnTo>
                  <a:lnTo>
                    <a:pt x="39105" y="120000"/>
                  </a:lnTo>
                  <a:lnTo>
                    <a:pt x="39105" y="68033"/>
                  </a:lnTo>
                  <a:lnTo>
                    <a:pt x="80744" y="68033"/>
                  </a:lnTo>
                  <a:lnTo>
                    <a:pt x="80744" y="87333"/>
                  </a:lnTo>
                  <a:lnTo>
                    <a:pt x="120000" y="77077"/>
                  </a:lnTo>
                  <a:lnTo>
                    <a:pt x="120000" y="10261"/>
                  </a:lnTo>
                  <a:lnTo>
                    <a:pt x="8074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Verdana"/>
                <a:buNone/>
              </a:pPr>
              <a:endParaRPr sz="3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46763" y="89167"/>
              <a:ext cx="248043" cy="5403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20000" y="88250"/>
                  </a:lnTo>
                  <a:lnTo>
                    <a:pt x="120000" y="11944"/>
                  </a:lnTo>
                  <a:lnTo>
                    <a:pt x="74977" y="0"/>
                  </a:lnTo>
                  <a:lnTo>
                    <a:pt x="74977" y="76305"/>
                  </a:lnTo>
                  <a:lnTo>
                    <a:pt x="0" y="96111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Verdana"/>
                <a:buNone/>
              </a:pPr>
              <a:endParaRPr sz="3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6" name="Shape 86"/>
          <p:cNvSpPr/>
          <p:nvPr/>
        </p:nvSpPr>
        <p:spPr>
          <a:xfrm>
            <a:off x="1451869" y="12938280"/>
            <a:ext cx="3223579" cy="48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</a:pPr>
            <a:r>
              <a:rPr lang="en"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rPr>
              <a:t>Copyright © 2017 HashiCorp</a:t>
            </a:r>
            <a:endParaRPr sz="1333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3460168" y="12945582"/>
            <a:ext cx="514907" cy="48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defRPr sz="1600" b="0" i="0" u="none" strike="noStrike" cap="none">
                <a:solidFill>
                  <a:srgbClr val="AFABA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3200">
              <a:solidFill>
                <a:srgbClr val="000000"/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451871" y="2053168"/>
            <a:ext cx="21746797" cy="1121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219215" marR="0" lvl="0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438430" marR="0" lvl="1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57646" marR="0" lvl="2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4876861" marR="0" lvl="3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6096076" marR="0" lvl="4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7315291" marR="0" lvl="5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8534507" marR="0" lvl="6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9753722" marR="0" lvl="7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0972937" marR="0" lvl="8" indent="-1083747" algn="l" rtl="0">
              <a:lnSpc>
                <a:spcPct val="9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74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129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0" cy="8304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defTabSz="821531"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algn="l" defTabSz="821531"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indent="-465364" algn="l" defTabSz="821531"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indent="-465364" algn="l" defTabSz="821531"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indent="-465364" algn="l" defTabSz="821531"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indent="-465364" algn="l" defTabSz="821531"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24384000" cy="635000"/>
          </a:xfrm>
          <a:prstGeom prst="rect">
            <a:avLst/>
          </a:prstGeom>
          <a:solidFill>
            <a:srgbClr val="5C4E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b="0">
                <a:solidFill>
                  <a:srgbClr val="5C4EE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778000" y="47879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4" name="hashicorp-text-black.png" descr="hashicorp-text-black.png"/>
          <p:cNvPicPr>
            <a:picLocks noChangeAspect="1"/>
          </p:cNvPicPr>
          <p:nvPr/>
        </p:nvPicPr>
        <p:blipFill>
          <a:blip r:embed="rId18">
            <a:alphaModFix amt="25000"/>
            <a:extLst/>
          </a:blip>
          <a:stretch>
            <a:fillRect/>
          </a:stretch>
        </p:blipFill>
        <p:spPr>
          <a:xfrm>
            <a:off x="21145003" y="12700000"/>
            <a:ext cx="2857501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2387600" y="7924800"/>
            <a:ext cx="196215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ln>
            <a:noFill/>
          </a:ln>
          <a:solidFill>
            <a:srgbClr val="5C4EE5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p.terraform.io/account/new?trial=terrafo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rolan/azure-terraform-beginn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Terraform Enterprise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rraform stores the state of your managed infrastructure from the last time Terraform was ru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Terraform Enterprise is a SaaS or self-hosted application that allows you to:</a:t>
            </a:r>
          </a:p>
          <a:p>
            <a:r>
              <a:rPr lang="en-US" dirty="0"/>
              <a:t>Manage remote state</a:t>
            </a:r>
          </a:p>
          <a:p>
            <a:r>
              <a:rPr lang="en-US" dirty="0"/>
              <a:t>Enforce security and governance policy</a:t>
            </a:r>
          </a:p>
          <a:p>
            <a:r>
              <a:rPr lang="en-US" dirty="0"/>
              <a:t>Collaborate with multiple organizations, teams and users</a:t>
            </a:r>
          </a:p>
          <a:p>
            <a:r>
              <a:rPr lang="en-US" dirty="0"/>
              <a:t>Deploy to multiple clouds or infrastructure platforms</a:t>
            </a:r>
          </a:p>
          <a:p>
            <a:r>
              <a:rPr lang="en-US" dirty="0"/>
              <a:t>Connect to your Version Control System for automated provisioning</a:t>
            </a:r>
            <a:endParaRPr dirty="0"/>
          </a:p>
        </p:txBody>
      </p:sp>
      <p:sp>
        <p:nvSpPr>
          <p:cNvPr id="178" name="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Terraform Enterprise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5122"/>
          <p:cNvSpPr/>
          <p:nvPr/>
        </p:nvSpPr>
        <p:spPr>
          <a:xfrm>
            <a:off x="15875800" y="2455331"/>
            <a:ext cx="6880800" cy="10388000"/>
          </a:xfrm>
          <a:prstGeom prst="rect">
            <a:avLst/>
          </a:prstGeom>
          <a:solidFill>
            <a:srgbClr val="7549EA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Tx/>
              <a:buNone/>
              <a:tabLst/>
              <a:defRPr/>
            </a:pPr>
            <a:endParaRPr kumimoji="0" sz="2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3" name="Shape 5123"/>
          <p:cNvSpPr/>
          <p:nvPr/>
        </p:nvSpPr>
        <p:spPr>
          <a:xfrm>
            <a:off x="8896133" y="2455331"/>
            <a:ext cx="6880800" cy="10388000"/>
          </a:xfrm>
          <a:prstGeom prst="rect">
            <a:avLst/>
          </a:prstGeom>
          <a:solidFill>
            <a:srgbClr val="7549EA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Tx/>
              <a:buNone/>
              <a:tabLst/>
              <a:defRPr/>
            </a:pPr>
            <a:endParaRPr kumimoji="0" sz="2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4" name="Shape 5124"/>
          <p:cNvSpPr/>
          <p:nvPr/>
        </p:nvSpPr>
        <p:spPr>
          <a:xfrm>
            <a:off x="1916467" y="2455331"/>
            <a:ext cx="6880800" cy="10388000"/>
          </a:xfrm>
          <a:prstGeom prst="rect">
            <a:avLst/>
          </a:prstGeom>
          <a:solidFill>
            <a:srgbClr val="7549EA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Tx/>
              <a:buNone/>
              <a:tabLst/>
              <a:defRPr/>
            </a:pPr>
            <a:endParaRPr kumimoji="0" sz="2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5" name="Shape 5125"/>
          <p:cNvSpPr txBox="1">
            <a:spLocks noGrp="1"/>
          </p:cNvSpPr>
          <p:nvPr>
            <p:ph type="title"/>
          </p:nvPr>
        </p:nvSpPr>
        <p:spPr>
          <a:xfrm>
            <a:off x="1451871" y="783573"/>
            <a:ext cx="21746797" cy="148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t" anchorCtr="0">
            <a:noAutofit/>
          </a:bodyPr>
          <a:lstStyle/>
          <a:p>
            <a:pPr>
              <a:spcBef>
                <a:spcPts val="0"/>
              </a:spcBef>
              <a:buSzPts val="2500"/>
            </a:pPr>
            <a:r>
              <a:rPr lang="en-US" sz="6667" dirty="0">
                <a:latin typeface="Titillium Web"/>
                <a:ea typeface="Titillium Web"/>
                <a:cs typeface="Titillium Web"/>
                <a:sym typeface="Titillium Web"/>
              </a:rPr>
              <a:t>Terraform OSS and Enterprise Features</a:t>
            </a:r>
            <a:endParaRPr sz="1333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26" name="Shape 5126"/>
          <p:cNvSpPr txBox="1">
            <a:spLocks noGrp="1"/>
          </p:cNvSpPr>
          <p:nvPr>
            <p:ph type="sldNum" idx="12"/>
          </p:nvPr>
        </p:nvSpPr>
        <p:spPr>
          <a:xfrm>
            <a:off x="23460168" y="11929581"/>
            <a:ext cx="51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b" anchorCtr="0">
            <a:noAutofit/>
          </a:bodyPr>
          <a:lstStyle/>
          <a:p>
            <a:pPr marL="0" marR="0" lvl="0" indent="0" algn="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600"/>
              <a:buFont typeface="Verdana"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AFABAB"/>
                </a:solidFill>
                <a:effectLst/>
                <a:uLnTx/>
                <a:uFillTx/>
                <a:latin typeface="Verdana"/>
                <a:ea typeface="Verdana"/>
                <a:sym typeface="Verdana"/>
              </a:rPr>
              <a:pPr marL="0" marR="0" lvl="0" indent="0" algn="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FABAB"/>
                </a:buClr>
                <a:buSzPts val="600"/>
                <a:buFont typeface="Verdana"/>
                <a:buNone/>
                <a:tabLst/>
                <a:defRPr/>
              </a:pPr>
              <a:t>3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AFABAB"/>
              </a:solidFill>
              <a:effectLst/>
              <a:uLnTx/>
              <a:uFillTx/>
              <a:latin typeface="Verdana"/>
              <a:ea typeface="Verdana"/>
              <a:sym typeface="Verdana"/>
            </a:endParaRPr>
          </a:p>
        </p:txBody>
      </p:sp>
      <p:sp>
        <p:nvSpPr>
          <p:cNvPr id="5127" name="Shape 5127"/>
          <p:cNvSpPr/>
          <p:nvPr/>
        </p:nvSpPr>
        <p:spPr>
          <a:xfrm>
            <a:off x="1894515" y="2032600"/>
            <a:ext cx="20884000" cy="3576000"/>
          </a:xfrm>
          <a:prstGeom prst="rect">
            <a:avLst/>
          </a:prstGeom>
          <a:solidFill>
            <a:srgbClr val="535353"/>
          </a:solidFill>
          <a:ln>
            <a:noFill/>
          </a:ln>
        </p:spPr>
        <p:txBody>
          <a:bodyPr spcFirstLastPara="1" wrap="square" lIns="121933" tIns="121933" rIns="121933" bIns="121933" anchor="ctr" anchorCtr="0">
            <a:no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Tx/>
              <a:buNone/>
              <a:tabLst/>
              <a:defRPr/>
            </a:pPr>
            <a:endParaRPr kumimoji="0" sz="3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128" name="Shape 5128"/>
          <p:cNvGrpSpPr/>
          <p:nvPr/>
        </p:nvGrpSpPr>
        <p:grpSpPr>
          <a:xfrm>
            <a:off x="5109872" y="2682387"/>
            <a:ext cx="614395" cy="710736"/>
            <a:chOff x="0" y="0"/>
            <a:chExt cx="614394" cy="710735"/>
          </a:xfrm>
        </p:grpSpPr>
        <p:sp>
          <p:nvSpPr>
            <p:cNvPr id="5129" name="Shape 5129"/>
            <p:cNvSpPr/>
            <p:nvPr/>
          </p:nvSpPr>
          <p:spPr>
            <a:xfrm>
              <a:off x="134636" y="0"/>
              <a:ext cx="349926" cy="349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0" name="Shape 5130"/>
            <p:cNvSpPr/>
            <p:nvPr/>
          </p:nvSpPr>
          <p:spPr>
            <a:xfrm>
              <a:off x="0" y="360167"/>
              <a:ext cx="614394" cy="3494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31" name="Shape 5131"/>
            <p:cNvCxnSpPr/>
            <p:nvPr/>
          </p:nvCxnSpPr>
          <p:spPr>
            <a:xfrm rot="10800000" flipH="1">
              <a:off x="134636" y="571467"/>
              <a:ext cx="4808" cy="139268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2" name="Shape 5132"/>
            <p:cNvCxnSpPr/>
            <p:nvPr/>
          </p:nvCxnSpPr>
          <p:spPr>
            <a:xfrm rot="10800000" flipH="1">
              <a:off x="485651" y="571467"/>
              <a:ext cx="4811" cy="139268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133" name="Shape 5133"/>
          <p:cNvGrpSpPr/>
          <p:nvPr/>
        </p:nvGrpSpPr>
        <p:grpSpPr>
          <a:xfrm>
            <a:off x="11444988" y="2526033"/>
            <a:ext cx="1614291" cy="1023443"/>
            <a:chOff x="0" y="0"/>
            <a:chExt cx="1614292" cy="1023443"/>
          </a:xfrm>
        </p:grpSpPr>
        <p:sp>
          <p:nvSpPr>
            <p:cNvPr id="5134" name="Shape 5134"/>
            <p:cNvSpPr/>
            <p:nvPr/>
          </p:nvSpPr>
          <p:spPr>
            <a:xfrm>
              <a:off x="1286814" y="538302"/>
              <a:ext cx="238856" cy="238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5" name="Shape 5135"/>
            <p:cNvSpPr/>
            <p:nvPr/>
          </p:nvSpPr>
          <p:spPr>
            <a:xfrm>
              <a:off x="1194913" y="784149"/>
              <a:ext cx="419379" cy="2385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36" name="Shape 5136"/>
            <p:cNvCxnSpPr/>
            <p:nvPr/>
          </p:nvCxnSpPr>
          <p:spPr>
            <a:xfrm rot="10800000" flipH="1">
              <a:off x="1286814" y="928380"/>
              <a:ext cx="3282" cy="95063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7" name="Shape 5137"/>
            <p:cNvCxnSpPr/>
            <p:nvPr/>
          </p:nvCxnSpPr>
          <p:spPr>
            <a:xfrm rot="10800000" flipH="1">
              <a:off x="1526413" y="928380"/>
              <a:ext cx="3285" cy="95063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38" name="Shape 5138"/>
            <p:cNvSpPr/>
            <p:nvPr/>
          </p:nvSpPr>
          <p:spPr>
            <a:xfrm>
              <a:off x="366508" y="0"/>
              <a:ext cx="238856" cy="238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9" name="Shape 5139"/>
            <p:cNvSpPr/>
            <p:nvPr/>
          </p:nvSpPr>
          <p:spPr>
            <a:xfrm>
              <a:off x="274607" y="245847"/>
              <a:ext cx="419379" cy="2385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0" name="Shape 5140"/>
            <p:cNvCxnSpPr/>
            <p:nvPr/>
          </p:nvCxnSpPr>
          <p:spPr>
            <a:xfrm rot="10800000" flipH="1">
              <a:off x="366508" y="390077"/>
              <a:ext cx="3282" cy="95064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1" name="Shape 5141"/>
            <p:cNvCxnSpPr/>
            <p:nvPr/>
          </p:nvCxnSpPr>
          <p:spPr>
            <a:xfrm rot="10800000" flipH="1">
              <a:off x="606107" y="390077"/>
              <a:ext cx="3284" cy="95064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42" name="Shape 5142"/>
            <p:cNvSpPr/>
            <p:nvPr/>
          </p:nvSpPr>
          <p:spPr>
            <a:xfrm>
              <a:off x="981175" y="0"/>
              <a:ext cx="238856" cy="238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3" name="Shape 5143"/>
            <p:cNvSpPr/>
            <p:nvPr/>
          </p:nvSpPr>
          <p:spPr>
            <a:xfrm>
              <a:off x="889273" y="245847"/>
              <a:ext cx="419380" cy="2385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4" name="Shape 5144"/>
            <p:cNvCxnSpPr/>
            <p:nvPr/>
          </p:nvCxnSpPr>
          <p:spPr>
            <a:xfrm rot="10800000" flipH="1">
              <a:off x="981175" y="390077"/>
              <a:ext cx="3282" cy="95064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5" name="Shape 5145"/>
            <p:cNvCxnSpPr/>
            <p:nvPr/>
          </p:nvCxnSpPr>
          <p:spPr>
            <a:xfrm rot="10800000" flipH="1">
              <a:off x="1220774" y="390077"/>
              <a:ext cx="3284" cy="95064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46" name="Shape 5146"/>
            <p:cNvSpPr/>
            <p:nvPr/>
          </p:nvSpPr>
          <p:spPr>
            <a:xfrm>
              <a:off x="91901" y="538302"/>
              <a:ext cx="238856" cy="238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7" name="Shape 5147"/>
            <p:cNvSpPr/>
            <p:nvPr/>
          </p:nvSpPr>
          <p:spPr>
            <a:xfrm>
              <a:off x="0" y="784149"/>
              <a:ext cx="419379" cy="2385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8" name="Shape 5148"/>
            <p:cNvCxnSpPr/>
            <p:nvPr/>
          </p:nvCxnSpPr>
          <p:spPr>
            <a:xfrm rot="10800000" flipH="1">
              <a:off x="91901" y="928380"/>
              <a:ext cx="3282" cy="95063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9" name="Shape 5149"/>
            <p:cNvCxnSpPr/>
            <p:nvPr/>
          </p:nvCxnSpPr>
          <p:spPr>
            <a:xfrm rot="10800000" flipH="1">
              <a:off x="331500" y="928380"/>
              <a:ext cx="3285" cy="95063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50" name="Shape 5150"/>
            <p:cNvSpPr/>
            <p:nvPr/>
          </p:nvSpPr>
          <p:spPr>
            <a:xfrm>
              <a:off x="727682" y="538302"/>
              <a:ext cx="238856" cy="238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1" name="Shape 5151"/>
            <p:cNvSpPr/>
            <p:nvPr/>
          </p:nvSpPr>
          <p:spPr>
            <a:xfrm>
              <a:off x="635781" y="784149"/>
              <a:ext cx="419380" cy="2385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52" name="Shape 5152"/>
            <p:cNvCxnSpPr/>
            <p:nvPr/>
          </p:nvCxnSpPr>
          <p:spPr>
            <a:xfrm rot="10800000" flipH="1">
              <a:off x="727682" y="928380"/>
              <a:ext cx="3282" cy="95063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53" name="Shape 5153"/>
            <p:cNvCxnSpPr/>
            <p:nvPr/>
          </p:nvCxnSpPr>
          <p:spPr>
            <a:xfrm rot="10800000" flipH="1">
              <a:off x="967281" y="928380"/>
              <a:ext cx="3285" cy="95063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54" name="Shape 5154"/>
          <p:cNvSpPr txBox="1"/>
          <p:nvPr/>
        </p:nvSpPr>
        <p:spPr>
          <a:xfrm>
            <a:off x="2580307" y="4090123"/>
            <a:ext cx="56736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b" anchorCtr="0">
            <a:no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Tx/>
              <a:buNone/>
              <a:tabLst/>
              <a:defRPr/>
            </a:pPr>
            <a:r>
              <a:rPr kumimoji="0" lang="en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SemiBold"/>
                <a:ea typeface="Raleway SemiBold"/>
                <a:cs typeface="Raleway SemiBold"/>
                <a:sym typeface="Raleway SemiBold"/>
              </a:rPr>
              <a:t>Individuals</a:t>
            </a:r>
            <a:endParaRPr kumimoji="0" sz="37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155" name="Shape 5155"/>
          <p:cNvSpPr txBox="1"/>
          <p:nvPr/>
        </p:nvSpPr>
        <p:spPr>
          <a:xfrm>
            <a:off x="3484936" y="5608467"/>
            <a:ext cx="3943200" cy="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b" anchorCtr="0">
            <a:no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Tx/>
              <a:buNone/>
              <a:tabLst/>
              <a:defRPr/>
            </a:pPr>
            <a:r>
              <a:rPr kumimoji="0" lang="en" sz="45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SemiBold"/>
                <a:ea typeface="Raleway SemiBold"/>
                <a:cs typeface="Raleway SemiBold"/>
                <a:sym typeface="Raleway SemiBold"/>
              </a:rPr>
              <a:t>Open Source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156" name="Shape 5156"/>
          <p:cNvSpPr txBox="1"/>
          <p:nvPr/>
        </p:nvSpPr>
        <p:spPr>
          <a:xfrm>
            <a:off x="10129600" y="5608467"/>
            <a:ext cx="4531200" cy="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b" anchorCtr="0">
            <a:no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Tx/>
              <a:buNone/>
              <a:tabLst/>
              <a:defRPr/>
            </a:pPr>
            <a:r>
              <a:rPr kumimoji="0" lang="en" sz="45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SemiBold"/>
                <a:ea typeface="Raleway SemiBold"/>
                <a:cs typeface="Raleway SemiBold"/>
                <a:sym typeface="Raleway SemiBold"/>
              </a:rPr>
              <a:t>Enterprise Pro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157" name="Shape 5157"/>
          <p:cNvSpPr txBox="1"/>
          <p:nvPr/>
        </p:nvSpPr>
        <p:spPr>
          <a:xfrm>
            <a:off x="16127867" y="5608667"/>
            <a:ext cx="6181600" cy="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b" anchorCtr="0">
            <a:no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Tx/>
              <a:buNone/>
              <a:tabLst/>
              <a:defRPr/>
            </a:pPr>
            <a:r>
              <a:rPr kumimoji="0" lang="en" sz="45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SemiBold"/>
                <a:ea typeface="Raleway SemiBold"/>
                <a:cs typeface="Raleway SemiBold"/>
                <a:sym typeface="Raleway SemiBold"/>
              </a:rPr>
              <a:t>Enterprise Premium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158" name="Shape 5158"/>
          <p:cNvSpPr txBox="1"/>
          <p:nvPr/>
        </p:nvSpPr>
        <p:spPr>
          <a:xfrm>
            <a:off x="9298939" y="4090123"/>
            <a:ext cx="59704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b" anchorCtr="0">
            <a:no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Tx/>
              <a:buNone/>
              <a:tabLst/>
              <a:defRPr/>
            </a:pPr>
            <a:r>
              <a:rPr kumimoji="0" lang="en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SemiBold"/>
                <a:ea typeface="Raleway SemiBold"/>
                <a:cs typeface="Raleway SemiBold"/>
                <a:sym typeface="Raleway SemiBold"/>
              </a:rPr>
              <a:t>Teams Collaborate</a:t>
            </a:r>
            <a:endParaRPr kumimoji="0" sz="37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159" name="Shape 5159"/>
          <p:cNvSpPr txBox="1"/>
          <p:nvPr/>
        </p:nvSpPr>
        <p:spPr>
          <a:xfrm>
            <a:off x="16213125" y="4090123"/>
            <a:ext cx="66896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b" anchorCtr="0">
            <a:no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Tx/>
              <a:buNone/>
              <a:tabLst/>
              <a:defRPr/>
            </a:pPr>
            <a:r>
              <a:rPr kumimoji="0" lang="en" sz="37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SemiBold"/>
                <a:ea typeface="Raleway SemiBold"/>
                <a:cs typeface="Raleway SemiBold"/>
                <a:sym typeface="Raleway SemiBold"/>
              </a:rPr>
              <a:t>Organizations Govern</a:t>
            </a:r>
            <a:endParaRPr kumimoji="0" sz="37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160" name="Shape 5160"/>
          <p:cNvGrpSpPr/>
          <p:nvPr/>
        </p:nvGrpSpPr>
        <p:grpSpPr>
          <a:xfrm>
            <a:off x="18780000" y="2389379"/>
            <a:ext cx="1555605" cy="1296752"/>
            <a:chOff x="0" y="0"/>
            <a:chExt cx="1555605" cy="1296751"/>
          </a:xfrm>
        </p:grpSpPr>
        <p:sp>
          <p:nvSpPr>
            <p:cNvPr id="5161" name="Shape 5161"/>
            <p:cNvSpPr/>
            <p:nvPr/>
          </p:nvSpPr>
          <p:spPr>
            <a:xfrm>
              <a:off x="64300" y="453851"/>
              <a:ext cx="167119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2" name="Shape 5162"/>
            <p:cNvSpPr/>
            <p:nvPr/>
          </p:nvSpPr>
          <p:spPr>
            <a:xfrm>
              <a:off x="0" y="625861"/>
              <a:ext cx="293424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63" name="Shape 5163"/>
            <p:cNvCxnSpPr/>
            <p:nvPr/>
          </p:nvCxnSpPr>
          <p:spPr>
            <a:xfrm rot="10800000" flipH="1">
              <a:off x="64300" y="726774"/>
              <a:ext cx="2296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64" name="Shape 5164"/>
            <p:cNvCxnSpPr/>
            <p:nvPr/>
          </p:nvCxnSpPr>
          <p:spPr>
            <a:xfrm rot="10800000" flipH="1">
              <a:off x="231939" y="726774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65" name="Shape 5165"/>
            <p:cNvSpPr/>
            <p:nvPr/>
          </p:nvSpPr>
          <p:spPr>
            <a:xfrm>
              <a:off x="868978" y="957315"/>
              <a:ext cx="167119" cy="166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6" name="Shape 5166"/>
            <p:cNvSpPr/>
            <p:nvPr/>
          </p:nvSpPr>
          <p:spPr>
            <a:xfrm>
              <a:off x="804678" y="1129326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67" name="Shape 5167"/>
            <p:cNvCxnSpPr/>
            <p:nvPr/>
          </p:nvCxnSpPr>
          <p:spPr>
            <a:xfrm rot="10800000" flipH="1">
              <a:off x="868978" y="1230239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68" name="Shape 5168"/>
            <p:cNvCxnSpPr/>
            <p:nvPr/>
          </p:nvCxnSpPr>
          <p:spPr>
            <a:xfrm rot="10800000" flipH="1">
              <a:off x="1036617" y="1230239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69" name="Shape 5169"/>
            <p:cNvSpPr/>
            <p:nvPr/>
          </p:nvSpPr>
          <p:spPr>
            <a:xfrm>
              <a:off x="477914" y="957315"/>
              <a:ext cx="167120" cy="166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0" name="Shape 5170"/>
            <p:cNvSpPr/>
            <p:nvPr/>
          </p:nvSpPr>
          <p:spPr>
            <a:xfrm>
              <a:off x="413614" y="1129326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1" name="Shape 5171"/>
            <p:cNvCxnSpPr/>
            <p:nvPr/>
          </p:nvCxnSpPr>
          <p:spPr>
            <a:xfrm rot="10800000" flipH="1">
              <a:off x="477914" y="1230239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72" name="Shape 5172"/>
            <p:cNvCxnSpPr/>
            <p:nvPr/>
          </p:nvCxnSpPr>
          <p:spPr>
            <a:xfrm rot="10800000" flipH="1">
              <a:off x="645553" y="1230239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73" name="Shape 5173"/>
            <p:cNvSpPr/>
            <p:nvPr/>
          </p:nvSpPr>
          <p:spPr>
            <a:xfrm>
              <a:off x="68590" y="957315"/>
              <a:ext cx="167119" cy="166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4" name="Shape 5174"/>
            <p:cNvSpPr/>
            <p:nvPr/>
          </p:nvSpPr>
          <p:spPr>
            <a:xfrm>
              <a:off x="4290" y="1129326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5" name="Shape 5175"/>
            <p:cNvCxnSpPr/>
            <p:nvPr/>
          </p:nvCxnSpPr>
          <p:spPr>
            <a:xfrm rot="10800000" flipH="1">
              <a:off x="68590" y="1230239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76" name="Shape 5176"/>
            <p:cNvCxnSpPr/>
            <p:nvPr/>
          </p:nvCxnSpPr>
          <p:spPr>
            <a:xfrm rot="10800000" flipH="1">
              <a:off x="236229" y="1230239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77" name="Shape 5177"/>
            <p:cNvSpPr/>
            <p:nvPr/>
          </p:nvSpPr>
          <p:spPr>
            <a:xfrm>
              <a:off x="1300572" y="957315"/>
              <a:ext cx="167119" cy="166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8" name="Shape 5178"/>
            <p:cNvSpPr/>
            <p:nvPr/>
          </p:nvSpPr>
          <p:spPr>
            <a:xfrm>
              <a:off x="1236272" y="1129326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9" name="Shape 5179"/>
            <p:cNvCxnSpPr/>
            <p:nvPr/>
          </p:nvCxnSpPr>
          <p:spPr>
            <a:xfrm rot="10800000" flipH="1">
              <a:off x="1300572" y="1230239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80" name="Shape 5180"/>
            <p:cNvCxnSpPr/>
            <p:nvPr/>
          </p:nvCxnSpPr>
          <p:spPr>
            <a:xfrm rot="10800000" flipH="1">
              <a:off x="1468211" y="1230239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81" name="Shape 5181"/>
            <p:cNvSpPr/>
            <p:nvPr/>
          </p:nvSpPr>
          <p:spPr>
            <a:xfrm>
              <a:off x="868978" y="453851"/>
              <a:ext cx="167119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2" name="Shape 5182"/>
            <p:cNvSpPr/>
            <p:nvPr/>
          </p:nvSpPr>
          <p:spPr>
            <a:xfrm>
              <a:off x="804678" y="625861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3" name="Shape 5183"/>
            <p:cNvCxnSpPr/>
            <p:nvPr/>
          </p:nvCxnSpPr>
          <p:spPr>
            <a:xfrm rot="10800000" flipH="1">
              <a:off x="868978" y="726774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84" name="Shape 5184"/>
            <p:cNvCxnSpPr/>
            <p:nvPr/>
          </p:nvCxnSpPr>
          <p:spPr>
            <a:xfrm rot="10800000" flipH="1">
              <a:off x="1036617" y="726774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85" name="Shape 5185"/>
            <p:cNvSpPr/>
            <p:nvPr/>
          </p:nvSpPr>
          <p:spPr>
            <a:xfrm>
              <a:off x="477914" y="453851"/>
              <a:ext cx="167120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6" name="Shape 5186"/>
            <p:cNvSpPr/>
            <p:nvPr/>
          </p:nvSpPr>
          <p:spPr>
            <a:xfrm>
              <a:off x="413614" y="625861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7" name="Shape 5187"/>
            <p:cNvCxnSpPr/>
            <p:nvPr/>
          </p:nvCxnSpPr>
          <p:spPr>
            <a:xfrm rot="10800000" flipH="1">
              <a:off x="477914" y="726774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88" name="Shape 5188"/>
            <p:cNvCxnSpPr/>
            <p:nvPr/>
          </p:nvCxnSpPr>
          <p:spPr>
            <a:xfrm rot="10800000" flipH="1">
              <a:off x="645553" y="726774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89" name="Shape 5189"/>
            <p:cNvSpPr/>
            <p:nvPr/>
          </p:nvSpPr>
          <p:spPr>
            <a:xfrm>
              <a:off x="1300572" y="453851"/>
              <a:ext cx="167119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0" name="Shape 5190"/>
            <p:cNvSpPr/>
            <p:nvPr/>
          </p:nvSpPr>
          <p:spPr>
            <a:xfrm>
              <a:off x="1236272" y="625861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91" name="Shape 5191"/>
            <p:cNvCxnSpPr/>
            <p:nvPr/>
          </p:nvCxnSpPr>
          <p:spPr>
            <a:xfrm rot="10800000" flipH="1">
              <a:off x="1300572" y="726774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92" name="Shape 5192"/>
            <p:cNvCxnSpPr/>
            <p:nvPr/>
          </p:nvCxnSpPr>
          <p:spPr>
            <a:xfrm rot="10800000" flipH="1">
              <a:off x="1468211" y="726774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93" name="Shape 5193"/>
            <p:cNvSpPr/>
            <p:nvPr/>
          </p:nvSpPr>
          <p:spPr>
            <a:xfrm>
              <a:off x="90208" y="0"/>
              <a:ext cx="167119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4" name="Shape 5194"/>
            <p:cNvSpPr/>
            <p:nvPr/>
          </p:nvSpPr>
          <p:spPr>
            <a:xfrm>
              <a:off x="25908" y="172009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95" name="Shape 5195"/>
            <p:cNvCxnSpPr/>
            <p:nvPr/>
          </p:nvCxnSpPr>
          <p:spPr>
            <a:xfrm rot="10800000" flipH="1">
              <a:off x="90208" y="272923"/>
              <a:ext cx="2296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96" name="Shape 5196"/>
            <p:cNvCxnSpPr/>
            <p:nvPr/>
          </p:nvCxnSpPr>
          <p:spPr>
            <a:xfrm rot="10800000" flipH="1">
              <a:off x="257847" y="272923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197" name="Shape 5197"/>
            <p:cNvSpPr/>
            <p:nvPr/>
          </p:nvSpPr>
          <p:spPr>
            <a:xfrm>
              <a:off x="894886" y="0"/>
              <a:ext cx="167119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8" name="Shape 5198"/>
            <p:cNvSpPr/>
            <p:nvPr/>
          </p:nvSpPr>
          <p:spPr>
            <a:xfrm>
              <a:off x="830586" y="172009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99" name="Shape 5199"/>
            <p:cNvCxnSpPr/>
            <p:nvPr/>
          </p:nvCxnSpPr>
          <p:spPr>
            <a:xfrm rot="10800000" flipH="1">
              <a:off x="894886" y="272923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00" name="Shape 5200"/>
            <p:cNvCxnSpPr/>
            <p:nvPr/>
          </p:nvCxnSpPr>
          <p:spPr>
            <a:xfrm rot="10800000" flipH="1">
              <a:off x="1062525" y="272923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01" name="Shape 5201"/>
            <p:cNvSpPr/>
            <p:nvPr/>
          </p:nvSpPr>
          <p:spPr>
            <a:xfrm>
              <a:off x="503823" y="0"/>
              <a:ext cx="167119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2" name="Shape 5202"/>
            <p:cNvSpPr/>
            <p:nvPr/>
          </p:nvSpPr>
          <p:spPr>
            <a:xfrm>
              <a:off x="439523" y="172009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3" name="Shape 5203"/>
            <p:cNvCxnSpPr/>
            <p:nvPr/>
          </p:nvCxnSpPr>
          <p:spPr>
            <a:xfrm rot="10800000" flipH="1">
              <a:off x="503823" y="272923"/>
              <a:ext cx="2296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04" name="Shape 5204"/>
            <p:cNvCxnSpPr/>
            <p:nvPr/>
          </p:nvCxnSpPr>
          <p:spPr>
            <a:xfrm rot="10800000" flipH="1">
              <a:off x="671462" y="272923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05" name="Shape 5205"/>
            <p:cNvSpPr/>
            <p:nvPr/>
          </p:nvSpPr>
          <p:spPr>
            <a:xfrm>
              <a:off x="1326480" y="0"/>
              <a:ext cx="167120" cy="1669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811"/>
                  </a:moveTo>
                  <a:cubicBezTo>
                    <a:pt x="120000" y="71027"/>
                    <a:pt x="117383" y="80372"/>
                    <a:pt x="111777" y="89722"/>
                  </a:cubicBezTo>
                  <a:cubicBezTo>
                    <a:pt x="106166" y="99438"/>
                    <a:pt x="99066" y="106166"/>
                    <a:pt x="89722" y="111777"/>
                  </a:cubicBezTo>
                  <a:cubicBezTo>
                    <a:pt x="80000" y="117383"/>
                    <a:pt x="70655" y="120000"/>
                    <a:pt x="59811" y="120000"/>
                  </a:cubicBezTo>
                  <a:cubicBezTo>
                    <a:pt x="48600" y="120000"/>
                    <a:pt x="39627" y="117383"/>
                    <a:pt x="29905" y="111777"/>
                  </a:cubicBezTo>
                  <a:cubicBezTo>
                    <a:pt x="20188" y="106166"/>
                    <a:pt x="13455" y="99438"/>
                    <a:pt x="7850" y="89722"/>
                  </a:cubicBezTo>
                  <a:cubicBezTo>
                    <a:pt x="2244" y="80372"/>
                    <a:pt x="0" y="71027"/>
                    <a:pt x="0" y="59811"/>
                  </a:cubicBezTo>
                  <a:cubicBezTo>
                    <a:pt x="0" y="48972"/>
                    <a:pt x="2244" y="39627"/>
                    <a:pt x="7850" y="29905"/>
                  </a:cubicBezTo>
                  <a:cubicBezTo>
                    <a:pt x="13455" y="20188"/>
                    <a:pt x="20188" y="13455"/>
                    <a:pt x="29905" y="7850"/>
                  </a:cubicBezTo>
                  <a:cubicBezTo>
                    <a:pt x="39627" y="2244"/>
                    <a:pt x="48972" y="0"/>
                    <a:pt x="59811" y="0"/>
                  </a:cubicBezTo>
                  <a:cubicBezTo>
                    <a:pt x="71027" y="0"/>
                    <a:pt x="80000" y="2244"/>
                    <a:pt x="89722" y="7850"/>
                  </a:cubicBezTo>
                  <a:cubicBezTo>
                    <a:pt x="99066" y="13455"/>
                    <a:pt x="106166" y="20188"/>
                    <a:pt x="111777" y="29905"/>
                  </a:cubicBezTo>
                  <a:cubicBezTo>
                    <a:pt x="117383" y="39627"/>
                    <a:pt x="120000" y="48972"/>
                    <a:pt x="120000" y="59811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ctr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6" name="Shape 5206"/>
            <p:cNvSpPr/>
            <p:nvPr/>
          </p:nvSpPr>
          <p:spPr>
            <a:xfrm>
              <a:off x="1262180" y="172009"/>
              <a:ext cx="293425" cy="1669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0" y="55672"/>
                  </a:lnTo>
                  <a:cubicBezTo>
                    <a:pt x="0" y="24827"/>
                    <a:pt x="14016" y="0"/>
                    <a:pt x="31222" y="0"/>
                  </a:cubicBezTo>
                  <a:lnTo>
                    <a:pt x="88777" y="0"/>
                  </a:lnTo>
                  <a:cubicBezTo>
                    <a:pt x="105983" y="0"/>
                    <a:pt x="120000" y="24827"/>
                    <a:pt x="120000" y="55672"/>
                  </a:cubicBezTo>
                  <a:lnTo>
                    <a:pt x="120000" y="12000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33" tIns="121933" rIns="121933" bIns="121933" anchor="t" anchorCtr="0">
              <a:no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Tx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7" name="Shape 5207"/>
            <p:cNvCxnSpPr/>
            <p:nvPr/>
          </p:nvCxnSpPr>
          <p:spPr>
            <a:xfrm rot="10800000" flipH="1">
              <a:off x="1326480" y="272923"/>
              <a:ext cx="2297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08" name="Shape 5208"/>
            <p:cNvCxnSpPr/>
            <p:nvPr/>
          </p:nvCxnSpPr>
          <p:spPr>
            <a:xfrm rot="10800000" flipH="1">
              <a:off x="1494119" y="272923"/>
              <a:ext cx="2298" cy="66512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209" name="Shape 5209" descr="image48.png"/>
          <p:cNvPicPr preferRelativeResize="0"/>
          <p:nvPr/>
        </p:nvPicPr>
        <p:blipFill rotWithShape="1">
          <a:blip r:embed="rId3">
            <a:alphaModFix amt="34000"/>
          </a:blip>
          <a:srcRect/>
          <a:stretch/>
        </p:blipFill>
        <p:spPr>
          <a:xfrm>
            <a:off x="22855492" y="2058925"/>
            <a:ext cx="1312984" cy="620384"/>
          </a:xfrm>
          <a:prstGeom prst="rect">
            <a:avLst/>
          </a:prstGeom>
          <a:noFill/>
          <a:ln>
            <a:noFill/>
          </a:ln>
        </p:spPr>
      </p:pic>
      <p:sp>
        <p:nvSpPr>
          <p:cNvPr id="5210" name="Shape 5210"/>
          <p:cNvSpPr txBox="1"/>
          <p:nvPr/>
        </p:nvSpPr>
        <p:spPr>
          <a:xfrm>
            <a:off x="2113867" y="6538267"/>
            <a:ext cx="6486400" cy="5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t" anchorCtr="0">
            <a:noAutofit/>
          </a:bodyPr>
          <a:lstStyle/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Infrastructure as code</a:t>
            </a:r>
            <a:endParaRPr kumimoji="0" sz="2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Separation of infrastructure plans and applies</a:t>
            </a:r>
            <a:endParaRPr kumimoji="0" sz="2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Multi-provider support</a:t>
            </a:r>
            <a:endParaRPr kumimoji="0" sz="29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Public module registry</a:t>
            </a:r>
            <a:endParaRPr kumimoji="0" sz="29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5211" name="Shape 5211"/>
          <p:cNvCxnSpPr/>
          <p:nvPr/>
        </p:nvCxnSpPr>
        <p:spPr>
          <a:xfrm>
            <a:off x="5895384" y="2947571"/>
            <a:ext cx="53808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5212" name="Shape 5212"/>
          <p:cNvCxnSpPr/>
          <p:nvPr/>
        </p:nvCxnSpPr>
        <p:spPr>
          <a:xfrm>
            <a:off x="13147520" y="2947571"/>
            <a:ext cx="53808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213" name="Shape 5213"/>
          <p:cNvSpPr txBox="1"/>
          <p:nvPr/>
        </p:nvSpPr>
        <p:spPr>
          <a:xfrm>
            <a:off x="9298933" y="6538267"/>
            <a:ext cx="6486400" cy="6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t" anchorCtr="0">
            <a:noAutofit/>
          </a:bodyPr>
          <a:lstStyle/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Workspace Management and GUI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Version control connection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Remote plans, applies, state storage, locking</a:t>
            </a:r>
            <a:endParaRPr kumimoji="0" sz="29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API Coverage to integrate with existing tooling</a:t>
            </a:r>
            <a:endParaRPr kumimoji="0" sz="29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Secure variable management</a:t>
            </a: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-US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Tahoma"/>
                <a:cs typeface="Tahoma"/>
                <a:sym typeface="Lato Light"/>
              </a:rPr>
              <a:t>Private Module Registry</a:t>
            </a:r>
            <a:endParaRPr kumimoji="0" sz="29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Tahoma"/>
              <a:cs typeface="Tahoma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SaaS Installation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Silver support: 9 x 5 support with SLA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14" name="Shape 5214"/>
          <p:cNvSpPr txBox="1"/>
          <p:nvPr/>
        </p:nvSpPr>
        <p:spPr>
          <a:xfrm>
            <a:off x="16072800" y="6538267"/>
            <a:ext cx="6486400" cy="55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33" tIns="121933" rIns="121933" bIns="121933" anchor="t" anchorCtr="0">
            <a:noAutofit/>
          </a:bodyPr>
          <a:lstStyle/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Policy as code management (Sentinel)</a:t>
            </a:r>
            <a:endParaRPr kumimoji="0" sz="29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Single sign-on with SAML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Track infrastructure with audit logs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Private Installation </a:t>
            </a:r>
            <a:r>
              <a:rPr kumimoji="0" lang="en-US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or SaaS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643475" marR="0" lvl="0" indent="-626541" algn="l" defTabSz="18288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Light"/>
              <a:buChar char="✓"/>
              <a:tabLst/>
              <a:defRPr/>
            </a:pPr>
            <a:r>
              <a:rPr kumimoji="0" lang="en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Gold support: 24 x 7 support with SLA</a:t>
            </a:r>
            <a:endParaRPr kumimoji="0" sz="29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036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rraform stores the state of your managed infrastructure from the last time Terraform was ru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During this section we'll: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Log onto Terraform Enterprise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Explore the UI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Create changes to Terraform code and commit them to version control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Build infrastructure from code with reviews and approvals</a:t>
            </a:r>
          </a:p>
        </p:txBody>
      </p:sp>
      <p:sp>
        <p:nvSpPr>
          <p:cNvPr id="178" name="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Terraform Enterprise Lab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626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rraform stores the state of your managed infrastructure from the last time Terraform was ru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Visit this URL and enter your information to create a free account:</a:t>
            </a:r>
          </a:p>
          <a:p>
            <a:pPr algn="ctr"/>
            <a:r>
              <a:rPr lang="en-US" dirty="0">
                <a:hlinkClick r:id="rId3"/>
              </a:rPr>
              <a:t>http://app.terraform.io/account/new?trial=terraform</a:t>
            </a:r>
            <a:endParaRPr lang="en-US" dirty="0"/>
          </a:p>
          <a:p>
            <a:endParaRPr lang="en-US" dirty="0"/>
          </a:p>
        </p:txBody>
      </p:sp>
      <p:sp>
        <p:nvSpPr>
          <p:cNvPr id="178" name="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Sign up for a TFE trial account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984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rraform stores the state of your managed infrastructure from the last time Terraform was ru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We'll be using this sample application for our workflow lab.  If you do not have a github.com account yet sign up for one now. </a:t>
            </a:r>
          </a:p>
          <a:p>
            <a:r>
              <a:rPr lang="en-US" dirty="0"/>
              <a:t>Fork this repo into your own account:</a:t>
            </a:r>
          </a:p>
          <a:p>
            <a:pPr algn="ctr"/>
            <a:r>
              <a:rPr lang="en-US" dirty="0">
                <a:hlinkClick r:id="rId3"/>
              </a:rPr>
              <a:t>https://github.com/scarolan/azure-terraform-beginners</a:t>
            </a:r>
            <a:endParaRPr lang="en-US" dirty="0"/>
          </a:p>
        </p:txBody>
      </p:sp>
      <p:sp>
        <p:nvSpPr>
          <p:cNvPr id="178" name="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Fork the Azure Beginners Workshop Repo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3067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rraform stores the state of your managed infrastructure from the last time Terraform was ru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Use the following commands to clone your copy of the repo onto your workstation desktop:</a:t>
            </a:r>
          </a:p>
          <a:p>
            <a:r>
              <a:rPr lang="en-US" sz="4400" dirty="0">
                <a:highlight>
                  <a:srgbClr val="FFFF00"/>
                </a:highlight>
                <a:latin typeface="Consolas" panose="020B0609020204030204" pitchFamily="49" charset="0"/>
              </a:rPr>
              <a:t>cd ~/Desktop</a:t>
            </a:r>
          </a:p>
          <a:p>
            <a:r>
              <a:rPr lang="en-US" sz="4400" dirty="0">
                <a:highlight>
                  <a:srgbClr val="FFFF00"/>
                </a:highlight>
                <a:latin typeface="Consolas" panose="020B0609020204030204" pitchFamily="49" charset="0"/>
              </a:rPr>
              <a:t>git clone https://github.com/scarolan/azure-terraform-beginners</a:t>
            </a:r>
          </a:p>
        </p:txBody>
      </p:sp>
      <p:sp>
        <p:nvSpPr>
          <p:cNvPr id="178" name="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Clone your newly forked repo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9680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rraform stores the state of your managed infrastructure from the last time Terraform was ru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Open the azure-terraform-beginners directory in Visual Studio Code.  You may now create a new branch, and begin making changes to the terraform code.  You can:</a:t>
            </a:r>
          </a:p>
          <a:p>
            <a:pPr marL="1143000" indent="-1143000">
              <a:buAutoNum type="arabicPeriod"/>
            </a:pPr>
            <a:r>
              <a:rPr lang="en-US" dirty="0"/>
              <a:t>Change the variables and test the code in your own environment.</a:t>
            </a:r>
          </a:p>
          <a:p>
            <a:pPr marL="1143000" indent="-1143000">
              <a:buAutoNum type="arabicPeriod"/>
            </a:pPr>
            <a:r>
              <a:rPr lang="en-US" dirty="0"/>
              <a:t>When you are happy with the results commit and push your changes, then submit a pull request.</a:t>
            </a:r>
          </a:p>
        </p:txBody>
      </p:sp>
      <p:sp>
        <p:nvSpPr>
          <p:cNvPr id="178" name="St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Open the directory in Visual Studio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7372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473</Words>
  <Application>Microsoft Office PowerPoint</Application>
  <PresentationFormat>Custom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Courier</vt:lpstr>
      <vt:lpstr>Helvetica Light</vt:lpstr>
      <vt:lpstr>Helvetica Neue</vt:lpstr>
      <vt:lpstr>Helvetica Neue Light</vt:lpstr>
      <vt:lpstr>Helvetica Neue Medium</vt:lpstr>
      <vt:lpstr>Helvetica Neue Thin</vt:lpstr>
      <vt:lpstr>Lato Light</vt:lpstr>
      <vt:lpstr>Noto Sans Symbols</vt:lpstr>
      <vt:lpstr>Raleway SemiBold</vt:lpstr>
      <vt:lpstr>Titillium Web</vt:lpstr>
      <vt:lpstr>Arial</vt:lpstr>
      <vt:lpstr>Calibri</vt:lpstr>
      <vt:lpstr>Consolas</vt:lpstr>
      <vt:lpstr>Helvetica</vt:lpstr>
      <vt:lpstr>Tahoma</vt:lpstr>
      <vt:lpstr>Verdana</vt:lpstr>
      <vt:lpstr>White</vt:lpstr>
      <vt:lpstr>Terraform Enterprise</vt:lpstr>
      <vt:lpstr>Terraform Enterprise</vt:lpstr>
      <vt:lpstr>Terraform OSS and Enterprise Features</vt:lpstr>
      <vt:lpstr>Terraform Enterprise Lab</vt:lpstr>
      <vt:lpstr>Sign up for a TFE trial account</vt:lpstr>
      <vt:lpstr>Fork the Azure Beginners Workshop Repo</vt:lpstr>
      <vt:lpstr>Clone your newly forked repo</vt:lpstr>
      <vt:lpstr>Open the directory in 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</dc:title>
  <cp:lastModifiedBy>Sean Carolan</cp:lastModifiedBy>
  <cp:revision>16</cp:revision>
  <dcterms:modified xsi:type="dcterms:W3CDTF">2018-09-10T02:43:29Z</dcterms:modified>
</cp:coreProperties>
</file>