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4" r:id="rId18"/>
    <p:sldId id="29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3" r:id="rId32"/>
    <p:sldId id="285" r:id="rId33"/>
    <p:sldId id="286" r:id="rId34"/>
    <p:sldId id="287" r:id="rId35"/>
    <p:sldId id="288" r:id="rId36"/>
    <p:sldId id="289" r:id="rId37"/>
    <p:sldId id="295" r:id="rId38"/>
    <p:sldId id="290" r:id="rId39"/>
    <p:sldId id="291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0000"/>
        </a:solidFill>
        <a:effectLst/>
        <a:uFillTx/>
        <a:latin typeface="Klavika Basic Light"/>
        <a:ea typeface="Klavika Basic Light"/>
        <a:cs typeface="Klavika Basic Light"/>
        <a:sym typeface="Klavika Basic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Klavika Basic Light"/>
          <a:ea typeface="Klavika Basic Light"/>
          <a:cs typeface="Klavika Basic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54" autoAdjust="0"/>
  </p:normalViewPr>
  <p:slideViewPr>
    <p:cSldViewPr snapToGrid="0">
      <p:cViewPr>
        <p:scale>
          <a:sx n="72" d="100"/>
          <a:sy n="72" d="100"/>
        </p:scale>
        <p:origin x="8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 allow customization of Terraform's output during a Terraform apply.</a:t>
            </a:r>
          </a:p>
          <a:p>
            <a:endParaRPr/>
          </a:p>
          <a:p>
            <a:r>
              <a:t>This also allows for specific outputs to be queried with the Terraform Output command. This can help drive external automation by populating output values for other tools or configuration files.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also query for a specific output.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AutoNum type="arabicParenR"/>
            </a:lvl1pPr>
          </a:lstStyle>
          <a:p>
            <a:r>
              <a:t>Attributes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goes inside your 'training' folder.</a:t>
            </a:r>
          </a:p>
        </p:txBody>
      </p:sp>
    </p:spTree>
    <p:extLst>
      <p:ext uri="{BB962C8B-B14F-4D97-AF65-F5344CB8AC3E}">
        <p14:creationId xmlns:p14="http://schemas.microsoft.com/office/powerpoint/2010/main" val="2082746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Here is what that main.tf file may look like. We are defining two variables, one resource, and one output.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Notice now we are in a different Terraform file.</a:t>
            </a:r>
          </a:p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When we want to consume this module, we first declare the source of the module. The source can be any URL or file path.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Next, any variables that were declared inside of the module become arguments (inputs) to the module stanza.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It is not possible to access the resources inside of the module individually. If you need access to a resources' attributes, you must output them.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It is not possible to access the resources inside of the module individually. If you need access to a resources' attributes, you must output them.</a:t>
            </a:r>
          </a:p>
        </p:txBody>
      </p:sp>
    </p:spTree>
    <p:extLst>
      <p:ext uri="{BB962C8B-B14F-4D97-AF65-F5344CB8AC3E}">
        <p14:creationId xmlns:p14="http://schemas.microsoft.com/office/powerpoint/2010/main" val="168609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what an output definition looks like.</a:t>
            </a:r>
          </a:p>
          <a:p>
            <a:endParaRPr/>
          </a:p>
          <a:p>
            <a:r>
              <a:t>Although not required, it's usually recommended to define outputs at the end of the file for easy searching. Type this output in your file now.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There is a GitHub organization for community modules which you can use as best practice guidelines. </a:t>
            </a:r>
            <a:r>
              <a:rPr b="1"/>
              <a:t>These should be forked, not blindly copied.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This is a very basic module that has just one resource. Import it into your main.tf.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Here's a sample solution.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also query for a specific output.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calling out the variables here…</a:t>
            </a:r>
          </a:p>
        </p:txBody>
      </p:sp>
    </p:spTree>
    <p:extLst>
      <p:ext uri="{BB962C8B-B14F-4D97-AF65-F5344CB8AC3E}">
        <p14:creationId xmlns:p14="http://schemas.microsoft.com/office/powerpoint/2010/main" val="412185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define those variables</a:t>
            </a:r>
          </a:p>
        </p:txBody>
      </p:sp>
    </p:spTree>
    <p:extLst>
      <p:ext uri="{BB962C8B-B14F-4D97-AF65-F5344CB8AC3E}">
        <p14:creationId xmlns:p14="http://schemas.microsoft.com/office/powerpoint/2010/main" val="271656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And finally add an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93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Group"/>
          <p:cNvGrpSpPr/>
          <p:nvPr/>
        </p:nvGrpSpPr>
        <p:grpSpPr>
          <a:xfrm>
            <a:off x="1125238" y="1029295"/>
            <a:ext cx="5185926" cy="1436094"/>
            <a:chOff x="0" y="0"/>
            <a:chExt cx="5185924" cy="1436093"/>
          </a:xfrm>
        </p:grpSpPr>
        <p:pic>
          <p:nvPicPr>
            <p:cNvPr id="15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19315" cy="1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DevOps Delivered"/>
            <p:cNvSpPr txBox="1"/>
            <p:nvPr/>
          </p:nvSpPr>
          <p:spPr>
            <a:xfrm>
              <a:off x="1267966" y="899519"/>
              <a:ext cx="3917959" cy="536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6" tIns="71436" rIns="71436" bIns="71436" numCol="1" anchor="ctr">
              <a:spAutoFit/>
            </a:bodyPr>
            <a:lstStyle>
              <a:lvl1pPr defTabSz="410766">
                <a:defRPr sz="2600" cap="all" spc="208">
                  <a:solidFill>
                    <a:srgbClr val="FFFFFF"/>
                  </a:solidFill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r>
                <a:t>DevOps Delivered</a:t>
              </a:r>
            </a:p>
          </p:txBody>
        </p:sp>
      </p:grp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5C4EE5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sz="7400">
                <a:solidFill>
                  <a:srgbClr val="5C4EE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pic>
        <p:nvPicPr>
          <p:cNvPr id="115" name="image6.png" descr="image6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  <a:lvl2pPr indent="228600">
              <a:defRPr>
                <a:latin typeface="+mj-lt"/>
                <a:ea typeface="+mj-ea"/>
                <a:cs typeface="+mj-cs"/>
                <a:sym typeface="Helvetica"/>
              </a:defRPr>
            </a:lvl2pPr>
            <a:lvl3pPr indent="457200">
              <a:defRPr>
                <a:latin typeface="+mj-lt"/>
                <a:ea typeface="+mj-ea"/>
                <a:cs typeface="+mj-cs"/>
                <a:sym typeface="Helvetica"/>
              </a:defRPr>
            </a:lvl3pPr>
            <a:lvl4pPr indent="685800">
              <a:defRPr>
                <a:latin typeface="+mj-lt"/>
                <a:ea typeface="+mj-ea"/>
                <a:cs typeface="+mj-cs"/>
                <a:sym typeface="Helvetica"/>
              </a:defRPr>
            </a:lvl4pPr>
            <a:lvl5pPr indent="914400"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6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4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127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3406606" y="790002"/>
            <a:ext cx="135706" cy="135706"/>
          </a:xfrm>
          <a:prstGeom prst="ellipse">
            <a:avLst/>
          </a:prstGeom>
          <a:solidFill>
            <a:srgbClr val="263235">
              <a:alpha val="4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5" name="Circle"/>
          <p:cNvSpPr/>
          <p:nvPr/>
        </p:nvSpPr>
        <p:spPr>
          <a:xfrm>
            <a:off x="3195717" y="790002"/>
            <a:ext cx="135706" cy="135706"/>
          </a:xfrm>
          <a:prstGeom prst="ellipse">
            <a:avLst/>
          </a:prstGeom>
          <a:solidFill>
            <a:srgbClr val="263235">
              <a:alpha val="6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2984829" y="790002"/>
            <a:ext cx="135705" cy="135706"/>
          </a:xfrm>
          <a:prstGeom prst="ellipse">
            <a:avLst/>
          </a:prstGeom>
          <a:solidFill>
            <a:srgbClr val="263235">
              <a:alpha val="80000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266701"/>
          </a:xfrm>
          <a:prstGeom prst="rect">
            <a:avLst/>
          </a:prstGeom>
        </p:spPr>
        <p:txBody>
          <a:bodyPr lIns="25400" tIns="25400" rIns="25400" bIns="2540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sz="1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5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743555"/>
            <a:ext cx="7446210" cy="228601"/>
          </a:xfrm>
          <a:prstGeom prst="rect">
            <a:avLst/>
          </a:prstGeom>
        </p:spPr>
        <p:txBody>
          <a:bodyPr lIns="25400" tIns="25400" rIns="25400" bIns="254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159" name="image6.png" descr="image6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317" y="6540500"/>
            <a:ext cx="233016" cy="228600"/>
          </a:xfrm>
          <a:prstGeom prst="rect">
            <a:avLst/>
          </a:prstGeom>
        </p:spPr>
        <p:txBody>
          <a:bodyPr lIns="25400" tIns="25400" rIns="25400" bIns="25400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Image"/>
          <p:cNvSpPr>
            <a:spLocks noGrp="1"/>
          </p:cNvSpPr>
          <p:nvPr>
            <p:ph type="pic" sz="quarter" idx="13"/>
          </p:nvPr>
        </p:nvSpPr>
        <p:spPr>
          <a:xfrm>
            <a:off x="1005262" y="976842"/>
            <a:ext cx="1873252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5421" y="1022739"/>
            <a:ext cx="3113033" cy="872035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Your Role, Your Company…"/>
          <p:cNvSpPr txBox="1">
            <a:spLocks noGrp="1"/>
          </p:cNvSpPr>
          <p:nvPr>
            <p:ph type="body" sz="quarter" idx="14"/>
          </p:nvPr>
        </p:nvSpPr>
        <p:spPr>
          <a:xfrm>
            <a:off x="3245421" y="1547440"/>
            <a:ext cx="7085274" cy="164147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/>
          </a:p>
        </p:txBody>
      </p:sp>
      <p:pic>
        <p:nvPicPr>
          <p:cNvPr id="29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5" y="6387279"/>
            <a:ext cx="1246911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5" y="6387279"/>
            <a:ext cx="1246911" cy="28575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go"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0" y="2317750"/>
            <a:ext cx="9297460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412750">
              <a:defRPr sz="16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/>
          <a:lstStyle>
            <a:lvl1pPr algn="ctr">
              <a:defRPr sz="7500">
                <a:solidFill>
                  <a:srgbClr val="5C4EE5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4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0"/>
            <a:ext cx="8890000" cy="5252966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Rectangle"/>
          <p:cNvSpPr/>
          <p:nvPr/>
        </p:nvSpPr>
        <p:spPr>
          <a:xfrm>
            <a:off x="2851149" y="667605"/>
            <a:ext cx="8890001" cy="380501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Circle"/>
          <p:cNvSpPr/>
          <p:nvPr/>
        </p:nvSpPr>
        <p:spPr>
          <a:xfrm>
            <a:off x="3406607" y="790002"/>
            <a:ext cx="135707" cy="135707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Circle"/>
          <p:cNvSpPr/>
          <p:nvPr/>
        </p:nvSpPr>
        <p:spPr>
          <a:xfrm>
            <a:off x="3195717" y="790002"/>
            <a:ext cx="135707" cy="135707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Circle"/>
          <p:cNvSpPr/>
          <p:nvPr/>
        </p:nvSpPr>
        <p:spPr>
          <a:xfrm>
            <a:off x="2984829" y="790002"/>
            <a:ext cx="135707" cy="135707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28485" y="1293828"/>
            <a:ext cx="8335329" cy="61965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/>
            </a:lvl1pPr>
            <a:lvl2pPr algn="ctr">
              <a:lnSpc>
                <a:spcPct val="100000"/>
              </a:lnSpc>
              <a:spcBef>
                <a:spcPts val="0"/>
              </a:spcBef>
              <a:defRPr sz="2200"/>
            </a:lvl2pPr>
            <a:lvl3pPr algn="ctr">
              <a:lnSpc>
                <a:spcPct val="100000"/>
              </a:lnSpc>
              <a:spcBef>
                <a:spcPts val="0"/>
              </a:spcBef>
              <a:defRPr sz="2200"/>
            </a:lvl3pPr>
            <a:lvl4pPr algn="ctr">
              <a:lnSpc>
                <a:spcPct val="100000"/>
              </a:lnSpc>
              <a:spcBef>
                <a:spcPts val="0"/>
              </a:spcBef>
              <a:defRPr sz="2200"/>
            </a:lvl4pPr>
            <a:lvl5pPr algn="ctr">
              <a:lnSpc>
                <a:spcPct val="100000"/>
              </a:lnSpc>
              <a:spcBef>
                <a:spcPts val="0"/>
              </a:spcBef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3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200"/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0"/>
            <a:ext cx="8890000" cy="5252966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Rectangle"/>
          <p:cNvSpPr/>
          <p:nvPr/>
        </p:nvSpPr>
        <p:spPr>
          <a:xfrm>
            <a:off x="2851149" y="667605"/>
            <a:ext cx="8890001" cy="380501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Circle"/>
          <p:cNvSpPr/>
          <p:nvPr/>
        </p:nvSpPr>
        <p:spPr>
          <a:xfrm>
            <a:off x="3406607" y="790002"/>
            <a:ext cx="135707" cy="135707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Circle"/>
          <p:cNvSpPr/>
          <p:nvPr/>
        </p:nvSpPr>
        <p:spPr>
          <a:xfrm>
            <a:off x="3195717" y="790002"/>
            <a:ext cx="135707" cy="135707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Circle"/>
          <p:cNvSpPr/>
          <p:nvPr/>
        </p:nvSpPr>
        <p:spPr>
          <a:xfrm>
            <a:off x="2984829" y="790002"/>
            <a:ext cx="135707" cy="135707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412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28485" y="1293828"/>
            <a:ext cx="8335329" cy="61965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/>
            </a:lvl1pPr>
            <a:lvl2pPr algn="ctr">
              <a:lnSpc>
                <a:spcPct val="100000"/>
              </a:lnSpc>
              <a:spcBef>
                <a:spcPts val="0"/>
              </a:spcBef>
              <a:defRPr sz="2200"/>
            </a:lvl2pPr>
            <a:lvl3pPr algn="ctr">
              <a:lnSpc>
                <a:spcPct val="100000"/>
              </a:lnSpc>
              <a:spcBef>
                <a:spcPts val="0"/>
              </a:spcBef>
              <a:defRPr sz="2200"/>
            </a:lvl3pPr>
            <a:lvl4pPr algn="ctr">
              <a:lnSpc>
                <a:spcPct val="100000"/>
              </a:lnSpc>
              <a:spcBef>
                <a:spcPts val="0"/>
              </a:spcBef>
              <a:defRPr sz="2200"/>
            </a:lvl4pPr>
            <a:lvl5pPr algn="ctr">
              <a:lnSpc>
                <a:spcPct val="100000"/>
              </a:lnSpc>
              <a:spcBef>
                <a:spcPts val="0"/>
              </a:spcBef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rminal"/>
          <p:cNvSpPr txBox="1"/>
          <p:nvPr/>
        </p:nvSpPr>
        <p:spPr>
          <a:xfrm>
            <a:off x="3573045" y="743555"/>
            <a:ext cx="74462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410766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logo.pdf" descr="logo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271250" y="341324"/>
            <a:ext cx="551722" cy="63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hashicorp-text-black.png" descr="hashicorp-text-black.png"/>
          <p:cNvPicPr>
            <a:picLocks noChangeAspect="1"/>
          </p:cNvPicPr>
          <p:nvPr/>
        </p:nvPicPr>
        <p:blipFill>
          <a:blip r:embed="rId15">
            <a:alphaModFix amt="25000"/>
            <a:extLst/>
          </a:blip>
          <a:stretch>
            <a:fillRect/>
          </a:stretch>
        </p:blipFill>
        <p:spPr>
          <a:xfrm>
            <a:off x="10572501" y="6350000"/>
            <a:ext cx="142875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0918" y="65405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412750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1pPr>
      <a:lvl2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2pPr>
      <a:lvl3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3pPr>
      <a:lvl4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4pPr>
      <a:lvl5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5pPr>
      <a:lvl6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6pPr>
      <a:lvl7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7pPr>
      <a:lvl8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8pPr>
      <a:lvl9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Klavika Basic"/>
          <a:ea typeface="Klavika Basic"/>
          <a:cs typeface="Klavika Basic"/>
          <a:sym typeface="Klavika Basic"/>
        </a:defRPr>
      </a:lvl9pPr>
    </p:titleStyle>
    <p:bodyStyle>
      <a:lvl1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1pPr>
      <a:lvl2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2pPr>
      <a:lvl3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3pPr>
      <a:lvl4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4pPr>
      <a:lvl5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5pPr>
      <a:lvl6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6pPr>
      <a:lvl7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7pPr>
      <a:lvl8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8pPr>
      <a:lvl9pPr marL="0" marR="0" indent="0" algn="l" defTabSz="41275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Klavika Basic Light"/>
          <a:ea typeface="Klavika Basic Light"/>
          <a:cs typeface="Klavika Basic Light"/>
          <a:sym typeface="Klavika Basic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1371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1828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22860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2743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3200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3657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$ terraform refresh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plan	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Output: ?????????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ercise: Query Output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Query Output</a:t>
            </a:r>
          </a:p>
        </p:txBody>
      </p:sp>
      <p:sp>
        <p:nvSpPr>
          <p:cNvPr id="204" name="Use the terraform output command to query for all outpu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all outputs.</a:t>
            </a:r>
          </a:p>
          <a:p>
            <a:r>
              <a:t>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 to query for a single output.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$ terraform output…"/>
          <p:cNvSpPr txBox="1">
            <a:spLocks noGrp="1"/>
          </p:cNvSpPr>
          <p:nvPr>
            <p:ph type="body" sz="half" idx="1"/>
          </p:nvPr>
        </p:nvSpPr>
        <p:spPr>
          <a:xfrm>
            <a:off x="3128486" y="1293828"/>
            <a:ext cx="8335327" cy="26879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vn_address_space</a:t>
            </a:r>
            <a:r>
              <a:rPr dirty="0"/>
              <a:t> = [ 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$ terraform output public_dns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7"/>
            <a:ext cx="8335327" cy="113672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 </a:t>
            </a:r>
            <a:r>
              <a:rPr dirty="0" err="1"/>
              <a:t>vn_address_space</a:t>
            </a:r>
            <a:r>
              <a:rPr dirty="0"/>
              <a:t> 10.0.0.0/16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rraform's Goals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Group Lab</a:t>
            </a:r>
          </a:p>
        </p:txBody>
      </p:sp>
      <p:sp>
        <p:nvSpPr>
          <p:cNvPr id="213" name="Unify the view of resources using infrastructure a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SzPct val="100000"/>
              <a:buAutoNum type="arabicPeriod"/>
            </a:pPr>
            <a:r>
              <a:t>Add an Azure Subnet to our code base to segment the virtual network</a:t>
            </a:r>
          </a:p>
          <a:p>
            <a:pPr marL="514350" indent="-514350">
              <a:buSzPct val="100000"/>
              <a:buAutoNum type="arabicPeriod"/>
            </a:pPr>
            <a:r>
              <a:t>Add Variables to parameterize our code base</a:t>
            </a:r>
          </a:p>
          <a:p>
            <a:pPr marL="514350" indent="-514350">
              <a:buSzPct val="100000"/>
              <a:buAutoNum type="arabicPeriod"/>
            </a:pPr>
            <a:r>
              <a:t>Output the Address Prefix in the subnet for later use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xercise: Run terraform plan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Azure Subnet</a:t>
            </a:r>
          </a:p>
        </p:txBody>
      </p:sp>
      <p:sp>
        <p:nvSpPr>
          <p:cNvPr id="216" name="Run terraform plan on the Terraform files created in the previous section. Leave the output on the screen for the instructor to se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Subnet (Default is One Subnet)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Segments the virtual network into one or more subnets and allocates a portion of the virtual network’s address space to each subnet</a:t>
            </a:r>
          </a:p>
        </p:txBody>
      </p:sp>
      <p:pic>
        <p:nvPicPr>
          <p:cNvPr id="2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26608"/>
            <a:ext cx="3688080" cy="1231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ain.tf"/>
          <p:cNvSpPr txBox="1">
            <a:spLocks noGrp="1"/>
          </p:cNvSpPr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</a:t>
            </a:r>
            <a:r>
              <a:rPr dirty="0"/>
              <a:t>ain.tf</a:t>
            </a:r>
          </a:p>
        </p:txBody>
      </p:sp>
      <p:sp>
        <p:nvSpPr>
          <p:cNvPr id="220" name="resource &quot;aws_instance&quot; &quot;web&quot; {…"/>
          <p:cNvSpPr txBox="1"/>
          <p:nvPr/>
        </p:nvSpPr>
        <p:spPr>
          <a:xfrm>
            <a:off x="3128486" y="1293827"/>
            <a:ext cx="8335327" cy="36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resource "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myfirstvn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{ ``` }</a:t>
            </a: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azurerm_subnet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myfirstsubnet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7A3E9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.sb_name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resource_group_name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azurerm_resource_group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.myfirstrg.name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4500"/>
                </a:solidFill>
                <a:latin typeface="Consolas" panose="020B0609020204030204" pitchFamily="49" charset="0"/>
              </a:rPr>
              <a:t>virtual_network_name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.myfirstvn.name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4500"/>
                </a:solidFill>
                <a:latin typeface="Consolas" panose="020B0609020204030204" pitchFamily="49" charset="0"/>
              </a:rPr>
              <a:t>address_prefix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7A3E9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.sb_address_prefix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ain.tf"/>
          <p:cNvSpPr txBox="1">
            <a:spLocks noGrp="1"/>
          </p:cNvSpPr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variables</a:t>
            </a:r>
            <a:r>
              <a:rPr dirty="0"/>
              <a:t>.tf</a:t>
            </a:r>
          </a:p>
        </p:txBody>
      </p:sp>
      <p:sp>
        <p:nvSpPr>
          <p:cNvPr id="220" name="resource &quot;aws_instance&quot; &quot;web&quot; {…"/>
          <p:cNvSpPr txBox="1"/>
          <p:nvPr/>
        </p:nvSpPr>
        <p:spPr>
          <a:xfrm>
            <a:off x="3128486" y="1293827"/>
            <a:ext cx="8335327" cy="36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sym typeface="Klavika Basic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AD5EC-B141-4586-B3F3-1A675666FFC1}"/>
              </a:ext>
            </a:extLst>
          </p:cNvPr>
          <p:cNvSpPr/>
          <p:nvPr/>
        </p:nvSpPr>
        <p:spPr>
          <a:xfrm>
            <a:off x="3047999" y="1582341"/>
            <a:ext cx="8581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variable "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vn_location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type = "string"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default = "East US"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description = "This variable defines the virtual network location"</a:t>
            </a:r>
          </a:p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variable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sb_name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type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default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myfirstsubnet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description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variable defines the subnet name."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variable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sb_address_prefix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type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default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"10.0.2.0/24"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description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variable defines the subnet address prefix."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535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source &quot;aws_instance&quot; &quot;web&quot; {…"/>
          <p:cNvSpPr txBox="1">
            <a:spLocks noGrp="1"/>
          </p:cNvSpPr>
          <p:nvPr>
            <p:ph type="body" sz="half" idx="1"/>
          </p:nvPr>
        </p:nvSpPr>
        <p:spPr>
          <a:xfrm>
            <a:off x="3128486" y="1293828"/>
            <a:ext cx="8335327" cy="2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output "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vn_address_space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{</a:t>
            </a:r>
          </a:p>
          <a:p>
            <a:pPr algn="l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value = "${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azurerm_virtual_network.myfirstvn.address_space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}"</a:t>
            </a:r>
          </a:p>
          <a:p>
            <a:pPr algn="l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8B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8B0000"/>
                </a:solidFill>
                <a:latin typeface="Consolas" panose="020B0609020204030204" pitchFamily="49" charset="0"/>
              </a:rPr>
              <a:t>sb_address_prefix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	value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azuremr_subnet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.myfirstsubnet.address_prefix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main.tf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outputs</a:t>
            </a:r>
            <a:r>
              <a:rPr dirty="0"/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42478496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xercise: Query Output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(Resource) Attribute</a:t>
            </a:r>
          </a:p>
        </p:txBody>
      </p:sp>
      <p:sp>
        <p:nvSpPr>
          <p:cNvPr id="223" name="Use the terraform output command to query for all outpu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Just because a resource does not </a:t>
            </a:r>
            <a:r>
              <a:rPr b="1"/>
              <a:t>explicitly</a:t>
            </a:r>
            <a:r>
              <a:t> define output does not mean that it cannot be accessed or consumed its just not </a:t>
            </a:r>
            <a:r>
              <a:rPr b="1"/>
              <a:t>displayed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Chapter Goals</a:t>
            </a:r>
          </a:p>
        </p:txBody>
      </p:sp>
      <p:sp>
        <p:nvSpPr>
          <p:cNvPr id="171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Output Variables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Add Azure Subnets and Network Interfaces!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Modules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Bonus!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lossary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26" name="(Resource) Attribu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(Resource) Attribute</a:t>
            </a:r>
          </a:p>
          <a:p>
            <a:r>
              <a:rPr dirty="0"/>
              <a:t>An attribute is an output or computed value available only after resource creation.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main.tf"/>
          <p:cNvSpPr txBox="1">
            <a:spLocks noGrp="1"/>
          </p:cNvSpPr>
          <p:nvPr>
            <p:ph type="body" sz="quarter" idx="1"/>
          </p:nvPr>
        </p:nvSpPr>
        <p:spPr>
          <a:xfrm>
            <a:off x="3573045" y="621894"/>
            <a:ext cx="7446210" cy="47192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</a:t>
            </a:r>
            <a:r>
              <a:rPr dirty="0"/>
              <a:t>ain.tf</a:t>
            </a:r>
          </a:p>
        </p:txBody>
      </p:sp>
      <p:sp>
        <p:nvSpPr>
          <p:cNvPr id="229" name="resource &quot;aws_instance&quot; &quot;web&quot; {…"/>
          <p:cNvSpPr txBox="1"/>
          <p:nvPr/>
        </p:nvSpPr>
        <p:spPr>
          <a:xfrm>
            <a:off x="3128486" y="1293828"/>
            <a:ext cx="8335327" cy="372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A3151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myfirstvn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.vn_name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address_space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.vn_address_space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location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.vn_location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resource_group_name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.resource_group_name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azurerm_subnet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myfirstsubnet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.sb_name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resource_group_name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azurerm_resource_group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.myfirstrg.name}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virtual_network_name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azurerm_virtual_network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myfirstvn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address_prefix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.sb_address_prefix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Klavika Basic"/>
              </a:rPr>
              <a:t>Note how you can refer to other resources using their identifier.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$ terraform apply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 </a:t>
            </a:r>
            <a:r>
              <a:rPr dirty="0"/>
              <a:t>terraform plan</a:t>
            </a:r>
            <a:endParaRPr sz="2800" dirty="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An execution plan has been generated and is shown below. Resource actions are indicated with the following symbols: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  <a:r>
              <a:rPr dirty="0">
                <a:solidFill>
                  <a:srgbClr val="8CED8E"/>
                </a:solidFill>
              </a:rPr>
              <a:t>+ create</a:t>
            </a:r>
            <a:endParaRPr sz="2800" dirty="0"/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Terraform will perform the following actions:  </a:t>
            </a:r>
          </a:p>
          <a:p>
            <a:pPr algn="l">
              <a:lnSpc>
                <a:spcPct val="120000"/>
              </a:lnSpc>
              <a:defRPr sz="1400">
                <a:solidFill>
                  <a:srgbClr val="8CED8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+ </a:t>
            </a:r>
            <a:r>
              <a:rPr dirty="0" err="1"/>
              <a:t>azurerm_subnet.myfirstsubnet</a:t>
            </a:r>
            <a:r>
              <a:rPr dirty="0">
                <a:solidFill>
                  <a:srgbClr val="FFFFFF"/>
                </a:solidFill>
              </a:rPr>
              <a:t>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id:                   &lt;computed&gt;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address_prefix</a:t>
            </a:r>
            <a:r>
              <a:rPr dirty="0"/>
              <a:t>:       "10.0.2.0/24"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ip_configurations</a:t>
            </a:r>
            <a:r>
              <a:rPr dirty="0"/>
              <a:t>.#:  &lt;computed&gt;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name:                 "</a:t>
            </a:r>
            <a:r>
              <a:rPr dirty="0" err="1"/>
              <a:t>myfirstsubnet</a:t>
            </a:r>
            <a:r>
              <a:rPr dirty="0"/>
              <a:t>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resource_group_name:  "</a:t>
            </a:r>
            <a:r>
              <a:rPr dirty="0" err="1"/>
              <a:t>myfirstresourcegroup</a:t>
            </a:r>
            <a:r>
              <a:rPr dirty="0"/>
              <a:t>"      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virtual_network_name</a:t>
            </a:r>
            <a:r>
              <a:rPr dirty="0"/>
              <a:t>: "</a:t>
            </a:r>
            <a:r>
              <a:rPr dirty="0" err="1"/>
              <a:t>myfirstvn</a:t>
            </a:r>
            <a:r>
              <a:rPr dirty="0"/>
              <a:t>"</a:t>
            </a:r>
          </a:p>
          <a:p>
            <a:pPr algn="l">
              <a:lnSpc>
                <a:spcPct val="120000"/>
              </a:lnSpc>
              <a:defRPr sz="1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1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Plan</a:t>
            </a:r>
            <a:r>
              <a:rPr dirty="0">
                <a:solidFill>
                  <a:srgbClr val="FFFFFF"/>
                </a:solidFill>
              </a:rPr>
              <a:t>: 1 to add, 0 to change, 0 to destroy.</a:t>
            </a:r>
            <a:endParaRPr sz="2800" dirty="0">
              <a:solidFill>
                <a:srgbClr val="FFFFFF"/>
              </a:solidFill>
            </a:endParaRPr>
          </a:p>
          <a:p>
            <a:pPr algn="l">
              <a:lnSpc>
                <a:spcPct val="120000"/>
              </a:lnSpc>
              <a:defRPr sz="1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------------------------------------------------------------------------</a:t>
            </a:r>
          </a:p>
        </p:txBody>
      </p:sp>
      <p:sp>
        <p:nvSpPr>
          <p:cNvPr id="232" name="Right Arrow 2"/>
          <p:cNvSpPr/>
          <p:nvPr/>
        </p:nvSpPr>
        <p:spPr>
          <a:xfrm rot="8833079">
            <a:off x="7010382" y="2669046"/>
            <a:ext cx="1370354" cy="3104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71436" tIns="71436" rIns="71436" bIns="71436" anchor="ctr"/>
          <a:lstStyle/>
          <a:p>
            <a:pPr algn="ctr" defTabSz="82153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3" name="Right Arrow 3"/>
          <p:cNvSpPr/>
          <p:nvPr/>
        </p:nvSpPr>
        <p:spPr>
          <a:xfrm rot="8833079">
            <a:off x="7010382" y="3271125"/>
            <a:ext cx="1370354" cy="3104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blurRad="101600" dir="18900000" rotWithShape="0">
              <a:srgbClr val="000000">
                <a:alpha val="80000"/>
              </a:srgbClr>
            </a:outerShdw>
          </a:effectLst>
        </p:spPr>
        <p:txBody>
          <a:bodyPr lIns="71436" tIns="71436" rIns="71436" bIns="71436" anchor="ctr"/>
          <a:lstStyle/>
          <a:p>
            <a:pPr algn="ctr" defTabSz="821530">
              <a:defRPr sz="32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$ terraform apply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 </a:t>
            </a:r>
            <a:r>
              <a:rPr dirty="0"/>
              <a:t>terraform apply</a:t>
            </a: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azurerm_subnet.myfirstsubnet</a:t>
            </a:r>
            <a:r>
              <a:rPr dirty="0"/>
              <a:t>: Creating...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address_prefix</a:t>
            </a:r>
            <a:r>
              <a:rPr dirty="0"/>
              <a:t>:       "" =&gt; "10.0.2.0/24"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ip_configurations</a:t>
            </a:r>
            <a:r>
              <a:rPr dirty="0"/>
              <a:t>.#:  "" =&gt; "&lt;computed&gt;"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name:                 "" =&gt; "</a:t>
            </a:r>
            <a:r>
              <a:rPr dirty="0" err="1"/>
              <a:t>myfirstsubnet</a:t>
            </a:r>
            <a:r>
              <a:rPr dirty="0"/>
              <a:t>"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resource_group_name:  "" =&gt; "</a:t>
            </a:r>
            <a:r>
              <a:rPr dirty="0" err="1"/>
              <a:t>myfirstresourcegroup</a:t>
            </a:r>
            <a:r>
              <a:rPr dirty="0"/>
              <a:t>"  	</a:t>
            </a:r>
            <a:r>
              <a:rPr dirty="0" err="1"/>
              <a:t>virtual_network_name</a:t>
            </a:r>
            <a:r>
              <a:rPr dirty="0"/>
              <a:t>: "" =&gt; "</a:t>
            </a:r>
            <a:r>
              <a:rPr dirty="0" err="1"/>
              <a:t>myfirstvn</a:t>
            </a:r>
            <a:r>
              <a:rPr dirty="0"/>
              <a:t>”</a:t>
            </a: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772" dirty="0"/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Apply complete! Resources: 1 added, 0 changed, 0 destroyed.</a:t>
            </a: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Outputs:</a:t>
            </a: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br>
              <a:rPr sz="2772" dirty="0">
                <a:solidFill>
                  <a:srgbClr val="FFFFFF"/>
                </a:solidFill>
              </a:rPr>
            </a:br>
            <a:r>
              <a:rPr dirty="0" err="1"/>
              <a:t>vn_address_space</a:t>
            </a:r>
            <a:r>
              <a:rPr dirty="0"/>
              <a:t> = [    </a:t>
            </a: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10.0.0.0/16</a:t>
            </a:r>
            <a:endParaRPr sz="2772" dirty="0">
              <a:solidFill>
                <a:srgbClr val="FFFFFF"/>
              </a:solidFill>
            </a:endParaRPr>
          </a:p>
          <a:p>
            <a:pPr algn="l" defTabSz="408622">
              <a:lnSpc>
                <a:spcPct val="120000"/>
              </a:lnSpc>
              <a:defRPr sz="1386">
                <a:solidFill>
                  <a:srgbClr val="53E4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$ terraform output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sb_address_prefix</a:t>
            </a:r>
            <a:r>
              <a:rPr dirty="0"/>
              <a:t> = 10.0.2.0/24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$ terraform output public_dns…"/>
          <p:cNvSpPr txBox="1">
            <a:spLocks noGrp="1"/>
          </p:cNvSpPr>
          <p:nvPr>
            <p:ph type="body" sz="quarter" idx="1"/>
          </p:nvPr>
        </p:nvSpPr>
        <p:spPr>
          <a:xfrm>
            <a:off x="3128486" y="1293828"/>
            <a:ext cx="8335327" cy="165378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output </a:t>
            </a:r>
            <a:r>
              <a:rPr dirty="0" err="1"/>
              <a:t>sb_address_prefix</a:t>
            </a: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10.0.2.0/24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Chapter Goals</a:t>
            </a:r>
          </a:p>
        </p:txBody>
      </p:sp>
      <p:sp>
        <p:nvSpPr>
          <p:cNvPr id="248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 strike="sngStrike"/>
            </a:pPr>
            <a:r>
              <a:t>Output Variables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 strike="sngStrike"/>
            </a:pPr>
            <a:r>
              <a:t>Add Azure Subnets and Network Interfaces!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Modules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Quiz</a:t>
            </a:r>
          </a:p>
          <a:p>
            <a:pPr marL="289559" indent="-289559" defTabSz="235267">
              <a:lnSpc>
                <a:spcPct val="99000"/>
              </a:lnSpc>
              <a:spcBef>
                <a:spcPts val="1100"/>
              </a:spcBef>
              <a:buSzPct val="100000"/>
              <a:buAutoNum type="arabicPeriod"/>
              <a:defRPr sz="3100"/>
            </a:pPr>
            <a:r>
              <a:t>Bonus!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Quiz</a:t>
            </a:r>
          </a:p>
        </p:txBody>
      </p:sp>
      <p:sp>
        <p:nvSpPr>
          <p:cNvPr id="251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/>
          <a:lstStyle/>
          <a:p>
            <a:pPr marL="289559" indent="-289559" defTabSz="235267">
              <a:spcBef>
                <a:spcPts val="1100"/>
              </a:spcBef>
              <a:buSzPct val="100000"/>
              <a:buAutoNum type="arabicPeriod"/>
              <a:defRPr sz="3400"/>
            </a:pPr>
            <a:r>
              <a:t>What values can be accessed in a Resource for Output?</a:t>
            </a:r>
          </a:p>
          <a:p>
            <a:pPr marL="289559" indent="-289559" defTabSz="235267">
              <a:spcBef>
                <a:spcPts val="1100"/>
              </a:spcBef>
              <a:buSzPct val="100000"/>
              <a:buAutoNum type="arabicPeriod"/>
              <a:defRPr sz="3400"/>
            </a:pPr>
            <a:r>
              <a:t>What is the interpolation format for accessing an attribute?</a:t>
            </a:r>
          </a:p>
          <a:p>
            <a:pPr marL="289559" indent="-289559" defTabSz="235267">
              <a:spcBef>
                <a:spcPts val="1100"/>
              </a:spcBef>
              <a:buSzPct val="100000"/>
              <a:buAutoNum type="arabicPeriod"/>
              <a:defRPr sz="3400"/>
            </a:pPr>
            <a:r>
              <a:t>What is an Azure Subnet used for?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  <p:sp>
        <p:nvSpPr>
          <p:cNvPr id="258" name="Portable Terraform configurations (package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Portable Terraform configurations (packages)</a:t>
            </a:r>
          </a:p>
          <a:p>
            <a:r>
              <a:rPr dirty="0"/>
              <a:t>Allow separation of concerns and responsibilities among teams</a:t>
            </a:r>
          </a:p>
          <a:p>
            <a:r>
              <a:rPr dirty="0"/>
              <a:t>Parallels: Chef Cookbook, Puppet Module, Ruby gem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Variables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  <p:sp>
        <p:nvSpPr>
          <p:cNvPr id="261" name="Spoiler Alert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Spoiler Alert!</a:t>
            </a:r>
          </a:p>
          <a:p>
            <a:r>
              <a:t>Modules are just Terraform configurations inside a folder - there's nothing special about them.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Create a directory called my-module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2C00D-17E3-430A-AF77-1169BB3D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2" y="1519323"/>
            <a:ext cx="5765795" cy="47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61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variable “resource_group_name” {}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484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azurerm_network_security_group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myfirstnsg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myfirstnsg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location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eastus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resource_group_name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myfirstrg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security_rule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"SSH"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priority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1001</a:t>
            </a:r>
            <a:b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direction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"Inbound"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access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"Allow"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</a:rPr>
              <a:t>protocol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Tcp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source_port_range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destination_port_range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${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err="1">
                <a:latin typeface="Consolas" panose="020B0609020204030204" pitchFamily="49" charset="0"/>
              </a:rPr>
              <a:t>.destination_port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source_address_prefix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destination_address_prefix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b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8" name="my-module/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my-module/main.tf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725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destination_port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type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b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default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"22"</a:t>
            </a:r>
            <a:b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description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"This variable defines the inbound port."</a:t>
            </a:r>
            <a:b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3" name="main.tf"/>
          <p:cNvSpPr txBox="1">
            <a:spLocks noGrp="1"/>
          </p:cNvSpPr>
          <p:nvPr>
            <p:ph type="body" idx="14"/>
          </p:nvPr>
        </p:nvSpPr>
        <p:spPr>
          <a:xfrm>
            <a:off x="3573045" y="739875"/>
            <a:ext cx="7446210" cy="2359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my-module/variables.tf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94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myfirstnsg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value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${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azurerm_network_security_group</a:t>
            </a:r>
            <a:r>
              <a:rPr lang="en-US" sz="1800" dirty="0">
                <a:latin typeface="Consolas" panose="020B0609020204030204" pitchFamily="49" charset="0"/>
              </a:rPr>
              <a:t>.myfirstnsg.name}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8" name="main.tf"/>
          <p:cNvSpPr txBox="1">
            <a:spLocks noGrp="1"/>
          </p:cNvSpPr>
          <p:nvPr>
            <p:ph type="body" idx="14"/>
          </p:nvPr>
        </p:nvSpPr>
        <p:spPr>
          <a:xfrm>
            <a:off x="3573045" y="739875"/>
            <a:ext cx="7446210" cy="2359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outputs</a:t>
            </a:r>
            <a:r>
              <a:rPr dirty="0"/>
              <a:t>.tf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Modules</a:t>
            </a:r>
          </a:p>
        </p:txBody>
      </p:sp>
      <p:sp>
        <p:nvSpPr>
          <p:cNvPr id="283" name="Variables defined in module =&gt; Arguments to module stanz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 defined in module =&gt; Arguments to module stanza</a:t>
            </a:r>
          </a:p>
          <a:p>
            <a:r>
              <a:t>Outputs defined in module =&gt; Attributes from module definition</a:t>
            </a:r>
          </a:p>
          <a:p>
            <a:r>
              <a:t>Configuration is blackbox</a:t>
            </a:r>
          </a:p>
          <a:p>
            <a:r>
              <a:t>Individual resource arguments are not accessible outside the module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5790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"my-module"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source </a:t>
            </a:r>
            <a:r>
              <a:rPr lang="en-US" sz="1500">
                <a:latin typeface="Consolas" panose="020B0609020204030204" pitchFamily="49" charset="0"/>
              </a:rPr>
              <a:t>=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my-module"</a:t>
            </a:r>
            <a:r>
              <a:rPr lang="en-US" sz="1500" dirty="0">
                <a:latin typeface="Consolas" panose="020B0609020204030204" pitchFamily="49" charset="0"/>
              </a:rPr>
              <a:t> # Source can be any URL or file path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argument_1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b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</a:rPr>
              <a:t>argument_2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b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"example"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value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latin typeface="Consolas" panose="020B0609020204030204" pitchFamily="49" charset="0"/>
              </a:rPr>
              <a:t>${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500" dirty="0">
                <a:latin typeface="Consolas" panose="020B0609020204030204" pitchFamily="49" charset="0"/>
              </a:rPr>
              <a:t>.my-module.azure_virtual_machine.id}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b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6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141133" y="3007221"/>
            <a:ext cx="7156170" cy="9705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3141133" y="3135784"/>
            <a:ext cx="7156170" cy="71343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module &quot;my-module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291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286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83588238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mmunity 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Community Modules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742" y="1447800"/>
            <a:ext cx="10750551" cy="478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xercise: Use Mo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Exercise: Use Module</a:t>
            </a:r>
          </a:p>
        </p:txBody>
      </p:sp>
      <p:sp>
        <p:nvSpPr>
          <p:cNvPr id="298" name="There is a module named “compute&quot; in the Terraform Registry to use with az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is a module named “compute" in the Terraform Registry to use with azure</a:t>
            </a:r>
          </a:p>
          <a:p>
            <a:r>
              <a:t>Use this module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main.tf</a:t>
            </a:r>
            <a:r>
              <a:t> with the name "example".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lossary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176" name="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Output</a:t>
            </a:r>
          </a:p>
          <a:p>
            <a:r>
              <a:t>An output is a configurable piece of information that is highlighted at the end of a Terraform run.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utputs define values that will be highlighted to the user when Terraform appli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 define values that will be highlighted to the user when Terraform applies.</a:t>
            </a:r>
          </a:p>
          <a:p>
            <a:r>
              <a:t>Outputs can be queried using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output</a:t>
            </a:r>
            <a:r>
              <a:t> command.</a:t>
            </a:r>
          </a:p>
          <a:p>
            <a:r>
              <a:t>Outputs are a way to easily extract and query information from all of Terraform's collected data.</a:t>
            </a:r>
          </a:p>
        </p:txBody>
      </p:sp>
      <p:sp>
        <p:nvSpPr>
          <p:cNvPr id="179" name="Outputs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Outputs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source &quot;aws_instance&quot; &quot;web&quot; {…"/>
          <p:cNvSpPr txBox="1">
            <a:spLocks noGrp="1"/>
          </p:cNvSpPr>
          <p:nvPr>
            <p:ph type="body" sz="half" idx="1"/>
          </p:nvPr>
        </p:nvSpPr>
        <p:spPr>
          <a:xfrm>
            <a:off x="3128486" y="1293828"/>
            <a:ext cx="8335327" cy="2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8B"/>
                </a:solidFill>
                <a:latin typeface="Consolas" panose="020B0609020204030204" pitchFamily="49" charset="0"/>
              </a:rPr>
              <a:t>output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8B0000"/>
                </a:solidFill>
                <a:latin typeface="Consolas" panose="020B0609020204030204" pitchFamily="49" charset="0"/>
              </a:rPr>
              <a:t>vn_address_space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	value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00008B"/>
                </a:solidFill>
                <a:latin typeface="Consolas" panose="020B0609020204030204" pitchFamily="49" charset="0"/>
              </a:rPr>
              <a:t>azurerm_virtual_network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.myfirstvn.address_space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4" name="main.tf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outputs</a:t>
            </a:r>
            <a:r>
              <a:rPr dirty="0"/>
              <a:t>.tf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ercise: Run terraform refresh"/>
          <p:cNvSpPr txBox="1">
            <a:spLocks noGrp="1"/>
          </p:cNvSpPr>
          <p:nvPr>
            <p:ph type="title"/>
          </p:nvPr>
        </p:nvSpPr>
        <p:spPr>
          <a:xfrm>
            <a:off x="391582" y="185725"/>
            <a:ext cx="10553579" cy="946200"/>
          </a:xfrm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</a:p>
        </p:txBody>
      </p:sp>
      <p:sp>
        <p:nvSpPr>
          <p:cNvPr id="189" name="Run terraform refresh to pick up the new output value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terraform refresh</a:t>
            </a:r>
            <a:r>
              <a:t> to pick up the new output values.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$ terraform refresh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23911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refresh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Refreshing state...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vn_address_space</a:t>
            </a:r>
            <a:r>
              <a:rPr dirty="0"/>
              <a:t> = [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$ terraform refresh…"/>
          <p:cNvSpPr txBox="1">
            <a:spLocks noGrp="1"/>
          </p:cNvSpPr>
          <p:nvPr>
            <p:ph type="body" idx="1"/>
          </p:nvPr>
        </p:nvSpPr>
        <p:spPr>
          <a:xfrm>
            <a:off x="3128486" y="1293827"/>
            <a:ext cx="8335327" cy="475617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PS&gt;</a:t>
            </a:r>
            <a:r>
              <a:rPr dirty="0"/>
              <a:t> terraform apply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Apply complete! Resources: 1 added, 0 changed, 1 destroyed.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Outputs: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vn_address_space</a:t>
            </a:r>
            <a:r>
              <a:rPr dirty="0"/>
              <a:t> = [    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10.0.0.0/16</a:t>
            </a:r>
          </a:p>
          <a:p>
            <a:pPr algn="l">
              <a:lnSpc>
                <a:spcPct val="120000"/>
              </a:lnSpc>
              <a:defRPr sz="2800">
                <a:solidFill>
                  <a:srgbClr val="75DB3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Gradient">
  <a:themeElements>
    <a:clrScheme name="2_Gradient">
      <a:dk1>
        <a:srgbClr val="030811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2_Gradien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Gradient">
  <a:themeElements>
    <a:clrScheme name="2_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2_Gradien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0000"/>
            </a:solidFill>
            <a:effectLst/>
            <a:uFillTx/>
            <a:latin typeface="Klavika Basic Light"/>
            <a:ea typeface="Klavika Basic Light"/>
            <a:cs typeface="Klavika Basic Light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1035</Words>
  <Application>Microsoft Office PowerPoint</Application>
  <PresentationFormat>Widescreen</PresentationFormat>
  <Paragraphs>212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Courier</vt:lpstr>
      <vt:lpstr>Klavika Basic</vt:lpstr>
      <vt:lpstr>Klavika Basic Light</vt:lpstr>
      <vt:lpstr>Klavika Basic Medium</vt:lpstr>
      <vt:lpstr>Arial</vt:lpstr>
      <vt:lpstr>Calibri</vt:lpstr>
      <vt:lpstr>Consolas</vt:lpstr>
      <vt:lpstr>Helvetica</vt:lpstr>
      <vt:lpstr>2_Gradient</vt:lpstr>
      <vt:lpstr>PowerPoint Presentation</vt:lpstr>
      <vt:lpstr>Chapter Goals</vt:lpstr>
      <vt:lpstr>Output Variables</vt:lpstr>
      <vt:lpstr>Glossary</vt:lpstr>
      <vt:lpstr>Outputs</vt:lpstr>
      <vt:lpstr>PowerPoint Presentation</vt:lpstr>
      <vt:lpstr>Run terraform refresh</vt:lpstr>
      <vt:lpstr>PowerPoint Presentation</vt:lpstr>
      <vt:lpstr>PowerPoint Presentation</vt:lpstr>
      <vt:lpstr>PowerPoint Presentation</vt:lpstr>
      <vt:lpstr>Query Output</vt:lpstr>
      <vt:lpstr>PowerPoint Presentation</vt:lpstr>
      <vt:lpstr>PowerPoint Presentation</vt:lpstr>
      <vt:lpstr>Group Lab</vt:lpstr>
      <vt:lpstr>Azure Subnet</vt:lpstr>
      <vt:lpstr>PowerPoint Presentation</vt:lpstr>
      <vt:lpstr>PowerPoint Presentation</vt:lpstr>
      <vt:lpstr>PowerPoint Presentation</vt:lpstr>
      <vt:lpstr>(Resource) Attribute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Goals</vt:lpstr>
      <vt:lpstr>Quiz</vt:lpstr>
      <vt:lpstr>Modules</vt:lpstr>
      <vt:lpstr>Modules</vt:lpstr>
      <vt:lpstr>Modules</vt:lpstr>
      <vt:lpstr>Create a directory called my-module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Community Modules</vt:lpstr>
      <vt:lpstr>Exercise: Use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Carolan</cp:lastModifiedBy>
  <cp:revision>33</cp:revision>
  <dcterms:modified xsi:type="dcterms:W3CDTF">2018-04-25T02:03:08Z</dcterms:modified>
</cp:coreProperties>
</file>