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0" r:id="rId3"/>
    <p:sldMasterId id="2147483680" r:id="rId4"/>
    <p:sldMasterId id="2147483690" r:id="rId5"/>
    <p:sldMasterId id="2147483700" r:id="rId6"/>
    <p:sldMasterId id="2147483710" r:id="rId7"/>
    <p:sldMasterId id="2147483720" r:id="rId8"/>
  </p:sldMasterIdLst>
  <p:notesMasterIdLst>
    <p:notesMasterId r:id="rId63"/>
  </p:notesMasterIdLst>
  <p:sldIdLst>
    <p:sldId id="256" r:id="rId9"/>
    <p:sldId id="257" r:id="rId10"/>
    <p:sldId id="276" r:id="rId11"/>
    <p:sldId id="258" r:id="rId12"/>
    <p:sldId id="282" r:id="rId13"/>
    <p:sldId id="281" r:id="rId14"/>
    <p:sldId id="259" r:id="rId15"/>
    <p:sldId id="260" r:id="rId16"/>
    <p:sldId id="261" r:id="rId17"/>
    <p:sldId id="262" r:id="rId18"/>
    <p:sldId id="263" r:id="rId19"/>
    <p:sldId id="279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4" r:id="rId30"/>
    <p:sldId id="273" r:id="rId31"/>
    <p:sldId id="275" r:id="rId32"/>
    <p:sldId id="277" r:id="rId33"/>
    <p:sldId id="278" r:id="rId34"/>
    <p:sldId id="287" r:id="rId35"/>
    <p:sldId id="289" r:id="rId36"/>
    <p:sldId id="288" r:id="rId37"/>
    <p:sldId id="301" r:id="rId38"/>
    <p:sldId id="302" r:id="rId39"/>
    <p:sldId id="303" r:id="rId40"/>
    <p:sldId id="297" r:id="rId41"/>
    <p:sldId id="298" r:id="rId42"/>
    <p:sldId id="299" r:id="rId43"/>
    <p:sldId id="304" r:id="rId44"/>
    <p:sldId id="305" r:id="rId45"/>
    <p:sldId id="310" r:id="rId46"/>
    <p:sldId id="311" r:id="rId47"/>
    <p:sldId id="313" r:id="rId48"/>
    <p:sldId id="316" r:id="rId49"/>
    <p:sldId id="315" r:id="rId50"/>
    <p:sldId id="317" r:id="rId51"/>
    <p:sldId id="319" r:id="rId52"/>
    <p:sldId id="318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81541"/>
  </p:normalViewPr>
  <p:slideViewPr>
    <p:cSldViewPr snapToGrid="0" snapToObjects="1">
      <p:cViewPr varScale="1">
        <p:scale>
          <a:sx n="71" d="100"/>
          <a:sy n="71" d="100"/>
        </p:scale>
        <p:origin x="966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tableStyles" Target="tableStyle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547AF-2D05-7346-8286-943F59EB94D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6004C-966F-2E44-922D-E4727B0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65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1" name="Shape 9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Strings are always specified in double quotes.</a:t>
            </a:r>
          </a:p>
        </p:txBody>
      </p:sp>
    </p:spTree>
    <p:extLst>
      <p:ext uri="{BB962C8B-B14F-4D97-AF65-F5344CB8AC3E}">
        <p14:creationId xmlns:p14="http://schemas.microsoft.com/office/powerpoint/2010/main" val="1220564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1" name="Shape 9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Comments should be hash-style.</a:t>
            </a:r>
          </a:p>
          <a:p>
            <a:endParaRPr/>
          </a:p>
          <a:p>
            <a:r>
              <a:t>Multiline comments can be wrapped in /* */.</a:t>
            </a:r>
          </a:p>
        </p:txBody>
      </p:sp>
    </p:spTree>
    <p:extLst>
      <p:ext uri="{BB962C8B-B14F-4D97-AF65-F5344CB8AC3E}">
        <p14:creationId xmlns:p14="http://schemas.microsoft.com/office/powerpoint/2010/main" val="2036306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9" name="Shape 9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are editor plugins for vim, emacs, atom, sublime.</a:t>
            </a:r>
          </a:p>
        </p:txBody>
      </p:sp>
    </p:spTree>
    <p:extLst>
      <p:ext uri="{BB962C8B-B14F-4D97-AF65-F5344CB8AC3E}">
        <p14:creationId xmlns:p14="http://schemas.microsoft.com/office/powerpoint/2010/main" val="1788728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1" name="Shape 8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Apologies if you have OCD and this slide makes you upset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289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4" name="Shape 9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699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1" name="Shape 8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Ahhh</a:t>
            </a:r>
            <a:r>
              <a:rPr lang="en-US" dirty="0"/>
              <a:t>, much easier on the eyeballs!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643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290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980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love this slide because it's so dramatic.  Stop…in the name of </a:t>
            </a:r>
            <a:r>
              <a:rPr lang="en-US" dirty="0" err="1"/>
              <a:t>loooove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9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practice is to separate the variables from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5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338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overrides everything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3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 look in our </a:t>
            </a:r>
            <a:r>
              <a:rPr lang="en-US" dirty="0" err="1"/>
              <a:t>tfvars</a:t>
            </a:r>
            <a:r>
              <a:rPr lang="en-US" dirty="0"/>
              <a:t> and </a:t>
            </a:r>
            <a:r>
              <a:rPr lang="en-US" dirty="0" err="1"/>
              <a:t>tf</a:t>
            </a:r>
            <a:r>
              <a:rPr lang="en-US" dirty="0"/>
              <a:t> files…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4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 read from environment variables…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65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what should we call this thing that varies?  Drum roll please….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77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variables.tf!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19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 visual studio code, create a new file called variables.tf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257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8" name="Shape 10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  <p:extLst>
      <p:ext uri="{BB962C8B-B14F-4D97-AF65-F5344CB8AC3E}">
        <p14:creationId xmlns:p14="http://schemas.microsoft.com/office/powerpoint/2010/main" val="1835246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82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2" name="Shape 10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576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90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back.  You got your first taste of Terraform, now we're going to break it down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004C-966F-2E44-922D-E4727B0DDA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Continue adding to </a:t>
            </a:r>
            <a:r>
              <a:rPr lang="en-US"/>
              <a:t>your main.tf file…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656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8428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0097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8" name="Shape 10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  <p:extLst>
      <p:ext uri="{BB962C8B-B14F-4D97-AF65-F5344CB8AC3E}">
        <p14:creationId xmlns:p14="http://schemas.microsoft.com/office/powerpoint/2010/main" val="2672306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8" name="Shape 10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  <p:extLst>
      <p:ext uri="{BB962C8B-B14F-4D97-AF65-F5344CB8AC3E}">
        <p14:creationId xmlns:p14="http://schemas.microsoft.com/office/powerpoint/2010/main" val="19825401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8" name="Shape 10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  <p:extLst>
      <p:ext uri="{BB962C8B-B14F-4D97-AF65-F5344CB8AC3E}">
        <p14:creationId xmlns:p14="http://schemas.microsoft.com/office/powerpoint/2010/main" val="3476429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404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70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5" name="Shape 8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Here is the sample Terraform configuration file we reviewed earlier. Let</a:t>
            </a:r>
            <a:r>
              <a:rPr lang="en-US" dirty="0"/>
              <a:t>'</a:t>
            </a:r>
            <a:r>
              <a:rPr dirty="0"/>
              <a:t>s take a moment to review the components here.</a:t>
            </a:r>
          </a:p>
        </p:txBody>
      </p:sp>
    </p:spTree>
    <p:extLst>
      <p:ext uri="{BB962C8B-B14F-4D97-AF65-F5344CB8AC3E}">
        <p14:creationId xmlns:p14="http://schemas.microsoft.com/office/powerpoint/2010/main" val="199484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0" name="Shape 8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"</a:t>
            </a:r>
            <a:r>
              <a:rPr dirty="0"/>
              <a:t>resource</a:t>
            </a:r>
            <a:r>
              <a:rPr lang="en-US" dirty="0"/>
              <a:t>"</a:t>
            </a:r>
            <a:r>
              <a:rPr dirty="0"/>
              <a:t> is a top-level keyword like </a:t>
            </a:r>
            <a:r>
              <a:rPr lang="en-US" dirty="0"/>
              <a:t>"</a:t>
            </a:r>
            <a:r>
              <a:rPr dirty="0"/>
              <a:t>for</a:t>
            </a:r>
            <a:r>
              <a:rPr lang="en-US" dirty="0"/>
              <a:t>"</a:t>
            </a:r>
            <a:r>
              <a:rPr dirty="0"/>
              <a:t> and </a:t>
            </a:r>
            <a:r>
              <a:rPr lang="en-US" dirty="0"/>
              <a:t>"</a:t>
            </a:r>
            <a:r>
              <a:rPr dirty="0"/>
              <a:t>while</a:t>
            </a:r>
            <a:r>
              <a:rPr lang="en-US" dirty="0"/>
              <a:t>"</a:t>
            </a:r>
            <a:r>
              <a:rPr dirty="0"/>
              <a:t> in other programming languages. There are a few five top-level keywords in Terraform configurations:</a:t>
            </a:r>
          </a:p>
          <a:p>
            <a:endParaRPr dirty="0"/>
          </a:p>
          <a:p>
            <a:r>
              <a:rPr dirty="0"/>
              <a:t>- module</a:t>
            </a:r>
          </a:p>
          <a:p>
            <a:r>
              <a:rPr dirty="0"/>
              <a:t>- output</a:t>
            </a:r>
          </a:p>
          <a:p>
            <a:r>
              <a:rPr dirty="0"/>
              <a:t>- provider</a:t>
            </a:r>
          </a:p>
          <a:p>
            <a:r>
              <a:rPr dirty="0"/>
              <a:t>- resource</a:t>
            </a:r>
          </a:p>
          <a:p>
            <a:r>
              <a:rPr dirty="0"/>
              <a:t>- variable</a:t>
            </a:r>
          </a:p>
          <a:p>
            <a:r>
              <a:rPr dirty="0"/>
              <a:t>- data</a:t>
            </a:r>
          </a:p>
          <a:p>
            <a:r>
              <a:rPr dirty="0"/>
              <a:t>- terraform</a:t>
            </a:r>
          </a:p>
          <a:p>
            <a:endParaRPr dirty="0"/>
          </a:p>
          <a:p>
            <a:r>
              <a:rPr dirty="0"/>
              <a:t>This can be specified multiple times in the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6844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5" name="Shape 8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next value is the type of the resource. Resources types are always prefixed with their provider (</a:t>
            </a:r>
            <a:r>
              <a:rPr dirty="0" err="1"/>
              <a:t>a</a:t>
            </a:r>
            <a:r>
              <a:rPr lang="en-US" dirty="0" err="1"/>
              <a:t>zurerm</a:t>
            </a:r>
            <a:r>
              <a:rPr dirty="0"/>
              <a:t> in this case). There can be multiple resources of the same type in a Terraform configuration. Other examples include:</a:t>
            </a:r>
          </a:p>
          <a:p>
            <a:endParaRPr dirty="0"/>
          </a:p>
          <a:p>
            <a:r>
              <a:rPr dirty="0"/>
              <a:t>- </a:t>
            </a:r>
            <a:r>
              <a:rPr dirty="0" err="1"/>
              <a:t>dnsimple_record</a:t>
            </a:r>
            <a:endParaRPr dirty="0"/>
          </a:p>
          <a:p>
            <a:pPr marL="264694" indent="-264694">
              <a:buSzPct val="75000"/>
              <a:buChar char="-"/>
            </a:pPr>
            <a:r>
              <a:rPr dirty="0" err="1"/>
              <a:t>fastly_service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184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0" name="Shape 9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next value is the identifier (id) of the resource. </a:t>
            </a:r>
            <a:r>
              <a:rPr b="1"/>
              <a:t>This must be unique within the scope of the resource type</a:t>
            </a:r>
            <a:r>
              <a:t>. This can be any value, but this is the ID that is referenced during interpolation.</a:t>
            </a:r>
          </a:p>
        </p:txBody>
      </p:sp>
    </p:spTree>
    <p:extLst>
      <p:ext uri="{BB962C8B-B14F-4D97-AF65-F5344CB8AC3E}">
        <p14:creationId xmlns:p14="http://schemas.microsoft.com/office/powerpoint/2010/main" val="5359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1" name="Shape 9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whole block collectively is called a </a:t>
            </a:r>
            <a:r>
              <a:rPr lang="en-US" dirty="0"/>
              <a:t>"</a:t>
            </a:r>
            <a:r>
              <a:rPr dirty="0"/>
              <a:t>stanza</a:t>
            </a:r>
            <a:r>
              <a:rPr lang="en-US" dirty="0"/>
              <a:t>"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86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6" name="Shape 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"</a:t>
            </a:r>
            <a:r>
              <a:rPr lang="en-CA" dirty="0"/>
              <a:t>name</a:t>
            </a:r>
            <a:r>
              <a:rPr lang="en-US" dirty="0"/>
              <a:t>"</a:t>
            </a:r>
            <a:r>
              <a:rPr dirty="0"/>
              <a:t> and </a:t>
            </a:r>
            <a:r>
              <a:rPr lang="en-US" dirty="0"/>
              <a:t>"</a:t>
            </a:r>
            <a:r>
              <a:rPr lang="en-CA" dirty="0"/>
              <a:t>location</a:t>
            </a:r>
            <a:r>
              <a:rPr lang="en-US" dirty="0"/>
              <a:t>"</a:t>
            </a:r>
            <a:r>
              <a:rPr dirty="0"/>
              <a:t> are both arguments to the aws_instance resource type. The arguments are either key-value pairs or key-maps pairs</a:t>
            </a:r>
          </a:p>
        </p:txBody>
      </p:sp>
    </p:spTree>
    <p:extLst>
      <p:ext uri="{BB962C8B-B14F-4D97-AF65-F5344CB8AC3E}">
        <p14:creationId xmlns:p14="http://schemas.microsoft.com/office/powerpoint/2010/main" val="183875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6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8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sz="120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43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8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569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05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47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384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4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3B9-F59E-6D44-86B9-11E805B7C26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73B9-F59E-6D44-86B9-11E805B7C26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C24F-BCFB-2E40-850F-81E93CD5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488469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6921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9695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2640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387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8955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6892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00955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5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myfirstrg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16061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919" name="Rectangle"/>
          <p:cNvSpPr/>
          <p:nvPr/>
        </p:nvSpPr>
        <p:spPr>
          <a:xfrm>
            <a:off x="3041911" y="1183028"/>
            <a:ext cx="8508478" cy="1801519"/>
          </a:xfrm>
          <a:prstGeom prst="rect">
            <a:avLst/>
          </a:prstGeom>
          <a:ln w="38100">
            <a:solidFill>
              <a:srgbClr val="263235"/>
            </a:solidFill>
            <a:miter lim="400000"/>
          </a:ln>
        </p:spPr>
        <p:txBody>
          <a:bodyPr lIns="0" tIns="0" rIns="0" bIns="0"/>
          <a:lstStyle/>
          <a:p>
            <a:pPr algn="ctr" defTabSz="410766" hangingPunct="0">
              <a:defRPr sz="3000">
                <a:latin typeface="Courier"/>
                <a:ea typeface="Courier"/>
                <a:cs typeface="Courier"/>
                <a:sym typeface="Courier"/>
              </a:defRPr>
            </a:pPr>
            <a:endParaRPr sz="1500" kern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09951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296" name="(Resource) Argu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dirty="0"/>
              <a:t>(Resource) Argument</a:t>
            </a:r>
          </a:p>
          <a:p>
            <a:r>
              <a:rPr dirty="0"/>
              <a:t>An argument is an input or configuration option to a resource. An </a:t>
            </a:r>
            <a:r>
              <a:rPr lang="en-US" dirty="0"/>
              <a:t>Azure VM </a:t>
            </a:r>
            <a:r>
              <a:rPr dirty="0"/>
              <a:t>accepts </a:t>
            </a:r>
            <a:r>
              <a:rPr lang="en-US" dirty="0">
                <a:latin typeface="Courier"/>
                <a:sym typeface="Courier"/>
              </a:rPr>
              <a:t>image</a:t>
            </a:r>
            <a:r>
              <a:rPr dirty="0"/>
              <a:t> as an input parameter. This makes </a:t>
            </a:r>
            <a:r>
              <a:rPr lang="en-US" dirty="0">
                <a:latin typeface="Courier"/>
                <a:sym typeface="Courier"/>
              </a:rPr>
              <a:t>image</a:t>
            </a:r>
            <a:r>
              <a:rPr dirty="0"/>
              <a:t> an argument to the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dirty="0" err="1">
                <a:latin typeface="Courier"/>
                <a:ea typeface="Courier"/>
                <a:cs typeface="Courier"/>
                <a:sym typeface="Courier"/>
              </a:rPr>
              <a:t>zure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_instance</a:t>
            </a:r>
            <a:r>
              <a:rPr dirty="0"/>
              <a:t> resource.</a:t>
            </a:r>
          </a:p>
        </p:txBody>
      </p:sp>
    </p:spTree>
    <p:extLst>
      <p:ext uri="{BB962C8B-B14F-4D97-AF65-F5344CB8AC3E}">
        <p14:creationId xmlns:p14="http://schemas.microsoft.com/office/powerpoint/2010/main" val="17277581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41483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5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37059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# This is a comment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5345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l"/>
            <a:r>
              <a:rPr lang="en-US" sz="2400" i="1" dirty="0">
                <a:solidFill>
                  <a:srgbClr val="006400"/>
                </a:solidFill>
                <a:latin typeface="Consolas" panose="020B0609020204030204" pitchFamily="49" charset="0"/>
              </a:rPr>
              <a:t># This is a comment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rgbClr val="006400"/>
                </a:solidFill>
                <a:latin typeface="Consolas" panose="020B0609020204030204" pitchFamily="49" charset="0"/>
              </a:rPr>
              <a:t>/* This is a multiline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i="1" dirty="0">
                <a:solidFill>
                  <a:srgbClr val="006400"/>
                </a:solidFill>
                <a:latin typeface="Consolas" panose="020B0609020204030204" pitchFamily="49" charset="0"/>
              </a:rPr>
              <a:t>comment */</a:t>
            </a:r>
          </a:p>
          <a:p>
            <a:pPr algn="l"/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dnsimple_record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 "web"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i="1" dirty="0">
                <a:solidFill>
                  <a:srgbClr val="006400"/>
                </a:solidFill>
                <a:latin typeface="Consolas" panose="020B0609020204030204" pitchFamily="49" charset="0"/>
              </a:rPr>
              <a:t># ...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9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4360832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variable &quot;thing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26879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"thing"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description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&lt;&lt;EOF</a:t>
            </a:r>
          </a:p>
          <a:p>
            <a:pPr algn="l"/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This is a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multiline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string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EOF</a:t>
            </a: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4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19107705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yntax Highligh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 Highlighting</a:t>
            </a:r>
          </a:p>
        </p:txBody>
      </p:sp>
      <p:sp>
        <p:nvSpPr>
          <p:cNvPr id="947" name="Plugins for HCL exist for most major editors, but ruby tends to work best if one does not exist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Plugins for HCL exist for most major editors</a:t>
            </a:r>
            <a:r>
              <a:rPr lang="en-CA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Visual Studio Code (our favorite!)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Vim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 err="1"/>
              <a:t>Emacs</a:t>
            </a:r>
            <a:endParaRPr lang="en-CA" dirty="0"/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Atom</a:t>
            </a:r>
          </a:p>
        </p:txBody>
      </p:sp>
    </p:spTree>
    <p:extLst>
      <p:ext uri="{BB962C8B-B14F-4D97-AF65-F5344CB8AC3E}">
        <p14:creationId xmlns:p14="http://schemas.microsoft.com/office/powerpoint/2010/main" val="1579062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Auto-Formatting</a:t>
            </a:r>
          </a:p>
        </p:txBody>
      </p:sp>
    </p:spTree>
    <p:extLst>
      <p:ext uri="{BB962C8B-B14F-4D97-AF65-F5344CB8AC3E}">
        <p14:creationId xmlns:p14="http://schemas.microsoft.com/office/powerpoint/2010/main" val="14149830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Auto-Formatting</a:t>
            </a:r>
          </a:p>
        </p:txBody>
      </p:sp>
      <p:sp>
        <p:nvSpPr>
          <p:cNvPr id="974" name="Terraform has built-in support for auto-formatting configuration files to match the HCL specifica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Terraform has built-in support for auto-formatting configuration files to match the HCL specification.</a:t>
            </a:r>
          </a:p>
          <a:p>
            <a:r>
              <a:t>There is no need to manually align things.</a:t>
            </a:r>
          </a:p>
          <a:p>
            <a:r>
              <a:t>This helps keep configurations VCS-friendly and reduces bike-shed arguments over formatting styles.</a:t>
            </a:r>
          </a:p>
          <a:p>
            <a:r>
              <a:t>Plugins exist for most major editors.</a:t>
            </a:r>
          </a:p>
        </p:txBody>
      </p:sp>
    </p:spTree>
    <p:extLst>
      <p:ext uri="{BB962C8B-B14F-4D97-AF65-F5344CB8AC3E}">
        <p14:creationId xmlns:p14="http://schemas.microsoft.com/office/powerpoint/2010/main" val="3866346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Chapter Goals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Terraform Language Breakdown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Introducing Variables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Interpolation Syntax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Add in our Azure Network Plumbing!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Quiz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38655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Command: terraform fm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Command: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fmt</a:t>
            </a:r>
          </a:p>
        </p:txBody>
      </p:sp>
      <p:sp>
        <p:nvSpPr>
          <p:cNvPr id="977" name="The terraform fmt command (pronounced &quot;phum-pt&quot;) formats configuration fil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terraform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fmt</a:t>
            </a:r>
            <a:r>
              <a:rPr dirty="0"/>
              <a:t> command (pronounced </a:t>
            </a:r>
            <a:r>
              <a:rPr lang="en-US" dirty="0"/>
              <a:t>"</a:t>
            </a:r>
            <a:r>
              <a:rPr dirty="0" err="1"/>
              <a:t>phum-pt</a:t>
            </a:r>
            <a:r>
              <a:rPr lang="en-US" dirty="0"/>
              <a:t>"</a:t>
            </a:r>
            <a:r>
              <a:rPr dirty="0"/>
              <a:t>) formats configuration files.</a:t>
            </a:r>
          </a:p>
          <a:p>
            <a:r>
              <a:rPr dirty="0"/>
              <a:t>It also reports on syntax errors, if they exist.</a:t>
            </a:r>
          </a:p>
        </p:txBody>
      </p:sp>
    </p:spTree>
    <p:extLst>
      <p:ext uri="{BB962C8B-B14F-4D97-AF65-F5344CB8AC3E}">
        <p14:creationId xmlns:p14="http://schemas.microsoft.com/office/powerpoint/2010/main" val="20304799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Exercise: Run terraform fm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Exercise: 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fmt</a:t>
            </a:r>
          </a:p>
        </p:txBody>
      </p:sp>
      <p:sp>
        <p:nvSpPr>
          <p:cNvPr id="980" name="Run the terraform fmt command with no arguments. By default it will choose all Terraform configurations in the current working directory non-recursively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Run the </a:t>
            </a:r>
            <a:r>
              <a:rPr dirty="0">
                <a:highlight>
                  <a:srgbClr val="FFFF00"/>
                </a:highlight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terraform </a:t>
            </a:r>
            <a:r>
              <a:rPr dirty="0" err="1">
                <a:highlight>
                  <a:srgbClr val="FFFF00"/>
                </a:highlight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fmt</a:t>
            </a:r>
            <a:r>
              <a:rPr dirty="0"/>
              <a:t> command with no arguments. By default it will choose all Terraform configurations in the current working directory non-recursively.</a:t>
            </a:r>
          </a:p>
          <a:p>
            <a:r>
              <a:rPr dirty="0"/>
              <a:t>Open the file and see that it has been formatted.</a:t>
            </a:r>
          </a:p>
        </p:txBody>
      </p:sp>
    </p:spTree>
    <p:extLst>
      <p:ext uri="{BB962C8B-B14F-4D97-AF65-F5344CB8AC3E}">
        <p14:creationId xmlns:p14="http://schemas.microsoft.com/office/powerpoint/2010/main" val="6139524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30572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             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             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tags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environment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"Production"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      }</a:t>
            </a: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19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1506387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$ terraform fmt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115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&gt; terraform </a:t>
            </a:r>
            <a:r>
              <a:rPr lang="en-US" dirty="0" err="1">
                <a:latin typeface="Consolas" panose="020B0609020204030204" pitchFamily="49" charset="0"/>
              </a:rPr>
              <a:t>fmt</a:t>
            </a:r>
            <a:endParaRPr lang="en-US" dirty="0"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32880812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30572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tags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	environment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"Production"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19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5713192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dirty="0"/>
              <a:t>Introducing Variables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97510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311" name="Variab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Variable</a:t>
            </a:r>
          </a:p>
          <a:p>
            <a:r>
              <a:t>A variable is a user or machine-supplied input in Terraform configurations. Variables can be supplied via environment variables, CLI flags, or variable files. Combined with modules, variables help make Terraform flexible, sharable, and extensible.</a:t>
            </a:r>
          </a:p>
        </p:txBody>
      </p:sp>
    </p:spTree>
    <p:extLst>
      <p:ext uri="{BB962C8B-B14F-4D97-AF65-F5344CB8AC3E}">
        <p14:creationId xmlns:p14="http://schemas.microsoft.com/office/powerpoint/2010/main" val="84641573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Variables</a:t>
            </a:r>
          </a:p>
        </p:txBody>
      </p:sp>
      <p:sp>
        <p:nvSpPr>
          <p:cNvPr id="1131" name="Define the parameterization of Terraform configurat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Define the parameterization of Terraform configurations</a:t>
            </a:r>
          </a:p>
          <a:p>
            <a:r>
              <a:t>Can have defaults, be provided with a variables file, asked for at execution, or overridden via the CLI</a:t>
            </a:r>
          </a:p>
          <a:p>
            <a:r>
              <a:t>Values can be strings or maps</a:t>
            </a:r>
          </a:p>
          <a:p>
            <a:r>
              <a:t>Must be defined before used</a:t>
            </a:r>
          </a:p>
        </p:txBody>
      </p:sp>
    </p:spTree>
    <p:extLst>
      <p:ext uri="{BB962C8B-B14F-4D97-AF65-F5344CB8AC3E}">
        <p14:creationId xmlns:p14="http://schemas.microsoft.com/office/powerpoint/2010/main" val="123903176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Variable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 Types</a:t>
            </a:r>
          </a:p>
        </p:txBody>
      </p:sp>
      <p:sp>
        <p:nvSpPr>
          <p:cNvPr id="1137" name="Valid variable types are string, list, and map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Valid variable types are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dirty="0"/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dirty="0"/>
              <a:t>, and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dirty="0"/>
              <a:t>.</a:t>
            </a:r>
          </a:p>
          <a:p>
            <a:r>
              <a:rPr dirty="0"/>
              <a:t>If omitted, the type is inferred from the type of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default</a:t>
            </a:r>
            <a:r>
              <a:rPr dirty="0"/>
              <a:t>.</a:t>
            </a:r>
          </a:p>
          <a:p>
            <a:r>
              <a:rPr dirty="0"/>
              <a:t>If no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default</a:t>
            </a:r>
            <a:r>
              <a:rPr dirty="0"/>
              <a:t> is provided, the type is assumed as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dirty="0"/>
              <a:t>.</a:t>
            </a:r>
            <a:endParaRPr lang="en-CA" dirty="0"/>
          </a:p>
          <a:p>
            <a:r>
              <a:rPr lang="en-CA" dirty="0"/>
              <a:t>A description can be added to clarify what the variable is for.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2268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Variable Defa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 Defaults</a:t>
            </a:r>
          </a:p>
        </p:txBody>
      </p:sp>
      <p:sp>
        <p:nvSpPr>
          <p:cNvPr id="1134" name="Variables may declare a default that is a string, list, or map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Variables may declare a default that is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t>, 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t>.</a:t>
            </a:r>
          </a:p>
          <a:p>
            <a:r>
              <a:t>If no default is specified, the variable is marked as </a:t>
            </a:r>
            <a:r>
              <a:rPr i="1">
                <a:latin typeface="Klavika Basic"/>
                <a:ea typeface="Klavika Basic"/>
                <a:cs typeface="Klavika Basic"/>
                <a:sym typeface="Klavika Basic"/>
              </a:rPr>
              <a:t>required</a:t>
            </a:r>
            <a:r>
              <a:t> (will prompt for a value on each run).</a:t>
            </a:r>
          </a:p>
          <a:p>
            <a:r>
              <a:t>Default values take the lowest precedence and may be overridden at various phases in the Terraform process.</a:t>
            </a:r>
          </a:p>
        </p:txBody>
      </p:sp>
    </p:spTree>
    <p:extLst>
      <p:ext uri="{BB962C8B-B14F-4D97-AF65-F5344CB8AC3E}">
        <p14:creationId xmlns:p14="http://schemas.microsoft.com/office/powerpoint/2010/main" val="2578653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CA" dirty="0"/>
              <a:t>Terraform Language Breakdown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9765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Variable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Exercise: Change Static Values to Variables</a:t>
            </a:r>
            <a:endParaRPr dirty="0"/>
          </a:p>
        </p:txBody>
      </p:sp>
      <p:sp>
        <p:nvSpPr>
          <p:cNvPr id="1137" name="Valid variable types are string, list, and map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Inside our Resource Group resource let's change the static values to variables: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name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location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tags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66444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3795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provider "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azurerm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" {```}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resource_group_name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the…"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resource_group_location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the…."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252644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1036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variable "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resource_group_location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" { </a:t>
            </a:r>
          </a:p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    type = "string" </a:t>
            </a:r>
          </a:p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    default = "East US" </a:t>
            </a:r>
          </a:p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    description = "This variable defines the…."</a:t>
            </a:r>
          </a:p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resource_group_tag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"Production"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"Production resource tag"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resource "azurerm_resource_group" "myfirstrg" {</a:t>
            </a:r>
          </a:p>
        </p:txBody>
      </p:sp>
    </p:spTree>
    <p:extLst>
      <p:ext uri="{BB962C8B-B14F-4D97-AF65-F5344CB8AC3E}">
        <p14:creationId xmlns:p14="http://schemas.microsoft.com/office/powerpoint/2010/main" val="204454738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43" y="1786869"/>
            <a:ext cx="4598114" cy="45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5027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Out The Variables </a:t>
            </a:r>
          </a:p>
        </p:txBody>
      </p:sp>
      <p:sp>
        <p:nvSpPr>
          <p:cNvPr id="6" name="Right Arrow 5"/>
          <p:cNvSpPr/>
          <p:nvPr/>
        </p:nvSpPr>
        <p:spPr>
          <a:xfrm rot="5400000" flipV="1">
            <a:off x="4964988" y="2086334"/>
            <a:ext cx="1406768" cy="46968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7025" y="3192067"/>
            <a:ext cx="546269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Resource or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 Variable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9" name="Left-Up Arrow 8"/>
          <p:cNvSpPr/>
          <p:nvPr/>
        </p:nvSpPr>
        <p:spPr>
          <a:xfrm rot="16200000">
            <a:off x="76217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0" name="Left-Up Arrow 9"/>
          <p:cNvSpPr/>
          <p:nvPr/>
        </p:nvSpPr>
        <p:spPr>
          <a:xfrm rot="10800000">
            <a:off x="22043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554" y="5001997"/>
            <a:ext cx="3927230" cy="94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200" dirty="0" err="1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main.tf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7930" y="5001997"/>
            <a:ext cx="3927230" cy="94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200" dirty="0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??????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73504219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Variables </a:t>
            </a:r>
            <a:r>
              <a:rPr lang="mr-IN" dirty="0"/>
              <a:t>–</a:t>
            </a:r>
            <a:r>
              <a:rPr lang="en-US" dirty="0"/>
              <a:t> Three Levels of Precedence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Command line flags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marL="457200" lvl="0" indent="-457200" defTabSz="9144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latin typeface="Consolas" panose="020B0609020204030204" pitchFamily="49" charset="0"/>
              </a:rPr>
              <a:t>terraform apply –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'</a:t>
            </a:r>
            <a:r>
              <a:rPr lang="en-US" sz="2400" dirty="0" err="1">
                <a:latin typeface="Consolas" panose="020B0609020204030204" pitchFamily="49" charset="0"/>
              </a:rPr>
              <a:t>resource_group_name</a:t>
            </a:r>
            <a:r>
              <a:rPr lang="en-US" sz="2400" dirty="0">
                <a:latin typeface="Consolas" panose="020B0609020204030204" pitchFamily="49" charset="0"/>
              </a:rPr>
              <a:t>' –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\ '</a:t>
            </a:r>
            <a:r>
              <a:rPr lang="en-US" sz="2400" dirty="0" err="1">
                <a:latin typeface="Consolas" panose="020B0609020204030204" pitchFamily="49" charset="0"/>
              </a:rPr>
              <a:t>resource_group_location</a:t>
            </a:r>
            <a:r>
              <a:rPr lang="en-US" sz="2400" dirty="0">
                <a:latin typeface="Consolas" panose="020B0609020204030204" pitchFamily="49" charset="0"/>
              </a:rPr>
              <a:t>' –</a:t>
            </a:r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'</a:t>
            </a:r>
            <a:r>
              <a:rPr lang="en-US" sz="2400" dirty="0" err="1">
                <a:latin typeface="Consolas" panose="020B0609020204030204" pitchFamily="49" charset="0"/>
              </a:rPr>
              <a:t>resource_group_tag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2814978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Variables </a:t>
            </a:r>
            <a:r>
              <a:rPr lang="mr-IN" dirty="0"/>
              <a:t>–</a:t>
            </a:r>
            <a:r>
              <a:rPr lang="en-US" dirty="0"/>
              <a:t> Three Levels of Precedence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 file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For all files that match </a:t>
            </a:r>
            <a:r>
              <a:rPr lang="en-US" dirty="0" err="1"/>
              <a:t>terraform.tfvars</a:t>
            </a:r>
            <a:r>
              <a:rPr lang="en-US" dirty="0"/>
              <a:t> or *.</a:t>
            </a:r>
            <a:r>
              <a:rPr lang="en-US" dirty="0" err="1"/>
              <a:t>auto.tfvars</a:t>
            </a:r>
            <a:r>
              <a:rPr lang="en-US" dirty="0"/>
              <a:t> or *.</a:t>
            </a:r>
            <a:r>
              <a:rPr lang="en-US" dirty="0" err="1"/>
              <a:t>tf</a:t>
            </a:r>
            <a:r>
              <a:rPr lang="en-US" dirty="0"/>
              <a:t> Terraform will automatically load it to populate the variables</a:t>
            </a:r>
          </a:p>
        </p:txBody>
      </p:sp>
    </p:spTree>
    <p:extLst>
      <p:ext uri="{BB962C8B-B14F-4D97-AF65-F5344CB8AC3E}">
        <p14:creationId xmlns:p14="http://schemas.microsoft.com/office/powerpoint/2010/main" val="201228058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Variables </a:t>
            </a:r>
            <a:r>
              <a:rPr lang="mr-IN" dirty="0"/>
              <a:t>–</a:t>
            </a:r>
            <a:r>
              <a:rPr lang="en-US" dirty="0"/>
              <a:t> Three Levels of Precedence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environment variables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Terraform will read environment variables in the form of </a:t>
            </a:r>
            <a:r>
              <a:rPr lang="en-US" dirty="0" err="1"/>
              <a:t>TF_VAR_</a:t>
            </a:r>
            <a:r>
              <a:rPr lang="en-US" b="1" dirty="0" err="1"/>
              <a:t>name</a:t>
            </a:r>
            <a:r>
              <a:rPr lang="en-US" b="1" dirty="0"/>
              <a:t> </a:t>
            </a:r>
            <a:endParaRPr lang="en-US" dirty="0"/>
          </a:p>
          <a:p>
            <a:r>
              <a:rPr lang="en-US" sz="2400" dirty="0">
                <a:latin typeface="Consolas" panose="020B0609020204030204" pitchFamily="49" charset="0"/>
              </a:rPr>
              <a:t>		&gt; </a:t>
            </a:r>
            <a:r>
              <a:rPr lang="en-US" sz="2400" dirty="0" err="1">
                <a:latin typeface="Consolas" panose="020B0609020204030204" pitchFamily="49" charset="0"/>
              </a:rPr>
              <a:t>env:TF_VAR_TOMATO</a:t>
            </a:r>
            <a:r>
              <a:rPr lang="en-US" sz="2400" dirty="0">
                <a:latin typeface="Consolas" panose="020B0609020204030204" pitchFamily="49" charset="0"/>
              </a:rPr>
              <a:t> = 'delicious’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	&gt; write $TF_VAR_TOMATO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	delicious</a:t>
            </a:r>
          </a:p>
        </p:txBody>
      </p:sp>
    </p:spTree>
    <p:extLst>
      <p:ext uri="{BB962C8B-B14F-4D97-AF65-F5344CB8AC3E}">
        <p14:creationId xmlns:p14="http://schemas.microsoft.com/office/powerpoint/2010/main" val="18273863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Out The Variables </a:t>
            </a:r>
          </a:p>
        </p:txBody>
      </p:sp>
      <p:sp>
        <p:nvSpPr>
          <p:cNvPr id="6" name="Right Arrow 5"/>
          <p:cNvSpPr/>
          <p:nvPr/>
        </p:nvSpPr>
        <p:spPr>
          <a:xfrm rot="5400000" flipV="1">
            <a:off x="4964988" y="2086334"/>
            <a:ext cx="1406768" cy="46968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7025" y="3192067"/>
            <a:ext cx="546269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Resource or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 Variable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9" name="Left-Up Arrow 8"/>
          <p:cNvSpPr/>
          <p:nvPr/>
        </p:nvSpPr>
        <p:spPr>
          <a:xfrm rot="16200000">
            <a:off x="76217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0" name="Left-Up Arrow 9"/>
          <p:cNvSpPr/>
          <p:nvPr/>
        </p:nvSpPr>
        <p:spPr>
          <a:xfrm rot="10800000">
            <a:off x="22043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554" y="5001997"/>
            <a:ext cx="3927230" cy="94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200" dirty="0" err="1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main.tf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7930" y="5001997"/>
            <a:ext cx="3927230" cy="94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200" dirty="0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??????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54937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Out The Variables </a:t>
            </a:r>
          </a:p>
        </p:txBody>
      </p:sp>
      <p:sp>
        <p:nvSpPr>
          <p:cNvPr id="6" name="Right Arrow 5"/>
          <p:cNvSpPr/>
          <p:nvPr/>
        </p:nvSpPr>
        <p:spPr>
          <a:xfrm rot="5400000" flipV="1">
            <a:off x="4964988" y="2086334"/>
            <a:ext cx="1406768" cy="46968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7025" y="3192067"/>
            <a:ext cx="546269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Resource or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Klavika Basic Light"/>
              </a:rPr>
              <a:t> Variable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9" name="Left-Up Arrow 8"/>
          <p:cNvSpPr/>
          <p:nvPr/>
        </p:nvSpPr>
        <p:spPr>
          <a:xfrm rot="16200000">
            <a:off x="76217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0" name="Left-Up Arrow 9"/>
          <p:cNvSpPr/>
          <p:nvPr/>
        </p:nvSpPr>
        <p:spPr>
          <a:xfrm rot="10800000">
            <a:off x="2204332" y="3158088"/>
            <a:ext cx="1555968" cy="1676400"/>
          </a:xfrm>
          <a:prstGeom prst="leftUp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Klavika Basic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554" y="5001997"/>
            <a:ext cx="3927230" cy="94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200" dirty="0" err="1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main.tf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7930" y="5048164"/>
            <a:ext cx="3927230" cy="852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600" dirty="0">
                <a:solidFill>
                  <a:schemeClr val="bg2">
                    <a:lumMod val="50000"/>
                  </a:schemeClr>
                </a:solidFill>
                <a:sym typeface="Klavika Basic Light"/>
              </a:rPr>
              <a:t>variables.tf</a:t>
            </a:r>
            <a:endParaRPr kumimoji="0" lang="en-US" sz="46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95118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onfiguration Synta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 Syntax</a:t>
            </a:r>
          </a:p>
        </p:txBody>
      </p:sp>
      <p:sp>
        <p:nvSpPr>
          <p:cNvPr id="880" name="Configurations are written in HashiCorp Configuration Language (HCL)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Configurations are written in HashiCorp Configuration Language (HCL).</a:t>
            </a:r>
          </a:p>
          <a:p>
            <a:r>
              <a:t>Designed to strike a balance between human-readable and machine-parsable.</a:t>
            </a:r>
          </a:p>
          <a:p>
            <a:r>
              <a:t>Terraform can also read syntax in JSON, but we recommend using HCL.</a:t>
            </a:r>
          </a:p>
        </p:txBody>
      </p:sp>
    </p:spTree>
    <p:extLst>
      <p:ext uri="{BB962C8B-B14F-4D97-AF65-F5344CB8AC3E}">
        <p14:creationId xmlns:p14="http://schemas.microsoft.com/office/powerpoint/2010/main" val="191605871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CA" dirty="0"/>
              <a:t>variables.tf</a:t>
            </a:r>
            <a:endParaRPr dirty="0"/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502701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resource_group_name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the…"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resource_group_location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the…."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resource_group_tag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"Production"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"Production resource tag"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1249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Let's Test	</a:t>
            </a:r>
            <a:endParaRPr dirty="0"/>
          </a:p>
        </p:txBody>
      </p:sp>
      <p:sp>
        <p:nvSpPr>
          <p:cNvPr id="311" name="Variab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lang="en-CA" dirty="0">
                <a:latin typeface="+mj-lt"/>
              </a:rPr>
              <a:t>Run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highlight>
                  <a:srgbClr val="FFFF00"/>
                </a:highlight>
                <a:latin typeface="Consolas" panose="020B0609020204030204" pitchFamily="49" charset="0"/>
              </a:rPr>
              <a:t>terraform plan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latin typeface="+mj-lt"/>
              </a:rPr>
              <a:t>to test the changes you made to your code…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77464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$ terraform apply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39805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PS&gt;</a:t>
            </a:r>
            <a:r>
              <a:rPr sz="1400" dirty="0"/>
              <a:t> terraform </a:t>
            </a:r>
            <a:r>
              <a:rPr lang="en-CA" sz="1400" dirty="0"/>
              <a:t>plan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rgbClr val="FFFF00"/>
                </a:solidFill>
              </a:rPr>
              <a:t>Refreshing Terraform state in-memory prior to plan...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tx1"/>
                </a:solidFill>
              </a:rPr>
              <a:t>The refreshed state will be used to calculate this plan, but will not be persisted to local or remote state storage.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>
              <a:solidFill>
                <a:srgbClr val="FFFF00"/>
              </a:solidFill>
            </a:endParaR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err="1">
                <a:solidFill>
                  <a:srgbClr val="FFFF00"/>
                </a:solidFill>
              </a:rPr>
              <a:t>azurerm_resource_group.myfirstrg</a:t>
            </a:r>
            <a:r>
              <a:rPr lang="en-US" sz="1400" dirty="0">
                <a:solidFill>
                  <a:srgbClr val="FFFF00"/>
                </a:solidFill>
              </a:rPr>
              <a:t>: Refreshing state... (ID: /subscriptions/c0a607b2-6372-4ef3-abdb-...</a:t>
            </a:r>
            <a:r>
              <a:rPr lang="en-US" sz="1400" dirty="0" err="1">
                <a:solidFill>
                  <a:srgbClr val="FFFF00"/>
                </a:solidFill>
              </a:rPr>
              <a:t>ba</a:t>
            </a:r>
            <a:r>
              <a:rPr lang="en-US" sz="1400" dirty="0">
                <a:solidFill>
                  <a:srgbClr val="FFFF00"/>
                </a:solidFill>
              </a:rPr>
              <a:t>/</a:t>
            </a:r>
            <a:r>
              <a:rPr lang="en-US" sz="1400" dirty="0" err="1">
                <a:solidFill>
                  <a:srgbClr val="FFFF00"/>
                </a:solidFill>
              </a:rPr>
              <a:t>resourceGroups</a:t>
            </a:r>
            <a:r>
              <a:rPr lang="en-US" sz="1400" dirty="0">
                <a:solidFill>
                  <a:srgbClr val="FFFF00"/>
                </a:solidFill>
              </a:rPr>
              <a:t>/</a:t>
            </a:r>
            <a:r>
              <a:rPr lang="en-US" sz="1400" dirty="0" err="1">
                <a:solidFill>
                  <a:srgbClr val="FFFF00"/>
                </a:solidFill>
              </a:rPr>
              <a:t>myfirstresourcegroup</a:t>
            </a:r>
            <a:r>
              <a:rPr lang="en-US" sz="1400" dirty="0">
                <a:solidFill>
                  <a:srgbClr val="FFFF00"/>
                </a:solidFill>
              </a:rPr>
              <a:t>)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>
              <a:solidFill>
                <a:srgbClr val="FFFF00"/>
              </a:solidFill>
            </a:endParaR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tx1"/>
                </a:solidFill>
              </a:rPr>
              <a:t>------------------------------------------------------------------------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 changes. Infrastructure is up-to-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date.This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means that Terraform did not detect any differences between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yourconfiguration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and real physical resources that exist. As a result,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noactions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need to be performed.</a:t>
            </a:r>
            <a:endParaRPr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7961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Accomplished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Broke down Resources and how they are structured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Discovered Variable Interpolation and learned about variables.tf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28430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Exercise: Run terraform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Challenge!</a:t>
            </a:r>
            <a:r>
              <a:rPr dirty="0"/>
              <a:t> </a:t>
            </a:r>
            <a:r>
              <a:rPr lang="en-CA" dirty="0"/>
              <a:t>Add a Virtual Network to our Plan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0" name="Run terraform plan on the Terraform files created in the previous section. Leave the output on the screen for the instructor to se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b="1" dirty="0"/>
              <a:t>Virtual Network</a:t>
            </a:r>
            <a:endParaRPr lang="en-CA" dirty="0"/>
          </a:p>
          <a:p>
            <a:pPr marL="457200" indent="-457200">
              <a:buFont typeface="Arial" charset="0"/>
              <a:buChar char="•"/>
            </a:pPr>
            <a:r>
              <a:rPr lang="en-CA" dirty="0"/>
              <a:t>A virtual network is a representation of your own network in the cloud. A virtual network is a logical isolation of the Azure cloud dedicated to your subscription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6608"/>
            <a:ext cx="3688080" cy="12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104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rraform's Go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Individual Challenge!</a:t>
            </a:r>
            <a:endParaRPr dirty="0"/>
          </a:p>
        </p:txBody>
      </p:sp>
      <p:sp>
        <p:nvSpPr>
          <p:cNvPr id="157" name="Unify the view of resources using infrastructure as co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Navigate to terraform.io/docs/providers/azurerm/index.html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Find the azurerm_virtual_network resource and add it to main.tf with these values:</a:t>
            </a:r>
          </a:p>
          <a:p>
            <a:pPr marL="514350" indent="-514350">
              <a:buFont typeface="Arial" charset="0"/>
              <a:buChar char="•"/>
            </a:pPr>
            <a:r>
              <a:rPr lang="en-CA" dirty="0"/>
              <a:t>name </a:t>
            </a:r>
            <a:r>
              <a:rPr lang="mr-IN" dirty="0"/>
              <a:t>–</a:t>
            </a:r>
            <a:r>
              <a:rPr lang="en-CA" dirty="0"/>
              <a:t> myfirstvn</a:t>
            </a:r>
          </a:p>
          <a:p>
            <a:pPr marL="514350" indent="-514350">
              <a:buFont typeface="Arial" charset="0"/>
              <a:buChar char="•"/>
            </a:pPr>
            <a:r>
              <a:rPr lang="en-CA" dirty="0"/>
              <a:t>address_space </a:t>
            </a:r>
            <a:r>
              <a:rPr lang="mr-IN" dirty="0"/>
              <a:t>–</a:t>
            </a:r>
            <a:r>
              <a:rPr lang="en-CA" dirty="0"/>
              <a:t> ["10.0.0.0/16"]</a:t>
            </a:r>
          </a:p>
          <a:p>
            <a:pPr marL="514350" indent="-514350">
              <a:buFont typeface="Arial" charset="0"/>
              <a:buChar char="•"/>
            </a:pPr>
            <a:r>
              <a:rPr lang="en-CA" dirty="0"/>
              <a:t>location </a:t>
            </a:r>
            <a:r>
              <a:rPr lang="mr-IN" dirty="0"/>
              <a:t>–</a:t>
            </a:r>
            <a:r>
              <a:rPr lang="en-CA" dirty="0"/>
              <a:t> East US</a:t>
            </a:r>
          </a:p>
          <a:p>
            <a:pPr marL="514350" indent="-514350">
              <a:buFont typeface="Arial" charset="0"/>
              <a:buChar char="•"/>
            </a:pPr>
            <a:r>
              <a:rPr lang="en-CA" dirty="0"/>
              <a:t>resource_group_name = </a:t>
            </a:r>
            <a:r>
              <a:rPr lang="en-CA" b="1" dirty="0"/>
              <a:t>??????</a:t>
            </a:r>
          </a:p>
          <a:p>
            <a:r>
              <a:rPr lang="en-CA" dirty="0"/>
              <a:t>3.	Run </a:t>
            </a:r>
            <a:r>
              <a:rPr lang="en-CA" dirty="0">
                <a:highlight>
                  <a:srgbClr val="FFFF00"/>
                </a:highlight>
                <a:latin typeface="Consolas" panose="020B0609020204030204" pitchFamily="49" charset="0"/>
              </a:rPr>
              <a:t>terraform apply</a:t>
            </a:r>
          </a:p>
          <a:p>
            <a:pPr marL="457200" lvl="1" indent="-457200">
              <a:buFont typeface="Arial" charset="0"/>
              <a:buChar char="•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31022319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CA" dirty="0"/>
              <a:t>main.tf</a:t>
            </a:r>
            <a:endParaRPr dirty="0"/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25648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resource "azurerm_resource_group" "myfirstrg" {```}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"azurerm_virtual_network"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myfirstvn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.vn_name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address_space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.vn_address_space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.vn_location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resource_group_name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.resource_group_name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73983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CA" dirty="0"/>
              <a:t>variables.tf</a:t>
            </a:r>
            <a:endParaRPr dirty="0"/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502701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variable "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resource_group_tag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" {```}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vn_name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myfirstvn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 virtual network name"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vn_address_space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"list"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"10.0.0.0/16"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is the default open network"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0318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CA" dirty="0"/>
              <a:t>_</a:t>
            </a:r>
            <a:r>
              <a:rPr lang="en-CA" dirty="0" err="1"/>
              <a:t>interface.tf</a:t>
            </a:r>
            <a:endParaRPr dirty="0"/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25648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variable "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vn_address_space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" {}</a:t>
            </a:r>
          </a:p>
          <a:p>
            <a:pPr algn="l"/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vn_location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type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"string"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default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F4500"/>
                </a:solidFill>
                <a:latin typeface="Consolas" panose="020B0609020204030204" pitchFamily="49" charset="0"/>
              </a:rPr>
              <a:t>	description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nsolas" panose="020B0609020204030204" pitchFamily="49" charset="0"/>
              </a:rPr>
              <a:t>"This variable defines the virtual network location"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435863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$ terraform apply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7561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PS&gt; terraform plan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An execution plan has been generated and is shown </a:t>
            </a:r>
            <a:r>
              <a:rPr lang="en-US" sz="1400" dirty="0" err="1"/>
              <a:t>below.Resource</a:t>
            </a:r>
            <a:r>
              <a:rPr lang="en-US" sz="1400" dirty="0"/>
              <a:t> actions are indicated with the following symbols: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create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Terraform will perform the following actions: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azurerm_virtual_network.myfirstvn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id:                  &lt;computed&gt;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address_space</a:t>
            </a:r>
            <a:r>
              <a:rPr lang="en-US" sz="1400" dirty="0"/>
              <a:t>.#:     "1"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address_space.0:     "10.0.0.0/16"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location:            "</a:t>
            </a:r>
            <a:r>
              <a:rPr lang="en-US" sz="1400" dirty="0" err="1"/>
              <a:t>eastus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name:                "</a:t>
            </a:r>
            <a:r>
              <a:rPr lang="en-US" sz="1400" dirty="0" err="1"/>
              <a:t>my_first_vn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resource_group_name</a:t>
            </a:r>
            <a:r>
              <a:rPr lang="en-US" sz="1400" dirty="0"/>
              <a:t>: "</a:t>
            </a:r>
            <a:r>
              <a:rPr lang="en-US" sz="1400" dirty="0" err="1"/>
              <a:t>myfirstresourcegroup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subnet.#:            &lt;computed&gt;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tags.%:              &lt;computed&gt;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rgbClr val="FFFF00"/>
                </a:solidFill>
              </a:rPr>
              <a:t>Plan</a:t>
            </a:r>
            <a:r>
              <a:rPr lang="en-US" sz="1400" dirty="0"/>
              <a:t>: 1 to add, 0 to change, 0 to destroy.</a:t>
            </a:r>
            <a:endParaRPr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09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290" name="Provid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dirty="0"/>
              <a:t>Provider</a:t>
            </a:r>
            <a:endParaRPr b="0" dirty="0">
              <a:latin typeface="+mn-lt"/>
              <a:ea typeface="+mn-ea"/>
              <a:cs typeface="+mn-cs"/>
              <a:sym typeface="Klavika Basic Light"/>
            </a:endParaRPr>
          </a:p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b="0" dirty="0">
                <a:latin typeface="+mn-lt"/>
                <a:ea typeface="+mn-ea"/>
                <a:cs typeface="+mn-cs"/>
                <a:sym typeface="Klavika Basic Light"/>
              </a:rPr>
              <a:t>A provider is an abstraction of the API/service provider such as </a:t>
            </a:r>
            <a:r>
              <a:rPr lang="en-CA" dirty="0">
                <a:latin typeface="Klavika Basic"/>
                <a:ea typeface="Klavika Basic"/>
                <a:cs typeface="Klavika Basic"/>
                <a:sym typeface="Klavika Basic"/>
              </a:rPr>
              <a:t>Azure</a:t>
            </a:r>
            <a:r>
              <a:rPr b="0" dirty="0">
                <a:latin typeface="+mn-lt"/>
                <a:ea typeface="+mn-ea"/>
                <a:cs typeface="+mn-cs"/>
                <a:sym typeface="Klavika Basic Light"/>
              </a:rPr>
              <a:t>, </a:t>
            </a:r>
            <a:r>
              <a:rPr lang="en-US" b="0" dirty="0">
                <a:latin typeface="+mn-lt"/>
                <a:ea typeface="+mn-ea"/>
                <a:cs typeface="+mn-cs"/>
                <a:sym typeface="Klavika Basic Light"/>
              </a:rPr>
              <a:t>VMWare</a:t>
            </a:r>
            <a:r>
              <a:rPr b="0" dirty="0">
                <a:latin typeface="+mn-lt"/>
                <a:ea typeface="+mn-ea"/>
                <a:cs typeface="+mn-cs"/>
                <a:sym typeface="Klavika Basic Light"/>
              </a:rPr>
              <a:t>, DNSimple, or Fastly. Providers typically require some sort of configuration data such as an API key or credential file.</a:t>
            </a:r>
          </a:p>
        </p:txBody>
      </p:sp>
    </p:spTree>
    <p:extLst>
      <p:ext uri="{BB962C8B-B14F-4D97-AF65-F5344CB8AC3E}">
        <p14:creationId xmlns:p14="http://schemas.microsoft.com/office/powerpoint/2010/main" val="609145477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$ terraform apply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4976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PS&gt; terraform apply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An execution plan has been generated and is shown </a:t>
            </a:r>
            <a:r>
              <a:rPr lang="en-US" sz="1400" dirty="0" err="1"/>
              <a:t>below.Resource</a:t>
            </a:r>
            <a:r>
              <a:rPr lang="en-US" sz="1400" dirty="0"/>
              <a:t> actions are indicated with the following symbols: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create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Terraform will perform the following actions: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azurerm_virtual_network.myfirstvn</a:t>
            </a:r>
            <a:r>
              <a:rPr lang="en-US" sz="1400" dirty="0"/>
              <a:t>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id:                  &lt;computed&gt;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address_space</a:t>
            </a:r>
            <a:r>
              <a:rPr lang="en-US" sz="1400" dirty="0"/>
              <a:t>.#:     "1"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address_space.0:     "10.0.0.0/16"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location:            "</a:t>
            </a:r>
            <a:r>
              <a:rPr lang="en-US" sz="1400" dirty="0" err="1"/>
              <a:t>eastus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name:                "</a:t>
            </a:r>
            <a:r>
              <a:rPr lang="en-US" sz="1400" dirty="0" err="1"/>
              <a:t>my_first_vn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resource_group_name</a:t>
            </a:r>
            <a:r>
              <a:rPr lang="en-US" sz="1400" dirty="0"/>
              <a:t>: "</a:t>
            </a:r>
            <a:r>
              <a:rPr lang="en-US" sz="1400" dirty="0" err="1"/>
              <a:t>myfirstresourcegroup</a:t>
            </a:r>
            <a:r>
              <a:rPr lang="en-US" sz="1400" dirty="0"/>
              <a:t>"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subnet.#:            &lt;computed&gt;  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tags.%:              &lt;computed&gt;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rgbClr val="FFFF00"/>
                </a:solidFill>
              </a:rPr>
              <a:t>Plan</a:t>
            </a:r>
            <a:r>
              <a:rPr lang="en-US" sz="1400" dirty="0"/>
              <a:t>: 1 to add, 0 to change, 0 to destroy.</a:t>
            </a:r>
            <a:endParaRPr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1684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$ terraform apply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2391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rgbClr val="FFFF00"/>
                </a:solidFill>
              </a:rPr>
              <a:t>Do you want to perform these actions?</a:t>
            </a:r>
            <a:r>
              <a:rPr lang="en-US" sz="1400" dirty="0"/>
              <a:t>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Terraform will perform the actions described above.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Only 'yes' will be accepted to approve.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FF00"/>
                </a:solidFill>
              </a:rPr>
              <a:t>Enter a value: </a:t>
            </a:r>
            <a:r>
              <a:rPr lang="en-US" sz="1400" dirty="0"/>
              <a:t>yes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err="1">
                <a:solidFill>
                  <a:srgbClr val="FFFF00"/>
                </a:solidFill>
              </a:rPr>
              <a:t>azurerm_virtual_network.myfirstvn</a:t>
            </a:r>
            <a:r>
              <a:rPr lang="en-US" sz="1400" dirty="0">
                <a:solidFill>
                  <a:srgbClr val="FFFF00"/>
                </a:solidFill>
              </a:rPr>
              <a:t>: Creating...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address_space</a:t>
            </a:r>
            <a:r>
              <a:rPr lang="en-US" sz="1400" dirty="0"/>
              <a:t>.#:     "" =&gt; "1"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address_space.0:     "" =&gt; "10.0.0.0/16"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location:            "" =&gt; "</a:t>
            </a:r>
            <a:r>
              <a:rPr lang="en-US" sz="1400" dirty="0" err="1"/>
              <a:t>eastus</a:t>
            </a:r>
            <a:r>
              <a:rPr lang="en-US" sz="1400" dirty="0"/>
              <a:t>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name:                "" =&gt; "</a:t>
            </a:r>
            <a:r>
              <a:rPr lang="en-US" sz="1400" dirty="0" err="1"/>
              <a:t>my_first_vn</a:t>
            </a:r>
            <a:r>
              <a:rPr lang="en-US" sz="1400" dirty="0"/>
              <a:t>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</a:t>
            </a:r>
            <a:r>
              <a:rPr lang="en-US" sz="1400" dirty="0" err="1"/>
              <a:t>resource_group_name</a:t>
            </a:r>
            <a:r>
              <a:rPr lang="en-US" sz="1400" dirty="0"/>
              <a:t>: "" =&gt; "</a:t>
            </a:r>
            <a:r>
              <a:rPr lang="en-US" sz="1400" dirty="0" err="1"/>
              <a:t>myfirstresourcegroup</a:t>
            </a:r>
            <a:r>
              <a:rPr lang="en-US" sz="1400" dirty="0"/>
              <a:t>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subnet.#:            "" =&gt; "&lt;computed&gt;" 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	tags.%:              "" =&gt; "&lt;computed&gt;"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Apply complete! Resources: 1 added, 0 changed, 0 destroyed.</a:t>
            </a:r>
            <a:endParaRPr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51952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Accomplished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Terraform Language Breakdown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Introducing Variables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Interpolation Syntax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Add in our Azure Network Plumbing!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28559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Quiz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What language is Terraform code written in? 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What are some components of a Resource?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What is an Azure Virtual Network?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/>
              <a:t>What are the 3 main </a:t>
            </a:r>
            <a:r>
              <a:rPr lang="en-CA"/>
              <a:t>places for Variables to come from?</a:t>
            </a:r>
            <a:endParaRPr lang="en-CA" dirty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51981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Command Line Interf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/>
              <a:t>Questions?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32121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293" name="Resour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dirty="0"/>
              <a:t>Resource</a:t>
            </a:r>
          </a:p>
          <a:p>
            <a:r>
              <a:rPr dirty="0"/>
              <a:t>A resource represents a component of a provider such as an </a:t>
            </a:r>
            <a:r>
              <a:rPr lang="en-US" dirty="0"/>
              <a:t>"</a:t>
            </a:r>
            <a:r>
              <a:rPr dirty="0"/>
              <a:t>AWS instance</a:t>
            </a:r>
            <a:r>
              <a:rPr lang="en-US" dirty="0"/>
              <a:t>"</a:t>
            </a:r>
            <a:r>
              <a:rPr dirty="0"/>
              <a:t>, </a:t>
            </a:r>
            <a:r>
              <a:rPr lang="en-US" dirty="0"/>
              <a:t>"</a:t>
            </a:r>
            <a:r>
              <a:rPr dirty="0" err="1"/>
              <a:t>DNSimple</a:t>
            </a:r>
            <a:r>
              <a:rPr dirty="0"/>
              <a:t> Record</a:t>
            </a:r>
            <a:r>
              <a:rPr lang="en-US" dirty="0"/>
              <a:t>"</a:t>
            </a:r>
            <a:r>
              <a:rPr dirty="0"/>
              <a:t>, or </a:t>
            </a:r>
            <a:r>
              <a:rPr lang="en-US" dirty="0"/>
              <a:t>"</a:t>
            </a:r>
            <a:r>
              <a:rPr dirty="0"/>
              <a:t>Fastly service</a:t>
            </a:r>
            <a:r>
              <a:rPr lang="en-US" dirty="0"/>
              <a:t>"</a:t>
            </a:r>
            <a:r>
              <a:rPr dirty="0"/>
              <a:t>. Resources have both </a:t>
            </a:r>
            <a:r>
              <a:rPr i="1" dirty="0">
                <a:latin typeface="Klavika Basic"/>
                <a:ea typeface="Klavika Basic"/>
                <a:cs typeface="Klavika Basic"/>
                <a:sym typeface="Klavika Basic"/>
              </a:rPr>
              <a:t>arguments </a:t>
            </a:r>
            <a:r>
              <a:rPr dirty="0"/>
              <a:t>(inputs) and </a:t>
            </a:r>
            <a:r>
              <a:rPr i="1" dirty="0">
                <a:latin typeface="Klavika Basic"/>
                <a:ea typeface="Klavika Basic"/>
                <a:cs typeface="Klavika Basic"/>
                <a:sym typeface="Klavika Basic"/>
              </a:rPr>
              <a:t>attributes</a:t>
            </a:r>
            <a:r>
              <a:rPr dirty="0"/>
              <a:t> (outputs) which are specific to the resource. Resources also have meta-parameters such as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count</a:t>
            </a:r>
            <a:r>
              <a:rPr dirty="0"/>
              <a:t> and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lifecycle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5595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83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16814858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"azurerm_resource_group"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4544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6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5799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 algn="l"/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azurerm_resource_group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 "myfirstrg"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name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myfirstresourcegroup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FF4500"/>
                </a:solidFill>
                <a:latin typeface="Consolas" panose="020B0609020204030204" pitchFamily="49" charset="0"/>
              </a:rPr>
              <a:t>	location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"East US"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algn="l"/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4911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2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3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4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5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8.xml><?xml version="1.0" encoding="utf-8"?>
<a:theme xmlns:a="http://schemas.openxmlformats.org/drawingml/2006/main" name="6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1673</Words>
  <Application>Microsoft Office PowerPoint</Application>
  <PresentationFormat>Widescreen</PresentationFormat>
  <Paragraphs>361</Paragraphs>
  <Slides>54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54</vt:i4>
      </vt:variant>
    </vt:vector>
  </HeadingPairs>
  <TitlesOfParts>
    <vt:vector size="70" baseType="lpstr">
      <vt:lpstr>Courier</vt:lpstr>
      <vt:lpstr>Klavika Basic</vt:lpstr>
      <vt:lpstr>Klavika Basic Light</vt:lpstr>
      <vt:lpstr>Klavika Basic Medium</vt:lpstr>
      <vt:lpstr>Arial</vt:lpstr>
      <vt:lpstr>Calibri</vt:lpstr>
      <vt:lpstr>Calibri Light</vt:lpstr>
      <vt:lpstr>Consolas</vt:lpstr>
      <vt:lpstr>Office Theme</vt:lpstr>
      <vt:lpstr>Gradient</vt:lpstr>
      <vt:lpstr>1_Gradient</vt:lpstr>
      <vt:lpstr>2_Gradient</vt:lpstr>
      <vt:lpstr>3_Gradient</vt:lpstr>
      <vt:lpstr>4_Gradient</vt:lpstr>
      <vt:lpstr>5_Gradient</vt:lpstr>
      <vt:lpstr>6_Gradient</vt:lpstr>
      <vt:lpstr>PowerPoint Presentation</vt:lpstr>
      <vt:lpstr>Chapter Goals</vt:lpstr>
      <vt:lpstr>Terraform Language Breakdown</vt:lpstr>
      <vt:lpstr>Configuration Syntax</vt:lpstr>
      <vt:lpstr>Glossary</vt:lpstr>
      <vt:lpstr>Glossary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Glossary</vt:lpstr>
      <vt:lpstr>PowerPoint Presentation</vt:lpstr>
      <vt:lpstr>PowerPoint Presentation</vt:lpstr>
      <vt:lpstr>PowerPoint Presentation</vt:lpstr>
      <vt:lpstr>PowerPoint Presentation</vt:lpstr>
      <vt:lpstr>Syntax Highlighting</vt:lpstr>
      <vt:lpstr>Auto-Formatting</vt:lpstr>
      <vt:lpstr>Auto-Formatting</vt:lpstr>
      <vt:lpstr>Command: terraform fmt</vt:lpstr>
      <vt:lpstr>Exercise: Run terraform fmt</vt:lpstr>
      <vt:lpstr>PowerPoint Presentation</vt:lpstr>
      <vt:lpstr>PowerPoint Presentation</vt:lpstr>
      <vt:lpstr>PowerPoint Presentation</vt:lpstr>
      <vt:lpstr>Introducing Variables</vt:lpstr>
      <vt:lpstr>Glossary</vt:lpstr>
      <vt:lpstr>Variables</vt:lpstr>
      <vt:lpstr>Variable Types</vt:lpstr>
      <vt:lpstr>Variable Defaults</vt:lpstr>
      <vt:lpstr>Exercise: Change Static Values to Variables</vt:lpstr>
      <vt:lpstr>PowerPoint Presentation</vt:lpstr>
      <vt:lpstr>PowerPoint Presentation</vt:lpstr>
      <vt:lpstr>STOP!!!</vt:lpstr>
      <vt:lpstr>Separate Out The Variables </vt:lpstr>
      <vt:lpstr>Input Variables – Three Levels of Precedence </vt:lpstr>
      <vt:lpstr>Input Variables – Three Levels of Precedence </vt:lpstr>
      <vt:lpstr>Input Variables – Three Levels of Precedence </vt:lpstr>
      <vt:lpstr>Separate Out The Variables </vt:lpstr>
      <vt:lpstr>Separate Out The Variables </vt:lpstr>
      <vt:lpstr>PowerPoint Presentation</vt:lpstr>
      <vt:lpstr>Let's Test </vt:lpstr>
      <vt:lpstr>PowerPoint Presentation</vt:lpstr>
      <vt:lpstr>Accomplished</vt:lpstr>
      <vt:lpstr>Challenge! Add a Virtual Network to our Plan</vt:lpstr>
      <vt:lpstr>Individual Challenge!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Accomplished</vt:lpstr>
      <vt:lpstr>Quiz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Fraser Pollock</dc:creator>
  <cp:lastModifiedBy>Sean Carolan</cp:lastModifiedBy>
  <cp:revision>122</cp:revision>
  <dcterms:created xsi:type="dcterms:W3CDTF">2017-11-27T21:15:24Z</dcterms:created>
  <dcterms:modified xsi:type="dcterms:W3CDTF">2018-04-25T00:49:38Z</dcterms:modified>
</cp:coreProperties>
</file>