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264"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143000" y="685800"/>
            <a:ext cx="4572000" cy="3429000"/>
          </a:xfrm>
          <a:prstGeom prst="rect">
            <a:avLst/>
          </a:prstGeom>
        </p:spPr>
        <p:txBody>
          <a:bodyPr/>
          <a:lstStyle/>
          <a:p>
            <a:endParaRPr/>
          </a:p>
        </p:txBody>
      </p:sp>
      <p:sp>
        <p:nvSpPr>
          <p:cNvPr id="171" name="Shape 1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The previous example provides a nice segway to discuss state - the way Terraform stores and manages resource data.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xfrm>
            <a:off x="381000" y="685800"/>
            <a:ext cx="6096000" cy="3429000"/>
          </a:xfrm>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Here is an example of using Terraform's terraform_remote_state resource to query the remote state from another team's Terraform.</a:t>
            </a:r>
          </a:p>
          <a:p>
            <a:pPr>
              <a:defRPr>
                <a:latin typeface="Helvetica"/>
                <a:ea typeface="Helvetica"/>
                <a:cs typeface="Helvetica"/>
                <a:sym typeface="Helvetica"/>
              </a:defRPr>
            </a:pPr>
            <a:endParaRPr/>
          </a:p>
          <a:p>
            <a:pPr>
              <a:defRPr>
                <a:latin typeface="Helvetica"/>
                <a:ea typeface="Helvetica"/>
                <a:cs typeface="Helvetica"/>
                <a:sym typeface="Helvetica"/>
              </a:defRPr>
            </a:pPr>
            <a:r>
              <a:t>This example shows pulling remote state from Terraform Enterprise from a different set of Terraform configurations which define a VPC. Inside our configuration, we can access the VPC's subnet_id to launch our instance inside of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endParaRPr/>
          </a:p>
        </p:txBody>
      </p:sp>
      <p:sp>
        <p:nvSpPr>
          <p:cNvPr id="232" name="Shape 232"/>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Depending on the Terraform resources, state may contain sensitive data including database passwords. This behavior is resource-specific and users should assume plain-text by default.</a:t>
            </a:r>
          </a:p>
          <a:p>
            <a:pPr>
              <a:defRPr>
                <a:latin typeface="Helvetica"/>
                <a:ea typeface="Helvetica"/>
                <a:cs typeface="Helvetica"/>
                <a:sym typeface="Helvetica"/>
              </a:defRPr>
            </a:pPr>
            <a:endParaRPr/>
          </a:p>
          <a:p>
            <a:pPr>
              <a:defRPr>
                <a:latin typeface="Helvetica"/>
                <a:ea typeface="Helvetica"/>
                <a:cs typeface="Helvetica"/>
                <a:sym typeface="Helvetica"/>
              </a:defRPr>
            </a:pPr>
            <a:r>
              <a:t>Some resources support exporting in encrypted formats.</a:t>
            </a:r>
          </a:p>
          <a:p>
            <a:pPr>
              <a:defRPr>
                <a:latin typeface="Helvetica"/>
                <a:ea typeface="Helvetica"/>
                <a:cs typeface="Helvetica"/>
                <a:sym typeface="Helvetica"/>
              </a:defRPr>
            </a:pPr>
            <a:br/>
            <a:r>
              <a:t>As such, state storage should be encrypted and access audited.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Local state is stored in plain text as JSON. There is no additional encryption beyond your hard disk.</a:t>
            </a:r>
          </a:p>
          <a:p>
            <a:pPr>
              <a:defRPr>
                <a:latin typeface="Helvetica"/>
                <a:ea typeface="Helvetica"/>
                <a:cs typeface="Helvetica"/>
                <a:sym typeface="Helvetica"/>
              </a:defRPr>
            </a:pPr>
            <a:endParaRPr/>
          </a:p>
          <a:p>
            <a:pPr>
              <a:defRPr>
                <a:latin typeface="Helvetica"/>
                <a:ea typeface="Helvetica"/>
                <a:cs typeface="Helvetica"/>
                <a:sym typeface="Helvetica"/>
              </a:defRPr>
            </a:pPr>
            <a:r>
              <a:t>Remote state encryption is backend-specific, but Terraform only holds remote state in memory (never writes to disk).</a:t>
            </a:r>
          </a:p>
          <a:p>
            <a:pPr>
              <a:defRPr>
                <a:latin typeface="Helvetica"/>
                <a:ea typeface="Helvetica"/>
                <a:cs typeface="Helvetica"/>
                <a:sym typeface="Helvetica"/>
              </a:defRPr>
            </a:pPr>
            <a:endParaRPr/>
          </a:p>
          <a:p>
            <a:pPr>
              <a:defRPr>
                <a:latin typeface="Helvetica"/>
                <a:ea typeface="Helvetica"/>
                <a:cs typeface="Helvetica"/>
                <a:sym typeface="Helvetica"/>
              </a:defRPr>
            </a:pPr>
            <a:r>
              <a:t>One example is using Amazon S3 to store state. By enabling encryption on the bucket, IAM access and logging, and only connecting via TLS, state is secure from prying eyes.</a:t>
            </a:r>
          </a:p>
          <a:p>
            <a:pPr>
              <a:defRPr>
                <a:latin typeface="Helvetica"/>
                <a:ea typeface="Helvetica"/>
                <a:cs typeface="Helvetica"/>
                <a:sym typeface="Helvetica"/>
              </a:defRPr>
            </a:pPr>
            <a:endParaRPr/>
          </a:p>
          <a:p>
            <a:pPr>
              <a:defRPr>
                <a:latin typeface="Helvetica"/>
                <a:ea typeface="Helvetica"/>
                <a:cs typeface="Helvetica"/>
                <a:sym typeface="Helvetica"/>
              </a:defRPr>
            </a:pPr>
            <a:r>
              <a:t>Another example is Terraform Enterprise which encrypts data in transit and at rest with a unique encryption key for each state version. TFE also knows which user is performing an operation, so all access is audited and logged.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xfrm>
            <a:off x="381000" y="685800"/>
            <a:ext cx="6096000" cy="3429000"/>
          </a:xfrm>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Here is an example of a resource that uses PGP encryption in the state file. Not all resources support this.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In order to properly and correctly manage your infrastructure resources, Terraform stores the state of your managed infrastructure.</a:t>
            </a:r>
          </a:p>
          <a:p>
            <a:pPr>
              <a:defRPr>
                <a:latin typeface="Helvetica"/>
                <a:ea typeface="Helvetica"/>
                <a:cs typeface="Helvetica"/>
                <a:sym typeface="Helvetica"/>
              </a:defRPr>
            </a:pPr>
            <a:endParaRPr/>
          </a:p>
          <a:p>
            <a:pPr>
              <a:defRPr>
                <a:latin typeface="Helvetica"/>
                <a:ea typeface="Helvetica"/>
                <a:cs typeface="Helvetica"/>
                <a:sym typeface="Helvetica"/>
              </a:defRPr>
            </a:pPr>
            <a:r>
              <a:t>Terraform uses this state on each execution to plan and make changes to your infrastructure.</a:t>
            </a:r>
          </a:p>
          <a:p>
            <a:pPr>
              <a:defRPr>
                <a:latin typeface="Helvetica"/>
                <a:ea typeface="Helvetica"/>
                <a:cs typeface="Helvetica"/>
                <a:sym typeface="Helvetica"/>
              </a:defRPr>
            </a:pPr>
            <a:endParaRPr/>
          </a:p>
          <a:p>
            <a:pPr>
              <a:defRPr>
                <a:latin typeface="Helvetica"/>
                <a:ea typeface="Helvetica"/>
                <a:cs typeface="Helvetica"/>
                <a:sym typeface="Helvetica"/>
              </a:defRPr>
            </a:pPr>
            <a:r>
              <a:t>This state must be stored and maintained on each execution so future operations can perform correctly.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381000" y="685800"/>
            <a:ext cx="6096000" cy="3429000"/>
          </a:xfrm>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Here's an example Terraform state file. It's JSON, meant for internal Terraform purposes, so not particularly human friendly.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As a class, work through these exercises. The configuration column represents the local terraform configuration. The state represents the store state. The reality represents what is out on the remote provider. </a:t>
            </a:r>
            <a:r>
              <a:rPr b="1"/>
              <a:t>Do not advance the slide until you've answered all the questions.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 sometimes this re-create will fail, depending on the resource type. Some resource types must be unique, so trying to re-create an existing resource will fail.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Just like in concurrent programming, there exists a race condition when multiple people or processes are running Terraform simultaneously. Terraform 0.9 introduced state locking to prevent concurrent "write" operations to state.</a:t>
            </a:r>
          </a:p>
          <a:p>
            <a:pPr>
              <a:defRPr>
                <a:latin typeface="Helvetica"/>
                <a:ea typeface="Helvetica"/>
                <a:cs typeface="Helvetica"/>
                <a:sym typeface="Helvetica"/>
              </a:defRPr>
            </a:pPr>
            <a:endParaRPr/>
          </a:p>
          <a:p>
            <a:pPr>
              <a:defRPr>
                <a:latin typeface="Helvetica"/>
                <a:ea typeface="Helvetica"/>
                <a:cs typeface="Helvetica"/>
                <a:sym typeface="Helvetica"/>
              </a:defRPr>
            </a:pPr>
            <a:r>
              <a:t>Only certain "state backends" support locking.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lvl1pPr>
              <a:defRPr>
                <a:latin typeface="Helvetica"/>
                <a:ea typeface="Helvetica"/>
                <a:cs typeface="Helvetica"/>
                <a:sym typeface="Helvetica"/>
              </a:defRPr>
            </a:lvl1pPr>
          </a:lstStyle>
          <a:p>
            <a:r>
              <a:t>The next logical question is "where is state stored"? By default, Terraform stores state locally in a JSON file on disk, but it also supports a number of state backends for storing "remote state".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Terraform's local state is stored on disk as JSON, and that file must always be up to date before a person or process runs Terraform. If the state is out of sync, the wrong operation might occur, causing unexpected results.</a:t>
            </a:r>
          </a:p>
          <a:p>
            <a:pPr>
              <a:defRPr>
                <a:latin typeface="Helvetica"/>
                <a:ea typeface="Helvetica"/>
                <a:cs typeface="Helvetica"/>
                <a:sym typeface="Helvetica"/>
              </a:defRPr>
            </a:pPr>
            <a:endParaRPr/>
          </a:p>
          <a:p>
            <a:pPr>
              <a:defRPr>
                <a:latin typeface="Helvetica"/>
                <a:ea typeface="Helvetica"/>
                <a:cs typeface="Helvetica"/>
                <a:sym typeface="Helvetica"/>
              </a:defRPr>
            </a:pPr>
            <a:r>
              <a:t>Once teams reach a certain size, distribution, or frequency of Terraform processes, they outgrow local state. There is no "magic number". A team of 100 that runs Terraform once daily may never need remote state, but a team of 5 people running Terraform 50 times per day would likely require it.</a:t>
            </a:r>
          </a:p>
          <a:p>
            <a:pPr>
              <a:defRPr>
                <a:latin typeface="Helvetica"/>
                <a:ea typeface="Helvetica"/>
                <a:cs typeface="Helvetica"/>
                <a:sym typeface="Helvetica"/>
              </a:defRPr>
            </a:pPr>
            <a:endParaRPr/>
          </a:p>
          <a:p>
            <a:pPr>
              <a:defRPr>
                <a:latin typeface="Helvetica"/>
                <a:ea typeface="Helvetica"/>
                <a:cs typeface="Helvetica"/>
                <a:sym typeface="Helvetica"/>
              </a:defRPr>
            </a:pPr>
            <a:r>
              <a:t>Another challenging with local state is that it requires a "mono repo" (all Terraform configurations in the same repository). This makes separation of concerns and individual team velocity challenging.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pPr>
              <a:defRPr>
                <a:latin typeface="Helvetica"/>
                <a:ea typeface="Helvetica"/>
                <a:cs typeface="Helvetica"/>
                <a:sym typeface="Helvetica"/>
              </a:defRPr>
            </a:pPr>
            <a:r>
              <a:t>Terraform supports storing and retrieving this state information from remote sources like Terraform Enterprise, Consul, S3, and more.</a:t>
            </a:r>
          </a:p>
          <a:p>
            <a:pPr>
              <a:defRPr>
                <a:latin typeface="Helvetica"/>
                <a:ea typeface="Helvetica"/>
                <a:cs typeface="Helvetica"/>
                <a:sym typeface="Helvetica"/>
              </a:defRPr>
            </a:pPr>
            <a:endParaRPr/>
          </a:p>
          <a:p>
            <a:pPr>
              <a:defRPr>
                <a:latin typeface="Helvetica"/>
                <a:ea typeface="Helvetica"/>
                <a:cs typeface="Helvetica"/>
                <a:sym typeface="Helvetica"/>
              </a:defRPr>
            </a:pPr>
            <a:r>
              <a:t>Remote state gives you more than just easier version control and safer storage. It also allows you to delegate the outputs to other teams. This allows your infrastructure to be more easily broken down into components that multiple teams can access.</a:t>
            </a:r>
          </a:p>
          <a:p>
            <a:pPr>
              <a:defRPr>
                <a:latin typeface="Helvetica"/>
                <a:ea typeface="Helvetica"/>
                <a:cs typeface="Helvetica"/>
                <a:sym typeface="Helvetica"/>
              </a:defRPr>
            </a:pPr>
            <a:endParaRPr/>
          </a:p>
          <a:p>
            <a:pPr>
              <a:defRPr>
                <a:latin typeface="Helvetica"/>
                <a:ea typeface="Helvetica"/>
                <a:cs typeface="Helvetica"/>
                <a:sym typeface="Helvetica"/>
              </a:defRPr>
            </a:pPr>
            <a:r>
              <a:t>Put another way, remote state also allows teams to share infrastructure resources in a read-only way.</a:t>
            </a:r>
          </a:p>
          <a:p>
            <a:pPr>
              <a:defRPr>
                <a:latin typeface="Helvetica"/>
                <a:ea typeface="Helvetica"/>
                <a:cs typeface="Helvetica"/>
                <a:sym typeface="Helvetica"/>
              </a:defRPr>
            </a:pPr>
            <a:r>
              <a:t>For example, a core infrastructure team can handle building the core machines, networking, etc. and can expose some information to other teams to run their own infrastructure. As a more specific example with AWS: you can expose things such as VPC IDs, subnets, NAT instance IDs, etc. through remote state and have other Terraform states consume that.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4833937" y="2303859"/>
            <a:ext cx="14716126" cy="4643438"/>
          </a:xfrm>
          <a:prstGeom prst="rect">
            <a:avLst/>
          </a:prstGeom>
        </p:spPr>
        <p:txBody>
          <a:bodyPr lIns="71437" tIns="71437" rIns="71437" bIns="71437" anchor="b"/>
          <a:lstStyle>
            <a:lvl1pPr defTabSz="821531">
              <a:defRPr sz="11200">
                <a:solidFill>
                  <a:srgbClr val="000000"/>
                </a:solidFill>
                <a:latin typeface="+mn-lt"/>
                <a:ea typeface="+mn-ea"/>
                <a:cs typeface="+mn-cs"/>
                <a:sym typeface="Helvetica Neue Medium"/>
              </a:defRPr>
            </a:lvl1pPr>
          </a:lstStyle>
          <a:p>
            <a:r>
              <a:t>Title Text</a:t>
            </a:r>
          </a:p>
        </p:txBody>
      </p:sp>
      <p:sp>
        <p:nvSpPr>
          <p:cNvPr id="14" name="Body Level One…"/>
          <p:cNvSpPr txBox="1">
            <a:spLocks noGrp="1"/>
          </p:cNvSpPr>
          <p:nvPr>
            <p:ph type="body" sz="quarter" idx="1"/>
          </p:nvPr>
        </p:nvSpPr>
        <p:spPr>
          <a:xfrm>
            <a:off x="4833937" y="7090171"/>
            <a:ext cx="14716126" cy="1589486"/>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95" name="–Johnny Appleseed"/>
          <p:cNvSpPr txBox="1">
            <a:spLocks noGrp="1"/>
          </p:cNvSpPr>
          <p:nvPr>
            <p:ph type="body" sz="quarter" idx="13"/>
          </p:nvPr>
        </p:nvSpPr>
        <p:spPr>
          <a:xfrm>
            <a:off x="4833937" y="8947546"/>
            <a:ext cx="14716126" cy="647701"/>
          </a:xfrm>
          <a:prstGeom prst="rect">
            <a:avLst/>
          </a:prstGeom>
        </p:spPr>
        <p:txBody>
          <a:bodyPr lIns="71437" tIns="71437" rIns="71437" bIns="71437">
            <a:spAutoFit/>
          </a:bodyPr>
          <a:lstStyle>
            <a:lvl1pPr defTabSz="821531">
              <a:defRPr sz="3200" i="1">
                <a:latin typeface="Helvetica Neue"/>
                <a:ea typeface="Helvetica Neue"/>
                <a:cs typeface="Helvetica Neue"/>
                <a:sym typeface="Helvetica Neue"/>
              </a:defRPr>
            </a:lvl1pPr>
          </a:lstStyle>
          <a:p>
            <a:r>
              <a:t>–Johnny Appleseed</a:t>
            </a:r>
          </a:p>
        </p:txBody>
      </p:sp>
      <p:sp>
        <p:nvSpPr>
          <p:cNvPr id="96" name="“Type a quote here.”"/>
          <p:cNvSpPr txBox="1">
            <a:spLocks noGrp="1"/>
          </p:cNvSpPr>
          <p:nvPr>
            <p:ph type="body" sz="quarter" idx="14"/>
          </p:nvPr>
        </p:nvSpPr>
        <p:spPr>
          <a:xfrm>
            <a:off x="4833937" y="5997575"/>
            <a:ext cx="14716126" cy="863601"/>
          </a:xfrm>
          <a:prstGeom prst="rect">
            <a:avLst/>
          </a:prstGeom>
        </p:spPr>
        <p:txBody>
          <a:bodyPr lIns="71437" tIns="71437" rIns="71437" bIns="71437" anchor="ctr">
            <a:spAutoFit/>
          </a:bodyPr>
          <a:lstStyle>
            <a:lvl1pPr defTabSz="821531">
              <a:defRPr sz="4600">
                <a:latin typeface="+mn-lt"/>
                <a:ea typeface="+mn-ea"/>
                <a:cs typeface="+mn-cs"/>
                <a:sym typeface="Helvetica Neue Medium"/>
              </a:defRPr>
            </a:lvl1pPr>
          </a:lstStyle>
          <a:p>
            <a:r>
              <a:t>“Type a quote here.” </a:t>
            </a:r>
          </a:p>
        </p:txBody>
      </p:sp>
      <p:sp>
        <p:nvSpPr>
          <p:cNvPr id="97"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04" name="Image"/>
          <p:cNvSpPr>
            <a:spLocks noGrp="1"/>
          </p:cNvSpPr>
          <p:nvPr>
            <p:ph type="pic" idx="13"/>
          </p:nvPr>
        </p:nvSpPr>
        <p:spPr>
          <a:xfrm>
            <a:off x="3048000" y="0"/>
            <a:ext cx="18288000" cy="13716000"/>
          </a:xfrm>
          <a:prstGeom prst="rect">
            <a:avLst/>
          </a:prstGeom>
        </p:spPr>
        <p:txBody>
          <a:bodyPr lIns="91439" tIns="45719" rIns="91439" bIns="45719">
            <a:noAutofit/>
          </a:bodyPr>
          <a:lstStyle/>
          <a:p>
            <a:endParaRPr/>
          </a:p>
        </p:txBody>
      </p:sp>
      <p:sp>
        <p:nvSpPr>
          <p:cNvPr id="105"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2"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erraform - Title">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erraform - Text">
    <p:spTree>
      <p:nvGrpSpPr>
        <p:cNvPr id="1" name=""/>
        <p:cNvGrpSpPr/>
        <p:nvPr/>
      </p:nvGrpSpPr>
      <p:grpSpPr>
        <a:xfrm>
          <a:off x="0" y="0"/>
          <a:ext cx="0" cy="0"/>
          <a:chOff x="0" y="0"/>
          <a:chExt cx="0" cy="0"/>
        </a:xfrm>
      </p:grpSpPr>
      <p:sp>
        <p:nvSpPr>
          <p:cNvPr id="127" name="Rectangle"/>
          <p:cNvSpPr/>
          <p:nvPr/>
        </p:nvSpPr>
        <p:spPr>
          <a:xfrm>
            <a:off x="0" y="0"/>
            <a:ext cx="24384000" cy="2667000"/>
          </a:xfrm>
          <a:prstGeom prst="rect">
            <a:avLst/>
          </a:prstGeom>
          <a:solidFill>
            <a:srgbClr val="5C4EE5"/>
          </a:solidFill>
          <a:ln w="12700">
            <a:miter lim="400000"/>
          </a:ln>
        </p:spPr>
        <p:txBody>
          <a:bodyPr lIns="71437" tIns="71437" rIns="71437" bIns="71437" anchor="ctr"/>
          <a:lstStyle/>
          <a:p>
            <a:pPr>
              <a:defRPr b="0">
                <a:solidFill>
                  <a:srgbClr val="FFFFFF"/>
                </a:solidFill>
                <a:effectLst>
                  <a:outerShdw blurRad="25400" dist="23998" dir="2700000" rotWithShape="0">
                    <a:srgbClr val="000000">
                      <a:alpha val="31034"/>
                    </a:srgbClr>
                  </a:outerShdw>
                </a:effectLst>
                <a:latin typeface="Helvetica"/>
                <a:ea typeface="Helvetica"/>
                <a:cs typeface="Helvetica"/>
                <a:sym typeface="Helvetica"/>
              </a:defRPr>
            </a:pPr>
            <a:endParaRPr/>
          </a:p>
        </p:txBody>
      </p:sp>
      <p:sp>
        <p:nvSpPr>
          <p:cNvPr id="128" name="Title Text"/>
          <p:cNvSpPr txBox="1">
            <a:spLocks noGrp="1"/>
          </p:cNvSpPr>
          <p:nvPr>
            <p:ph type="title"/>
          </p:nvPr>
        </p:nvSpPr>
        <p:spPr>
          <a:xfrm>
            <a:off x="783166" y="371450"/>
            <a:ext cx="21107153" cy="1892400"/>
          </a:xfrm>
          <a:prstGeom prst="rect">
            <a:avLst/>
          </a:prstGeom>
        </p:spPr>
        <p:txBody>
          <a:bodyPr/>
          <a:lstStyle>
            <a:lvl1pPr algn="l">
              <a:defRPr sz="8000">
                <a:solidFill>
                  <a:srgbClr val="FFFFFF"/>
                </a:solidFill>
              </a:defRPr>
            </a:lvl1pPr>
          </a:lstStyle>
          <a:p>
            <a:r>
              <a:t>Title Text</a:t>
            </a:r>
          </a:p>
        </p:txBody>
      </p:sp>
      <p:sp>
        <p:nvSpPr>
          <p:cNvPr id="129" name="Body Level One…"/>
          <p:cNvSpPr txBox="1">
            <a:spLocks noGrp="1"/>
          </p:cNvSpPr>
          <p:nvPr>
            <p:ph type="body" idx="1"/>
          </p:nvPr>
        </p:nvSpPr>
        <p:spPr>
          <a:xfrm>
            <a:off x="1778000" y="3810000"/>
            <a:ext cx="20828000" cy="7620000"/>
          </a:xfrm>
          <a:prstGeom prst="rect">
            <a:avLst/>
          </a:prstGeom>
        </p:spPr>
        <p:txBody>
          <a:bodyPr/>
          <a:lstStyle>
            <a:lvl1pPr algn="l">
              <a:lnSpc>
                <a:spcPct val="110000"/>
              </a:lnSpc>
              <a:spcBef>
                <a:spcPts val="4000"/>
              </a:spcBef>
              <a:defRPr sz="6000"/>
            </a:lvl1pPr>
            <a:lvl2pPr algn="l">
              <a:lnSpc>
                <a:spcPct val="110000"/>
              </a:lnSpc>
              <a:spcBef>
                <a:spcPts val="4000"/>
              </a:spcBef>
              <a:defRPr sz="6000"/>
            </a:lvl2pPr>
            <a:lvl3pPr algn="l">
              <a:lnSpc>
                <a:spcPct val="110000"/>
              </a:lnSpc>
              <a:spcBef>
                <a:spcPts val="4000"/>
              </a:spcBef>
              <a:defRPr sz="6000"/>
            </a:lvl3pPr>
            <a:lvl4pPr algn="l">
              <a:lnSpc>
                <a:spcPct val="110000"/>
              </a:lnSpc>
              <a:spcBef>
                <a:spcPts val="4000"/>
              </a:spcBef>
              <a:defRPr sz="6000"/>
            </a:lvl4pPr>
            <a:lvl5pPr algn="l">
              <a:lnSpc>
                <a:spcPct val="110000"/>
              </a:lnSpc>
              <a:spcBef>
                <a:spcPts val="4000"/>
              </a:spcBef>
              <a:defRPr sz="6000"/>
            </a:lvl5pPr>
          </a:lstStyle>
          <a:p>
            <a:r>
              <a:t>Body Level One</a:t>
            </a:r>
          </a:p>
          <a:p>
            <a:pPr lvl="1"/>
            <a:r>
              <a:t>Body Level Two</a:t>
            </a:r>
          </a:p>
          <a:p>
            <a:pPr lvl="2"/>
            <a:r>
              <a:t>Body Level Three</a:t>
            </a:r>
          </a:p>
          <a:p>
            <a:pPr lvl="3"/>
            <a:r>
              <a:t>Body Level Four</a:t>
            </a:r>
          </a:p>
          <a:p>
            <a:pPr lvl="4"/>
            <a:r>
              <a:t>Body Level Five</a:t>
            </a:r>
          </a:p>
        </p:txBody>
      </p:sp>
      <p:pic>
        <p:nvPicPr>
          <p:cNvPr id="130" name="logo.pdf" descr="logo.pdf"/>
          <p:cNvPicPr>
            <a:picLocks noChangeAspect="1"/>
          </p:cNvPicPr>
          <p:nvPr/>
        </p:nvPicPr>
        <p:blipFill>
          <a:blip r:embed="rId2">
            <a:extLst/>
          </a:blip>
          <a:stretch>
            <a:fillRect/>
          </a:stretch>
        </p:blipFill>
        <p:spPr>
          <a:xfrm>
            <a:off x="22542500" y="682649"/>
            <a:ext cx="1103443" cy="1270001"/>
          </a:xfrm>
          <a:prstGeom prst="rect">
            <a:avLst/>
          </a:prstGeom>
          <a:ln w="12700">
            <a:miter lim="400000"/>
          </a:ln>
        </p:spPr>
      </p:pic>
      <p:pic>
        <p:nvPicPr>
          <p:cNvPr id="131"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erraform - Terminal">
    <p:spTree>
      <p:nvGrpSpPr>
        <p:cNvPr id="1" name=""/>
        <p:cNvGrpSpPr/>
        <p:nvPr/>
      </p:nvGrpSpPr>
      <p:grpSpPr>
        <a:xfrm>
          <a:off x="0" y="0"/>
          <a:ext cx="0" cy="0"/>
          <a:chOff x="0" y="0"/>
          <a:chExt cx="0" cy="0"/>
        </a:xfrm>
      </p:grpSpPr>
      <p:pic>
        <p:nvPicPr>
          <p:cNvPr id="139" name="logo.png" descr="logo.png"/>
          <p:cNvPicPr>
            <a:picLocks noChangeAspect="1"/>
          </p:cNvPicPr>
          <p:nvPr/>
        </p:nvPicPr>
        <p:blipFill>
          <a:blip r:embed="rId2">
            <a:extLst/>
          </a:blip>
          <a:stretch>
            <a:fillRect/>
          </a:stretch>
        </p:blipFill>
        <p:spPr>
          <a:xfrm>
            <a:off x="-254000" y="6020692"/>
            <a:ext cx="7620000" cy="8770190"/>
          </a:xfrm>
          <a:prstGeom prst="rect">
            <a:avLst/>
          </a:prstGeom>
          <a:ln w="12700">
            <a:miter lim="400000"/>
          </a:ln>
        </p:spPr>
      </p:pic>
      <p:sp>
        <p:nvSpPr>
          <p:cNvPr id="140" name="Rectangle"/>
          <p:cNvSpPr/>
          <p:nvPr/>
        </p:nvSpPr>
        <p:spPr>
          <a:xfrm>
            <a:off x="5702300" y="1862162"/>
            <a:ext cx="17780000" cy="10505927"/>
          </a:xfrm>
          <a:prstGeom prst="rect">
            <a:avLst/>
          </a:prstGeom>
          <a:solidFill>
            <a:srgbClr val="010223"/>
          </a:solidFill>
          <a:ln w="38100">
            <a:solidFill>
              <a:srgbClr val="010223"/>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1" name="Rectangle"/>
          <p:cNvSpPr/>
          <p:nvPr/>
        </p:nvSpPr>
        <p:spPr>
          <a:xfrm>
            <a:off x="5702299" y="1335212"/>
            <a:ext cx="17780001" cy="760997"/>
          </a:xfrm>
          <a:prstGeom prst="rect">
            <a:avLst/>
          </a:prstGeom>
          <a:solidFill>
            <a:srgbClr val="5C4EE5"/>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2" name="Circle"/>
          <p:cNvSpPr/>
          <p:nvPr/>
        </p:nvSpPr>
        <p:spPr>
          <a:xfrm>
            <a:off x="6813213" y="1580005"/>
            <a:ext cx="271410" cy="271410"/>
          </a:xfrm>
          <a:prstGeom prst="ellipse">
            <a:avLst/>
          </a:prstGeom>
          <a:solidFill>
            <a:srgbClr val="263235">
              <a:alpha val="4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3" name="Circle"/>
          <p:cNvSpPr/>
          <p:nvPr/>
        </p:nvSpPr>
        <p:spPr>
          <a:xfrm>
            <a:off x="6391435" y="1580005"/>
            <a:ext cx="271411" cy="271410"/>
          </a:xfrm>
          <a:prstGeom prst="ellipse">
            <a:avLst/>
          </a:prstGeom>
          <a:solidFill>
            <a:srgbClr val="263235">
              <a:alpha val="6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4" name="Circle"/>
          <p:cNvSpPr/>
          <p:nvPr/>
        </p:nvSpPr>
        <p:spPr>
          <a:xfrm>
            <a:off x="5969658" y="1580005"/>
            <a:ext cx="271410" cy="271410"/>
          </a:xfrm>
          <a:prstGeom prst="ellipse">
            <a:avLst/>
          </a:prstGeom>
          <a:solidFill>
            <a:srgbClr val="263235">
              <a:alpha val="8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45" name="Text"/>
          <p:cNvSpPr txBox="1">
            <a:spLocks noGrp="1"/>
          </p:cNvSpPr>
          <p:nvPr>
            <p:ph type="body" sz="quarter" idx="13"/>
          </p:nvPr>
        </p:nvSpPr>
        <p:spPr>
          <a:xfrm>
            <a:off x="6256972" y="2587656"/>
            <a:ext cx="16670656" cy="533401"/>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46" name="Terminal"/>
          <p:cNvSpPr txBox="1"/>
          <p:nvPr/>
        </p:nvSpPr>
        <p:spPr>
          <a:xfrm>
            <a:off x="7146090" y="1480760"/>
            <a:ext cx="14892420" cy="469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825500">
              <a:defRPr sz="2400">
                <a:solidFill>
                  <a:srgbClr val="FFFFFF"/>
                </a:solidFill>
                <a:latin typeface="Courier"/>
                <a:ea typeface="Courier"/>
                <a:cs typeface="Courier"/>
                <a:sym typeface="Courier"/>
              </a:defRPr>
            </a:lvl1pPr>
          </a:lstStyle>
          <a:p>
            <a:r>
              <a:t>Terminal</a:t>
            </a:r>
          </a:p>
        </p:txBody>
      </p:sp>
      <p:pic>
        <p:nvPicPr>
          <p:cNvPr id="147"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erraform - Code">
    <p:spTree>
      <p:nvGrpSpPr>
        <p:cNvPr id="1" name=""/>
        <p:cNvGrpSpPr/>
        <p:nvPr/>
      </p:nvGrpSpPr>
      <p:grpSpPr>
        <a:xfrm>
          <a:off x="0" y="0"/>
          <a:ext cx="0" cy="0"/>
          <a:chOff x="0" y="0"/>
          <a:chExt cx="0" cy="0"/>
        </a:xfrm>
      </p:grpSpPr>
      <p:pic>
        <p:nvPicPr>
          <p:cNvPr id="155" name="logo.png" descr="logo.png"/>
          <p:cNvPicPr>
            <a:picLocks noChangeAspect="1"/>
          </p:cNvPicPr>
          <p:nvPr/>
        </p:nvPicPr>
        <p:blipFill>
          <a:blip r:embed="rId2">
            <a:extLst/>
          </a:blip>
          <a:stretch>
            <a:fillRect/>
          </a:stretch>
        </p:blipFill>
        <p:spPr>
          <a:xfrm>
            <a:off x="-254000" y="6020692"/>
            <a:ext cx="7620000" cy="8770190"/>
          </a:xfrm>
          <a:prstGeom prst="rect">
            <a:avLst/>
          </a:prstGeom>
          <a:ln w="12700">
            <a:miter lim="400000"/>
          </a:ln>
        </p:spPr>
      </p:pic>
      <p:sp>
        <p:nvSpPr>
          <p:cNvPr id="156" name="Rectangle"/>
          <p:cNvSpPr/>
          <p:nvPr/>
        </p:nvSpPr>
        <p:spPr>
          <a:xfrm>
            <a:off x="5702300" y="1862162"/>
            <a:ext cx="17780000" cy="10505927"/>
          </a:xfrm>
          <a:prstGeom prst="rect">
            <a:avLst/>
          </a:prstGeom>
          <a:solidFill>
            <a:srgbClr val="FFFFFF"/>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57" name="Rectangle"/>
          <p:cNvSpPr/>
          <p:nvPr/>
        </p:nvSpPr>
        <p:spPr>
          <a:xfrm>
            <a:off x="5702299" y="1335212"/>
            <a:ext cx="17780001" cy="760997"/>
          </a:xfrm>
          <a:prstGeom prst="rect">
            <a:avLst/>
          </a:prstGeom>
          <a:solidFill>
            <a:srgbClr val="5C4EE5"/>
          </a:solidFill>
          <a:ln w="38100">
            <a:solidFill>
              <a:srgbClr val="5C4EE5"/>
            </a:solidFill>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58" name="Circle"/>
          <p:cNvSpPr/>
          <p:nvPr/>
        </p:nvSpPr>
        <p:spPr>
          <a:xfrm>
            <a:off x="6813213" y="1580005"/>
            <a:ext cx="271410" cy="271410"/>
          </a:xfrm>
          <a:prstGeom prst="ellipse">
            <a:avLst/>
          </a:prstGeom>
          <a:solidFill>
            <a:srgbClr val="263235">
              <a:alpha val="4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59" name="Circle"/>
          <p:cNvSpPr/>
          <p:nvPr/>
        </p:nvSpPr>
        <p:spPr>
          <a:xfrm>
            <a:off x="6391435" y="1580005"/>
            <a:ext cx="271411" cy="271410"/>
          </a:xfrm>
          <a:prstGeom prst="ellipse">
            <a:avLst/>
          </a:prstGeom>
          <a:solidFill>
            <a:srgbClr val="263235">
              <a:alpha val="6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60" name="Circle"/>
          <p:cNvSpPr/>
          <p:nvPr/>
        </p:nvSpPr>
        <p:spPr>
          <a:xfrm>
            <a:off x="5969658" y="1580005"/>
            <a:ext cx="271410" cy="271410"/>
          </a:xfrm>
          <a:prstGeom prst="ellipse">
            <a:avLst/>
          </a:prstGeom>
          <a:solidFill>
            <a:srgbClr val="263235">
              <a:alpha val="80000"/>
            </a:srgbClr>
          </a:solidFill>
          <a:ln w="12700">
            <a:miter lim="400000"/>
          </a:ln>
        </p:spPr>
        <p:txBody>
          <a:bodyPr lIns="50800" tIns="50800" rIns="50800" bIns="50800" anchor="ctr"/>
          <a:lstStyle/>
          <a:p>
            <a:pPr defTabSz="825500">
              <a:defRPr b="0">
                <a:solidFill>
                  <a:srgbClr val="FFFFFF"/>
                </a:solidFill>
                <a:latin typeface="Helvetica"/>
                <a:ea typeface="Helvetica"/>
                <a:cs typeface="Helvetica"/>
                <a:sym typeface="Helvetica"/>
              </a:defRPr>
            </a:pPr>
            <a:endParaRPr/>
          </a:p>
        </p:txBody>
      </p:sp>
      <p:sp>
        <p:nvSpPr>
          <p:cNvPr id="161" name="Text"/>
          <p:cNvSpPr txBox="1">
            <a:spLocks noGrp="1"/>
          </p:cNvSpPr>
          <p:nvPr>
            <p:ph type="body" sz="quarter" idx="13"/>
          </p:nvPr>
        </p:nvSpPr>
        <p:spPr>
          <a:xfrm>
            <a:off x="6256972" y="2587656"/>
            <a:ext cx="16670656" cy="533401"/>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162" name="Text"/>
          <p:cNvSpPr txBox="1">
            <a:spLocks noGrp="1"/>
          </p:cNvSpPr>
          <p:nvPr>
            <p:ph type="body" sz="quarter" idx="14"/>
          </p:nvPr>
        </p:nvSpPr>
        <p:spPr>
          <a:xfrm>
            <a:off x="7146090" y="1480760"/>
            <a:ext cx="14892420" cy="469901"/>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163" name="hashicorp-text-black.png" descr="hashicorp-text-black.png"/>
          <p:cNvPicPr>
            <a:picLocks noChangeAspect="1"/>
          </p:cNvPicPr>
          <p:nvPr/>
        </p:nvPicPr>
        <p:blipFill>
          <a:blip r:embed="rId3">
            <a:alphaModFix amt="25000"/>
            <a:extLst/>
          </a:blip>
          <a:stretch>
            <a:fillRect/>
          </a:stretch>
        </p:blipFill>
        <p:spPr>
          <a:xfrm>
            <a:off x="21145003" y="12700000"/>
            <a:ext cx="2857501" cy="635000"/>
          </a:xfrm>
          <a:prstGeom prst="rect">
            <a:avLst/>
          </a:prstGeom>
          <a:ln w="12700">
            <a:miter lim="400000"/>
          </a:ln>
        </p:spPr>
      </p:pic>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Image"/>
          <p:cNvSpPr>
            <a:spLocks noGrp="1"/>
          </p:cNvSpPr>
          <p:nvPr>
            <p:ph type="pic" sz="half" idx="13"/>
          </p:nvPr>
        </p:nvSpPr>
        <p:spPr>
          <a:xfrm>
            <a:off x="5334000" y="946546"/>
            <a:ext cx="13716000" cy="8304611"/>
          </a:xfrm>
          <a:prstGeom prst="rect">
            <a:avLst/>
          </a:prstGeom>
        </p:spPr>
        <p:txBody>
          <a:bodyPr lIns="91439" tIns="45719" rIns="91439" bIns="45719">
            <a:noAutofit/>
          </a:bodyPr>
          <a:lstStyle/>
          <a:p>
            <a:endParaRPr/>
          </a:p>
        </p:txBody>
      </p:sp>
      <p:sp>
        <p:nvSpPr>
          <p:cNvPr id="23" name="Title Text"/>
          <p:cNvSpPr txBox="1">
            <a:spLocks noGrp="1"/>
          </p:cNvSpPr>
          <p:nvPr>
            <p:ph type="title"/>
          </p:nvPr>
        </p:nvSpPr>
        <p:spPr>
          <a:xfrm>
            <a:off x="4833937" y="9447609"/>
            <a:ext cx="14716126" cy="2000251"/>
          </a:xfrm>
          <a:prstGeom prst="rect">
            <a:avLst/>
          </a:prstGeom>
        </p:spPr>
        <p:txBody>
          <a:bodyPr lIns="71437" tIns="71437" rIns="71437" bIns="71437" anchor="b"/>
          <a:lstStyle>
            <a:lvl1pPr defTabSz="821531">
              <a:defRPr sz="11200">
                <a:solidFill>
                  <a:srgbClr val="000000"/>
                </a:solidFill>
                <a:latin typeface="+mn-lt"/>
                <a:ea typeface="+mn-ea"/>
                <a:cs typeface="+mn-cs"/>
                <a:sym typeface="Helvetica Neue Medium"/>
              </a:defRPr>
            </a:lvl1pPr>
          </a:lstStyle>
          <a:p>
            <a:r>
              <a:t>Title Text</a:t>
            </a:r>
          </a:p>
        </p:txBody>
      </p:sp>
      <p:sp>
        <p:nvSpPr>
          <p:cNvPr id="24" name="Body Level One…"/>
          <p:cNvSpPr txBox="1">
            <a:spLocks noGrp="1"/>
          </p:cNvSpPr>
          <p:nvPr>
            <p:ph type="body" sz="quarter" idx="1"/>
          </p:nvPr>
        </p:nvSpPr>
        <p:spPr>
          <a:xfrm>
            <a:off x="4833937" y="11465718"/>
            <a:ext cx="14716126" cy="1589486"/>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4833937" y="4536281"/>
            <a:ext cx="14716126" cy="4643438"/>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33"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0" name="Image"/>
          <p:cNvSpPr>
            <a:spLocks noGrp="1"/>
          </p:cNvSpPr>
          <p:nvPr>
            <p:ph type="pic" sz="half" idx="13"/>
          </p:nvPr>
        </p:nvSpPr>
        <p:spPr>
          <a:xfrm>
            <a:off x="12495609" y="892968"/>
            <a:ext cx="7500938" cy="11555017"/>
          </a:xfrm>
          <a:prstGeom prst="rect">
            <a:avLst/>
          </a:prstGeom>
        </p:spPr>
        <p:txBody>
          <a:bodyPr lIns="91439" tIns="45719" rIns="91439" bIns="45719">
            <a:noAutofit/>
          </a:bodyPr>
          <a:lstStyle/>
          <a:p>
            <a:endParaRPr/>
          </a:p>
        </p:txBody>
      </p:sp>
      <p:sp>
        <p:nvSpPr>
          <p:cNvPr id="41" name="Title Text"/>
          <p:cNvSpPr txBox="1">
            <a:spLocks noGrp="1"/>
          </p:cNvSpPr>
          <p:nvPr>
            <p:ph type="title"/>
          </p:nvPr>
        </p:nvSpPr>
        <p:spPr>
          <a:xfrm>
            <a:off x="4387453" y="892968"/>
            <a:ext cx="7500938" cy="5607845"/>
          </a:xfrm>
          <a:prstGeom prst="rect">
            <a:avLst/>
          </a:prstGeom>
        </p:spPr>
        <p:txBody>
          <a:bodyPr lIns="71437" tIns="71437" rIns="71437" bIns="71437" anchor="b"/>
          <a:lstStyle>
            <a:lvl1pPr defTabSz="821531">
              <a:defRPr sz="8400">
                <a:solidFill>
                  <a:srgbClr val="000000"/>
                </a:solidFill>
                <a:latin typeface="+mn-lt"/>
                <a:ea typeface="+mn-ea"/>
                <a:cs typeface="+mn-cs"/>
                <a:sym typeface="Helvetica Neue Medium"/>
              </a:defRPr>
            </a:lvl1pPr>
          </a:lstStyle>
          <a:p>
            <a:r>
              <a:t>Title Text</a:t>
            </a:r>
          </a:p>
        </p:txBody>
      </p:sp>
      <p:sp>
        <p:nvSpPr>
          <p:cNvPr id="42" name="Body Level One…"/>
          <p:cNvSpPr txBox="1">
            <a:spLocks noGrp="1"/>
          </p:cNvSpPr>
          <p:nvPr>
            <p:ph type="body" sz="quarter" idx="1"/>
          </p:nvPr>
        </p:nvSpPr>
        <p:spPr>
          <a:xfrm>
            <a:off x="4387453" y="6643687"/>
            <a:ext cx="7500938" cy="5786438"/>
          </a:xfrm>
          <a:prstGeom prst="rect">
            <a:avLst/>
          </a:prstGeom>
        </p:spPr>
        <p:txBody>
          <a:bodyPr lIns="71437" tIns="71437" rIns="71437" bIns="71437"/>
          <a:lstStyle>
            <a:lvl1pPr defTabSz="821531">
              <a:defRPr sz="5200">
                <a:latin typeface="Helvetica Neue"/>
                <a:ea typeface="Helvetica Neue"/>
                <a:cs typeface="Helvetica Neue"/>
                <a:sym typeface="Helvetica Neue"/>
              </a:defRPr>
            </a:lvl1pPr>
            <a:lvl2pPr defTabSz="821531">
              <a:defRPr sz="5200">
                <a:latin typeface="Helvetica Neue"/>
                <a:ea typeface="Helvetica Neue"/>
                <a:cs typeface="Helvetica Neue"/>
                <a:sym typeface="Helvetica Neue"/>
              </a:defRPr>
            </a:lvl2pPr>
            <a:lvl3pPr defTabSz="821531">
              <a:defRPr sz="5200">
                <a:latin typeface="Helvetica Neue"/>
                <a:ea typeface="Helvetica Neue"/>
                <a:cs typeface="Helvetica Neue"/>
                <a:sym typeface="Helvetica Neue"/>
              </a:defRPr>
            </a:lvl3pPr>
            <a:lvl4pPr defTabSz="821531">
              <a:defRPr sz="5200">
                <a:latin typeface="Helvetica Neue"/>
                <a:ea typeface="Helvetica Neue"/>
                <a:cs typeface="Helvetica Neue"/>
                <a:sym typeface="Helvetica Neue"/>
              </a:defRPr>
            </a:lvl4pPr>
            <a:lvl5pPr defTabSz="821531">
              <a:defRPr sz="52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50" name="Title Text"/>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51"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59" name="Body Level One…"/>
          <p:cNvSpPr txBox="1">
            <a:spLocks noGrp="1"/>
          </p:cNvSpPr>
          <p:nvPr>
            <p:ph type="body" idx="1"/>
          </p:nvPr>
        </p:nvSpPr>
        <p:spPr>
          <a:xfrm>
            <a:off x="4387453" y="3643312"/>
            <a:ext cx="15609094" cy="8840392"/>
          </a:xfrm>
          <a:prstGeom prst="rect">
            <a:avLst/>
          </a:prstGeom>
        </p:spPr>
        <p:txBody>
          <a:bodyPr lIns="71437" tIns="71437" rIns="71437" bIns="71437" anchor="ctr"/>
          <a:lstStyle>
            <a:lvl1pPr marL="611187" indent="-611187" algn="l" defTabSz="821531">
              <a:spcBef>
                <a:spcPts val="5900"/>
              </a:spcBef>
              <a:buSzPct val="145000"/>
              <a:buChar char="•"/>
              <a:defRPr>
                <a:latin typeface="Helvetica Neue"/>
                <a:ea typeface="Helvetica Neue"/>
                <a:cs typeface="Helvetica Neue"/>
                <a:sym typeface="Helvetica Neue"/>
              </a:defRPr>
            </a:lvl1pPr>
            <a:lvl2pPr marL="1055687" indent="-611187" algn="l" defTabSz="821531">
              <a:spcBef>
                <a:spcPts val="5900"/>
              </a:spcBef>
              <a:buSzPct val="145000"/>
              <a:buChar char="•"/>
              <a:defRPr>
                <a:latin typeface="Helvetica Neue"/>
                <a:ea typeface="Helvetica Neue"/>
                <a:cs typeface="Helvetica Neue"/>
                <a:sym typeface="Helvetica Neue"/>
              </a:defRPr>
            </a:lvl2pPr>
            <a:lvl3pPr marL="1500187" indent="-611187" algn="l" defTabSz="821531">
              <a:spcBef>
                <a:spcPts val="5900"/>
              </a:spcBef>
              <a:buSzPct val="145000"/>
              <a:buChar char="•"/>
              <a:defRPr>
                <a:latin typeface="Helvetica Neue"/>
                <a:ea typeface="Helvetica Neue"/>
                <a:cs typeface="Helvetica Neue"/>
                <a:sym typeface="Helvetica Neue"/>
              </a:defRPr>
            </a:lvl3pPr>
            <a:lvl4pPr marL="1944687" indent="-611187" algn="l" defTabSz="821531">
              <a:spcBef>
                <a:spcPts val="5900"/>
              </a:spcBef>
              <a:buSzPct val="145000"/>
              <a:buChar char="•"/>
              <a:defRPr>
                <a:latin typeface="Helvetica Neue"/>
                <a:ea typeface="Helvetica Neue"/>
                <a:cs typeface="Helvetica Neue"/>
                <a:sym typeface="Helvetica Neue"/>
              </a:defRPr>
            </a:lvl4pPr>
            <a:lvl5pPr marL="2389187" indent="-611187" algn="l" defTabSz="821531">
              <a:spcBef>
                <a:spcPts val="5900"/>
              </a:spcBef>
              <a:buSzPct val="145000"/>
              <a:buChar char="•"/>
              <a:defRPr>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7" name="Image"/>
          <p:cNvSpPr>
            <a:spLocks noGrp="1"/>
          </p:cNvSpPr>
          <p:nvPr>
            <p:ph type="pic" sz="quarter" idx="13"/>
          </p:nvPr>
        </p:nvSpPr>
        <p:spPr>
          <a:xfrm>
            <a:off x="12495609" y="3643312"/>
            <a:ext cx="7500938" cy="8840392"/>
          </a:xfrm>
          <a:prstGeom prst="rect">
            <a:avLst/>
          </a:prstGeom>
        </p:spPr>
        <p:txBody>
          <a:bodyPr lIns="91439" tIns="45719" rIns="91439" bIns="45719">
            <a:noAutofit/>
          </a:bodyPr>
          <a:lstStyle/>
          <a:p>
            <a:endParaRPr/>
          </a:p>
        </p:txBody>
      </p:sp>
      <p:sp>
        <p:nvSpPr>
          <p:cNvPr id="68" name="Title Text"/>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sz="11200">
                <a:solidFill>
                  <a:srgbClr val="000000"/>
                </a:solidFill>
                <a:latin typeface="+mn-lt"/>
                <a:ea typeface="+mn-ea"/>
                <a:cs typeface="+mn-cs"/>
                <a:sym typeface="Helvetica Neue Medium"/>
              </a:defRPr>
            </a:lvl1pPr>
          </a:lstStyle>
          <a:p>
            <a:r>
              <a:t>Title Text</a:t>
            </a:r>
          </a:p>
        </p:txBody>
      </p:sp>
      <p:sp>
        <p:nvSpPr>
          <p:cNvPr id="69" name="Body Level One…"/>
          <p:cNvSpPr txBox="1">
            <a:spLocks noGrp="1"/>
          </p:cNvSpPr>
          <p:nvPr>
            <p:ph type="body" sz="quarter" idx="1"/>
          </p:nvPr>
        </p:nvSpPr>
        <p:spPr>
          <a:xfrm>
            <a:off x="4387453" y="3643312"/>
            <a:ext cx="7500938" cy="8840392"/>
          </a:xfrm>
          <a:prstGeom prst="rect">
            <a:avLst/>
          </a:prstGeom>
        </p:spPr>
        <p:txBody>
          <a:bodyPr lIns="71437" tIns="71437" rIns="71437" bIns="71437" anchor="ctr"/>
          <a:lstStyle>
            <a:lvl1pPr marL="465364" indent="-465364" algn="l" defTabSz="821531">
              <a:spcBef>
                <a:spcPts val="4500"/>
              </a:spcBef>
              <a:buSzPct val="145000"/>
              <a:buChar char="•"/>
              <a:defRPr sz="3800">
                <a:latin typeface="Helvetica Neue"/>
                <a:ea typeface="Helvetica Neue"/>
                <a:cs typeface="Helvetica Neue"/>
                <a:sym typeface="Helvetica Neue"/>
              </a:defRPr>
            </a:lvl1pPr>
            <a:lvl2pPr marL="808264" indent="-465364" algn="l" defTabSz="821531">
              <a:spcBef>
                <a:spcPts val="4500"/>
              </a:spcBef>
              <a:buSzPct val="145000"/>
              <a:buChar char="•"/>
              <a:defRPr sz="3800">
                <a:latin typeface="Helvetica Neue"/>
                <a:ea typeface="Helvetica Neue"/>
                <a:cs typeface="Helvetica Neue"/>
                <a:sym typeface="Helvetica Neue"/>
              </a:defRPr>
            </a:lvl2pPr>
            <a:lvl3pPr marL="1151164" indent="-465364" algn="l" defTabSz="821531">
              <a:spcBef>
                <a:spcPts val="4500"/>
              </a:spcBef>
              <a:buSzPct val="145000"/>
              <a:buChar char="•"/>
              <a:defRPr sz="3800">
                <a:latin typeface="Helvetica Neue"/>
                <a:ea typeface="Helvetica Neue"/>
                <a:cs typeface="Helvetica Neue"/>
                <a:sym typeface="Helvetica Neue"/>
              </a:defRPr>
            </a:lvl3pPr>
            <a:lvl4pPr marL="1494064" indent="-465364" algn="l" defTabSz="821531">
              <a:spcBef>
                <a:spcPts val="4500"/>
              </a:spcBef>
              <a:buSzPct val="145000"/>
              <a:buChar char="•"/>
              <a:defRPr sz="3800">
                <a:latin typeface="Helvetica Neue"/>
                <a:ea typeface="Helvetica Neue"/>
                <a:cs typeface="Helvetica Neue"/>
                <a:sym typeface="Helvetica Neue"/>
              </a:defRPr>
            </a:lvl4pPr>
            <a:lvl5pPr marL="1836964" indent="-465364" algn="l" defTabSz="821531">
              <a:spcBef>
                <a:spcPts val="4500"/>
              </a:spcBef>
              <a:buSzPct val="145000"/>
              <a:buChar char="•"/>
              <a:defRPr sz="3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11954103" y="13073062"/>
            <a:ext cx="466269" cy="473076"/>
          </a:xfrm>
          <a:prstGeom prst="rect">
            <a:avLst/>
          </a:prstGeom>
        </p:spPr>
        <p:txBody>
          <a:bodyPr lIns="71437" tIns="71437" rIns="71437" bIns="71437"/>
          <a:lstStyle>
            <a:lvl1pPr defTabSz="821531">
              <a:defRPr sz="2200">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4387453" y="1785937"/>
            <a:ext cx="15609094" cy="10144126"/>
          </a:xfrm>
          <a:prstGeom prst="rect">
            <a:avLst/>
          </a:prstGeom>
        </p:spPr>
        <p:txBody>
          <a:bodyPr lIns="71437" tIns="71437" rIns="71437" bIns="71437" anchor="ctr"/>
          <a:lstStyle>
            <a:lvl1pPr marL="611187" indent="-611187" algn="l" defTabSz="821531">
              <a:spcBef>
                <a:spcPts val="5900"/>
              </a:spcBef>
              <a:buSzPct val="145000"/>
              <a:buChar char="•"/>
              <a:defRPr>
                <a:latin typeface="Helvetica Neue"/>
                <a:ea typeface="Helvetica Neue"/>
                <a:cs typeface="Helvetica Neue"/>
                <a:sym typeface="Helvetica Neue"/>
              </a:defRPr>
            </a:lvl1pPr>
            <a:lvl2pPr marL="1055687" indent="-611187" algn="l" defTabSz="821531">
              <a:spcBef>
                <a:spcPts val="5900"/>
              </a:spcBef>
              <a:buSzPct val="145000"/>
              <a:buChar char="•"/>
              <a:defRPr>
                <a:latin typeface="Helvetica Neue"/>
                <a:ea typeface="Helvetica Neue"/>
                <a:cs typeface="Helvetica Neue"/>
                <a:sym typeface="Helvetica Neue"/>
              </a:defRPr>
            </a:lvl2pPr>
            <a:lvl3pPr marL="1500187" indent="-611187" algn="l" defTabSz="821531">
              <a:spcBef>
                <a:spcPts val="5900"/>
              </a:spcBef>
              <a:buSzPct val="145000"/>
              <a:buChar char="•"/>
              <a:defRPr>
                <a:latin typeface="Helvetica Neue"/>
                <a:ea typeface="Helvetica Neue"/>
                <a:cs typeface="Helvetica Neue"/>
                <a:sym typeface="Helvetica Neue"/>
              </a:defRPr>
            </a:lvl3pPr>
            <a:lvl4pPr marL="1944687" indent="-611187" algn="l" defTabSz="821531">
              <a:spcBef>
                <a:spcPts val="5900"/>
              </a:spcBef>
              <a:buSzPct val="145000"/>
              <a:buChar char="•"/>
              <a:defRPr>
                <a:latin typeface="Helvetica Neue"/>
                <a:ea typeface="Helvetica Neue"/>
                <a:cs typeface="Helvetica Neue"/>
                <a:sym typeface="Helvetica Neue"/>
              </a:defRPr>
            </a:lvl4pPr>
            <a:lvl5pPr marL="2389187" indent="-611187" algn="l" defTabSz="821531">
              <a:spcBef>
                <a:spcPts val="5900"/>
              </a:spcBef>
              <a:buSzPct val="145000"/>
              <a:buChar char="•"/>
              <a:defRPr>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5" name="Image"/>
          <p:cNvSpPr>
            <a:spLocks noGrp="1"/>
          </p:cNvSpPr>
          <p:nvPr>
            <p:ph type="pic" sz="quarter" idx="13"/>
          </p:nvPr>
        </p:nvSpPr>
        <p:spPr>
          <a:xfrm>
            <a:off x="12495609" y="7161609"/>
            <a:ext cx="7500938" cy="5304235"/>
          </a:xfrm>
          <a:prstGeom prst="rect">
            <a:avLst/>
          </a:prstGeom>
        </p:spPr>
        <p:txBody>
          <a:bodyPr lIns="91439" tIns="45719" rIns="91439" bIns="45719">
            <a:noAutofit/>
          </a:bodyPr>
          <a:lstStyle/>
          <a:p>
            <a:endParaRPr/>
          </a:p>
        </p:txBody>
      </p:sp>
      <p:sp>
        <p:nvSpPr>
          <p:cNvPr id="86" name="Image"/>
          <p:cNvSpPr>
            <a:spLocks noGrp="1"/>
          </p:cNvSpPr>
          <p:nvPr>
            <p:ph type="pic" sz="quarter" idx="14"/>
          </p:nvPr>
        </p:nvSpPr>
        <p:spPr>
          <a:xfrm>
            <a:off x="12495609" y="1250156"/>
            <a:ext cx="7500938" cy="5304235"/>
          </a:xfrm>
          <a:prstGeom prst="rect">
            <a:avLst/>
          </a:prstGeom>
        </p:spPr>
        <p:txBody>
          <a:bodyPr lIns="91439" tIns="45719" rIns="91439" bIns="45719">
            <a:noAutofit/>
          </a:bodyPr>
          <a:lstStyle/>
          <a:p>
            <a:endParaRPr/>
          </a:p>
        </p:txBody>
      </p:sp>
      <p:sp>
        <p:nvSpPr>
          <p:cNvPr id="87" name="Image"/>
          <p:cNvSpPr>
            <a:spLocks noGrp="1"/>
          </p:cNvSpPr>
          <p:nvPr>
            <p:ph type="pic" sz="half" idx="15"/>
          </p:nvPr>
        </p:nvSpPr>
        <p:spPr>
          <a:xfrm>
            <a:off x="4387453" y="1250156"/>
            <a:ext cx="7500938" cy="11215688"/>
          </a:xfrm>
          <a:prstGeom prst="rect">
            <a:avLst/>
          </a:prstGeom>
        </p:spPr>
        <p:txBody>
          <a:bodyPr lIns="91439" tIns="45719" rIns="91439" bIns="45719">
            <a:noAutofit/>
          </a:bodyPr>
          <a:lstStyle/>
          <a:p>
            <a:endParaRPr/>
          </a:p>
        </p:txBody>
      </p:sp>
      <p:sp>
        <p:nvSpPr>
          <p:cNvPr id="88" name="Slide Number"/>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0" y="0"/>
            <a:ext cx="24384000" cy="635000"/>
          </a:xfrm>
          <a:prstGeom prst="rect">
            <a:avLst/>
          </a:prstGeom>
          <a:solidFill>
            <a:srgbClr val="5C4EE5"/>
          </a:solidFill>
          <a:ln w="12700">
            <a:miter lim="400000"/>
          </a:ln>
        </p:spPr>
        <p:txBody>
          <a:bodyPr lIns="50800" tIns="50800" rIns="50800" bIns="50800" anchor="ctr"/>
          <a:lstStyle/>
          <a:p>
            <a:pPr defTabSz="825500">
              <a:defRPr b="0">
                <a:solidFill>
                  <a:srgbClr val="5C4EE5"/>
                </a:solidFill>
                <a:latin typeface="Helvetica"/>
                <a:ea typeface="Helvetica"/>
                <a:cs typeface="Helvetica"/>
                <a:sym typeface="Helvetica"/>
              </a:defRPr>
            </a:pPr>
            <a:endParaRPr/>
          </a:p>
        </p:txBody>
      </p:sp>
      <p:sp>
        <p:nvSpPr>
          <p:cNvPr id="3" name="Title Text"/>
          <p:cNvSpPr txBox="1">
            <a:spLocks noGrp="1"/>
          </p:cNvSpPr>
          <p:nvPr>
            <p:ph type="title"/>
          </p:nvPr>
        </p:nvSpPr>
        <p:spPr>
          <a:xfrm>
            <a:off x="1778000" y="4787900"/>
            <a:ext cx="20828000" cy="4648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pic>
        <p:nvPicPr>
          <p:cNvPr id="4" name="hashicorp-text-black.png" descr="hashicorp-text-black.png"/>
          <p:cNvPicPr>
            <a:picLocks noChangeAspect="1"/>
          </p:cNvPicPr>
          <p:nvPr/>
        </p:nvPicPr>
        <p:blipFill>
          <a:blip r:embed="rId18">
            <a:alphaModFix amt="25000"/>
            <a:extLst/>
          </a:blip>
          <a:stretch>
            <a:fillRect/>
          </a:stretch>
        </p:blipFill>
        <p:spPr>
          <a:xfrm>
            <a:off x="21145003" y="12700000"/>
            <a:ext cx="2857501" cy="635000"/>
          </a:xfrm>
          <a:prstGeom prst="rect">
            <a:avLst/>
          </a:prstGeom>
          <a:ln w="12700">
            <a:miter lim="400000"/>
          </a:ln>
        </p:spPr>
      </p:pic>
      <p:sp>
        <p:nvSpPr>
          <p:cNvPr id="5" name="Body Level One…"/>
          <p:cNvSpPr txBox="1">
            <a:spLocks noGrp="1"/>
          </p:cNvSpPr>
          <p:nvPr>
            <p:ph type="body" idx="1"/>
          </p:nvPr>
        </p:nvSpPr>
        <p:spPr>
          <a:xfrm>
            <a:off x="2387600" y="7924800"/>
            <a:ext cx="19621500" cy="158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958984" y="13081000"/>
            <a:ext cx="453332" cy="469900"/>
          </a:xfrm>
          <a:prstGeom prst="rect">
            <a:avLst/>
          </a:prstGeom>
          <a:ln w="12700">
            <a:miter lim="400000"/>
          </a:ln>
        </p:spPr>
        <p:txBody>
          <a:bodyPr wrap="none" lIns="50800" tIns="50800" rIns="50800" bIns="50800">
            <a:spAutoFit/>
          </a:bodyPr>
          <a:lstStyle>
            <a:lvl1pPr defTabSz="825500">
              <a:defRPr sz="2400" b="0">
                <a:latin typeface="Helvetica"/>
                <a:ea typeface="Helvetica"/>
                <a:cs typeface="Helvetica"/>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1pPr>
      <a:lvl2pPr marL="0" marR="0" indent="2286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2pPr>
      <a:lvl3pPr marL="0" marR="0" indent="4572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3pPr>
      <a:lvl4pPr marL="0" marR="0" indent="6858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4pPr>
      <a:lvl5pPr marL="0" marR="0" indent="9144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5pPr>
      <a:lvl6pPr marL="0" marR="0" indent="11430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6pPr>
      <a:lvl7pPr marL="0" marR="0" indent="13716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7pPr>
      <a:lvl8pPr marL="0" marR="0" indent="16002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8pPr>
      <a:lvl9pPr marL="0" marR="0" indent="1828800" algn="ctr" defTabSz="825500" latinLnBrk="0">
        <a:lnSpc>
          <a:spcPct val="100000"/>
        </a:lnSpc>
        <a:spcBef>
          <a:spcPts val="0"/>
        </a:spcBef>
        <a:spcAft>
          <a:spcPts val="0"/>
        </a:spcAft>
        <a:buClrTx/>
        <a:buSzTx/>
        <a:buFontTx/>
        <a:buNone/>
        <a:tabLst/>
        <a:defRPr sz="15000" b="0" i="0" u="none" strike="noStrike" cap="none" spc="0" baseline="0">
          <a:ln>
            <a:noFill/>
          </a:ln>
          <a:solidFill>
            <a:srgbClr val="5C4EE5"/>
          </a:solidFill>
          <a:uFillTx/>
          <a:latin typeface="Helvetica"/>
          <a:ea typeface="Helvetica"/>
          <a:cs typeface="Helvetica"/>
          <a:sym typeface="Helvetica"/>
        </a:defRPr>
      </a:lvl9pPr>
    </p:titleStyle>
    <p:bodyStyle>
      <a:lvl1pPr marL="0" marR="0" indent="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1pPr>
      <a:lvl2pPr marL="0" marR="0" indent="2286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2pPr>
      <a:lvl3pPr marL="0" marR="0" indent="4572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3pPr>
      <a:lvl4pPr marL="0" marR="0" indent="6858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4pPr>
      <a:lvl5pPr marL="0" marR="0" indent="9144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5pPr>
      <a:lvl6pPr marL="0" marR="0" indent="11430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6pPr>
      <a:lvl7pPr marL="0" marR="0" indent="13716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7pPr>
      <a:lvl8pPr marL="0" marR="0" indent="16002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8pPr>
      <a:lvl9pPr marL="0" marR="0" indent="1828800" algn="ctr" defTabSz="8255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Helvetica"/>
          <a:ea typeface="Helvetica"/>
          <a:cs typeface="Helvetica"/>
          <a:sym typeface="Helvetica"/>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tate"/>
          <p:cNvSpPr txBox="1">
            <a:spLocks noGrp="1"/>
          </p:cNvSpPr>
          <p:nvPr>
            <p:ph type="title"/>
          </p:nvPr>
        </p:nvSpPr>
        <p:spPr>
          <a:prstGeom prst="rect">
            <a:avLst/>
          </a:prstGeom>
        </p:spPr>
        <p:txBody>
          <a:bodyPr/>
          <a:lstStyle/>
          <a:p>
            <a:r>
              <a:t>State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Where is State?"/>
          <p:cNvSpPr txBox="1">
            <a:spLocks noGrp="1"/>
          </p:cNvSpPr>
          <p:nvPr>
            <p:ph type="title"/>
          </p:nvPr>
        </p:nvSpPr>
        <p:spPr>
          <a:prstGeom prst="rect">
            <a:avLst/>
          </a:prstGeom>
        </p:spPr>
        <p:txBody>
          <a:bodyPr/>
          <a:lstStyle/>
          <a:p>
            <a:r>
              <a:t>Where is State?</a:t>
            </a:r>
          </a:p>
        </p:txBody>
      </p:sp>
      <p:sp>
        <p:nvSpPr>
          <p:cNvPr id="211" name="Local State (default)…"/>
          <p:cNvSpPr txBox="1">
            <a:spLocks noGrp="1"/>
          </p:cNvSpPr>
          <p:nvPr>
            <p:ph type="body" idx="1"/>
          </p:nvPr>
        </p:nvSpPr>
        <p:spPr>
          <a:prstGeom prst="rect">
            <a:avLst/>
          </a:prstGeom>
        </p:spPr>
        <p:txBody>
          <a:bodyPr/>
          <a:lstStyle/>
          <a:p>
            <a:pPr defTabSz="775969">
              <a:spcBef>
                <a:spcPts val="3700"/>
              </a:spcBef>
              <a:defRPr sz="5640" b="1"/>
            </a:pPr>
            <a:r>
              <a:t>Local State (default)</a:t>
            </a:r>
            <a:endParaRPr b="0"/>
          </a:p>
          <a:p>
            <a:pPr defTabSz="775969">
              <a:spcBef>
                <a:spcPts val="3700"/>
              </a:spcBef>
              <a:defRPr sz="5640" b="1"/>
            </a:pPr>
            <a:r>
              <a:rPr b="0"/>
              <a:t>Stored locally in a JSON format.</a:t>
            </a:r>
          </a:p>
          <a:p>
            <a:pPr defTabSz="775969">
              <a:spcBef>
                <a:spcPts val="3700"/>
              </a:spcBef>
              <a:defRPr sz="5640" b="1"/>
            </a:pPr>
            <a:endParaRPr b="0"/>
          </a:p>
          <a:p>
            <a:pPr defTabSz="775969">
              <a:spcBef>
                <a:spcPts val="3700"/>
              </a:spcBef>
              <a:defRPr sz="5640" b="1"/>
            </a:pPr>
            <a:r>
              <a:t>Remote State</a:t>
            </a:r>
          </a:p>
          <a:p>
            <a:pPr defTabSz="775969">
              <a:spcBef>
                <a:spcPts val="3700"/>
              </a:spcBef>
              <a:defRPr sz="5640"/>
            </a:pPr>
            <a:r>
              <a:t>Stored on a remote source (S3, Artifactory, Terraform Enterprise, etc).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Local State"/>
          <p:cNvSpPr txBox="1">
            <a:spLocks noGrp="1"/>
          </p:cNvSpPr>
          <p:nvPr>
            <p:ph type="title"/>
          </p:nvPr>
        </p:nvSpPr>
        <p:spPr>
          <a:prstGeom prst="rect">
            <a:avLst/>
          </a:prstGeom>
        </p:spPr>
        <p:txBody>
          <a:bodyPr/>
          <a:lstStyle/>
          <a:p>
            <a:r>
              <a:t>Local State</a:t>
            </a:r>
          </a:p>
        </p:txBody>
      </p:sp>
      <p:sp>
        <p:nvSpPr>
          <p:cNvPr id="216" name="State is stored locally on one machine in JSON format…"/>
          <p:cNvSpPr txBox="1">
            <a:spLocks noGrp="1"/>
          </p:cNvSpPr>
          <p:nvPr>
            <p:ph type="body" idx="1"/>
          </p:nvPr>
        </p:nvSpPr>
        <p:spPr>
          <a:prstGeom prst="rect">
            <a:avLst/>
          </a:prstGeom>
        </p:spPr>
        <p:txBody>
          <a:bodyPr/>
          <a:lstStyle/>
          <a:p>
            <a:pPr defTabSz="808990">
              <a:spcBef>
                <a:spcPts val="3900"/>
              </a:spcBef>
              <a:defRPr sz="5880"/>
            </a:pPr>
            <a:r>
              <a:t>State is stored locally on one machine in JSON format</a:t>
            </a:r>
          </a:p>
          <a:p>
            <a:pPr defTabSz="808990">
              <a:spcBef>
                <a:spcPts val="3900"/>
              </a:spcBef>
              <a:defRPr sz="5880"/>
            </a:pPr>
            <a:r>
              <a:t>Because it must exist, it is a frequent source of merge conflicts</a:t>
            </a:r>
          </a:p>
          <a:p>
            <a:pPr defTabSz="808990">
              <a:spcBef>
                <a:spcPts val="3900"/>
              </a:spcBef>
              <a:defRPr sz="5880"/>
            </a:pPr>
            <a:r>
              <a:t>It is generally acceptable for individuals and small teams</a:t>
            </a:r>
          </a:p>
          <a:p>
            <a:pPr defTabSz="808990">
              <a:spcBef>
                <a:spcPts val="3900"/>
              </a:spcBef>
              <a:defRPr sz="5880"/>
            </a:pPr>
            <a:r>
              <a:t>Tends not to scale for large teams</a:t>
            </a:r>
          </a:p>
          <a:p>
            <a:pPr defTabSz="808990">
              <a:spcBef>
                <a:spcPts val="3900"/>
              </a:spcBef>
              <a:defRPr sz="5880"/>
            </a:pPr>
            <a:r>
              <a:t>Requires a more "mono repo" pattern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Remote State"/>
          <p:cNvSpPr txBox="1">
            <a:spLocks noGrp="1"/>
          </p:cNvSpPr>
          <p:nvPr>
            <p:ph type="title"/>
          </p:nvPr>
        </p:nvSpPr>
        <p:spPr>
          <a:prstGeom prst="rect">
            <a:avLst/>
          </a:prstGeom>
        </p:spPr>
        <p:txBody>
          <a:bodyPr/>
          <a:lstStyle/>
          <a:p>
            <a:r>
              <a:t>Remote State</a:t>
            </a:r>
          </a:p>
        </p:txBody>
      </p:sp>
      <p:sp>
        <p:nvSpPr>
          <p:cNvPr id="221" name="State is on a remote source like Terraform Enterprise or Consul…"/>
          <p:cNvSpPr txBox="1">
            <a:spLocks noGrp="1"/>
          </p:cNvSpPr>
          <p:nvPr>
            <p:ph type="body" idx="1"/>
          </p:nvPr>
        </p:nvSpPr>
        <p:spPr>
          <a:prstGeom prst="rect">
            <a:avLst/>
          </a:prstGeom>
        </p:spPr>
        <p:txBody>
          <a:bodyPr/>
          <a:lstStyle/>
          <a:p>
            <a:pPr defTabSz="792479">
              <a:spcBef>
                <a:spcPts val="3800"/>
              </a:spcBef>
              <a:defRPr sz="5760"/>
            </a:pPr>
            <a:r>
              <a:t>State is on a remote source like Terraform Enterprise or Consul</a:t>
            </a:r>
          </a:p>
          <a:p>
            <a:pPr defTabSz="792479">
              <a:spcBef>
                <a:spcPts val="3800"/>
              </a:spcBef>
              <a:defRPr sz="5760"/>
            </a:pPr>
            <a:r>
              <a:t>Remote storage is responsible for handling merging and locking</a:t>
            </a:r>
          </a:p>
          <a:p>
            <a:pPr defTabSz="792479">
              <a:spcBef>
                <a:spcPts val="3800"/>
              </a:spcBef>
              <a:defRPr sz="5760"/>
            </a:pPr>
            <a:r>
              <a:t>Can be queried for information in other Terraform configurations</a:t>
            </a:r>
          </a:p>
          <a:p>
            <a:pPr defTabSz="792479">
              <a:spcBef>
                <a:spcPts val="3800"/>
              </a:spcBef>
              <a:defRPr sz="5760"/>
            </a:pPr>
            <a:r>
              <a:t>Unnecessary overhead for small teams</a:t>
            </a:r>
          </a:p>
          <a:p>
            <a:pPr defTabSz="792479">
              <a:spcBef>
                <a:spcPts val="3800"/>
              </a:spcBef>
              <a:defRPr sz="5760"/>
            </a:pPr>
            <a:r>
              <a:t>Best-suited for large or distributed teams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data &quot;terraform_remote_state&quot; &quot;networkink&quot; {…"/>
          <p:cNvSpPr txBox="1">
            <a:spLocks noGrp="1"/>
          </p:cNvSpPr>
          <p:nvPr>
            <p:ph type="body" idx="13"/>
          </p:nvPr>
        </p:nvSpPr>
        <p:spPr>
          <a:xfrm>
            <a:off x="6256972" y="2587656"/>
            <a:ext cx="16670656" cy="5273238"/>
          </a:xfrm>
          <a:prstGeom prst="rect">
            <a:avLst/>
          </a:prstGeom>
          <a:extLst>
            <a:ext uri="{C572A759-6A51-4108-AA02-DFA0A04FC94B}">
              <ma14:wrappingTextBoxFlag xmlns:ma14="http://schemas.microsoft.com/office/mac/drawingml/2011/main" xmlns="" val="1"/>
            </a:ext>
          </a:extLst>
        </p:spPr>
        <p:txBody>
          <a:bodyPr/>
          <a:lstStyle/>
          <a:p>
            <a:pPr algn="l"/>
            <a:r>
              <a:rPr lang="en-US" sz="2800" dirty="0">
                <a:solidFill>
                  <a:srgbClr val="569CD6"/>
                </a:solidFill>
                <a:latin typeface="Consolas" panose="020B0609020204030204" pitchFamily="49" charset="0"/>
              </a:rPr>
              <a:t>data</a:t>
            </a:r>
            <a:r>
              <a:rPr lang="en-US" sz="2800" dirty="0">
                <a:solidFill>
                  <a:srgbClr val="CE9178"/>
                </a:solidFill>
                <a:latin typeface="Consolas" panose="020B0609020204030204" pitchFamily="49" charset="0"/>
              </a:rPr>
              <a:t> "</a:t>
            </a:r>
            <a:r>
              <a:rPr lang="en-US" sz="2800" dirty="0" err="1">
                <a:solidFill>
                  <a:srgbClr val="CE9178"/>
                </a:solidFill>
                <a:latin typeface="Consolas" panose="020B0609020204030204" pitchFamily="49" charset="0"/>
              </a:rPr>
              <a:t>terraform_remote_state</a:t>
            </a:r>
            <a:r>
              <a:rPr lang="en-US" sz="2800" dirty="0">
                <a:solidFill>
                  <a:srgbClr val="CE9178"/>
                </a:solidFill>
                <a:latin typeface="Consolas" panose="020B0609020204030204" pitchFamily="49" charset="0"/>
              </a:rPr>
              <a:t>" "</a:t>
            </a:r>
            <a:r>
              <a:rPr lang="en-US" sz="2800" dirty="0" err="1">
                <a:solidFill>
                  <a:srgbClr val="CE9178"/>
                </a:solidFill>
                <a:latin typeface="Consolas" panose="020B0609020204030204" pitchFamily="49" charset="0"/>
              </a:rPr>
              <a:t>networkink</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    backend = </a:t>
            </a:r>
            <a:r>
              <a:rPr lang="en-US" sz="2800" dirty="0">
                <a:solidFill>
                  <a:srgbClr val="CE9178"/>
                </a:solidFill>
                <a:latin typeface="Consolas" panose="020B0609020204030204" pitchFamily="49" charset="0"/>
              </a:rPr>
              <a:t>"atlas"</a:t>
            </a:r>
            <a:endParaRPr lang="en-US" sz="2800" dirty="0">
              <a:solidFill>
                <a:srgbClr val="D4D4D4"/>
              </a:solidFill>
              <a:latin typeface="Consolas" panose="020B0609020204030204" pitchFamily="49" charset="0"/>
            </a:endParaRPr>
          </a:p>
          <a:p>
            <a:pPr algn="l"/>
            <a:r>
              <a:rPr lang="en-US" sz="2800" dirty="0">
                <a:solidFill>
                  <a:srgbClr val="569CD6"/>
                </a:solidFill>
                <a:latin typeface="Consolas" panose="020B0609020204030204" pitchFamily="49" charset="0"/>
              </a:rPr>
              <a:t>    config</a:t>
            </a:r>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        name = </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hashicorp</a:t>
            </a:r>
            <a:r>
              <a:rPr lang="en-US" sz="2800" dirty="0">
                <a:solidFill>
                  <a:srgbClr val="CE9178"/>
                </a:solidFill>
                <a:latin typeface="Consolas" panose="020B0609020204030204" pitchFamily="49" charset="0"/>
              </a:rPr>
              <a:t>/networking-prod"</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a:t>
            </a:r>
          </a:p>
          <a:p>
            <a:pPr algn="l"/>
            <a:br>
              <a:rPr lang="en-US" sz="2800" dirty="0">
                <a:solidFill>
                  <a:srgbClr val="D4D4D4"/>
                </a:solidFill>
                <a:latin typeface="Consolas" panose="020B0609020204030204" pitchFamily="49" charset="0"/>
              </a:rPr>
            </a:br>
            <a:r>
              <a:rPr lang="en-US" sz="2800" dirty="0">
                <a:solidFill>
                  <a:srgbClr val="569CD6"/>
                </a:solidFill>
                <a:latin typeface="Consolas" panose="020B0609020204030204" pitchFamily="49" charset="0"/>
              </a:rPr>
              <a:t>module</a:t>
            </a:r>
            <a:r>
              <a:rPr lang="en-US" sz="2800" dirty="0">
                <a:solidFill>
                  <a:srgbClr val="CE9178"/>
                </a:solidFill>
                <a:latin typeface="Consolas" panose="020B0609020204030204" pitchFamily="49" charset="0"/>
              </a:rPr>
              <a:t> "compute"</a:t>
            </a:r>
            <a:r>
              <a:rPr lang="en-US" sz="2800" dirty="0">
                <a:solidFill>
                  <a:srgbClr val="D4D4D4"/>
                </a:solidFill>
                <a:latin typeface="Consolas" panose="020B0609020204030204" pitchFamily="49" charset="0"/>
              </a:rPr>
              <a:t> {</a:t>
            </a:r>
          </a:p>
          <a:p>
            <a:pPr algn="l"/>
            <a:br>
              <a:rPr lang="en-US" sz="2800" dirty="0">
                <a:solidFill>
                  <a:srgbClr val="D4D4D4"/>
                </a:solidFill>
                <a:latin typeface="Consolas" panose="020B0609020204030204" pitchFamily="49" charset="0"/>
              </a:rPr>
            </a:br>
            <a:r>
              <a:rPr lang="en-US" sz="2800" dirty="0">
                <a:solidFill>
                  <a:srgbClr val="D4D4D4"/>
                </a:solidFill>
                <a:latin typeface="Consolas" panose="020B0609020204030204" pitchFamily="49" charset="0"/>
              </a:rPr>
              <a:t>source = </a:t>
            </a:r>
            <a:r>
              <a:rPr lang="en-US" sz="2800" dirty="0">
                <a:solidFill>
                  <a:srgbClr val="CE9178"/>
                </a:solidFill>
                <a:latin typeface="Consolas" panose="020B0609020204030204" pitchFamily="49" charset="0"/>
              </a:rPr>
              <a:t>"Azure/compute/azurerm"</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vnet_subnet_id</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r>
              <a:rPr lang="en-US" sz="2800" dirty="0" err="1">
                <a:solidFill>
                  <a:srgbClr val="569CD6"/>
                </a:solidFill>
                <a:latin typeface="Consolas" panose="020B0609020204030204" pitchFamily="49" charset="0"/>
              </a:rPr>
              <a:t>data</a:t>
            </a:r>
            <a:r>
              <a:rPr lang="en-US" sz="2800" dirty="0" err="1">
                <a:solidFill>
                  <a:srgbClr val="D4D4D4"/>
                </a:solidFill>
                <a:latin typeface="Consolas" panose="020B0609020204030204" pitchFamily="49" charset="0"/>
              </a:rPr>
              <a:t>.terraform_remote_state.networking-prod.vnet_subnet_id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ensitive Data in State"/>
          <p:cNvSpPr txBox="1">
            <a:spLocks noGrp="1"/>
          </p:cNvSpPr>
          <p:nvPr>
            <p:ph type="title"/>
          </p:nvPr>
        </p:nvSpPr>
        <p:spPr>
          <a:prstGeom prst="rect">
            <a:avLst/>
          </a:prstGeom>
        </p:spPr>
        <p:txBody>
          <a:bodyPr/>
          <a:lstStyle/>
          <a:p>
            <a:r>
              <a:t>Sensitive Data in State</a:t>
            </a:r>
          </a:p>
        </p:txBody>
      </p:sp>
      <p:sp>
        <p:nvSpPr>
          <p:cNvPr id="230" name="State can contain sensitive data depending on the resources used…"/>
          <p:cNvSpPr txBox="1">
            <a:spLocks noGrp="1"/>
          </p:cNvSpPr>
          <p:nvPr>
            <p:ph type="body" idx="1"/>
          </p:nvPr>
        </p:nvSpPr>
        <p:spPr>
          <a:prstGeom prst="rect">
            <a:avLst/>
          </a:prstGeom>
        </p:spPr>
        <p:txBody>
          <a:bodyPr/>
          <a:lstStyle/>
          <a:p>
            <a:r>
              <a:t>State can contain sensitive data depending on the resources used</a:t>
            </a:r>
          </a:p>
          <a:p>
            <a:r>
              <a:t>Sometimes it can contain initial database passwords or other secret data returned by a provider.</a:t>
            </a:r>
          </a:p>
          <a:p>
            <a:r>
              <a:t>Some resources support PGP encrypting the values in the state, but this is implemented on a per-resource basis.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ensitive Data in State"/>
          <p:cNvSpPr txBox="1">
            <a:spLocks noGrp="1"/>
          </p:cNvSpPr>
          <p:nvPr>
            <p:ph type="title"/>
          </p:nvPr>
        </p:nvSpPr>
        <p:spPr>
          <a:prstGeom prst="rect">
            <a:avLst/>
          </a:prstGeom>
        </p:spPr>
        <p:txBody>
          <a:bodyPr/>
          <a:lstStyle/>
          <a:p>
            <a:r>
              <a:t>Sensitive Data in State</a:t>
            </a:r>
          </a:p>
        </p:txBody>
      </p:sp>
      <p:sp>
        <p:nvSpPr>
          <p:cNvPr id="235" name="Local state (JSON) is not encrypted.…"/>
          <p:cNvSpPr txBox="1">
            <a:spLocks noGrp="1"/>
          </p:cNvSpPr>
          <p:nvPr>
            <p:ph type="body" idx="1"/>
          </p:nvPr>
        </p:nvSpPr>
        <p:spPr>
          <a:prstGeom prst="rect">
            <a:avLst/>
          </a:prstGeom>
        </p:spPr>
        <p:txBody>
          <a:bodyPr/>
          <a:lstStyle/>
          <a:p>
            <a:pPr defTabSz="800735">
              <a:spcBef>
                <a:spcPts val="3800"/>
              </a:spcBef>
              <a:defRPr sz="5820"/>
            </a:pPr>
            <a:r>
              <a:t>Local state (JSON) is not encrypted.</a:t>
            </a:r>
          </a:p>
          <a:p>
            <a:pPr defTabSz="800735">
              <a:spcBef>
                <a:spcPts val="3800"/>
              </a:spcBef>
              <a:defRPr sz="5820"/>
            </a:pPr>
            <a:r>
              <a:t>Remote state encryption is backend-specific.</a:t>
            </a:r>
          </a:p>
          <a:p>
            <a:pPr defTabSz="800735">
              <a:spcBef>
                <a:spcPts val="3800"/>
              </a:spcBef>
              <a:defRPr sz="5820"/>
            </a:pPr>
            <a:r>
              <a:t>State is only held in memory when remote state is used.</a:t>
            </a:r>
          </a:p>
          <a:p>
            <a:pPr defTabSz="800735">
              <a:spcBef>
                <a:spcPts val="3800"/>
              </a:spcBef>
              <a:defRPr sz="5820"/>
            </a:pPr>
            <a:r>
              <a:t>Example: S3 bucket can be encrypted + IAM + TLS connection</a:t>
            </a:r>
          </a:p>
          <a:p>
            <a:pPr defTabSz="800735">
              <a:spcBef>
                <a:spcPts val="3800"/>
              </a:spcBef>
              <a:defRPr sz="5820"/>
            </a:pPr>
            <a:r>
              <a:t>Example: TFE encrypted in transit and rest + full audit log</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module “compute” {…"/>
          <p:cNvSpPr txBox="1">
            <a:spLocks noGrp="1"/>
          </p:cNvSpPr>
          <p:nvPr>
            <p:ph type="body" idx="13"/>
          </p:nvPr>
        </p:nvSpPr>
        <p:spPr>
          <a:xfrm>
            <a:off x="6256972" y="2587656"/>
            <a:ext cx="16670656" cy="2257028"/>
          </a:xfrm>
          <a:prstGeom prst="rect">
            <a:avLst/>
          </a:prstGeom>
          <a:extLst>
            <a:ext uri="{C572A759-6A51-4108-AA02-DFA0A04FC94B}">
              <ma14:wrappingTextBoxFlag xmlns:ma14="http://schemas.microsoft.com/office/mac/drawingml/2011/main" xmlns="" val="1"/>
            </a:ext>
          </a:extLst>
        </p:spPr>
        <p:txBody>
          <a:bodyPr/>
          <a:lstStyle/>
          <a:p>
            <a:pPr algn="l"/>
            <a:r>
              <a:rPr lang="en-US" sz="2800" dirty="0">
                <a:solidFill>
                  <a:srgbClr val="569CD6"/>
                </a:solidFill>
                <a:latin typeface="Consolas" panose="020B0609020204030204" pitchFamily="49" charset="0"/>
              </a:rPr>
              <a:t>module</a:t>
            </a:r>
            <a:r>
              <a:rPr lang="en-US" sz="2800" dirty="0">
                <a:solidFill>
                  <a:srgbClr val="CE9178"/>
                </a:solidFill>
                <a:latin typeface="Consolas" panose="020B0609020204030204" pitchFamily="49" charset="0"/>
              </a:rPr>
              <a:t> "compute"</a:t>
            </a:r>
            <a:r>
              <a:rPr lang="en-US" sz="2800" dirty="0">
                <a:solidFill>
                  <a:srgbClr val="D4D4D4"/>
                </a:solidFill>
                <a:latin typeface="Consolas" panose="020B0609020204030204" pitchFamily="49" charset="0"/>
              </a:rPr>
              <a:t> {</a:t>
            </a:r>
          </a:p>
          <a:p>
            <a:pPr algn="l"/>
            <a:r>
              <a:rPr lang="en-US" sz="2800" dirty="0">
                <a:solidFill>
                  <a:srgbClr val="D4D4D4"/>
                </a:solidFill>
                <a:latin typeface="Consolas" panose="020B0609020204030204" pitchFamily="49" charset="0"/>
              </a:rPr>
              <a:t>	source = </a:t>
            </a:r>
            <a:r>
              <a:rPr lang="en-US" sz="2800" dirty="0">
                <a:solidFill>
                  <a:srgbClr val="CE9178"/>
                </a:solidFill>
                <a:latin typeface="Consolas" panose="020B0609020204030204" pitchFamily="49" charset="0"/>
              </a:rPr>
              <a:t>"Azure/compute/azurerm"</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admin_password</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verysecure</a:t>
            </a:r>
            <a:r>
              <a:rPr lang="en-US" sz="2800" dirty="0">
                <a:solidFill>
                  <a:srgbClr val="CE9178"/>
                </a:solidFill>
                <a:latin typeface="Consolas" panose="020B0609020204030204" pitchFamily="49" charset="0"/>
              </a:rPr>
              <a:t>"</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vnet_subnet_id</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r>
              <a:rPr lang="en-US" sz="2800" dirty="0" err="1">
                <a:solidFill>
                  <a:srgbClr val="569CD6"/>
                </a:solidFill>
                <a:latin typeface="Consolas" panose="020B0609020204030204" pitchFamily="49" charset="0"/>
              </a:rPr>
              <a:t>data</a:t>
            </a:r>
            <a:r>
              <a:rPr lang="en-US" sz="2800" dirty="0" err="1">
                <a:solidFill>
                  <a:srgbClr val="D4D4D4"/>
                </a:solidFill>
                <a:latin typeface="Consolas" panose="020B0609020204030204" pitchFamily="49" charset="0"/>
              </a:rPr>
              <a:t>.terraform_remote_state.networking-prod.vnet_subnet_id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a:t>
            </a:r>
            <a:endParaRPr lang="en-US" sz="2800" dirty="0">
              <a:solidFill>
                <a:srgbClr val="D4D4D4"/>
              </a:solidFill>
              <a:latin typeface="Consolas" panose="020B0609020204030204" pitchFamily="49" charset="0"/>
            </a:endParaRPr>
          </a:p>
          <a:p>
            <a:pPr algn="l"/>
            <a:r>
              <a:rPr lang="en-US" sz="2800" dirty="0">
                <a:solidFill>
                  <a:srgbClr val="D4D4D4"/>
                </a:solidFill>
                <a:latin typeface="Consolas" panose="020B0609020204030204" pitchFamily="49" charset="0"/>
              </a:rP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ransitioning from Local to Remote"/>
          <p:cNvSpPr txBox="1">
            <a:spLocks noGrp="1"/>
          </p:cNvSpPr>
          <p:nvPr>
            <p:ph type="title"/>
          </p:nvPr>
        </p:nvSpPr>
        <p:spPr>
          <a:prstGeom prst="rect">
            <a:avLst/>
          </a:prstGeom>
        </p:spPr>
        <p:txBody>
          <a:bodyPr/>
          <a:lstStyle/>
          <a:p>
            <a:r>
              <a:t>Transitioning from Local to Remote</a:t>
            </a:r>
          </a:p>
        </p:txBody>
      </p:sp>
      <p:sp>
        <p:nvSpPr>
          <p:cNvPr id="244" name="Transitioning is a one-time operation…"/>
          <p:cNvSpPr txBox="1">
            <a:spLocks noGrp="1"/>
          </p:cNvSpPr>
          <p:nvPr>
            <p:ph type="body" idx="1"/>
          </p:nvPr>
        </p:nvSpPr>
        <p:spPr>
          <a:prstGeom prst="rect">
            <a:avLst/>
          </a:prstGeom>
        </p:spPr>
        <p:txBody>
          <a:bodyPr/>
          <a:lstStyle/>
          <a:p>
            <a:r>
              <a:t>Transitioning is a one-time operation</a:t>
            </a:r>
          </a:p>
          <a:p>
            <a:r>
              <a:t>After configured, Terraform will no longer store local state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Backend Configuration"/>
          <p:cNvSpPr txBox="1">
            <a:spLocks noGrp="1"/>
          </p:cNvSpPr>
          <p:nvPr>
            <p:ph type="title"/>
          </p:nvPr>
        </p:nvSpPr>
        <p:spPr>
          <a:prstGeom prst="rect">
            <a:avLst/>
          </a:prstGeom>
        </p:spPr>
        <p:txBody>
          <a:bodyPr/>
          <a:lstStyle/>
          <a:p>
            <a:r>
              <a:t>Backend Configuration</a:t>
            </a:r>
          </a:p>
        </p:txBody>
      </p:sp>
      <p:sp>
        <p:nvSpPr>
          <p:cNvPr id="247" name="Prior to Terraform 0.9, backend configuration was a magical incantation of CLI commands.…"/>
          <p:cNvSpPr txBox="1">
            <a:spLocks noGrp="1"/>
          </p:cNvSpPr>
          <p:nvPr>
            <p:ph type="body" idx="1"/>
          </p:nvPr>
        </p:nvSpPr>
        <p:spPr>
          <a:prstGeom prst="rect">
            <a:avLst/>
          </a:prstGeom>
        </p:spPr>
        <p:txBody>
          <a:bodyPr/>
          <a:lstStyle/>
          <a:p>
            <a:r>
              <a:t>Prior to Terraform 0.9, backend configuration was a magical incantation of CLI commands.</a:t>
            </a:r>
          </a:p>
          <a:p>
            <a:r>
              <a:t>Terraform 0.9 added a new </a:t>
            </a:r>
            <a:r>
              <a:rPr>
                <a:latin typeface="Courier"/>
                <a:ea typeface="Courier"/>
                <a:cs typeface="Courier"/>
                <a:sym typeface="Courier"/>
              </a:rPr>
              <a:t>terraform</a:t>
            </a:r>
            <a:r>
              <a:t> stanza for declaring the configuration alongside resources.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rraform {…"/>
          <p:cNvSpPr txBox="1">
            <a:spLocks noGrp="1"/>
          </p:cNvSpPr>
          <p:nvPr>
            <p:ph type="body" idx="13"/>
          </p:nvPr>
        </p:nvSpPr>
        <p:spPr>
          <a:xfrm>
            <a:off x="6256972" y="2587656"/>
            <a:ext cx="16670656" cy="4165243"/>
          </a:xfrm>
          <a:prstGeom prst="rect">
            <a:avLst/>
          </a:prstGeom>
          <a:extLst>
            <a:ext uri="{C572A759-6A51-4108-AA02-DFA0A04FC94B}">
              <ma14:wrappingTextBoxFlag xmlns:ma14="http://schemas.microsoft.com/office/mac/drawingml/2011/main" xmlns="" val="1"/>
            </a:ext>
          </a:extLst>
        </p:spPr>
        <p:txBody>
          <a:bodyPr/>
          <a:lstStyle/>
          <a:p>
            <a:pPr algn="l"/>
            <a:r>
              <a:rPr lang="en-US" dirty="0">
                <a:solidFill>
                  <a:srgbClr val="569CD6"/>
                </a:solidFill>
                <a:latin typeface="Consolas" panose="020B0609020204030204" pitchFamily="49" charset="0"/>
              </a:rPr>
              <a:t>terraform</a:t>
            </a:r>
            <a:r>
              <a:rPr lang="en-US" dirty="0">
                <a:solidFill>
                  <a:srgbClr val="D4D4D4"/>
                </a:solidFill>
                <a:latin typeface="Consolas" panose="020B0609020204030204" pitchFamily="49" charset="0"/>
              </a:rPr>
              <a:t> {</a:t>
            </a:r>
          </a:p>
          <a:p>
            <a:pPr algn="l"/>
            <a:r>
              <a:rPr lang="en-US" dirty="0">
                <a:solidFill>
                  <a:srgbClr val="569CD6"/>
                </a:solidFill>
                <a:latin typeface="Consolas" panose="020B0609020204030204" pitchFamily="49" charset="0"/>
              </a:rPr>
              <a:t>	backend</a:t>
            </a:r>
            <a:r>
              <a:rPr lang="en-US" dirty="0">
                <a:solidFill>
                  <a:srgbClr val="CE9178"/>
                </a:solidFill>
                <a:latin typeface="Consolas" panose="020B0609020204030204" pitchFamily="49" charset="0"/>
              </a:rPr>
              <a:t> "consul"</a:t>
            </a:r>
            <a:r>
              <a:rPr lang="en-US" dirty="0">
                <a:solidFill>
                  <a:srgbClr val="D4D4D4"/>
                </a:solidFill>
                <a:latin typeface="Consolas" panose="020B0609020204030204" pitchFamily="49" charset="0"/>
              </a:rPr>
              <a:t> {</a:t>
            </a:r>
          </a:p>
          <a:p>
            <a:pPr algn="l"/>
            <a:r>
              <a:rPr lang="en-US" dirty="0">
                <a:solidFill>
                  <a:srgbClr val="D4D4D4"/>
                </a:solidFill>
                <a:latin typeface="Consolas" panose="020B0609020204030204" pitchFamily="49" charset="0"/>
              </a:rPr>
              <a:t>		address = </a:t>
            </a:r>
            <a:r>
              <a:rPr lang="en-US" dirty="0">
                <a:solidFill>
                  <a:srgbClr val="CE9178"/>
                </a:solidFill>
                <a:latin typeface="Consolas" panose="020B0609020204030204" pitchFamily="49" charset="0"/>
              </a:rPr>
              <a:t>"demo.consul.io"</a:t>
            </a:r>
            <a:endParaRPr lang="en-US" dirty="0">
              <a:solidFill>
                <a:srgbClr val="D4D4D4"/>
              </a:solidFill>
              <a:latin typeface="Consolas" panose="020B0609020204030204" pitchFamily="49" charset="0"/>
            </a:endParaRPr>
          </a:p>
          <a:p>
            <a:pPr algn="l"/>
            <a:r>
              <a:rPr lang="en-US" dirty="0">
                <a:solidFill>
                  <a:srgbClr val="D4D4D4"/>
                </a:solidFill>
                <a:latin typeface="Consolas" panose="020B0609020204030204" pitchFamily="49" charset="0"/>
              </a:rPr>
              <a:t>		path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tfdocs</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pPr algn="l"/>
            <a:r>
              <a:rPr lang="en-US" dirty="0">
                <a:solidFill>
                  <a:srgbClr val="D4D4D4"/>
                </a:solidFill>
                <a:latin typeface="Consolas" panose="020B0609020204030204" pitchFamily="49" charset="0"/>
              </a:rPr>
              <a:t>	}</a:t>
            </a:r>
          </a:p>
          <a:p>
            <a:pPr algn="l"/>
            <a:r>
              <a:rPr lang="en-US" dirty="0">
                <a:solidFill>
                  <a:srgbClr val="D4D4D4"/>
                </a:solidFill>
                <a:latin typeface="Consolas" panose="020B0609020204030204" pitchFamily="49" charset="0"/>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rraform stores the state of your managed infrastructure from the last time Terraform was run.…"/>
          <p:cNvSpPr txBox="1">
            <a:spLocks noGrp="1"/>
          </p:cNvSpPr>
          <p:nvPr>
            <p:ph type="body" idx="1"/>
          </p:nvPr>
        </p:nvSpPr>
        <p:spPr>
          <a:prstGeom prst="rect">
            <a:avLst/>
          </a:prstGeom>
        </p:spPr>
        <p:txBody>
          <a:bodyPr/>
          <a:lstStyle/>
          <a:p>
            <a:r>
              <a:t>Terraform stores the state of your managed infrastructure from the last time Terraform was run.</a:t>
            </a:r>
          </a:p>
          <a:p>
            <a:r>
              <a:t>Terraform uses this state to create plans and make changes to your infrastructure.</a:t>
            </a:r>
          </a:p>
          <a:p>
            <a:r>
              <a:t>It is critical that this state is maintained appropriately so future runs operate as expected.</a:t>
            </a:r>
          </a:p>
        </p:txBody>
      </p:sp>
      <p:sp>
        <p:nvSpPr>
          <p:cNvPr id="178" name="State"/>
          <p:cNvSpPr txBox="1">
            <a:spLocks noGrp="1"/>
          </p:cNvSpPr>
          <p:nvPr>
            <p:ph type="title"/>
          </p:nvPr>
        </p:nvSpPr>
        <p:spPr>
          <a:prstGeom prst="rect">
            <a:avLst/>
          </a:prstGeom>
        </p:spPr>
        <p:txBody>
          <a:bodyPr/>
          <a:lstStyle/>
          <a:p>
            <a:r>
              <a:t>State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 cat terraform.tfstate…"/>
          <p:cNvSpPr txBox="1">
            <a:spLocks noGrp="1"/>
          </p:cNvSpPr>
          <p:nvPr>
            <p:ph type="body" idx="13"/>
          </p:nvPr>
        </p:nvSpPr>
        <p:spPr>
          <a:xfrm>
            <a:off x="6256972" y="2587656"/>
            <a:ext cx="16670656" cy="9860281"/>
          </a:xfrm>
          <a:prstGeom prst="rect">
            <a:avLst/>
          </a:prstGeom>
          <a:extLst>
            <a:ext uri="{C572A759-6A51-4108-AA02-DFA0A04FC94B}">
              <ma14:wrappingTextBoxFlag xmlns:ma14="http://schemas.microsoft.com/office/mac/drawingml/2011/main" xmlns="" val="1"/>
            </a:ext>
          </a:extLst>
        </p:spPr>
        <p:txBody>
          <a:bodyPr/>
          <a:lstStyle/>
          <a:p>
            <a:pPr algn="l">
              <a:lnSpc>
                <a:spcPct val="120000"/>
              </a:lnSpc>
              <a:defRPr sz="2800">
                <a:solidFill>
                  <a:srgbClr val="FFFFFF"/>
                </a:solidFill>
                <a:latin typeface="Courier"/>
                <a:ea typeface="Courier"/>
                <a:cs typeface="Courier"/>
                <a:sym typeface="Courier"/>
              </a:defRPr>
            </a:pPr>
            <a:r>
              <a:rPr lang="en-US" dirty="0"/>
              <a:t>PS&gt;</a:t>
            </a:r>
            <a:r>
              <a:rPr dirty="0"/>
              <a:t> cat </a:t>
            </a:r>
            <a:r>
              <a:rPr dirty="0" err="1"/>
              <a:t>terraform.tfstate</a:t>
            </a:r>
            <a:endParaRPr dirty="0"/>
          </a:p>
          <a:p>
            <a:pPr algn="l">
              <a:lnSpc>
                <a:spcPct val="120000"/>
              </a:lnSpc>
              <a:defRPr sz="2800">
                <a:solidFill>
                  <a:srgbClr val="FFFFFF"/>
                </a:solidFill>
                <a:latin typeface="Courier"/>
                <a:ea typeface="Courier"/>
                <a:cs typeface="Courier"/>
                <a:sym typeface="Courier"/>
              </a:defRPr>
            </a:pPr>
            <a:r>
              <a:rPr dirty="0"/>
              <a:t>{</a:t>
            </a:r>
          </a:p>
          <a:p>
            <a:pPr algn="l">
              <a:lnSpc>
                <a:spcPct val="120000"/>
              </a:lnSpc>
              <a:defRPr sz="2800">
                <a:solidFill>
                  <a:srgbClr val="FFFFFF"/>
                </a:solidFill>
                <a:latin typeface="Courier"/>
                <a:ea typeface="Courier"/>
                <a:cs typeface="Courier"/>
                <a:sym typeface="Courier"/>
              </a:defRPr>
            </a:pPr>
            <a:r>
              <a:rPr dirty="0"/>
              <a:t>    "version": 3,</a:t>
            </a:r>
          </a:p>
          <a:p>
            <a:pPr algn="l">
              <a:lnSpc>
                <a:spcPct val="120000"/>
              </a:lnSpc>
              <a:defRPr sz="2800">
                <a:solidFill>
                  <a:srgbClr val="FFFFFF"/>
                </a:solidFill>
                <a:latin typeface="Courier"/>
                <a:ea typeface="Courier"/>
                <a:cs typeface="Courier"/>
                <a:sym typeface="Courier"/>
              </a:defRPr>
            </a:pPr>
            <a:r>
              <a:rPr dirty="0"/>
              <a:t>    "</a:t>
            </a:r>
            <a:r>
              <a:rPr dirty="0" err="1"/>
              <a:t>terraform_version</a:t>
            </a:r>
            <a:r>
              <a:rPr dirty="0"/>
              <a:t>": "0.11.1",</a:t>
            </a:r>
          </a:p>
          <a:p>
            <a:pPr algn="l">
              <a:lnSpc>
                <a:spcPct val="120000"/>
              </a:lnSpc>
              <a:defRPr sz="2800">
                <a:solidFill>
                  <a:srgbClr val="FFFFFF"/>
                </a:solidFill>
                <a:latin typeface="Courier"/>
                <a:ea typeface="Courier"/>
                <a:cs typeface="Courier"/>
                <a:sym typeface="Courier"/>
              </a:defRPr>
            </a:pPr>
            <a:r>
              <a:rPr dirty="0"/>
              <a:t>    "serial": 31,</a:t>
            </a:r>
          </a:p>
          <a:p>
            <a:pPr algn="l">
              <a:lnSpc>
                <a:spcPct val="120000"/>
              </a:lnSpc>
              <a:defRPr sz="2800">
                <a:solidFill>
                  <a:srgbClr val="FFFFFF"/>
                </a:solidFill>
                <a:latin typeface="Courier"/>
                <a:ea typeface="Courier"/>
                <a:cs typeface="Courier"/>
                <a:sym typeface="Courier"/>
              </a:defRPr>
            </a:pPr>
            <a:r>
              <a:rPr dirty="0"/>
              <a:t>    "lineage": "08861cb1-debb-4938-b936-0502463409a9",</a:t>
            </a:r>
          </a:p>
          <a:p>
            <a:pPr algn="l">
              <a:lnSpc>
                <a:spcPct val="120000"/>
              </a:lnSpc>
              <a:defRPr sz="2800">
                <a:solidFill>
                  <a:srgbClr val="FFFFFF"/>
                </a:solidFill>
                <a:latin typeface="Courier"/>
                <a:ea typeface="Courier"/>
                <a:cs typeface="Courier"/>
                <a:sym typeface="Courier"/>
              </a:defRPr>
            </a:pPr>
            <a:r>
              <a:rPr dirty="0"/>
              <a:t>    "modules": [</a:t>
            </a:r>
          </a:p>
          <a:p>
            <a:pPr algn="l">
              <a:lnSpc>
                <a:spcPct val="120000"/>
              </a:lnSpc>
              <a:defRPr sz="2800">
                <a:solidFill>
                  <a:srgbClr val="FFFFFF"/>
                </a:solidFill>
                <a:latin typeface="Courier"/>
                <a:ea typeface="Courier"/>
                <a:cs typeface="Courier"/>
                <a:sym typeface="Courier"/>
              </a:defRPr>
            </a:pPr>
            <a:r>
              <a:rPr dirty="0"/>
              <a:t>        {</a:t>
            </a:r>
          </a:p>
          <a:p>
            <a:pPr algn="l">
              <a:lnSpc>
                <a:spcPct val="120000"/>
              </a:lnSpc>
              <a:defRPr sz="2800">
                <a:solidFill>
                  <a:srgbClr val="FFFFFF"/>
                </a:solidFill>
                <a:latin typeface="Courier"/>
                <a:ea typeface="Courier"/>
                <a:cs typeface="Courier"/>
                <a:sym typeface="Courier"/>
              </a:defRPr>
            </a:pPr>
            <a:r>
              <a:rPr dirty="0"/>
              <a:t>            "path": [</a:t>
            </a:r>
          </a:p>
          <a:p>
            <a:pPr algn="l">
              <a:lnSpc>
                <a:spcPct val="120000"/>
              </a:lnSpc>
              <a:defRPr sz="2800">
                <a:solidFill>
                  <a:srgbClr val="FFFFFF"/>
                </a:solidFill>
                <a:latin typeface="Courier"/>
                <a:ea typeface="Courier"/>
                <a:cs typeface="Courier"/>
                <a:sym typeface="Courier"/>
              </a:defRPr>
            </a:pPr>
            <a:r>
              <a:rPr dirty="0"/>
              <a:t>                "root"</a:t>
            </a:r>
          </a:p>
          <a:p>
            <a:pPr algn="l">
              <a:lnSpc>
                <a:spcPct val="120000"/>
              </a:lnSpc>
              <a:defRPr sz="2800">
                <a:solidFill>
                  <a:srgbClr val="FFFFFF"/>
                </a:solidFill>
                <a:latin typeface="Courier"/>
                <a:ea typeface="Courier"/>
                <a:cs typeface="Courier"/>
                <a:sym typeface="Courier"/>
              </a:defRPr>
            </a:pPr>
            <a:r>
              <a:rPr dirty="0"/>
              <a:t>            ],</a:t>
            </a:r>
          </a:p>
          <a:p>
            <a:pPr algn="l">
              <a:lnSpc>
                <a:spcPct val="120000"/>
              </a:lnSpc>
              <a:defRPr sz="2800">
                <a:solidFill>
                  <a:srgbClr val="FFFFFF"/>
                </a:solidFill>
                <a:latin typeface="Courier"/>
                <a:ea typeface="Courier"/>
                <a:cs typeface="Courier"/>
                <a:sym typeface="Courier"/>
              </a:defRPr>
            </a:pPr>
            <a:r>
              <a:rPr dirty="0"/>
              <a:t>            "outputs": {},</a:t>
            </a:r>
          </a:p>
          <a:p>
            <a:pPr algn="l">
              <a:lnSpc>
                <a:spcPct val="120000"/>
              </a:lnSpc>
              <a:defRPr sz="2800">
                <a:solidFill>
                  <a:srgbClr val="FFFFFF"/>
                </a:solidFill>
                <a:latin typeface="Courier"/>
                <a:ea typeface="Courier"/>
                <a:cs typeface="Courier"/>
                <a:sym typeface="Courier"/>
              </a:defRPr>
            </a:pPr>
            <a:r>
              <a:rPr dirty="0"/>
              <a:t>            "resources": {</a:t>
            </a:r>
          </a:p>
          <a:p>
            <a:pPr algn="l">
              <a:lnSpc>
                <a:spcPct val="120000"/>
              </a:lnSpc>
              <a:defRPr sz="2800">
                <a:solidFill>
                  <a:srgbClr val="FFFFFF"/>
                </a:solidFill>
                <a:latin typeface="Courier"/>
                <a:ea typeface="Courier"/>
                <a:cs typeface="Courier"/>
                <a:sym typeface="Courier"/>
              </a:defRPr>
            </a:pPr>
            <a:r>
              <a:rPr dirty="0"/>
              <a:t>                "azurerm_network_interface.ni": {</a:t>
            </a:r>
          </a:p>
          <a:p>
            <a:pPr algn="l">
              <a:lnSpc>
                <a:spcPct val="120000"/>
              </a:lnSpc>
              <a:defRPr sz="2800">
                <a:solidFill>
                  <a:srgbClr val="FFFFFF"/>
                </a:solidFill>
                <a:latin typeface="Courier"/>
                <a:ea typeface="Courier"/>
                <a:cs typeface="Courier"/>
                <a:sym typeface="Courier"/>
              </a:defRPr>
            </a:pPr>
            <a:r>
              <a:rPr dirty="0"/>
              <a:t>                    "type": "</a:t>
            </a:r>
            <a:r>
              <a:rPr dirty="0" err="1"/>
              <a:t>azurerm_network_interface</a:t>
            </a:r>
            <a:r>
              <a:rPr dirty="0"/>
              <a:t>",</a:t>
            </a:r>
          </a:p>
          <a:p>
            <a:pPr algn="l">
              <a:lnSpc>
                <a:spcPct val="120000"/>
              </a:lnSpc>
              <a:defRPr sz="2800">
                <a:solidFill>
                  <a:srgbClr val="FFFFFF"/>
                </a:solidFill>
                <a:latin typeface="Courier"/>
                <a:ea typeface="Courier"/>
                <a:cs typeface="Courier"/>
                <a:sym typeface="Courier"/>
              </a:defRPr>
            </a:pPr>
            <a:r>
              <a:rPr dirty="0"/>
              <a:t>                    "</a:t>
            </a:r>
            <a:r>
              <a:rPr dirty="0" err="1"/>
              <a:t>depends_on</a:t>
            </a:r>
            <a:r>
              <a:rPr dirty="0"/>
              <a:t>": [</a:t>
            </a:r>
          </a:p>
          <a:p>
            <a:pPr algn="l">
              <a:lnSpc>
                <a:spcPct val="120000"/>
              </a:lnSpc>
              <a:defRPr sz="2800">
                <a:solidFill>
                  <a:srgbClr val="FFFFFF"/>
                </a:solidFill>
                <a:latin typeface="Courier"/>
                <a:ea typeface="Courier"/>
                <a:cs typeface="Courier"/>
                <a:sym typeface="Courier"/>
              </a:defRPr>
            </a:pPr>
            <a:r>
              <a:rPr dirty="0"/>
              <a:t>                        "azurerm_public_ip.vm",</a:t>
            </a:r>
          </a:p>
          <a:p>
            <a:pPr algn="l">
              <a:lnSpc>
                <a:spcPct val="120000"/>
              </a:lnSpc>
              <a:defRPr sz="2800">
                <a:solidFill>
                  <a:srgbClr val="FFFFFF"/>
                </a:solidFill>
                <a:latin typeface="Courier"/>
                <a:ea typeface="Courier"/>
                <a:cs typeface="Courier"/>
                <a:sym typeface="Courier"/>
              </a:defRPr>
            </a:pPr>
            <a:r>
              <a:rPr dirty="0"/>
              <a:t>                        "</a:t>
            </a:r>
            <a:r>
              <a:rPr dirty="0" err="1"/>
              <a:t>azurerm_resource_group.tfe</a:t>
            </a:r>
            <a:r>
              <a:rPr dirty="0"/>
              <a:t>",</a:t>
            </a:r>
          </a:p>
          <a:p>
            <a:pPr algn="l">
              <a:lnSpc>
                <a:spcPct val="120000"/>
              </a:lnSpc>
              <a:defRPr sz="2800">
                <a:solidFill>
                  <a:srgbClr val="FFFFFF"/>
                </a:solidFill>
                <a:latin typeface="Courier"/>
                <a:ea typeface="Courier"/>
                <a:cs typeface="Courier"/>
                <a:sym typeface="Courier"/>
              </a:defRPr>
            </a:pPr>
            <a:r>
              <a:rPr dirty="0"/>
              <a:t>                        "</a:t>
            </a:r>
            <a:r>
              <a:rPr dirty="0" err="1"/>
              <a:t>module.network</a:t>
            </a: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Exercise: State Resolutions"/>
          <p:cNvSpPr txBox="1">
            <a:spLocks noGrp="1"/>
          </p:cNvSpPr>
          <p:nvPr>
            <p:ph type="title"/>
          </p:nvPr>
        </p:nvSpPr>
        <p:spPr>
          <a:prstGeom prst="rect">
            <a:avLst/>
          </a:prstGeom>
        </p:spPr>
        <p:txBody>
          <a:bodyPr/>
          <a:lstStyle/>
          <a:p>
            <a:r>
              <a:t>Exercise: State Resolutions</a:t>
            </a:r>
          </a:p>
        </p:txBody>
      </p:sp>
      <p:graphicFrame>
        <p:nvGraphicFramePr>
          <p:cNvPr id="187" name="Table"/>
          <p:cNvGraphicFramePr/>
          <p:nvPr/>
        </p:nvGraphicFramePr>
        <p:xfrm>
          <a:off x="1784350" y="3987800"/>
          <a:ext cx="20815300" cy="8225232"/>
        </p:xfrm>
        <a:graphic>
          <a:graphicData uri="http://schemas.openxmlformats.org/drawingml/2006/table">
            <a:tbl>
              <a:tblPr>
                <a:tableStyleId>{4C3C2611-4C71-4FC5-86AE-919BDF0F9419}</a:tableStyleId>
              </a:tblPr>
              <a:tblGrid>
                <a:gridCol w="5203825">
                  <a:extLst>
                    <a:ext uri="{9D8B030D-6E8A-4147-A177-3AD203B41FA5}">
                      <a16:colId xmlns:a16="http://schemas.microsoft.com/office/drawing/2014/main" val="20000"/>
                    </a:ext>
                  </a:extLst>
                </a:gridCol>
                <a:gridCol w="5203825">
                  <a:extLst>
                    <a:ext uri="{9D8B030D-6E8A-4147-A177-3AD203B41FA5}">
                      <a16:colId xmlns:a16="http://schemas.microsoft.com/office/drawing/2014/main" val="20001"/>
                    </a:ext>
                  </a:extLst>
                </a:gridCol>
                <a:gridCol w="5203825">
                  <a:extLst>
                    <a:ext uri="{9D8B030D-6E8A-4147-A177-3AD203B41FA5}">
                      <a16:colId xmlns:a16="http://schemas.microsoft.com/office/drawing/2014/main" val="20002"/>
                    </a:ext>
                  </a:extLst>
                </a:gridCol>
                <a:gridCol w="5203825">
                  <a:extLst>
                    <a:ext uri="{9D8B030D-6E8A-4147-A177-3AD203B41FA5}">
                      <a16:colId xmlns:a16="http://schemas.microsoft.com/office/drawing/2014/main" val="20003"/>
                    </a:ext>
                  </a:extLst>
                </a:gridCol>
              </a:tblGrid>
              <a:tr h="1028154">
                <a:tc>
                  <a:txBody>
                    <a:bodyPr/>
                    <a:lstStyle/>
                    <a:p>
                      <a:pPr defTabSz="914400">
                        <a:defRPr sz="1800"/>
                      </a:pPr>
                      <a:r>
                        <a:rPr sz="3800">
                          <a:solidFill>
                            <a:srgbClr val="FFFFFF"/>
                          </a:solidFill>
                          <a:latin typeface="Helvetica"/>
                          <a:ea typeface="Helvetica"/>
                          <a:cs typeface="Helvetica"/>
                        </a:rPr>
                        <a:t>Configuration</a:t>
                      </a:r>
                    </a:p>
                  </a:txBody>
                  <a:tcPr marL="50800" marR="50800" marT="50800" marB="50800" anchor="ctr" horzOverflow="overflow">
                    <a:lnL w="25400">
                      <a:solidFill>
                        <a:srgbClr val="5C4EE5"/>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State</a:t>
                      </a:r>
                    </a:p>
                  </a:txBody>
                  <a:tcPr marL="50800" marR="50800" marT="50800" marB="50800" anchor="ctr" horzOverflow="overflow">
                    <a:lnL w="12700">
                      <a:solidFill>
                        <a:srgbClr val="B4B4B4"/>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Reality</a:t>
                      </a:r>
                    </a:p>
                  </a:txBody>
                  <a:tcPr marL="50800" marR="50800" marT="50800" marB="50800" anchor="ctr" horzOverflow="overflow">
                    <a:lnL w="12700">
                      <a:solidFill>
                        <a:srgbClr val="B4B4B4"/>
                      </a:solidFill>
                      <a:miter lim="400000"/>
                    </a:lnL>
                    <a:lnR w="12700">
                      <a:solidFill>
                        <a:srgbClr val="5C4EE5"/>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b="1">
                          <a:solidFill>
                            <a:srgbClr val="FFFFFF"/>
                          </a:solidFill>
                          <a:latin typeface="Helvetica"/>
                          <a:ea typeface="Helvetica"/>
                          <a:cs typeface="Helvetica"/>
                        </a:rPr>
                        <a:t>Operation</a:t>
                      </a:r>
                    </a:p>
                  </a:txBody>
                  <a:tcPr marL="50800" marR="50800" marT="50800" marB="50800" anchor="ctr" horzOverflow="overflow">
                    <a:lnL w="12700">
                      <a:solidFill>
                        <a:srgbClr val="5C4EE5"/>
                      </a:solidFill>
                      <a:miter lim="400000"/>
                    </a:lnL>
                    <a:lnR w="25400">
                      <a:solidFill>
                        <a:srgbClr val="5C4EE5"/>
                      </a:solidFill>
                      <a:miter lim="400000"/>
                    </a:lnR>
                    <a:lnT w="25400">
                      <a:solidFill>
                        <a:srgbClr val="5C4EE5"/>
                      </a:solidFill>
                      <a:miter lim="400000"/>
                    </a:lnT>
                    <a:lnB w="25400">
                      <a:solidFill>
                        <a:srgbClr val="5C4EE5"/>
                      </a:solidFill>
                      <a:miter lim="400000"/>
                    </a:lnB>
                    <a:solidFill>
                      <a:srgbClr val="5C4EE5"/>
                    </a:solidFill>
                  </a:tcPr>
                </a:tc>
                <a:extLst>
                  <a:ext uri="{0D108BD9-81ED-4DB2-BD59-A6C34878D82A}">
                    <a16:rowId xmlns:a16="http://schemas.microsoft.com/office/drawing/2014/main" val="10000"/>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solidFill>
                      <a:srgbClr val="5C4EE5">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solidFill>
                      <a:srgbClr val="5C4EE5">
                        <a:alpha val="10000"/>
                      </a:srgbClr>
                    </a:solid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noFill/>
                  </a:tcPr>
                </a:tc>
                <a:extLst>
                  <a:ext uri="{0D108BD9-81ED-4DB2-BD59-A6C34878D82A}">
                    <a16:rowId xmlns:a16="http://schemas.microsoft.com/office/drawing/2014/main" val="10001"/>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2"/>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3"/>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4"/>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5"/>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6"/>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solidFill>
                      <a:srgbClr val="5C4EE5">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solidFill>
                      <a:srgbClr val="5C4EE5">
                        <a:alpha val="10000"/>
                      </a:srgbClr>
                    </a:solidFill>
                  </a:tcPr>
                </a:tc>
                <a:tc>
                  <a:txBody>
                    <a:bodyPr/>
                    <a:lstStyle/>
                    <a:p>
                      <a:pPr defTabSz="914400">
                        <a:defRPr sz="3800">
                          <a:latin typeface="Helvetica"/>
                          <a:ea typeface="Helvetica"/>
                          <a:cs typeface="Helvetica"/>
                        </a:defRPr>
                      </a:pPr>
                      <a:endParaRP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Exercise: State Resolutions"/>
          <p:cNvSpPr txBox="1">
            <a:spLocks noGrp="1"/>
          </p:cNvSpPr>
          <p:nvPr>
            <p:ph type="title"/>
          </p:nvPr>
        </p:nvSpPr>
        <p:spPr>
          <a:prstGeom prst="rect">
            <a:avLst/>
          </a:prstGeom>
        </p:spPr>
        <p:txBody>
          <a:bodyPr/>
          <a:lstStyle/>
          <a:p>
            <a:r>
              <a:t>Exercise: State Resolutions</a:t>
            </a:r>
          </a:p>
        </p:txBody>
      </p:sp>
      <p:graphicFrame>
        <p:nvGraphicFramePr>
          <p:cNvPr id="192" name="Table"/>
          <p:cNvGraphicFramePr/>
          <p:nvPr/>
        </p:nvGraphicFramePr>
        <p:xfrm>
          <a:off x="1784350" y="3860800"/>
          <a:ext cx="20815300" cy="8225232"/>
        </p:xfrm>
        <a:graphic>
          <a:graphicData uri="http://schemas.openxmlformats.org/drawingml/2006/table">
            <a:tbl>
              <a:tblPr>
                <a:tableStyleId>{4C3C2611-4C71-4FC5-86AE-919BDF0F9419}</a:tableStyleId>
              </a:tblPr>
              <a:tblGrid>
                <a:gridCol w="5203825">
                  <a:extLst>
                    <a:ext uri="{9D8B030D-6E8A-4147-A177-3AD203B41FA5}">
                      <a16:colId xmlns:a16="http://schemas.microsoft.com/office/drawing/2014/main" val="20000"/>
                    </a:ext>
                  </a:extLst>
                </a:gridCol>
                <a:gridCol w="5203825">
                  <a:extLst>
                    <a:ext uri="{9D8B030D-6E8A-4147-A177-3AD203B41FA5}">
                      <a16:colId xmlns:a16="http://schemas.microsoft.com/office/drawing/2014/main" val="20001"/>
                    </a:ext>
                  </a:extLst>
                </a:gridCol>
                <a:gridCol w="5203825">
                  <a:extLst>
                    <a:ext uri="{9D8B030D-6E8A-4147-A177-3AD203B41FA5}">
                      <a16:colId xmlns:a16="http://schemas.microsoft.com/office/drawing/2014/main" val="20002"/>
                    </a:ext>
                  </a:extLst>
                </a:gridCol>
                <a:gridCol w="5203825">
                  <a:extLst>
                    <a:ext uri="{9D8B030D-6E8A-4147-A177-3AD203B41FA5}">
                      <a16:colId xmlns:a16="http://schemas.microsoft.com/office/drawing/2014/main" val="20003"/>
                    </a:ext>
                  </a:extLst>
                </a:gridCol>
              </a:tblGrid>
              <a:tr h="1028154">
                <a:tc>
                  <a:txBody>
                    <a:bodyPr/>
                    <a:lstStyle/>
                    <a:p>
                      <a:pPr defTabSz="914400">
                        <a:defRPr sz="1800"/>
                      </a:pPr>
                      <a:r>
                        <a:rPr sz="3800">
                          <a:solidFill>
                            <a:srgbClr val="FFFFFF"/>
                          </a:solidFill>
                          <a:latin typeface="Helvetica"/>
                          <a:ea typeface="Helvetica"/>
                          <a:cs typeface="Helvetica"/>
                        </a:rPr>
                        <a:t>Configuration</a:t>
                      </a:r>
                    </a:p>
                  </a:txBody>
                  <a:tcPr marL="50800" marR="50800" marT="50800" marB="50800" anchor="ctr" horzOverflow="overflow">
                    <a:lnL w="25400">
                      <a:solidFill>
                        <a:srgbClr val="5C4EE5"/>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State</a:t>
                      </a:r>
                    </a:p>
                  </a:txBody>
                  <a:tcPr marL="50800" marR="50800" marT="50800" marB="50800" anchor="ctr" horzOverflow="overflow">
                    <a:lnL w="12700">
                      <a:solidFill>
                        <a:srgbClr val="B4B4B4"/>
                      </a:solidFill>
                      <a:miter lim="400000"/>
                    </a:lnL>
                    <a:lnR w="12700">
                      <a:solidFill>
                        <a:srgbClr val="B4B4B4"/>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a:solidFill>
                            <a:srgbClr val="FFFFFF"/>
                          </a:solidFill>
                          <a:latin typeface="Helvetica"/>
                          <a:ea typeface="Helvetica"/>
                          <a:cs typeface="Helvetica"/>
                        </a:rPr>
                        <a:t>Reality</a:t>
                      </a:r>
                    </a:p>
                  </a:txBody>
                  <a:tcPr marL="50800" marR="50800" marT="50800" marB="50800" anchor="ctr" horzOverflow="overflow">
                    <a:lnL w="12700">
                      <a:solidFill>
                        <a:srgbClr val="B4B4B4"/>
                      </a:solidFill>
                      <a:miter lim="400000"/>
                    </a:lnL>
                    <a:lnR w="12700">
                      <a:solidFill>
                        <a:srgbClr val="5C4EE5"/>
                      </a:solidFill>
                      <a:miter lim="400000"/>
                    </a:lnR>
                    <a:lnT w="25400">
                      <a:solidFill>
                        <a:srgbClr val="5C4EE5"/>
                      </a:solidFill>
                      <a:miter lim="400000"/>
                    </a:lnT>
                    <a:lnB w="25400">
                      <a:solidFill>
                        <a:srgbClr val="5C4EE5"/>
                      </a:solidFill>
                      <a:miter lim="400000"/>
                    </a:lnB>
                    <a:solidFill>
                      <a:srgbClr val="5C4EE5"/>
                    </a:solidFill>
                  </a:tcPr>
                </a:tc>
                <a:tc>
                  <a:txBody>
                    <a:bodyPr/>
                    <a:lstStyle/>
                    <a:p>
                      <a:pPr defTabSz="914400">
                        <a:defRPr sz="1800"/>
                      </a:pPr>
                      <a:r>
                        <a:rPr sz="3800" b="1">
                          <a:solidFill>
                            <a:srgbClr val="FFFFFF"/>
                          </a:solidFill>
                          <a:latin typeface="Helvetica"/>
                          <a:ea typeface="Helvetica"/>
                          <a:cs typeface="Helvetica"/>
                        </a:rPr>
                        <a:t>Operation</a:t>
                      </a:r>
                    </a:p>
                  </a:txBody>
                  <a:tcPr marL="50800" marR="50800" marT="50800" marB="50800" anchor="ctr" horzOverflow="overflow">
                    <a:lnL w="12700">
                      <a:solidFill>
                        <a:srgbClr val="5C4EE5"/>
                      </a:solidFill>
                      <a:miter lim="400000"/>
                    </a:lnL>
                    <a:lnR w="25400">
                      <a:solidFill>
                        <a:srgbClr val="5C4EE5"/>
                      </a:solidFill>
                      <a:miter lim="400000"/>
                    </a:lnR>
                    <a:lnT w="25400">
                      <a:solidFill>
                        <a:srgbClr val="5C4EE5"/>
                      </a:solidFill>
                      <a:miter lim="400000"/>
                    </a:lnT>
                    <a:lnB w="25400">
                      <a:solidFill>
                        <a:srgbClr val="5C4EE5"/>
                      </a:solidFill>
                      <a:miter lim="400000"/>
                    </a:lnB>
                    <a:solidFill>
                      <a:srgbClr val="5C4EE5"/>
                    </a:solidFill>
                  </a:tcPr>
                </a:tc>
                <a:extLst>
                  <a:ext uri="{0D108BD9-81ED-4DB2-BD59-A6C34878D82A}">
                    <a16:rowId xmlns:a16="http://schemas.microsoft.com/office/drawing/2014/main" val="10000"/>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25400">
                      <a:solidFill>
                        <a:srgbClr val="5C4EE5"/>
                      </a:solidFill>
                      <a:miter lim="400000"/>
                    </a:lnT>
                    <a:lnB w="12700">
                      <a:solidFill>
                        <a:srgbClr val="8134F7">
                          <a:alpha val="50000"/>
                        </a:srgbClr>
                      </a:solidFill>
                      <a:miter lim="400000"/>
                    </a:lnB>
                    <a:solidFill>
                      <a:srgbClr val="8134F7">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800" b="1">
                          <a:latin typeface="Helvetica"/>
                          <a:ea typeface="Helvetica"/>
                          <a:cs typeface="Helvetica"/>
                        </a:rPr>
                        <a:t>create</a:t>
                      </a:r>
                    </a:p>
                  </a:txBody>
                  <a:tcPr marL="50800" marR="50800" marT="50800" marB="50800" anchor="ctr" horzOverflow="overflow">
                    <a:lnL w="25400">
                      <a:solidFill>
                        <a:srgbClr val="5C4EE5"/>
                      </a:solidFill>
                      <a:miter lim="400000"/>
                    </a:lnL>
                    <a:lnR w="25400">
                      <a:solidFill>
                        <a:srgbClr val="5C4EE5"/>
                      </a:solidFill>
                      <a:miter lim="400000"/>
                    </a:lnR>
                    <a:lnT w="25400">
                      <a:solidFill>
                        <a:srgbClr val="5C4EE5"/>
                      </a:solidFill>
                      <a:miter lim="400000"/>
                    </a:lnT>
                    <a:lnB w="12700">
                      <a:solidFill>
                        <a:srgbClr val="8134F7">
                          <a:alpha val="50000"/>
                        </a:srgbClr>
                      </a:solidFill>
                      <a:miter lim="400000"/>
                    </a:lnB>
                    <a:noFill/>
                  </a:tcPr>
                </a:tc>
                <a:extLst>
                  <a:ext uri="{0D108BD9-81ED-4DB2-BD59-A6C34878D82A}">
                    <a16:rowId xmlns:a16="http://schemas.microsoft.com/office/drawing/2014/main" val="10001"/>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800" b="1">
                          <a:latin typeface="Helvetica"/>
                          <a:ea typeface="Helvetica"/>
                          <a:cs typeface="Helvetica"/>
                        </a:rPr>
                        <a:t>create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2"/>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noop</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3"/>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delete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4"/>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noop</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5"/>
                  </a:ext>
                </a:extLst>
              </a:tr>
              <a:tr h="1028154">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12700">
                      <a:solidFill>
                        <a:srgbClr val="8134F7">
                          <a:alpha val="50000"/>
                        </a:srgbClr>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tc>
                  <a:txBody>
                    <a:bodyPr/>
                    <a:lstStyle/>
                    <a:p>
                      <a:pPr defTabSz="914400">
                        <a:defRPr sz="1800"/>
                      </a:pPr>
                      <a:r>
                        <a:rPr sz="3800" b="1">
                          <a:latin typeface="Helvetica"/>
                          <a:ea typeface="Helvetica"/>
                          <a:cs typeface="Helvetica"/>
                        </a:rPr>
                        <a:t>re-create*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12700">
                      <a:solidFill>
                        <a:srgbClr val="8134F7">
                          <a:alpha val="50000"/>
                        </a:srgbClr>
                      </a:solidFill>
                      <a:miter lim="400000"/>
                    </a:lnB>
                    <a:noFill/>
                  </a:tcPr>
                </a:tc>
                <a:extLst>
                  <a:ext uri="{0D108BD9-81ED-4DB2-BD59-A6C34878D82A}">
                    <a16:rowId xmlns:a16="http://schemas.microsoft.com/office/drawing/2014/main" val="10006"/>
                  </a:ext>
                </a:extLst>
              </a:tr>
              <a:tr h="1028154">
                <a:tc>
                  <a:txBody>
                    <a:bodyPr/>
                    <a:lstStyle/>
                    <a:p>
                      <a:pPr defTabSz="914400">
                        <a:defRPr sz="3100">
                          <a:latin typeface="Helvetica"/>
                          <a:ea typeface="Helvetica"/>
                          <a:cs typeface="Helvetica"/>
                        </a:defRPr>
                      </a:pPr>
                      <a:endParaRPr/>
                    </a:p>
                  </a:txBody>
                  <a:tcPr marL="50800" marR="50800" marT="50800" marB="50800" anchor="ctr" horzOverflow="overflow">
                    <a:lnL w="25400">
                      <a:solidFill>
                        <a:srgbClr val="5C4EE5"/>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solidFill>
                      <a:srgbClr val="8134F7">
                        <a:alpha val="10000"/>
                      </a:srgbClr>
                    </a:solidFill>
                  </a:tcPr>
                </a:tc>
                <a:tc>
                  <a:txBody>
                    <a:bodyPr/>
                    <a:lstStyle/>
                    <a:p>
                      <a:pPr defTabSz="914400">
                        <a:defRPr sz="1800"/>
                      </a:pPr>
                      <a:r>
                        <a:rPr sz="3100">
                          <a:latin typeface="Helvetica"/>
                          <a:ea typeface="Helvetica"/>
                          <a:cs typeface="Helvetica"/>
                        </a:rPr>
                        <a:t>azurevm_virtual_machine</a:t>
                      </a:r>
                    </a:p>
                  </a:txBody>
                  <a:tcPr marL="50800" marR="50800" marT="50800" marB="50800" anchor="ctr" horzOverflow="overflow">
                    <a:lnL w="12700">
                      <a:solidFill>
                        <a:srgbClr val="8134F7">
                          <a:alpha val="50000"/>
                        </a:srgbClr>
                      </a:solidFill>
                      <a:miter lim="400000"/>
                    </a:lnL>
                    <a:lnR w="12700">
                      <a:solidFill>
                        <a:srgbClr val="8134F7">
                          <a:alpha val="50000"/>
                        </a:srgbClr>
                      </a:solidFill>
                      <a:miter lim="400000"/>
                    </a:lnR>
                    <a:lnT w="12700">
                      <a:solidFill>
                        <a:srgbClr val="8134F7">
                          <a:alpha val="50000"/>
                        </a:srgbClr>
                      </a:solidFill>
                      <a:miter lim="400000"/>
                    </a:lnT>
                    <a:lnB w="25400">
                      <a:solidFill>
                        <a:srgbClr val="5C4EE5"/>
                      </a:solidFill>
                      <a:miter lim="400000"/>
                    </a:lnB>
                    <a:noFill/>
                  </a:tcPr>
                </a:tc>
                <a:tc>
                  <a:txBody>
                    <a:bodyPr/>
                    <a:lstStyle/>
                    <a:p>
                      <a:pPr defTabSz="914400">
                        <a:defRPr sz="3100">
                          <a:latin typeface="Helvetica"/>
                          <a:ea typeface="Helvetica"/>
                          <a:cs typeface="Helvetica"/>
                        </a:defRPr>
                      </a:pPr>
                      <a:endParaRPr/>
                    </a:p>
                  </a:txBody>
                  <a:tcPr marL="50800" marR="50800" marT="50800" marB="50800" anchor="ctr" horzOverflow="overflow">
                    <a:lnL w="12700">
                      <a:solidFill>
                        <a:srgbClr val="8134F7">
                          <a:alpha val="50000"/>
                        </a:srgbClr>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solidFill>
                      <a:srgbClr val="8134F7">
                        <a:alpha val="10000"/>
                      </a:srgbClr>
                    </a:solidFill>
                  </a:tcPr>
                </a:tc>
                <a:tc>
                  <a:txBody>
                    <a:bodyPr/>
                    <a:lstStyle/>
                    <a:p>
                      <a:pPr defTabSz="914400">
                        <a:defRPr sz="1800"/>
                      </a:pPr>
                      <a:r>
                        <a:rPr sz="3800" b="1">
                          <a:latin typeface="Helvetica"/>
                          <a:ea typeface="Helvetica"/>
                          <a:cs typeface="Helvetica"/>
                        </a:rPr>
                        <a:t>update state</a:t>
                      </a:r>
                    </a:p>
                  </a:txBody>
                  <a:tcPr marL="50800" marR="50800" marT="50800" marB="50800" anchor="ctr" horzOverflow="overflow">
                    <a:lnL w="25400">
                      <a:solidFill>
                        <a:srgbClr val="5C4EE5"/>
                      </a:solidFill>
                      <a:miter lim="400000"/>
                    </a:lnL>
                    <a:lnR w="25400">
                      <a:solidFill>
                        <a:srgbClr val="5C4EE5"/>
                      </a:solidFill>
                      <a:miter lim="400000"/>
                    </a:lnR>
                    <a:lnT w="12700">
                      <a:solidFill>
                        <a:srgbClr val="8134F7">
                          <a:alpha val="50000"/>
                        </a:srgbClr>
                      </a:solidFill>
                      <a:miter lim="400000"/>
                    </a:lnT>
                    <a:lnB w="25400">
                      <a:solidFill>
                        <a:srgbClr val="5C4EE5"/>
                      </a:solidFill>
                      <a:miter lim="400000"/>
                    </a:lnB>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tate Import"/>
          <p:cNvSpPr txBox="1">
            <a:spLocks noGrp="1"/>
          </p:cNvSpPr>
          <p:nvPr>
            <p:ph type="title"/>
          </p:nvPr>
        </p:nvSpPr>
        <p:spPr>
          <a:prstGeom prst="rect">
            <a:avLst/>
          </a:prstGeom>
        </p:spPr>
        <p:txBody>
          <a:bodyPr/>
          <a:lstStyle/>
          <a:p>
            <a:r>
              <a:t>State Import</a:t>
            </a:r>
          </a:p>
        </p:txBody>
      </p:sp>
      <p:sp>
        <p:nvSpPr>
          <p:cNvPr id="197" name="Terraform only manages previous or imported resources.…"/>
          <p:cNvSpPr txBox="1">
            <a:spLocks noGrp="1"/>
          </p:cNvSpPr>
          <p:nvPr>
            <p:ph type="body" idx="1"/>
          </p:nvPr>
        </p:nvSpPr>
        <p:spPr>
          <a:prstGeom prst="rect">
            <a:avLst/>
          </a:prstGeom>
        </p:spPr>
        <p:txBody>
          <a:bodyPr/>
          <a:lstStyle/>
          <a:p>
            <a:r>
              <a:t>Terraform only manages previous or imported resources.</a:t>
            </a:r>
          </a:p>
          <a:p>
            <a:r>
              <a:t>Terraform can "import" state for existing resources.</a:t>
            </a:r>
          </a:p>
          <a:p>
            <a:r>
              <a:t>This only writes the state file, not the Terraform configuration.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tate Import"/>
          <p:cNvSpPr txBox="1">
            <a:spLocks noGrp="1"/>
          </p:cNvSpPr>
          <p:nvPr>
            <p:ph type="title"/>
          </p:nvPr>
        </p:nvSpPr>
        <p:spPr>
          <a:prstGeom prst="rect">
            <a:avLst/>
          </a:prstGeom>
        </p:spPr>
        <p:txBody>
          <a:bodyPr/>
          <a:lstStyle/>
          <a:p>
            <a:r>
              <a:t>State Import</a:t>
            </a:r>
          </a:p>
        </p:txBody>
      </p:sp>
      <p:sp>
        <p:nvSpPr>
          <p:cNvPr id="200" name="Critical Thinking…"/>
          <p:cNvSpPr txBox="1">
            <a:spLocks noGrp="1"/>
          </p:cNvSpPr>
          <p:nvPr>
            <p:ph type="body" idx="1"/>
          </p:nvPr>
        </p:nvSpPr>
        <p:spPr>
          <a:prstGeom prst="rect">
            <a:avLst/>
          </a:prstGeom>
        </p:spPr>
        <p:txBody>
          <a:bodyPr/>
          <a:lstStyle/>
          <a:p>
            <a:r>
              <a:rPr b="1"/>
              <a:t>Critical Thinking</a:t>
            </a:r>
          </a:p>
          <a:p>
            <a:r>
              <a:t>After importing an existing resource, what operation(s) would the </a:t>
            </a:r>
            <a:r>
              <a:rPr>
                <a:latin typeface="Courier"/>
                <a:ea typeface="Courier"/>
                <a:cs typeface="Courier"/>
                <a:sym typeface="Courier"/>
              </a:rPr>
              <a:t>terraform plan</a:t>
            </a:r>
            <a:r>
              <a:t> show?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tate Import"/>
          <p:cNvSpPr txBox="1">
            <a:spLocks noGrp="1"/>
          </p:cNvSpPr>
          <p:nvPr>
            <p:ph type="title"/>
          </p:nvPr>
        </p:nvSpPr>
        <p:spPr>
          <a:prstGeom prst="rect">
            <a:avLst/>
          </a:prstGeom>
        </p:spPr>
        <p:txBody>
          <a:bodyPr/>
          <a:lstStyle/>
          <a:p>
            <a:r>
              <a:t>State Import</a:t>
            </a:r>
          </a:p>
        </p:txBody>
      </p:sp>
      <p:sp>
        <p:nvSpPr>
          <p:cNvPr id="203" name="Critical Thinking…"/>
          <p:cNvSpPr txBox="1">
            <a:spLocks noGrp="1"/>
          </p:cNvSpPr>
          <p:nvPr>
            <p:ph type="body" idx="1"/>
          </p:nvPr>
        </p:nvSpPr>
        <p:spPr>
          <a:prstGeom prst="rect">
            <a:avLst/>
          </a:prstGeom>
        </p:spPr>
        <p:txBody>
          <a:bodyPr/>
          <a:lstStyle/>
          <a:p>
            <a:r>
              <a:rPr b="1"/>
              <a:t>Critical Thinking</a:t>
            </a:r>
          </a:p>
          <a:p>
            <a:r>
              <a:t>After importing an existing resource, what operation(s) would the </a:t>
            </a:r>
            <a:r>
              <a:rPr>
                <a:latin typeface="Courier"/>
                <a:ea typeface="Courier"/>
                <a:cs typeface="Courier"/>
                <a:sym typeface="Courier"/>
              </a:rPr>
              <a:t>terraform plan</a:t>
            </a:r>
            <a:r>
              <a:t> show?</a:t>
            </a:r>
          </a:p>
          <a:p>
            <a:pPr>
              <a:defRPr b="1"/>
            </a:pPr>
            <a:r>
              <a:t>Answer</a:t>
            </a:r>
          </a:p>
          <a:p>
            <a:r>
              <a:t>Destroy (state exists, no configuration)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tate Locking"/>
          <p:cNvSpPr txBox="1">
            <a:spLocks noGrp="1"/>
          </p:cNvSpPr>
          <p:nvPr>
            <p:ph type="title"/>
          </p:nvPr>
        </p:nvSpPr>
        <p:spPr>
          <a:prstGeom prst="rect">
            <a:avLst/>
          </a:prstGeom>
        </p:spPr>
        <p:txBody>
          <a:bodyPr/>
          <a:lstStyle/>
          <a:p>
            <a:r>
              <a:t>State Locking</a:t>
            </a:r>
          </a:p>
        </p:txBody>
      </p:sp>
      <p:sp>
        <p:nvSpPr>
          <p:cNvPr id="206" name="If supported, the state backend will &quot;lock&quot; to prevent concurrent modifications which could cause corruption.…"/>
          <p:cNvSpPr txBox="1">
            <a:spLocks noGrp="1"/>
          </p:cNvSpPr>
          <p:nvPr>
            <p:ph type="body" idx="1"/>
          </p:nvPr>
        </p:nvSpPr>
        <p:spPr>
          <a:prstGeom prst="rect">
            <a:avLst/>
          </a:prstGeom>
        </p:spPr>
        <p:txBody>
          <a:bodyPr/>
          <a:lstStyle/>
          <a:p>
            <a:r>
              <a:t>If supported, the state backend will "lock" to prevent concurrent modifications which could cause corruption.</a:t>
            </a:r>
          </a:p>
          <a:p>
            <a:r>
              <a:t>Not all backends support locking - Terraform's documentation identifies which backends support this functionality.</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1534</Words>
  <Application>Microsoft Office PowerPoint</Application>
  <PresentationFormat>Custom</PresentationFormat>
  <Paragraphs>174</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Courier</vt:lpstr>
      <vt:lpstr>Helvetica Light</vt:lpstr>
      <vt:lpstr>Helvetica Neue</vt:lpstr>
      <vt:lpstr>Helvetica Neue Light</vt:lpstr>
      <vt:lpstr>Helvetica Neue Medium</vt:lpstr>
      <vt:lpstr>Helvetica Neue Thin</vt:lpstr>
      <vt:lpstr>Consolas</vt:lpstr>
      <vt:lpstr>Helvetica</vt:lpstr>
      <vt:lpstr>White</vt:lpstr>
      <vt:lpstr>State</vt:lpstr>
      <vt:lpstr>State</vt:lpstr>
      <vt:lpstr>PowerPoint Presentation</vt:lpstr>
      <vt:lpstr>Exercise: State Resolutions</vt:lpstr>
      <vt:lpstr>Exercise: State Resolutions</vt:lpstr>
      <vt:lpstr>State Import</vt:lpstr>
      <vt:lpstr>State Import</vt:lpstr>
      <vt:lpstr>State Import</vt:lpstr>
      <vt:lpstr>State Locking</vt:lpstr>
      <vt:lpstr>Where is State?</vt:lpstr>
      <vt:lpstr>Local State</vt:lpstr>
      <vt:lpstr>Remote State</vt:lpstr>
      <vt:lpstr>PowerPoint Presentation</vt:lpstr>
      <vt:lpstr>Sensitive Data in State</vt:lpstr>
      <vt:lpstr>Sensitive Data in State</vt:lpstr>
      <vt:lpstr>PowerPoint Presentation</vt:lpstr>
      <vt:lpstr>Transitioning from Local to Remote</vt:lpstr>
      <vt:lpstr>Backend Configuration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dc:title>
  <cp:lastModifiedBy>Sean Carolan</cp:lastModifiedBy>
  <cp:revision>5</cp:revision>
  <dcterms:modified xsi:type="dcterms:W3CDTF">2018-04-25T00:30:10Z</dcterms:modified>
</cp:coreProperties>
</file>