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Outputs allow customization of Terraform's output during a Terraform apply.</a:t>
            </a:r>
          </a:p>
          <a:p>
            <a:pPr/>
          </a:p>
          <a:p>
            <a:pPr/>
            <a:r>
              <a:t>This also allows for specific outputs to be queried with the Terraform Output command. This can help drive external automation by populating output values for other tools or configuration files.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AutoNum type="arabicParenR" startAt="1"/>
            </a:lvl1pPr>
          </a:lstStyle>
          <a:p>
            <a:pPr/>
            <a:r>
              <a:t>Attributes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Here is the sample layout for a module. You may notice that it's exactly the same as a regular terraform configuration, but placed inside a folder.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Here is what that main.tf file may look like. We are defining two variables, one resource, and one output.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Notice now we are in a different Terraform file.</a:t>
            </a:r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When we want to consume this module, we first declare the source of the module. The source can be any URL or file path.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Next, any variables that were declared inside of the module become arguments (inputs) to the module stanza.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It is not possible to access the resources inside of the module individually. If you need access to a resources' attributes, you must output them.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There is a GitHub organization for community modules which you can use as best practice guidelines. </a:t>
            </a:r>
            <a:r>
              <a:rPr b="1"/>
              <a:t>These should be forked, not blindly copied.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This is a very basic module that has just one resource. Import it into your main.tf.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what an output definition looks like.</a:t>
            </a:r>
          </a:p>
          <a:p>
            <a:pPr/>
          </a:p>
          <a:p>
            <a:pPr/>
            <a:r>
              <a:t>Although not required, it's usually recommended to define outputs at the end of the file for easy searching. Type this output in your file now.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also query for a specific output.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also query for a specific output.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HashiCorp Main">
    <p:bg>
      <p:bgPr>
        <a:solidFill>
          <a:srgbClr val="0308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roup"/>
          <p:cNvGrpSpPr/>
          <p:nvPr/>
        </p:nvGrpSpPr>
        <p:grpSpPr>
          <a:xfrm>
            <a:off x="1125238" y="1029295"/>
            <a:ext cx="5185926" cy="1436094"/>
            <a:chOff x="0" y="0"/>
            <a:chExt cx="5185924" cy="1436093"/>
          </a:xfrm>
        </p:grpSpPr>
        <p:pic>
          <p:nvPicPr>
            <p:cNvPr id="15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19315" cy="1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DevOps Delivered"/>
            <p:cNvSpPr txBox="1"/>
            <p:nvPr/>
          </p:nvSpPr>
          <p:spPr>
            <a:xfrm>
              <a:off x="1267966" y="899519"/>
              <a:ext cx="3917959" cy="536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6" tIns="71436" rIns="71436" bIns="71436" numCol="1" anchor="ctr">
              <a:spAutoFit/>
            </a:bodyPr>
            <a:lstStyle>
              <a:lvl1pPr defTabSz="410766">
                <a:defRPr cap="all" spc="208" sz="2600">
                  <a:solidFill>
                    <a:srgbClr val="FFFFFF"/>
                  </a:solidFill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/>
              <a:r>
                <a:t>DevOps Delivered</a:t>
              </a:r>
            </a:p>
          </p:txBody>
        </p:sp>
      </p:grp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sz="74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15" name="image6.png" descr="image6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 indent="228600">
              <a:defRPr>
                <a:latin typeface="+mj-lt"/>
                <a:ea typeface="+mj-ea"/>
                <a:cs typeface="+mj-cs"/>
                <a:sym typeface="Helvetica"/>
              </a:defRPr>
            </a:lvl2pPr>
            <a:lvl3pPr indent="457200">
              <a:defRPr>
                <a:latin typeface="+mj-lt"/>
                <a:ea typeface="+mj-ea"/>
                <a:cs typeface="+mj-cs"/>
                <a:sym typeface="Helvetica"/>
              </a:defRPr>
            </a:lvl3pPr>
            <a:lvl4pPr indent="685800">
              <a:defRPr>
                <a:latin typeface="+mj-lt"/>
                <a:ea typeface="+mj-ea"/>
                <a:cs typeface="+mj-cs"/>
                <a:sym typeface="Helvetica"/>
              </a:defRPr>
            </a:lvl4pPr>
            <a:lvl5pPr indent="914400"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4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127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3406606" y="790002"/>
            <a:ext cx="135706" cy="135706"/>
          </a:xfrm>
          <a:prstGeom prst="ellipse">
            <a:avLst/>
          </a:prstGeom>
          <a:solidFill>
            <a:srgbClr val="263235">
              <a:alpha val="4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3195717" y="790002"/>
            <a:ext cx="135706" cy="135706"/>
          </a:xfrm>
          <a:prstGeom prst="ellipse">
            <a:avLst/>
          </a:prstGeom>
          <a:solidFill>
            <a:srgbClr val="263235">
              <a:alpha val="6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2984829" y="790002"/>
            <a:ext cx="135705" cy="135706"/>
          </a:xfrm>
          <a:prstGeom prst="ellipse">
            <a:avLst/>
          </a:prstGeom>
          <a:solidFill>
            <a:srgbClr val="263235">
              <a:alpha val="8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Text"/>
          <p:cNvSpPr txBox="1"/>
          <p:nvPr>
            <p:ph type="body" sz="quarter" idx="13"/>
          </p:nvPr>
        </p:nvSpPr>
        <p:spPr>
          <a:xfrm>
            <a:off x="3128486" y="1293828"/>
            <a:ext cx="8335328" cy="266701"/>
          </a:xfrm>
          <a:prstGeom prst="rect">
            <a:avLst/>
          </a:prstGeom>
        </p:spPr>
        <p:txBody>
          <a:bodyPr lIns="25400" tIns="25400" rIns="25400" bIns="2540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42" name="Terminal"/>
          <p:cNvSpPr txBox="1"/>
          <p:nvPr/>
        </p:nvSpPr>
        <p:spPr>
          <a:xfrm>
            <a:off x="3573045" y="743555"/>
            <a:ext cx="74462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412750"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Terminal</a:t>
            </a:r>
          </a:p>
        </p:txBody>
      </p:sp>
      <p:pic>
        <p:nvPicPr>
          <p:cNvPr id="143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3406606" y="790002"/>
            <a:ext cx="135706" cy="135706"/>
          </a:xfrm>
          <a:prstGeom prst="ellipse">
            <a:avLst/>
          </a:prstGeom>
          <a:solidFill>
            <a:srgbClr val="263235">
              <a:alpha val="4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5" name="Circle"/>
          <p:cNvSpPr/>
          <p:nvPr/>
        </p:nvSpPr>
        <p:spPr>
          <a:xfrm>
            <a:off x="3195717" y="790002"/>
            <a:ext cx="135706" cy="135706"/>
          </a:xfrm>
          <a:prstGeom prst="ellipse">
            <a:avLst/>
          </a:prstGeom>
          <a:solidFill>
            <a:srgbClr val="263235">
              <a:alpha val="6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2984829" y="790002"/>
            <a:ext cx="135705" cy="135706"/>
          </a:xfrm>
          <a:prstGeom prst="ellipse">
            <a:avLst/>
          </a:prstGeom>
          <a:solidFill>
            <a:srgbClr val="263235">
              <a:alpha val="8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7" name="Text"/>
          <p:cNvSpPr txBox="1"/>
          <p:nvPr>
            <p:ph type="body" sz="quarter" idx="13"/>
          </p:nvPr>
        </p:nvSpPr>
        <p:spPr>
          <a:xfrm>
            <a:off x="3128486" y="1293828"/>
            <a:ext cx="8335328" cy="266701"/>
          </a:xfrm>
          <a:prstGeom prst="rect">
            <a:avLst/>
          </a:prstGeom>
        </p:spPr>
        <p:txBody>
          <a:bodyPr lIns="25400" tIns="25400" rIns="25400" bIns="2540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58" name="Text"/>
          <p:cNvSpPr txBox="1"/>
          <p:nvPr>
            <p:ph type="body" sz="quarter" idx="14"/>
          </p:nvPr>
        </p:nvSpPr>
        <p:spPr>
          <a:xfrm>
            <a:off x="3573045" y="743555"/>
            <a:ext cx="7446210" cy="228601"/>
          </a:xfrm>
          <a:prstGeom prst="rect">
            <a:avLst/>
          </a:prstGeom>
        </p:spPr>
        <p:txBody>
          <a:bodyPr lIns="25400" tIns="25400" rIns="25400" bIns="254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pic>
        <p:nvPicPr>
          <p:cNvPr id="159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ashiCorp Photo">
    <p:bg>
      <p:bgPr>
        <a:solidFill>
          <a:srgbClr val="0308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Image"/>
          <p:cNvSpPr/>
          <p:nvPr>
            <p:ph type="pic" sz="quarter" idx="13"/>
          </p:nvPr>
        </p:nvSpPr>
        <p:spPr>
          <a:xfrm>
            <a:off x="1005262" y="976842"/>
            <a:ext cx="1873252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3245421" y="1022739"/>
            <a:ext cx="3113033" cy="872035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Your Role, Your Company…"/>
          <p:cNvSpPr txBox="1"/>
          <p:nvPr>
            <p:ph type="body" sz="quarter" idx="14"/>
          </p:nvPr>
        </p:nvSpPr>
        <p:spPr>
          <a:xfrm>
            <a:off x="3245421" y="1547440"/>
            <a:ext cx="7085274" cy="164147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</a:p>
        </p:txBody>
      </p:sp>
      <p:pic>
        <p:nvPicPr>
          <p:cNvPr id="29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ashiCorp Plain">
    <p:bg>
      <p:bgPr>
        <a:solidFill>
          <a:srgbClr val="0308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ogo">
    <p:bg>
      <p:bgPr>
        <a:solidFill>
          <a:srgbClr val="5C4E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terprise">
    <p:bg>
      <p:bgPr>
        <a:solidFill>
          <a:srgbClr val="5C4E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0" y="2317750"/>
            <a:ext cx="929746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/>
          <a:lstStyle>
            <a:lvl1pPr algn="ctr">
              <a:defRPr sz="7500">
                <a:solidFill>
                  <a:srgbClr val="5C4EE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4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3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4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5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6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"/>
          <p:cNvSpPr txBox="1"/>
          <p:nvPr>
            <p:ph type="body" sz="quarter" idx="13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200"/>
            </a:pPr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rraform - 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99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0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1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2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rminal"/>
          <p:cNvSpPr txBox="1"/>
          <p:nvPr/>
        </p:nvSpPr>
        <p:spPr>
          <a:xfrm>
            <a:off x="3573045" y="743555"/>
            <a:ext cx="74462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0766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4"/>
            <a:ext cx="551722" cy="63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5950918" y="65405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412750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9pPr>
    </p:titleStyle>
    <p:bodyStyle>
      <a:lvl1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1pPr>
      <a:lvl2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2pPr>
      <a:lvl3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3pPr>
      <a:lvl4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4pPr>
      <a:lvl5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5pPr>
      <a:lvl6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6pPr>
      <a:lvl7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7pPr>
      <a:lvl8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8pPr>
      <a:lvl9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1371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1828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22860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2743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3200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3657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zurerm_virtual_machine.vm.id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odule.my-module.azure_virtual_machine.id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$ terraform refresh…"/>
          <p:cNvSpPr txBox="1"/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t>terraform plan</a:t>
            </a:r>
            <a:r>
              <a:t>	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 ?????????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ercise: Query Output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Query Output</a:t>
            </a:r>
          </a:p>
        </p:txBody>
      </p:sp>
      <p:sp>
        <p:nvSpPr>
          <p:cNvPr id="204" name="Use the terraform output command to query for all outpu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all outputs.</a:t>
            </a:r>
          </a:p>
          <a:p>
            <a:pPr/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 single output.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$ terraform output…"/>
          <p:cNvSpPr txBox="1"/>
          <p:nvPr>
            <p:ph type="body" sz="half" idx="1"/>
          </p:nvPr>
        </p:nvSpPr>
        <p:spPr>
          <a:xfrm>
            <a:off x="3128486" y="1293828"/>
            <a:ext cx="8335327" cy="26879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vn_address_space = [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$ terraform output public_dns…"/>
          <p:cNvSpPr txBox="1"/>
          <p:nvPr>
            <p:ph type="body" sz="quarter" idx="1"/>
          </p:nvPr>
        </p:nvSpPr>
        <p:spPr>
          <a:xfrm>
            <a:off x="3128486" y="1293827"/>
            <a:ext cx="8335327" cy="113672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</a:t>
            </a:r>
            <a:r>
              <a:t> </a:t>
            </a:r>
            <a:r>
              <a:t>terraform output vn_address_space 10.0.0.0/16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rraform's Goals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Group Lab</a:t>
            </a:r>
          </a:p>
        </p:txBody>
      </p:sp>
      <p:sp>
        <p:nvSpPr>
          <p:cNvPr id="213" name="Unify the view of resources using infrastructure as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SzPct val="100000"/>
              <a:buAutoNum type="arabicPeriod" startAt="1"/>
            </a:pPr>
            <a:r>
              <a:t>Add an Azure Subnet to our code base to segment the virtual network</a:t>
            </a:r>
          </a:p>
          <a:p>
            <a:pPr marL="514350" indent="-514350">
              <a:buSzPct val="100000"/>
              <a:buAutoNum type="arabicPeriod" startAt="1"/>
            </a:pPr>
            <a:r>
              <a:t>Add Variables to parameterize our code base</a:t>
            </a:r>
          </a:p>
          <a:p>
            <a:pPr marL="514350" indent="-514350">
              <a:buSzPct val="100000"/>
              <a:buAutoNum type="arabicPeriod" startAt="1"/>
            </a:pPr>
            <a:r>
              <a:t>Output the Address Prefix in the subnet for later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ercise: Run terraform plan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Azure Subnet</a:t>
            </a:r>
          </a:p>
        </p:txBody>
      </p:sp>
      <p:sp>
        <p:nvSpPr>
          <p:cNvPr id="216" name="Run terraform plan on the Terraform files created in the previous section. Leave the output on the screen for the instructor to se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Subnet (Default is One Subnet)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Segments the virtual network into one or more subnets and allocates a portion of the virtual network’s address space to each subnet</a:t>
            </a:r>
          </a:p>
        </p:txBody>
      </p:sp>
      <p:pic>
        <p:nvPicPr>
          <p:cNvPr id="2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26608"/>
            <a:ext cx="3688080" cy="1231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in.tf"/>
          <p:cNvSpPr txBox="1"/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b="1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  <p:sp>
        <p:nvSpPr>
          <p:cNvPr id="220" name="resource &quot;aws_instance&quot; &quot;web&quot; {…"/>
          <p:cNvSpPr txBox="1"/>
          <p:nvPr/>
        </p:nvSpPr>
        <p:spPr>
          <a:xfrm>
            <a:off x="3128486" y="1293827"/>
            <a:ext cx="8335327" cy="36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12750">
              <a:lnSpc>
                <a:spcPct val="120000"/>
              </a:lnSpc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resource "azurerm_virtual_network" "myfirstvn" { ``` }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resource "azurerm_subnet" "myfirstsubnet" {  </a:t>
            </a: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name                 = "${var.sb_name}"  	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resource_group_name  = </a:t>
            </a:r>
            <a:r>
              <a:rPr b="1"/>
              <a:t>"${azurerm_resource_group.myfirstrg.name}"  </a:t>
            </a:r>
            <a:r>
              <a:t>	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virtual_network_name = </a:t>
            </a:r>
            <a:r>
              <a:rPr b="1"/>
              <a:t>"${azurerm_virtual_network.myfirstvn.name}"  </a:t>
            </a:r>
            <a:r>
              <a:t>	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address_prefix       = "${var.sb_address_prefix}”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2750">
              <a:lnSpc>
                <a:spcPct val="120000"/>
              </a:lnSpc>
              <a:defRPr b="1"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 ”sb_address_prefix" {  </a:t>
            </a:r>
          </a:p>
          <a:p>
            <a:pPr defTabSz="412750">
              <a:lnSpc>
                <a:spcPct val="120000"/>
              </a:lnSpc>
              <a:defRPr b="1"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value = "${azuremr_subnet.myfirstsubnet.address_prefix}”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b="1"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ercise: Query Output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(Resource) Attribute</a:t>
            </a:r>
          </a:p>
        </p:txBody>
      </p:sp>
      <p:sp>
        <p:nvSpPr>
          <p:cNvPr id="223" name="Use the terraform output command to query for all outpu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because a resource does not </a:t>
            </a:r>
            <a:r>
              <a:rPr b="1"/>
              <a:t>explicitly</a:t>
            </a:r>
            <a:r>
              <a:t> define output does not mean that it cannot be accessed or consumed its just not </a:t>
            </a:r>
            <a:r>
              <a:rPr b="1"/>
              <a:t>displayed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lossary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Glossary</a:t>
            </a:r>
          </a:p>
        </p:txBody>
      </p:sp>
      <p:sp>
        <p:nvSpPr>
          <p:cNvPr id="226" name="(Resource) At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(Resource) Attribute</a:t>
            </a:r>
          </a:p>
          <a:p>
            <a:pPr/>
            <a:r>
              <a:t>An attribute is an output or computed value available only after resource creation.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ain.tf"/>
          <p:cNvSpPr txBox="1"/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b="1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  <p:sp>
        <p:nvSpPr>
          <p:cNvPr id="229" name="resource &quot;aws_instance&quot; &quot;web&quot; {…"/>
          <p:cNvSpPr txBox="1"/>
          <p:nvPr/>
        </p:nvSpPr>
        <p:spPr>
          <a:xfrm>
            <a:off x="3128486" y="1293828"/>
            <a:ext cx="8335327" cy="372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12750">
              <a:lnSpc>
                <a:spcPct val="120000"/>
              </a:lnSpc>
              <a:defRPr sz="20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resource "</a:t>
            </a:r>
            <a:r>
              <a:rPr b="1">
                <a:solidFill>
                  <a:srgbClr val="53E455"/>
                </a:solidFill>
              </a:rPr>
              <a:t>azurerm_virtual_network</a:t>
            </a:r>
            <a:r>
              <a:t>" "</a:t>
            </a:r>
            <a:r>
              <a:rPr b="1">
                <a:solidFill>
                  <a:srgbClr val="53E455"/>
                </a:solidFill>
              </a:rPr>
              <a:t>myfirstvn</a:t>
            </a:r>
            <a:r>
              <a:t>" {  </a:t>
            </a:r>
          </a:p>
          <a:p>
            <a:pPr defTabSz="412750">
              <a:lnSpc>
                <a:spcPct val="120000"/>
              </a:lnSpc>
              <a:defRPr sz="20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1">
                <a:solidFill>
                  <a:srgbClr val="53E455"/>
                </a:solidFill>
              </a:rPr>
              <a:t>name </a:t>
            </a:r>
            <a:r>
              <a:rPr b="1"/>
              <a:t>               = </a:t>
            </a:r>
            <a:r>
              <a:t>"${var.vn_name}”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20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20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2750">
              <a:lnSpc>
                <a:spcPct val="120000"/>
              </a:lnSpc>
              <a:defRPr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``` resource + resource name + attribute ```</a:t>
            </a:r>
          </a:p>
          <a:p>
            <a:pPr defTabSz="412750">
              <a:lnSpc>
                <a:spcPct val="120000"/>
              </a:lnSpc>
              <a:defRPr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``` azurerm_virtual_network + myfirstvn + name ```</a:t>
            </a:r>
          </a:p>
          <a:p>
            <a:pPr defTabSz="412750">
              <a:lnSpc>
                <a:spcPct val="120000"/>
              </a:lnSpc>
              <a:defRPr sz="20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resource "azurerm_subnet" "myfirstsubnet" {  </a:t>
            </a: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name                 = "${var.sb_name}"  </a:t>
            </a: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virtual_network_name = "${</a:t>
            </a:r>
            <a:r>
              <a:rPr b="1">
                <a:solidFill>
                  <a:srgbClr val="53E455"/>
                </a:solidFill>
              </a:rPr>
              <a:t>azurerm_virtual_network.myfirstvn.name</a:t>
            </a:r>
            <a:r>
              <a:t>}"  	</a:t>
            </a:r>
            <a:endParaRPr sz="2800">
              <a:solidFill>
                <a:srgbClr val="000000"/>
              </a:solidFill>
            </a:endParaRPr>
          </a:p>
          <a:p>
            <a:pPr defTabSz="412750">
              <a:lnSpc>
                <a:spcPct val="120000"/>
              </a:lnSpc>
              <a:defRPr sz="1400">
                <a:solidFill>
                  <a:srgbClr val="15161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genda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Chapter Goals</a:t>
            </a:r>
          </a:p>
        </p:txBody>
      </p:sp>
      <p:sp>
        <p:nvSpPr>
          <p:cNvPr id="171" name="Evolution of Infrastructure…"/>
          <p:cNvSpPr txBox="1"/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 terraform apply…"/>
          <p:cNvSpPr txBox="1"/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terraform plan</a:t>
            </a:r>
            <a:endParaRPr sz="280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 execution plan has been generated and is shown below. Resource actions are indicated with the following symbols: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8CED8E"/>
                </a:solidFill>
              </a:rPr>
              <a:t>+ create</a:t>
            </a:r>
            <a:endParaRPr sz="280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Terraform will perform the following actions: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8CED8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+ azurerm_subnet.myfirstsubnet</a:t>
            </a:r>
            <a:r>
              <a:rPr>
                <a:solidFill>
                  <a:srgbClr val="FFFFFF"/>
                </a:solidFill>
              </a:rPr>
              <a:t>      </a:t>
            </a:r>
            <a:endParaRPr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id:                 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address_prefix:       "10.0.2.0/24"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ip_configurations.#: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name:                 "myfirstsubnet"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resource_group_name:  "myfirstresourcegroup"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virtual_network_name: "myfirstvn"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Plan</a:t>
            </a:r>
            <a:r>
              <a:rPr>
                <a:solidFill>
                  <a:srgbClr val="FFFFFF"/>
                </a:solidFill>
              </a:rPr>
              <a:t>: 1 to add, 0 to change, 0 to destroy.</a:t>
            </a:r>
            <a:endParaRPr sz="280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------------------------------------------------------------------------</a:t>
            </a:r>
          </a:p>
        </p:txBody>
      </p:sp>
      <p:sp>
        <p:nvSpPr>
          <p:cNvPr id="232" name="Right Arrow 2"/>
          <p:cNvSpPr/>
          <p:nvPr/>
        </p:nvSpPr>
        <p:spPr>
          <a:xfrm rot="8833079">
            <a:off x="7010382" y="2669046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233" name="Right Arrow 3"/>
          <p:cNvSpPr/>
          <p:nvPr/>
        </p:nvSpPr>
        <p:spPr>
          <a:xfrm rot="8833079">
            <a:off x="7010382" y="3271125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$ terraform apply…"/>
          <p:cNvSpPr txBox="1"/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/>
          <a:lstStyle/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terraform apply</a:t>
            </a:r>
            <a:endParaRPr sz="2772"/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08622">
              <a:lnSpc>
                <a:spcPct val="120000"/>
              </a:lnSpc>
              <a:defRPr sz="1386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azurerm_subnet.myfirstsubnet: Creating...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address_prefix:       "" =&gt; "10.0.2.0/24"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ip_configurations.#:  "" =&gt; "&lt;computed&gt;"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name:                 "" =&gt; "myfirstsubnet"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resource_group_name:  "" =&gt; "myfirstresourcegroup"  	virtual_network_name: "" =&gt; "myfirstvn”</a:t>
            </a:r>
            <a:endParaRPr sz="2772"/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Apply complete! Resources: 1 added, 0 changed, 0 destroyed.</a:t>
            </a:r>
            <a:endParaRPr sz="2772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Outputs:</a:t>
            </a:r>
            <a:endParaRPr sz="2772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br>
              <a:rPr sz="2772">
                <a:solidFill>
                  <a:srgbClr val="FFFFFF"/>
                </a:solidFill>
              </a:rPr>
            </a:br>
            <a:r>
              <a:t>vn_address_space = [  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10.0.0.0/16</a:t>
            </a:r>
            <a:endParaRPr sz="2772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$ terraform output…"/>
          <p:cNvSpPr txBox="1"/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sb_address_prefix = 10.0.2.0/24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$ terraform output public_dns…"/>
          <p:cNvSpPr txBox="1"/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</a:t>
            </a:r>
            <a:r>
              <a:t> terraform output sb_address_prefix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10.0.2.0/24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Chapter Goals</a:t>
            </a:r>
          </a:p>
        </p:txBody>
      </p:sp>
      <p:sp>
        <p:nvSpPr>
          <p:cNvPr id="248" name="Evolution of Infrastructure…"/>
          <p:cNvSpPr txBox="1"/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trike="sngStrike" sz="3100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trike="sngStrike" sz="3100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 startAt="1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genda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  <p:sp>
        <p:nvSpPr>
          <p:cNvPr id="251" name="Evolution of Infrastructure…"/>
          <p:cNvSpPr txBox="1"/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spcBef>
                <a:spcPts val="1100"/>
              </a:spcBef>
              <a:buSzPct val="100000"/>
              <a:buAutoNum type="arabicPeriod" startAt="1"/>
              <a:defRPr sz="3400"/>
            </a:pPr>
            <a:r>
              <a:t>What values can be accessed in a Resource for Output?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 startAt="1"/>
              <a:defRPr sz="3400"/>
            </a:pPr>
            <a:r>
              <a:t>What is the interpolation format for accessing an attribute?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 startAt="1"/>
              <a:defRPr sz="3400"/>
            </a:pPr>
            <a:r>
              <a:t>What is an Azure Subnet used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258" name="Portable Terraform configurations (packag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Portable Terraform configurations (packages)</a:t>
            </a:r>
          </a:p>
          <a:p>
            <a:pPr/>
            <a:r>
              <a:t>Allow separation of concerns and responsibilities among teams</a:t>
            </a:r>
          </a:p>
          <a:p>
            <a:pPr/>
          </a:p>
          <a:p>
            <a:pPr/>
            <a:r>
              <a:t>Parallels: Chef Cookbook, Puppet Module, Ruby gem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261" name="Spoiler Aler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Spoiler Alert!</a:t>
            </a:r>
          </a:p>
          <a:p>
            <a:pPr/>
            <a:r>
              <a:t>Modules are just Terraform configurations inside a folder - there's nothing special about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$ tree my-module…"/>
          <p:cNvSpPr txBox="1"/>
          <p:nvPr>
            <p:ph type="body" idx="13"/>
          </p:nvPr>
        </p:nvSpPr>
        <p:spPr>
          <a:xfrm>
            <a:off x="3128486" y="1293828"/>
            <a:ext cx="8335328" cy="7954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tree my-module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my-module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└── main.tf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-Forma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ariable “resource_group_name” {}…"/>
          <p:cNvSpPr txBox="1"/>
          <p:nvPr>
            <p:ph type="body" idx="13"/>
          </p:nvPr>
        </p:nvSpPr>
        <p:spPr>
          <a:xfrm>
            <a:off x="3128486" y="1293828"/>
            <a:ext cx="8335328" cy="25984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variable “resource_group_name” {}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variable “vm_size” {}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resource “azurerm_virtual_machine” "vm"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# ...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output “vm_id"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value = “${</a:t>
            </a:r>
            <a:r>
              <a:rPr u="sng">
                <a:hlinkClick r:id="rId3" invalidUrl="" action="" tgtFrame="" tooltip="" history="1" highlightClick="0" endSnd="0"/>
              </a:rPr>
              <a:t>azurerm_virtual_machine.vm.id</a:t>
            </a:r>
            <a:r>
              <a:t>}”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68" name="my-module/main.tf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my-module/main.tf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module &quot;my-module&quot; {…"/>
          <p:cNvSpPr txBox="1"/>
          <p:nvPr>
            <p:ph type="body" idx="13"/>
          </p:nvPr>
        </p:nvSpPr>
        <p:spPr>
          <a:xfrm>
            <a:off x="3128486" y="1293828"/>
            <a:ext cx="8335328" cy="182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module "my-module"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source = "../../my-module" # Source can be any URL or file path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3" name="main.tf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dule &quot;my-module&quot; {…"/>
          <p:cNvSpPr txBox="1"/>
          <p:nvPr>
            <p:ph type="body" idx="13"/>
          </p:nvPr>
        </p:nvSpPr>
        <p:spPr>
          <a:xfrm>
            <a:off x="3128486" y="1293828"/>
            <a:ext cx="8335328" cy="182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module "my-module"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source = "../../my-module" # Source can be any URL or file path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resource_group_name  = "value"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vm_size              = "value"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8" name="main.tf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283" name="Variables defined in module =&gt; Arguments to module stanz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defined in module =&gt; Arguments to module stanza</a:t>
            </a:r>
          </a:p>
          <a:p>
            <a:pPr/>
            <a:r>
              <a:t>Outputs defined in module =&gt; Attributes from module definition</a:t>
            </a:r>
          </a:p>
          <a:p>
            <a:pPr/>
            <a:r>
              <a:t>Configuration is blackbox</a:t>
            </a:r>
          </a:p>
          <a:p>
            <a:pPr/>
            <a:r>
              <a:t>Individual resource arguments are not accessible outside the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odule &quot;my-module&quot; {…"/>
          <p:cNvSpPr txBox="1"/>
          <p:nvPr>
            <p:ph type="body" idx="13"/>
          </p:nvPr>
        </p:nvSpPr>
        <p:spPr>
          <a:xfrm>
            <a:off x="3128486" y="1293828"/>
            <a:ext cx="8335328" cy="25984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module "my-module"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source = "../../my-module" # Source can be any URL or file path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argument_1 = "value"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argument_2 = "value"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output "example"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 value = “${</a:t>
            </a:r>
            <a:r>
              <a:rPr u="sng">
                <a:hlinkClick r:id="rId3" invalidUrl="" action="" tgtFrame="" tooltip="" history="1" highlightClick="0" endSnd="0"/>
              </a:rPr>
              <a:t>module.my-module.azure_virtual_machine.id</a:t>
            </a:r>
            <a:r>
              <a:t>}”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86" name="main.tf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1"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141133" y="3007221"/>
            <a:ext cx="7156170" cy="9705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141133" y="3135784"/>
            <a:ext cx="7156170" cy="71343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mmunity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Community Modules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742" y="1447800"/>
            <a:ext cx="10750551" cy="478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rcise: Use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Use Module</a:t>
            </a:r>
          </a:p>
        </p:txBody>
      </p:sp>
      <p:sp>
        <p:nvSpPr>
          <p:cNvPr id="298" name="There is a module named “compute&quot; in the Terraform Registry to use with az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a module named “compute" in the Terraform Registry to use with azure</a:t>
            </a:r>
          </a:p>
          <a:p>
            <a:pPr/>
            <a:r>
              <a:t>Use this module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main.tf</a:t>
            </a:r>
            <a:r>
              <a:t> with the name "example".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lossary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Glossary</a:t>
            </a:r>
          </a:p>
        </p:txBody>
      </p:sp>
      <p:sp>
        <p:nvSpPr>
          <p:cNvPr id="176" name="Out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Output</a:t>
            </a:r>
          </a:p>
          <a:p>
            <a:pPr/>
            <a:r>
              <a:t>An output is a configurable piece of information that is highlighted at the end of a Terraform run.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puts define values that will be highlighted to the user when Terraform appl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Outputs define values that will be highlighted to the user when Terraform applies.</a:t>
            </a:r>
          </a:p>
          <a:p>
            <a:pPr/>
            <a:r>
              <a:t>Outputs can be queried using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command.</a:t>
            </a:r>
          </a:p>
          <a:p>
            <a:pPr/>
            <a:r>
              <a:t>Outputs are a way to easily extract and query information from all of Terraform's collected data.</a:t>
            </a:r>
          </a:p>
        </p:txBody>
      </p:sp>
      <p:sp>
        <p:nvSpPr>
          <p:cNvPr id="179" name="Outputs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ource &quot;aws_instance&quot; &quot;web&quot; {…"/>
          <p:cNvSpPr txBox="1"/>
          <p:nvPr>
            <p:ph type="body" sz="half" idx="1"/>
          </p:nvPr>
        </p:nvSpPr>
        <p:spPr>
          <a:xfrm>
            <a:off x="3128486" y="1293828"/>
            <a:ext cx="8335327" cy="2534027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resource "</a:t>
            </a:r>
            <a:r>
              <a:t>azurerm_virtual_network</a:t>
            </a:r>
            <a:r>
              <a:t>" "</a:t>
            </a:r>
            <a:r>
              <a:t>myfirstvn</a:t>
            </a:r>
            <a:r>
              <a:t>" {</a:t>
            </a:r>
            <a:endParaRPr sz="2800"/>
          </a:p>
          <a:p>
            <a:pPr algn="l">
              <a:lnSpc>
                <a:spcPct val="120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# ...</a:t>
            </a:r>
            <a:endParaRPr sz="2800"/>
          </a:p>
          <a:p>
            <a:pPr algn="l">
              <a:lnSpc>
                <a:spcPct val="120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 sz="2800"/>
          </a:p>
          <a:p>
            <a:pPr algn="l">
              <a:defRPr b="1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10000"/>
              </a:lnSpc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output "</a:t>
            </a:r>
            <a:r>
              <a:t>vn_address_space</a:t>
            </a:r>
            <a:r>
              <a:t>" {</a:t>
            </a:r>
            <a:endParaRPr sz="2800"/>
          </a:p>
          <a:p>
            <a:pPr algn="l">
              <a:lnSpc>
                <a:spcPct val="110000"/>
              </a:lnSpc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sz="1600"/>
              <a:t>value = "${azurerm_virtual_network.myfirstvn.address_space}"</a:t>
            </a:r>
            <a:endParaRPr sz="1600"/>
          </a:p>
          <a:p>
            <a:pPr algn="l">
              <a:lnSpc>
                <a:spcPct val="110000"/>
              </a:lnSpc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84" name="main.tf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1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main.tf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: Run terraform refresh"/>
          <p:cNvSpPr txBox="1"/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pPr/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</a:p>
        </p:txBody>
      </p:sp>
      <p:sp>
        <p:nvSpPr>
          <p:cNvPr id="189" name="Run terraform refresh to pick up the new output valu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  <a:r>
              <a:t> to pick up the new output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$ terraform refresh…"/>
          <p:cNvSpPr txBox="1"/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terraform refresh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Refreshing state...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vn_address_space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$ terraform refresh…"/>
          <p:cNvSpPr txBox="1"/>
          <p:nvPr>
            <p:ph type="body" idx="1"/>
          </p:nvPr>
        </p:nvSpPr>
        <p:spPr>
          <a:xfrm>
            <a:off x="3128486" y="1293827"/>
            <a:ext cx="8335327" cy="475617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t>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Apply complete! Resources: 1 added, 0 changed, 1 destroyed.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vn_address_space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Gradient">
  <a:themeElements>
    <a:clrScheme name="2_Gradient">
      <a:dk1>
        <a:srgbClr val="030811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Gradient">
  <a:themeElements>
    <a:clrScheme name="2_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