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8" r:id="rId3"/>
  </p:sldMasterIdLst>
  <p:notesMasterIdLst>
    <p:notesMasterId r:id="rId67"/>
  </p:notesMasterIdLst>
  <p:sldIdLst>
    <p:sldId id="256" r:id="rId4"/>
    <p:sldId id="257" r:id="rId5"/>
    <p:sldId id="258" r:id="rId6"/>
    <p:sldId id="259" r:id="rId7"/>
    <p:sldId id="260" r:id="rId8"/>
    <p:sldId id="262" r:id="rId9"/>
    <p:sldId id="273" r:id="rId10"/>
    <p:sldId id="268" r:id="rId11"/>
    <p:sldId id="269" r:id="rId12"/>
    <p:sldId id="270" r:id="rId13"/>
    <p:sldId id="267" r:id="rId14"/>
    <p:sldId id="266" r:id="rId15"/>
    <p:sldId id="263" r:id="rId16"/>
    <p:sldId id="271" r:id="rId17"/>
    <p:sldId id="272" r:id="rId18"/>
    <p:sldId id="274" r:id="rId19"/>
    <p:sldId id="290" r:id="rId20"/>
    <p:sldId id="299" r:id="rId21"/>
    <p:sldId id="300" r:id="rId22"/>
    <p:sldId id="303" r:id="rId23"/>
    <p:sldId id="304" r:id="rId24"/>
    <p:sldId id="327" r:id="rId25"/>
    <p:sldId id="329" r:id="rId26"/>
    <p:sldId id="309" r:id="rId27"/>
    <p:sldId id="310" r:id="rId28"/>
    <p:sldId id="311" r:id="rId29"/>
    <p:sldId id="312" r:id="rId30"/>
    <p:sldId id="330" r:id="rId31"/>
    <p:sldId id="314" r:id="rId32"/>
    <p:sldId id="315" r:id="rId33"/>
    <p:sldId id="318" r:id="rId34"/>
    <p:sldId id="319" r:id="rId35"/>
    <p:sldId id="326" r:id="rId36"/>
    <p:sldId id="316" r:id="rId37"/>
    <p:sldId id="317" r:id="rId38"/>
    <p:sldId id="325" r:id="rId39"/>
    <p:sldId id="323" r:id="rId40"/>
    <p:sldId id="324" r:id="rId41"/>
    <p:sldId id="320" r:id="rId42"/>
    <p:sldId id="321" r:id="rId43"/>
    <p:sldId id="275" r:id="rId44"/>
    <p:sldId id="276" r:id="rId45"/>
    <p:sldId id="322"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1" r:id="rId60"/>
    <p:sldId id="292" r:id="rId61"/>
    <p:sldId id="293" r:id="rId62"/>
    <p:sldId id="294" r:id="rId63"/>
    <p:sldId id="296" r:id="rId64"/>
    <p:sldId id="297" r:id="rId65"/>
    <p:sldId id="29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D3F306-C9E9-4738-B874-FCD607553F74}">
          <p14:sldIdLst>
            <p14:sldId id="256"/>
            <p14:sldId id="257"/>
            <p14:sldId id="258"/>
            <p14:sldId id="259"/>
          </p14:sldIdLst>
        </p14:section>
        <p14:section name="Infrastructure as Code" id="{7FC56C51-849B-41D5-B97E-DD8B69A3BA59}">
          <p14:sldIdLst>
            <p14:sldId id="260"/>
            <p14:sldId id="262"/>
            <p14:sldId id="273"/>
            <p14:sldId id="268"/>
            <p14:sldId id="269"/>
            <p14:sldId id="270"/>
            <p14:sldId id="267"/>
            <p14:sldId id="266"/>
            <p14:sldId id="263"/>
            <p14:sldId id="271"/>
            <p14:sldId id="272"/>
            <p14:sldId id="274"/>
          </p14:sldIdLst>
        </p14:section>
        <p14:section name="Azure Resources and Groups" id="{0271206D-F550-4ED3-ACAE-4B994BC886CC}">
          <p14:sldIdLst>
            <p14:sldId id="290"/>
            <p14:sldId id="299"/>
          </p14:sldIdLst>
        </p14:section>
        <p14:section name="Workstation Setup" id="{F174926E-29E6-4350-8EC8-A7666792519E}">
          <p14:sldIdLst>
            <p14:sldId id="300"/>
          </p14:sldIdLst>
        </p14:section>
        <p14:section name="Install Terraform" id="{8CF80CDC-E078-4B10-B1B6-9DCE05CC84CC}">
          <p14:sldIdLst>
            <p14:sldId id="303"/>
            <p14:sldId id="304"/>
            <p14:sldId id="327"/>
            <p14:sldId id="329"/>
            <p14:sldId id="309"/>
            <p14:sldId id="310"/>
            <p14:sldId id="311"/>
            <p14:sldId id="312"/>
            <p14:sldId id="330"/>
          </p14:sldIdLst>
        </p14:section>
        <p14:section name="Install and Configure VSC" id="{D3E5C65D-60FC-432B-94B7-4785A0BAB14B}">
          <p14:sldIdLst>
            <p14:sldId id="314"/>
            <p14:sldId id="315"/>
            <p14:sldId id="318"/>
            <p14:sldId id="319"/>
            <p14:sldId id="326"/>
          </p14:sldIdLst>
        </p14:section>
        <p14:section name="Optional VSC Extras" id="{EFDA3104-EE2E-4D24-B1CC-DBA323A81EDB}">
          <p14:sldIdLst>
            <p14:sldId id="316"/>
            <p14:sldId id="317"/>
            <p14:sldId id="325"/>
          </p14:sldIdLst>
        </p14:section>
        <p14:section name="Install Azure CLI" id="{CA8DA7F7-4519-4230-9BE2-2A4C03CF3B29}">
          <p14:sldIdLst>
            <p14:sldId id="323"/>
            <p14:sldId id="324"/>
          </p14:sldIdLst>
        </p14:section>
        <p14:section name="Create a VSC Workspace" id="{D27855C9-794B-4DD5-ADF4-F0D3CCB3BA9C}">
          <p14:sldIdLst>
            <p14:sldId id="320"/>
          </p14:sldIdLst>
        </p14:section>
        <p14:section name="My First Terraform Config" id="{8FB13988-AE98-45B5-8D81-6240BC0CF629}">
          <p14:sldIdLst>
            <p14:sldId id="321"/>
            <p14:sldId id="275"/>
          </p14:sldIdLst>
        </p14:section>
        <p14:section name="Lab Exercises" id="{3E7AE949-C62E-4086-A427-4E6B407BFB64}">
          <p14:sldIdLst>
            <p14:sldId id="276"/>
          </p14:sldIdLst>
        </p14:section>
        <p14:section name="Terraform Init" id="{4D8D77AB-7BD4-4195-8C43-2E3177F7517F}">
          <p14:sldIdLst>
            <p14:sldId id="322"/>
            <p14:sldId id="277"/>
            <p14:sldId id="278"/>
            <p14:sldId id="279"/>
          </p14:sldIdLst>
        </p14:section>
        <p14:section name="Terraform Help" id="{8EF60B00-5542-43E7-B0CB-DCECBE25F978}">
          <p14:sldIdLst>
            <p14:sldId id="280"/>
            <p14:sldId id="281"/>
            <p14:sldId id="282"/>
          </p14:sldIdLst>
        </p14:section>
        <p14:section name="Terraform Plan" id="{A4081E7D-1D96-46AF-A5B5-F6F167DAF4A9}">
          <p14:sldIdLst>
            <p14:sldId id="283"/>
            <p14:sldId id="284"/>
            <p14:sldId id="285"/>
            <p14:sldId id="286"/>
          </p14:sldIdLst>
        </p14:section>
        <p14:section name="Terraform Apply" id="{47A5AF4A-E788-4BE9-8155-7CD461BA0D78}">
          <p14:sldIdLst>
            <p14:sldId id="287"/>
            <p14:sldId id="288"/>
            <p14:sldId id="289"/>
          </p14:sldIdLst>
        </p14:section>
        <p14:section name="Challenge Exercise" id="{4E84BAEF-7443-44D8-AC5F-FFFC2B68C012}">
          <p14:sldIdLst>
            <p14:sldId id="291"/>
            <p14:sldId id="292"/>
            <p14:sldId id="293"/>
            <p14:sldId id="294"/>
          </p14:sldIdLst>
        </p14:section>
        <p14:section name="Wrap-Up" id="{C8EEECD3-3DAE-432D-9040-FA0D1EA18949}">
          <p14:sldIdLst>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33" autoAdjust="0"/>
    <p:restoredTop sz="95152" autoAdjust="0"/>
  </p:normalViewPr>
  <p:slideViewPr>
    <p:cSldViewPr snapToGrid="0" snapToObjects="1">
      <p:cViewPr>
        <p:scale>
          <a:sx n="60" d="100"/>
          <a:sy n="60" d="100"/>
        </p:scale>
        <p:origin x="825" y="5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2702-A582-D646-948A-1015FA014A09}" type="datetimeFigureOut">
              <a:rPr lang="en-US" smtClean="0"/>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ECB46-EB08-8F42-BD62-C384013BF115}" type="slidenum">
              <a:rPr lang="en-US" smtClean="0"/>
              <a:t>‹#›</a:t>
            </a:fld>
            <a:endParaRPr lang="en-US"/>
          </a:p>
        </p:txBody>
      </p:sp>
    </p:spTree>
    <p:extLst>
      <p:ext uri="{BB962C8B-B14F-4D97-AF65-F5344CB8AC3E}">
        <p14:creationId xmlns:p14="http://schemas.microsoft.com/office/powerpoint/2010/main" val="194544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37254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this VM we created.  It has all kinds of attributes, some of which are shown here in the portal.  Now let’s take a look at what this might look like if we did it in Terraform.</a:t>
            </a:r>
          </a:p>
        </p:txBody>
      </p:sp>
      <p:sp>
        <p:nvSpPr>
          <p:cNvPr id="4" name="Slide Number Placeholder 3"/>
          <p:cNvSpPr>
            <a:spLocks noGrp="1"/>
          </p:cNvSpPr>
          <p:nvPr>
            <p:ph type="sldNum" sz="quarter" idx="10"/>
          </p:nvPr>
        </p:nvSpPr>
        <p:spPr/>
        <p:txBody>
          <a:bodyPr/>
          <a:lstStyle/>
          <a:p>
            <a:fld id="{ACBECB46-EB08-8F42-BD62-C384013BF115}" type="slidenum">
              <a:rPr lang="en-US" smtClean="0"/>
              <a:t>11</a:t>
            </a:fld>
            <a:endParaRPr lang="en-US"/>
          </a:p>
        </p:txBody>
      </p:sp>
    </p:spTree>
    <p:extLst>
      <p:ext uri="{BB962C8B-B14F-4D97-AF65-F5344CB8AC3E}">
        <p14:creationId xmlns:p14="http://schemas.microsoft.com/office/powerpoint/2010/main" val="1271593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you can see a screen capture of the Azure portal. On the right is the equivalent Terraform code that could build this VM.</a:t>
            </a:r>
          </a:p>
        </p:txBody>
      </p:sp>
      <p:sp>
        <p:nvSpPr>
          <p:cNvPr id="4" name="Slide Number Placeholder 3"/>
          <p:cNvSpPr>
            <a:spLocks noGrp="1"/>
          </p:cNvSpPr>
          <p:nvPr>
            <p:ph type="sldNum" sz="quarter" idx="10"/>
          </p:nvPr>
        </p:nvSpPr>
        <p:spPr/>
        <p:txBody>
          <a:bodyPr/>
          <a:lstStyle/>
          <a:p>
            <a:fld id="{ACBECB46-EB08-8F42-BD62-C384013BF115}" type="slidenum">
              <a:rPr lang="en-US" smtClean="0"/>
              <a:t>12</a:t>
            </a:fld>
            <a:endParaRPr lang="en-US"/>
          </a:p>
        </p:txBody>
      </p:sp>
    </p:spTree>
    <p:extLst>
      <p:ext uri="{BB962C8B-B14F-4D97-AF65-F5344CB8AC3E}">
        <p14:creationId xmlns:p14="http://schemas.microsoft.com/office/powerpoint/2010/main" val="272771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how the name, image, and size all map to the current config.</a:t>
            </a:r>
          </a:p>
        </p:txBody>
      </p:sp>
      <p:sp>
        <p:nvSpPr>
          <p:cNvPr id="4" name="Slide Number Placeholder 3"/>
          <p:cNvSpPr>
            <a:spLocks noGrp="1"/>
          </p:cNvSpPr>
          <p:nvPr>
            <p:ph type="sldNum" sz="quarter" idx="10"/>
          </p:nvPr>
        </p:nvSpPr>
        <p:spPr/>
        <p:txBody>
          <a:bodyPr/>
          <a:lstStyle/>
          <a:p>
            <a:fld id="{ACBECB46-EB08-8F42-BD62-C384013BF115}" type="slidenum">
              <a:rPr lang="en-US" smtClean="0"/>
              <a:t>13</a:t>
            </a:fld>
            <a:endParaRPr lang="en-US"/>
          </a:p>
        </p:txBody>
      </p:sp>
    </p:spTree>
    <p:extLst>
      <p:ext uri="{BB962C8B-B14F-4D97-AF65-F5344CB8AC3E}">
        <p14:creationId xmlns:p14="http://schemas.microsoft.com/office/powerpoint/2010/main" val="7502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Like the name implies, Terraform lets you build things from raw resources. In this example our raw resources are compute, disk and storage on the Azure cloud.</a:t>
            </a:r>
            <a:endParaRPr dirty="0"/>
          </a:p>
        </p:txBody>
      </p:sp>
    </p:spTree>
    <p:extLst>
      <p:ext uri="{BB962C8B-B14F-4D97-AF65-F5344CB8AC3E}">
        <p14:creationId xmlns:p14="http://schemas.microsoft.com/office/powerpoint/2010/main" val="503342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441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HCL is easy to learn, easy to read, and easy to write.  There are also plugins for Visual Studio Code:</a:t>
            </a:r>
          </a:p>
          <a:p>
            <a:endParaRPr lang="en-US" dirty="0"/>
          </a:p>
          <a:p>
            <a:r>
              <a:rPr lang="en-US" dirty="0"/>
              <a:t>https://marketplace.visualstudio.com/items?itemName=mauve.terraform</a:t>
            </a:r>
          </a:p>
          <a:p>
            <a:endParaRPr dirty="0"/>
          </a:p>
        </p:txBody>
      </p:sp>
    </p:spTree>
    <p:extLst>
      <p:ext uri="{BB962C8B-B14F-4D97-AF65-F5344CB8AC3E}">
        <p14:creationId xmlns:p14="http://schemas.microsoft.com/office/powerpoint/2010/main" val="205990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is one of my favorite features of Azure.  It allows you to easily manage logically grouped collections of resources as a single unit.</a:t>
            </a:r>
          </a:p>
          <a:p>
            <a:endParaRPr lang="en-US" dirty="0"/>
          </a:p>
          <a:p>
            <a:r>
              <a:rPr lang="en-US" dirty="0"/>
              <a:t>https://docs.microsoft.com/en-us/azure/azure-resource-manager/resource-group-overview#resource-groups</a:t>
            </a:r>
          </a:p>
          <a:p>
            <a:endParaRPr lang="en-US" dirty="0"/>
          </a:p>
          <a:p>
            <a:r>
              <a:rPr lang="en-US" dirty="0"/>
              <a:t>Since they are mutable, you can add or remove things from a resource group, yet still maintain the ability to manage the entire thing as a single unit.</a:t>
            </a:r>
          </a:p>
          <a:p>
            <a:endParaRPr dirty="0"/>
          </a:p>
        </p:txBody>
      </p:sp>
    </p:spTree>
    <p:extLst>
      <p:ext uri="{BB962C8B-B14F-4D97-AF65-F5344CB8AC3E}">
        <p14:creationId xmlns:p14="http://schemas.microsoft.com/office/powerpoint/2010/main" val="278794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These are the bits and pieces of your infrastructure.  Think LEGO bricks that you can assemble together in different ways.  </a:t>
            </a:r>
            <a:endParaRPr dirty="0"/>
          </a:p>
        </p:txBody>
      </p:sp>
    </p:spTree>
    <p:extLst>
      <p:ext uri="{BB962C8B-B14F-4D97-AF65-F5344CB8AC3E}">
        <p14:creationId xmlns:p14="http://schemas.microsoft.com/office/powerpoint/2010/main" val="1225130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hands on with Terraform!  Ladies, Gentlemen, start up your laptops.</a:t>
            </a:r>
          </a:p>
        </p:txBody>
      </p:sp>
      <p:sp>
        <p:nvSpPr>
          <p:cNvPr id="4" name="Slide Number Placeholder 3"/>
          <p:cNvSpPr>
            <a:spLocks noGrp="1"/>
          </p:cNvSpPr>
          <p:nvPr>
            <p:ph type="sldNum" sz="quarter" idx="10"/>
          </p:nvPr>
        </p:nvSpPr>
        <p:spPr/>
        <p:txBody>
          <a:bodyPr/>
          <a:lstStyle/>
          <a:p>
            <a:fld id="{ACBECB46-EB08-8F42-BD62-C384013BF115}" type="slidenum">
              <a:rPr lang="en-US" smtClean="0"/>
              <a:t>19</a:t>
            </a:fld>
            <a:endParaRPr lang="en-US"/>
          </a:p>
        </p:txBody>
      </p:sp>
    </p:spTree>
    <p:extLst>
      <p:ext uri="{BB962C8B-B14F-4D97-AF65-F5344CB8AC3E}">
        <p14:creationId xmlns:p14="http://schemas.microsoft.com/office/powerpoint/2010/main" val="3024725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The first thing we’re going to do is install Terraform. Terraform ships as a single binary that includes everything you need to run it.  There’s no installer, no </a:t>
            </a:r>
            <a:r>
              <a:rPr lang="en-US" dirty="0" err="1"/>
              <a:t>dll</a:t>
            </a:r>
            <a:r>
              <a:rPr lang="en-US" dirty="0"/>
              <a:t> files, and no external dependencies.  You can run it on any modern version of Windows, OSX, or Linux.  </a:t>
            </a:r>
          </a:p>
          <a:p>
            <a:endParaRPr lang="en-US" dirty="0"/>
          </a:p>
          <a:p>
            <a:r>
              <a:rPr lang="en-US" dirty="0"/>
              <a:t>The installation process is basically:</a:t>
            </a:r>
          </a:p>
          <a:p>
            <a:endParaRPr lang="en-US" dirty="0"/>
          </a:p>
          <a:p>
            <a:pPr marL="171450" indent="-171450">
              <a:buFont typeface="Arial" panose="020B0604020202020204" pitchFamily="34" charset="0"/>
              <a:buChar char="•"/>
            </a:pPr>
            <a:r>
              <a:rPr lang="en-US" dirty="0"/>
              <a:t>Download it</a:t>
            </a:r>
          </a:p>
          <a:p>
            <a:pPr marL="171450" indent="-171450">
              <a:buFont typeface="Arial" panose="020B0604020202020204" pitchFamily="34" charset="0"/>
              <a:buChar char="•"/>
            </a:pPr>
            <a:r>
              <a:rPr lang="en-US" dirty="0"/>
              <a:t>Unzip it</a:t>
            </a:r>
          </a:p>
          <a:p>
            <a:pPr marL="171450" indent="-171450">
              <a:buFont typeface="Arial" panose="020B0604020202020204" pitchFamily="34" charset="0"/>
              <a:buChar char="•"/>
            </a:pPr>
            <a:r>
              <a:rPr lang="en-US" dirty="0"/>
              <a:t>Copy it somewhere you can run it</a:t>
            </a:r>
          </a:p>
          <a:p>
            <a:pPr marL="171450" indent="-171450">
              <a:buFont typeface="Arial" panose="020B0604020202020204" pitchFamily="34" charset="0"/>
              <a:buChar char="•"/>
            </a:pPr>
            <a:r>
              <a:rPr lang="en-US" dirty="0"/>
              <a:t>Make sure that it’s in your executable path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the hardest part of installation.  </a:t>
            </a:r>
            <a:endParaRPr dirty="0"/>
          </a:p>
        </p:txBody>
      </p:sp>
    </p:spTree>
    <p:extLst>
      <p:ext uri="{BB962C8B-B14F-4D97-AF65-F5344CB8AC3E}">
        <p14:creationId xmlns:p14="http://schemas.microsoft.com/office/powerpoint/2010/main" val="68365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your participants introduce themselves.</a:t>
            </a:r>
          </a:p>
        </p:txBody>
      </p:sp>
      <p:sp>
        <p:nvSpPr>
          <p:cNvPr id="4" name="Slide Number Placeholder 3"/>
          <p:cNvSpPr>
            <a:spLocks noGrp="1"/>
          </p:cNvSpPr>
          <p:nvPr>
            <p:ph type="sldNum" sz="quarter" idx="10"/>
          </p:nvPr>
        </p:nvSpPr>
        <p:spPr/>
        <p:txBody>
          <a:bodyPr/>
          <a:lstStyle/>
          <a:p>
            <a:fld id="{ACBECB46-EB08-8F42-BD62-C384013BF115}" type="slidenum">
              <a:rPr lang="en-US" smtClean="0"/>
              <a:t>2</a:t>
            </a:fld>
            <a:endParaRPr lang="en-US"/>
          </a:p>
        </p:txBody>
      </p:sp>
    </p:spTree>
    <p:extLst>
      <p:ext uri="{BB962C8B-B14F-4D97-AF65-F5344CB8AC3E}">
        <p14:creationId xmlns:p14="http://schemas.microsoft.com/office/powerpoint/2010/main" val="2396562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134371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rPr dirty="0"/>
              <a:t>Here is the sample Terraform configuration file we reviewed earlier. Let</a:t>
            </a:r>
            <a:r>
              <a:rPr lang="en-US" dirty="0"/>
              <a:t>'</a:t>
            </a:r>
            <a:r>
              <a:rPr dirty="0"/>
              <a:t>s take a moment to review the components here.</a:t>
            </a:r>
          </a:p>
        </p:txBody>
      </p:sp>
    </p:spTree>
    <p:extLst>
      <p:ext uri="{BB962C8B-B14F-4D97-AF65-F5344CB8AC3E}">
        <p14:creationId xmlns:p14="http://schemas.microsoft.com/office/powerpoint/2010/main" val="2286442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rPr dirty="0"/>
              <a:t>Here is the sample Terraform configuration file we reviewed earlier. Let</a:t>
            </a:r>
            <a:r>
              <a:rPr lang="en-US" dirty="0"/>
              <a:t>'</a:t>
            </a:r>
            <a:r>
              <a:rPr dirty="0"/>
              <a:t>s take a moment to review the components here.</a:t>
            </a:r>
          </a:p>
        </p:txBody>
      </p:sp>
    </p:spTree>
    <p:extLst>
      <p:ext uri="{BB962C8B-B14F-4D97-AF65-F5344CB8AC3E}">
        <p14:creationId xmlns:p14="http://schemas.microsoft.com/office/powerpoint/2010/main" val="421783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In Windows Settings search for 'environment'</a:t>
            </a:r>
            <a:endParaRPr dirty="0"/>
          </a:p>
        </p:txBody>
      </p:sp>
    </p:spTree>
    <p:extLst>
      <p:ext uri="{BB962C8B-B14F-4D97-AF65-F5344CB8AC3E}">
        <p14:creationId xmlns:p14="http://schemas.microsoft.com/office/powerpoint/2010/main" val="890310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Select "Environment Variables"</a:t>
            </a:r>
            <a:endParaRPr dirty="0"/>
          </a:p>
        </p:txBody>
      </p:sp>
    </p:spTree>
    <p:extLst>
      <p:ext uri="{BB962C8B-B14F-4D97-AF65-F5344CB8AC3E}">
        <p14:creationId xmlns:p14="http://schemas.microsoft.com/office/powerpoint/2010/main" val="4069637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Select the "Path" variable under System Variables</a:t>
            </a:r>
            <a:endParaRPr dirty="0"/>
          </a:p>
        </p:txBody>
      </p:sp>
    </p:spTree>
    <p:extLst>
      <p:ext uri="{BB962C8B-B14F-4D97-AF65-F5344CB8AC3E}">
        <p14:creationId xmlns:p14="http://schemas.microsoft.com/office/powerpoint/2010/main" val="3955481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Use the "New" button to create a C:\bin entry in your path.  This allows Terraform to be run from any </a:t>
            </a:r>
            <a:r>
              <a:rPr lang="en-US" dirty="0" err="1"/>
              <a:t>powershell</a:t>
            </a:r>
            <a:r>
              <a:rPr lang="en-US" dirty="0"/>
              <a:t> prompt.</a:t>
            </a:r>
            <a:endParaRPr dirty="0"/>
          </a:p>
        </p:txBody>
      </p:sp>
    </p:spTree>
    <p:extLst>
      <p:ext uri="{BB962C8B-B14F-4D97-AF65-F5344CB8AC3E}">
        <p14:creationId xmlns:p14="http://schemas.microsoft.com/office/powerpoint/2010/main" val="926678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39867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62166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388425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en-US" dirty="0"/>
              <a:t>Terraform!  Today we’ll be showing you how to use Terraform to provision and update Azure resources.</a:t>
            </a:r>
            <a:endParaRPr dirty="0"/>
          </a:p>
        </p:txBody>
      </p:sp>
    </p:spTree>
    <p:extLst>
      <p:ext uri="{BB962C8B-B14F-4D97-AF65-F5344CB8AC3E}">
        <p14:creationId xmlns:p14="http://schemas.microsoft.com/office/powerpoint/2010/main" val="1032522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3491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Search for ‘terraform’ in the extensions marketplace.  Install both the Terraform and Azure Terraform extensions.  Restart VSC or reload your extensions.</a:t>
            </a:r>
            <a:endParaRPr dirty="0"/>
          </a:p>
        </p:txBody>
      </p:sp>
    </p:spTree>
    <p:extLst>
      <p:ext uri="{BB962C8B-B14F-4D97-AF65-F5344CB8AC3E}">
        <p14:creationId xmlns:p14="http://schemas.microsoft.com/office/powerpoint/2010/main" val="1730405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err="1"/>
              <a:t>Cloudshell</a:t>
            </a:r>
            <a:r>
              <a:rPr lang="en-US" dirty="0"/>
              <a:t> is kind of cool but this seems simpler and more straightforward.  Valid options here are ‘integrated’ and ‘</a:t>
            </a:r>
            <a:r>
              <a:rPr lang="en-US" dirty="0" err="1"/>
              <a:t>cloudshell</a:t>
            </a:r>
            <a:r>
              <a:rPr lang="en-US" dirty="0"/>
              <a:t>’.  If you use the local shell you can use the CTRL-SHIFT-P shortcut to run Azure Terraform commands.</a:t>
            </a:r>
            <a:endParaRPr dirty="0"/>
          </a:p>
        </p:txBody>
      </p:sp>
    </p:spTree>
    <p:extLst>
      <p:ext uri="{BB962C8B-B14F-4D97-AF65-F5344CB8AC3E}">
        <p14:creationId xmlns:p14="http://schemas.microsoft.com/office/powerpoint/2010/main" val="2238665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1136055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is the only option you will need to change from defaults.  Much nicer to use VSC as your git editor instead of </a:t>
            </a:r>
            <a:r>
              <a:rPr lang="en-US" dirty="0" err="1"/>
              <a:t>nano</a:t>
            </a:r>
            <a:r>
              <a:rPr lang="en-US" dirty="0"/>
              <a:t> or whatever.</a:t>
            </a:r>
            <a:endParaRPr dirty="0"/>
          </a:p>
        </p:txBody>
      </p:sp>
    </p:spTree>
    <p:extLst>
      <p:ext uri="{BB962C8B-B14F-4D97-AF65-F5344CB8AC3E}">
        <p14:creationId xmlns:p14="http://schemas.microsoft.com/office/powerpoint/2010/main" val="3064949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lets you use Cloud shell right inside VSC.  Slick.  Not required.</a:t>
            </a:r>
            <a:endParaRPr dirty="0"/>
          </a:p>
        </p:txBody>
      </p:sp>
    </p:spTree>
    <p:extLst>
      <p:ext uri="{BB962C8B-B14F-4D97-AF65-F5344CB8AC3E}">
        <p14:creationId xmlns:p14="http://schemas.microsoft.com/office/powerpoint/2010/main" val="2520434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Worth pointing out here that you can stay completely within VSC and use the built-in Terminal for all your </a:t>
            </a:r>
            <a:r>
              <a:rPr lang="en-US" dirty="0" err="1"/>
              <a:t>powershell</a:t>
            </a:r>
            <a:r>
              <a:rPr lang="en-US" dirty="0"/>
              <a:t>.</a:t>
            </a:r>
            <a:endParaRPr dirty="0"/>
          </a:p>
        </p:txBody>
      </p:sp>
    </p:spTree>
    <p:extLst>
      <p:ext uri="{BB962C8B-B14F-4D97-AF65-F5344CB8AC3E}">
        <p14:creationId xmlns:p14="http://schemas.microsoft.com/office/powerpoint/2010/main" val="703975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You’ll obviously require a valid subscription and login to do this step.</a:t>
            </a:r>
            <a:endParaRPr dirty="0"/>
          </a:p>
        </p:txBody>
      </p:sp>
    </p:spTree>
    <p:extLst>
      <p:ext uri="{BB962C8B-B14F-4D97-AF65-F5344CB8AC3E}">
        <p14:creationId xmlns:p14="http://schemas.microsoft.com/office/powerpoint/2010/main" val="598922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Now you can come back to your project at any time.  Just double-click the ‘</a:t>
            </a:r>
            <a:r>
              <a:rPr lang="en-US" dirty="0" err="1"/>
              <a:t>my_workspace</a:t>
            </a:r>
            <a:r>
              <a:rPr lang="en-US" dirty="0"/>
              <a:t>’ icon on the desktop.</a:t>
            </a:r>
            <a:endParaRPr dirty="0"/>
          </a:p>
        </p:txBody>
      </p:sp>
    </p:spTree>
    <p:extLst>
      <p:ext uri="{BB962C8B-B14F-4D97-AF65-F5344CB8AC3E}">
        <p14:creationId xmlns:p14="http://schemas.microsoft.com/office/powerpoint/2010/main" val="4271052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You can do everything you need from within VSC, including creating and deleting files.</a:t>
            </a:r>
            <a:endParaRPr dirty="0"/>
          </a:p>
        </p:txBody>
      </p:sp>
    </p:spTree>
    <p:extLst>
      <p:ext uri="{BB962C8B-B14F-4D97-AF65-F5344CB8AC3E}">
        <p14:creationId xmlns:p14="http://schemas.microsoft.com/office/powerpoint/2010/main" val="404418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r>
              <a:rPr lang="en-US" dirty="0"/>
              <a:t>Chapter 1 provides an introduction to Infrastructure as Code.  After that we’ll talk about provisioning and build and run a basic Terraform plan.</a:t>
            </a:r>
            <a:endParaRPr dirty="0"/>
          </a:p>
        </p:txBody>
      </p:sp>
    </p:spTree>
    <p:extLst>
      <p:ext uri="{BB962C8B-B14F-4D97-AF65-F5344CB8AC3E}">
        <p14:creationId xmlns:p14="http://schemas.microsoft.com/office/powerpoint/2010/main" val="362362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r>
              <a:rPr lang="en-US" dirty="0"/>
              <a:t>Make your main.tf file look like this.  Try making a typo on purpose (or by mistake).  Notice how the terraform plugin will catch it and correct you.</a:t>
            </a:r>
            <a:endParaRPr dirty="0"/>
          </a:p>
        </p:txBody>
      </p:sp>
    </p:spTree>
    <p:extLst>
      <p:ext uri="{BB962C8B-B14F-4D97-AF65-F5344CB8AC3E}">
        <p14:creationId xmlns:p14="http://schemas.microsoft.com/office/powerpoint/2010/main" val="350425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54728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CTRL-J to pop open the debug console and terminal.  Now you don’t have to leave VSC for anything!</a:t>
            </a:r>
          </a:p>
        </p:txBody>
      </p:sp>
      <p:sp>
        <p:nvSpPr>
          <p:cNvPr id="4" name="Slide Number Placeholder 3"/>
          <p:cNvSpPr>
            <a:spLocks noGrp="1"/>
          </p:cNvSpPr>
          <p:nvPr>
            <p:ph type="sldNum" sz="quarter" idx="10"/>
          </p:nvPr>
        </p:nvSpPr>
        <p:spPr/>
        <p:txBody>
          <a:bodyPr/>
          <a:lstStyle/>
          <a:p>
            <a:fld id="{ACBECB46-EB08-8F42-BD62-C384013BF115}" type="slidenum">
              <a:rPr lang="en-US" smtClean="0"/>
              <a:t>43</a:t>
            </a:fld>
            <a:endParaRPr lang="en-US"/>
          </a:p>
        </p:txBody>
      </p:sp>
    </p:spTree>
    <p:extLst>
      <p:ext uri="{BB962C8B-B14F-4D97-AF65-F5344CB8AC3E}">
        <p14:creationId xmlns:p14="http://schemas.microsoft.com/office/powerpoint/2010/main" val="1310155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47</a:t>
            </a:fld>
            <a:endParaRPr lang="en-US"/>
          </a:p>
        </p:txBody>
      </p:sp>
    </p:spTree>
    <p:extLst>
      <p:ext uri="{BB962C8B-B14F-4D97-AF65-F5344CB8AC3E}">
        <p14:creationId xmlns:p14="http://schemas.microsoft.com/office/powerpoint/2010/main" val="855440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Shape 1032"/>
          <p:cNvSpPr>
            <a:spLocks noGrp="1" noRot="1" noChangeAspect="1"/>
          </p:cNvSpPr>
          <p:nvPr>
            <p:ph type="sldImg"/>
          </p:nvPr>
        </p:nvSpPr>
        <p:spPr>
          <a:prstGeom prst="rect">
            <a:avLst/>
          </a:prstGeom>
        </p:spPr>
        <p:txBody>
          <a:bodyPr/>
          <a:lstStyle/>
          <a:p>
            <a:endParaRPr/>
          </a:p>
        </p:txBody>
      </p:sp>
      <p:sp>
        <p:nvSpPr>
          <p:cNvPr id="1033" name="Shape 103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25436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57649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hape 1041"/>
          <p:cNvSpPr>
            <a:spLocks noGrp="1" noRot="1" noChangeAspect="1"/>
          </p:cNvSpPr>
          <p:nvPr>
            <p:ph type="sldImg"/>
          </p:nvPr>
        </p:nvSpPr>
        <p:spPr>
          <a:prstGeom prst="rect">
            <a:avLst/>
          </a:prstGeom>
        </p:spPr>
        <p:txBody>
          <a:bodyPr/>
          <a:lstStyle/>
          <a:p>
            <a:endParaRPr/>
          </a:p>
        </p:txBody>
      </p:sp>
      <p:sp>
        <p:nvSpPr>
          <p:cNvPr id="1042" name="Shape 104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4820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Shape 1046"/>
          <p:cNvSpPr>
            <a:spLocks noGrp="1" noRot="1" noChangeAspect="1"/>
          </p:cNvSpPr>
          <p:nvPr>
            <p:ph type="sldImg"/>
          </p:nvPr>
        </p:nvSpPr>
        <p:spPr>
          <a:prstGeom prst="rect">
            <a:avLst/>
          </a:prstGeom>
        </p:spPr>
        <p:txBody>
          <a:bodyPr/>
          <a:lstStyle/>
          <a:p>
            <a:endParaRPr/>
          </a:p>
        </p:txBody>
      </p:sp>
      <p:sp>
        <p:nvSpPr>
          <p:cNvPr id="1047" name="Shape 104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76703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a:spLocks noGrp="1" noRot="1" noChangeAspect="1"/>
          </p:cNvSpPr>
          <p:nvPr>
            <p:ph type="sldImg"/>
          </p:nvPr>
        </p:nvSpPr>
        <p:spPr>
          <a:prstGeom prst="rect">
            <a:avLst/>
          </a:prstGeom>
        </p:spPr>
        <p:txBody>
          <a:bodyPr/>
          <a:lstStyle/>
          <a:p>
            <a:endParaRPr/>
          </a:p>
        </p:txBody>
      </p:sp>
      <p:sp>
        <p:nvSpPr>
          <p:cNvPr id="1052" name="Shape 10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65150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093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Some other ways to describe this:</a:t>
            </a:r>
          </a:p>
          <a:p>
            <a:endParaRPr lang="en-US" dirty="0"/>
          </a:p>
          <a:p>
            <a:pPr marL="171450" indent="-171450">
              <a:buFont typeface="Arial" panose="020B0604020202020204" pitchFamily="34" charset="0"/>
              <a:buChar char="•"/>
            </a:pPr>
            <a:r>
              <a:rPr lang="en-US" dirty="0"/>
              <a:t>Executable documentation</a:t>
            </a:r>
          </a:p>
          <a:p>
            <a:pPr marL="171450" indent="-171450">
              <a:buFont typeface="Arial" panose="020B0604020202020204" pitchFamily="34" charset="0"/>
              <a:buChar char="•"/>
            </a:pPr>
            <a:r>
              <a:rPr lang="en-US" dirty="0"/>
              <a:t>Easy to read, easy to write</a:t>
            </a:r>
          </a:p>
          <a:p>
            <a:pPr marL="171450" indent="-171450">
              <a:buFont typeface="Arial" panose="020B0604020202020204" pitchFamily="34" charset="0"/>
              <a:buChar char="•"/>
            </a:pPr>
            <a:r>
              <a:rPr lang="en-US" dirty="0"/>
              <a:t>Both machine and human friendly</a:t>
            </a:r>
          </a:p>
          <a:p>
            <a:pPr marL="171450" indent="-171450">
              <a:buFont typeface="Arial" panose="020B0604020202020204" pitchFamily="34" charset="0"/>
              <a:buChar char="•"/>
            </a:pPr>
            <a:r>
              <a:rPr lang="en-US" dirty="0"/>
              <a:t>It’s like the DNA of your infrastructure</a:t>
            </a:r>
          </a:p>
        </p:txBody>
      </p:sp>
    </p:spTree>
    <p:extLst>
      <p:ext uri="{BB962C8B-B14F-4D97-AF65-F5344CB8AC3E}">
        <p14:creationId xmlns:p14="http://schemas.microsoft.com/office/powerpoint/2010/main" val="6601519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noRot="1" noChangeAspect="1"/>
          </p:cNvSpPr>
          <p:nvPr>
            <p:ph type="sldImg"/>
          </p:nvPr>
        </p:nvSpPr>
        <p:spPr>
          <a:xfrm>
            <a:off x="381000" y="685800"/>
            <a:ext cx="6096000" cy="3429000"/>
          </a:xfrm>
          <a:prstGeom prst="rect">
            <a:avLst/>
          </a:prstGeom>
        </p:spPr>
        <p:txBody>
          <a:bodyPr/>
          <a:lstStyle/>
          <a:p>
            <a:endParaRPr/>
          </a:p>
        </p:txBody>
      </p:sp>
      <p:sp>
        <p:nvSpPr>
          <p:cNvPr id="1061" name="Shape 1061"/>
          <p:cNvSpPr>
            <a:spLocks noGrp="1"/>
          </p:cNvSpPr>
          <p:nvPr>
            <p:ph type="body" sz="quarter" idx="1"/>
          </p:nvPr>
        </p:nvSpPr>
        <p:spPr>
          <a:prstGeom prst="rect">
            <a:avLst/>
          </a:prstGeom>
        </p:spPr>
        <p:txBody>
          <a:bodyPr/>
          <a:lstStyle/>
          <a:p>
            <a:r>
              <a:rPr dirty="0"/>
              <a:t>The next step in performing changes with Terraform is to perform the Terraform apply. The apply is when the infrastructure operations are actually performed.</a:t>
            </a:r>
          </a:p>
          <a:p>
            <a:endParaRPr dirty="0"/>
          </a:p>
          <a:p>
            <a:r>
              <a:rPr dirty="0"/>
              <a:t>Using the resource graph defined by our configuration, Terraform determines the order in which to perform our changes, parallelizes the change when possible, and will handle known timing and transient errors when it can. </a:t>
            </a:r>
          </a:p>
          <a:p>
            <a:endParaRPr dirty="0"/>
          </a:p>
          <a:p>
            <a:r>
              <a:rPr dirty="0"/>
              <a:t>As an example, for a more complex configuration, Terraform can create EC2 instances that have no dependencies in parallel and will handle provider errors such as checking for the existence of an instance that was just created, as can happen when making fast changes.</a:t>
            </a:r>
          </a:p>
        </p:txBody>
      </p:sp>
    </p:spTree>
    <p:extLst>
      <p:ext uri="{BB962C8B-B14F-4D97-AF65-F5344CB8AC3E}">
        <p14:creationId xmlns:p14="http://schemas.microsoft.com/office/powerpoint/2010/main" val="1553157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325181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Shape 1072"/>
          <p:cNvSpPr>
            <a:spLocks noGrp="1" noRot="1" noChangeAspect="1"/>
          </p:cNvSpPr>
          <p:nvPr>
            <p:ph type="sldImg"/>
          </p:nvPr>
        </p:nvSpPr>
        <p:spPr>
          <a:xfrm>
            <a:off x="381000" y="685800"/>
            <a:ext cx="6096000" cy="3429000"/>
          </a:xfrm>
          <a:prstGeom prst="rect">
            <a:avLst/>
          </a:prstGeom>
        </p:spPr>
        <p:txBody>
          <a:bodyPr/>
          <a:lstStyle/>
          <a:p>
            <a:endParaRPr/>
          </a:p>
        </p:txBody>
      </p:sp>
      <p:sp>
        <p:nvSpPr>
          <p:cNvPr id="1073" name="Shape 1073"/>
          <p:cNvSpPr>
            <a:spLocks noGrp="1"/>
          </p:cNvSpPr>
          <p:nvPr>
            <p:ph type="body" sz="quarter" idx="1"/>
          </p:nvPr>
        </p:nvSpPr>
        <p:spPr>
          <a:prstGeom prst="rect">
            <a:avLst/>
          </a:prstGeom>
        </p:spPr>
        <p:txBody>
          <a:bodyPr/>
          <a:lstStyle/>
          <a:p>
            <a:r>
              <a:rPr dirty="0"/>
              <a:t>An important note about Terraform, is that Terraform knows what changes it can apply to existing resources and what changes require that a resource is re-created - meaning a new resource will be created and the previous resource will be destroyed.</a:t>
            </a:r>
          </a:p>
          <a:p>
            <a:endParaRPr dirty="0"/>
          </a:p>
          <a:p>
            <a:r>
              <a:rPr dirty="0"/>
              <a:t>It is important to use the Terraform plan to know when these scenarios will occur to anticipate, and account for, potential service interruptions.</a:t>
            </a:r>
          </a:p>
        </p:txBody>
      </p:sp>
    </p:spTree>
    <p:extLst>
      <p:ext uri="{BB962C8B-B14F-4D97-AF65-F5344CB8AC3E}">
        <p14:creationId xmlns:p14="http://schemas.microsoft.com/office/powerpoint/2010/main" val="2041120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56866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1267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917959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8254856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28627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3102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Shape 810"/>
          <p:cNvSpPr>
            <a:spLocks noGrp="1" noRot="1" noChangeAspect="1"/>
          </p:cNvSpPr>
          <p:nvPr>
            <p:ph type="sldImg"/>
          </p:nvPr>
        </p:nvSpPr>
        <p:spPr>
          <a:xfrm>
            <a:off x="381000" y="685800"/>
            <a:ext cx="6096000" cy="3429000"/>
          </a:xfrm>
          <a:prstGeom prst="rect">
            <a:avLst/>
          </a:prstGeom>
        </p:spPr>
        <p:txBody>
          <a:bodyPr/>
          <a:lstStyle/>
          <a:p>
            <a:endParaRPr/>
          </a:p>
        </p:txBody>
      </p:sp>
      <p:sp>
        <p:nvSpPr>
          <p:cNvPr id="811" name="Shape 811"/>
          <p:cNvSpPr>
            <a:spLocks noGrp="1"/>
          </p:cNvSpPr>
          <p:nvPr>
            <p:ph type="body" sz="quarter" idx="1"/>
          </p:nvPr>
        </p:nvSpPr>
        <p:spPr>
          <a:prstGeom prst="rect">
            <a:avLst/>
          </a:prstGeom>
        </p:spPr>
        <p:txBody>
          <a:bodyPr/>
          <a:lstStyle/>
          <a:p>
            <a:r>
              <a:rPr lang="en-US" dirty="0"/>
              <a:t>What are some of the benefits of infrastructure as code?</a:t>
            </a:r>
            <a:br>
              <a:rPr lang="en-US" dirty="0"/>
            </a:br>
            <a:endParaRPr lang="en-US" dirty="0"/>
          </a:p>
          <a:p>
            <a:pPr marL="171450" indent="-171450">
              <a:buFont typeface="Arial" panose="020B0604020202020204" pitchFamily="34" charset="0"/>
              <a:buChar char="•"/>
            </a:pPr>
            <a:r>
              <a:rPr lang="en-US" dirty="0"/>
              <a:t>You can store it</a:t>
            </a:r>
          </a:p>
          <a:p>
            <a:pPr marL="171450" indent="-171450">
              <a:buFont typeface="Arial" panose="020B0604020202020204" pitchFamily="34" charset="0"/>
              <a:buChar char="•"/>
            </a:pPr>
            <a:r>
              <a:rPr lang="en-US" dirty="0"/>
              <a:t>You can version it</a:t>
            </a:r>
          </a:p>
          <a:p>
            <a:pPr marL="171450" indent="-171450">
              <a:buFont typeface="Arial" panose="020B0604020202020204" pitchFamily="34" charset="0"/>
              <a:buChar char="•"/>
            </a:pPr>
            <a:r>
              <a:rPr lang="en-US" dirty="0"/>
              <a:t>You can test it</a:t>
            </a:r>
          </a:p>
          <a:p>
            <a:pPr marL="171450" indent="-171450">
              <a:buFont typeface="Arial" panose="020B0604020202020204" pitchFamily="34" charset="0"/>
              <a:buChar char="•"/>
            </a:pPr>
            <a:r>
              <a:rPr lang="en-US" dirty="0"/>
              <a:t>You can share it</a:t>
            </a:r>
          </a:p>
          <a:p>
            <a:pPr marL="171450" indent="-171450">
              <a:buFont typeface="Arial" panose="020B0604020202020204" pitchFamily="34" charset="0"/>
              <a:buChar char="•"/>
            </a:pPr>
            <a:r>
              <a:rPr lang="en-US" dirty="0"/>
              <a:t>You can collaborate together on it</a:t>
            </a:r>
          </a:p>
          <a:p>
            <a:pPr marL="171450" indent="-171450">
              <a:buFont typeface="Arial" panose="020B0604020202020204" pitchFamily="34" charset="0"/>
              <a:buChar char="•"/>
            </a:pPr>
            <a:r>
              <a:rPr lang="en-US" dirty="0"/>
              <a:t>You can run it in different environments</a:t>
            </a:r>
          </a:p>
          <a:p>
            <a:pPr marL="171450" indent="-171450">
              <a:buFont typeface="Arial" panose="020B0604020202020204" pitchFamily="34" charset="0"/>
              <a:buChar char="•"/>
            </a:pPr>
            <a:r>
              <a:rPr lang="en-US" dirty="0"/>
              <a:t>You can easily recreate any resource or group or resources</a:t>
            </a:r>
            <a:endParaRPr dirty="0"/>
          </a:p>
        </p:txBody>
      </p:sp>
    </p:spTree>
    <p:extLst>
      <p:ext uri="{BB962C8B-B14F-4D97-AF65-F5344CB8AC3E}">
        <p14:creationId xmlns:p14="http://schemas.microsoft.com/office/powerpoint/2010/main" val="13062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How do you stand up a new Azure VM?  The user needs to provide some basic information in the portal.</a:t>
            </a:r>
            <a:endParaRPr dirty="0"/>
          </a:p>
        </p:txBody>
      </p:sp>
    </p:spTree>
    <p:extLst>
      <p:ext uri="{BB962C8B-B14F-4D97-AF65-F5344CB8AC3E}">
        <p14:creationId xmlns:p14="http://schemas.microsoft.com/office/powerpoint/2010/main" val="31953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in the Azure portal…you simply select Virtual Machines, then search for the type of VM you want to create.  It’s easy!  But it doesn’t scale well.   Building VMs by hand is not recommended except for dev and experimentation.</a:t>
            </a:r>
          </a:p>
        </p:txBody>
      </p:sp>
      <p:sp>
        <p:nvSpPr>
          <p:cNvPr id="4" name="Slide Number Placeholder 3"/>
          <p:cNvSpPr>
            <a:spLocks noGrp="1"/>
          </p:cNvSpPr>
          <p:nvPr>
            <p:ph type="sldNum" sz="quarter" idx="10"/>
          </p:nvPr>
        </p:nvSpPr>
        <p:spPr/>
        <p:txBody>
          <a:bodyPr/>
          <a:lstStyle/>
          <a:p>
            <a:fld id="{ACBECB46-EB08-8F42-BD62-C384013BF115}" type="slidenum">
              <a:rPr lang="en-US" smtClean="0"/>
              <a:t>9</a:t>
            </a:fld>
            <a:endParaRPr lang="en-US"/>
          </a:p>
        </p:txBody>
      </p:sp>
    </p:spTree>
    <p:extLst>
      <p:ext uri="{BB962C8B-B14F-4D97-AF65-F5344CB8AC3E}">
        <p14:creationId xmlns:p14="http://schemas.microsoft.com/office/powerpoint/2010/main" val="336781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Hit that Create button and off you go!  You’re in the cloud!  </a:t>
            </a:r>
            <a:r>
              <a:rPr lang="en-US" dirty="0" err="1"/>
              <a:t>Wheeeeee</a:t>
            </a:r>
            <a:r>
              <a:rPr lang="en-US" dirty="0"/>
              <a:t>….isn’t this fun?</a:t>
            </a:r>
          </a:p>
        </p:txBody>
      </p:sp>
      <p:sp>
        <p:nvSpPr>
          <p:cNvPr id="4" name="Slide Number Placeholder 3"/>
          <p:cNvSpPr>
            <a:spLocks noGrp="1"/>
          </p:cNvSpPr>
          <p:nvPr>
            <p:ph type="sldNum" sz="quarter" idx="10"/>
          </p:nvPr>
        </p:nvSpPr>
        <p:spPr/>
        <p:txBody>
          <a:bodyPr/>
          <a:lstStyle/>
          <a:p>
            <a:fld id="{ACBECB46-EB08-8F42-BD62-C384013BF115}" type="slidenum">
              <a:rPr lang="en-US" smtClean="0"/>
              <a:t>10</a:t>
            </a:fld>
            <a:endParaRPr lang="en-US"/>
          </a:p>
        </p:txBody>
      </p:sp>
    </p:spTree>
    <p:extLst>
      <p:ext uri="{BB962C8B-B14F-4D97-AF65-F5344CB8AC3E}">
        <p14:creationId xmlns:p14="http://schemas.microsoft.com/office/powerpoint/2010/main" val="365509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2D613C-C0FF-5D4D-9461-34EBB5775A81}"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5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0641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74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defTabSz="412750">
              <a:defRPr sz="3200"/>
            </a:pPr>
            <a:endParaRPr sz="1600"/>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85246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940035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defTabSz="412750">
              <a:defRPr sz="3200"/>
            </a:pPr>
            <a:endParaRPr sz="1600"/>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r>
              <a:rPr sz="1200"/>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3334240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D613C-C0FF-5D4D-9461-34EBB5775A81}"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92443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2D613C-C0FF-5D4D-9461-34EBB5775A81}"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209859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2D613C-C0FF-5D4D-9461-34EBB5775A81}"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81425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2D613C-C0FF-5D4D-9461-34EBB5775A81}"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8973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D613C-C0FF-5D4D-9461-34EBB5775A81}"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47101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5076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31512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D613C-C0FF-5D4D-9461-34EBB5775A81}"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D8050-2999-1847-B6AD-EAF07EF1C612}" type="slidenum">
              <a:rPr lang="en-US" smtClean="0"/>
              <a:t>‹#›</a:t>
            </a:fld>
            <a:endParaRPr lang="en-US"/>
          </a:p>
        </p:txBody>
      </p:sp>
    </p:spTree>
    <p:extLst>
      <p:ext uri="{BB962C8B-B14F-4D97-AF65-F5344CB8AC3E}">
        <p14:creationId xmlns:p14="http://schemas.microsoft.com/office/powerpoint/2010/main" val="998250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8930523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8" r:id="rId8"/>
    <p:sldLayoutId id="214748367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46192440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bit.ly/2EU4gcX"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4816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 y="922162"/>
            <a:ext cx="10299700" cy="914400"/>
          </a:xfrm>
          <a:prstGeom prst="rect">
            <a:avLst/>
          </a:prstGeom>
        </p:spPr>
      </p:pic>
      <p:sp>
        <p:nvSpPr>
          <p:cNvPr id="9" name="Right Arrow 8"/>
          <p:cNvSpPr/>
          <p:nvPr/>
        </p:nvSpPr>
        <p:spPr>
          <a:xfrm rot="5400000">
            <a:off x="5691892" y="2353266"/>
            <a:ext cx="1069833" cy="781279"/>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808" y="3651249"/>
            <a:ext cx="4572000" cy="1955800"/>
          </a:xfrm>
          <a:prstGeom prst="rect">
            <a:avLst/>
          </a:prstGeom>
        </p:spPr>
      </p:pic>
      <p:sp>
        <p:nvSpPr>
          <p:cNvPr id="10" name="Frame 9"/>
          <p:cNvSpPr/>
          <p:nvPr/>
        </p:nvSpPr>
        <p:spPr>
          <a:xfrm>
            <a:off x="4229100" y="4674870"/>
            <a:ext cx="1245870" cy="41148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4170520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300"/>
            <a:ext cx="12192000" cy="6106701"/>
          </a:xfrm>
          <a:prstGeom prst="rect">
            <a:avLst/>
          </a:prstGeom>
        </p:spPr>
      </p:pic>
      <p:sp>
        <p:nvSpPr>
          <p:cNvPr id="6" name="Frame 5"/>
          <p:cNvSpPr/>
          <p:nvPr/>
        </p:nvSpPr>
        <p:spPr>
          <a:xfrm>
            <a:off x="0" y="3215910"/>
            <a:ext cx="161163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1611630" y="5025660"/>
            <a:ext cx="221742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6066485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algn="l"/>
            <a:r>
              <a:rPr lang="en-US" sz="2400">
                <a:solidFill>
                  <a:srgbClr val="00008B"/>
                </a:solidFill>
                <a:latin typeface="Consolas" panose="020B0609020204030204" pitchFamily="49" charset="0"/>
              </a:rPr>
              <a:t>resource</a:t>
            </a:r>
            <a:r>
              <a:rPr lang="en-US" sz="2400">
                <a:solidFill>
                  <a:srgbClr val="8B0000"/>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azure_instance</a:t>
            </a:r>
            <a:r>
              <a:rPr lang="en-US" sz="2400" dirty="0">
                <a:solidFill>
                  <a:srgbClr val="8B0000"/>
                </a:solidFill>
                <a:latin typeface="Consolas" panose="020B0609020204030204" pitchFamily="49" charset="0"/>
              </a:rPr>
              <a:t>" "web"</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MyFirstVM</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image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"Windows 2012 R2"</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size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"Standard DS1"</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username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"John Doe"</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password</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Iamrootfearme</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427" y="457199"/>
            <a:ext cx="4470400" cy="2463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357" y="2920999"/>
            <a:ext cx="3898900" cy="2819400"/>
          </a:xfrm>
          <a:prstGeom prst="rect">
            <a:avLst/>
          </a:prstGeom>
        </p:spPr>
      </p:pic>
    </p:spTree>
    <p:extLst>
      <p:ext uri="{BB962C8B-B14F-4D97-AF65-F5344CB8AC3E}">
        <p14:creationId xmlns:p14="http://schemas.microsoft.com/office/powerpoint/2010/main" val="20596129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37" y="1017269"/>
            <a:ext cx="4470400" cy="24638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67" y="3481069"/>
            <a:ext cx="3898900" cy="2819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lvl="0" algn="l" defTabSz="914400"/>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azure_instance</a:t>
            </a:r>
            <a:r>
              <a:rPr lang="en-US" sz="2400" dirty="0">
                <a:solidFill>
                  <a:srgbClr val="8B0000"/>
                </a:solidFill>
                <a:latin typeface="Consolas" panose="020B0609020204030204" pitchFamily="49" charset="0"/>
              </a:rPr>
              <a:t>" "web"</a:t>
            </a:r>
            <a:r>
              <a:rPr lang="en-US" sz="2400" dirty="0">
                <a:solidFill>
                  <a:srgbClr val="333333"/>
                </a:solidFill>
                <a:latin typeface="Consolas" panose="020B0609020204030204" pitchFamily="49" charset="0"/>
              </a:rPr>
              <a:t> {</a:t>
            </a:r>
          </a:p>
          <a:p>
            <a:pPr lvl="0" algn="l" defTabSz="914400"/>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MyFirstVM</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image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"Windows 2012 R2"</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size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"Standard DS1"</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username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"John Doe"</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password</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Iamrootfearme</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lvl="0" algn="l" defTabSz="914400"/>
            <a:r>
              <a:rPr lang="en-US" sz="2400" dirty="0">
                <a:solidFill>
                  <a:srgbClr val="333333"/>
                </a:solidFill>
                <a:latin typeface="Consolas" panose="020B0609020204030204" pitchFamily="49" charset="0"/>
              </a:rPr>
              <a:t>}</a:t>
            </a:r>
          </a:p>
        </p:txBody>
      </p:sp>
      <p:sp>
        <p:nvSpPr>
          <p:cNvPr id="18" name="Right Arrow 17"/>
          <p:cNvSpPr/>
          <p:nvPr/>
        </p:nvSpPr>
        <p:spPr>
          <a:xfrm rot="19866239">
            <a:off x="1180598" y="2520087"/>
            <a:ext cx="4834841" cy="22439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2" name="Right Arrow 17">
            <a:extLst>
              <a:ext uri="{FF2B5EF4-FFF2-40B4-BE49-F238E27FC236}">
                <a16:creationId xmlns:a16="http://schemas.microsoft.com/office/drawing/2014/main" id="{3F7FD164-999B-4112-A10E-A355BC574D2A}"/>
              </a:ext>
            </a:extLst>
          </p:cNvPr>
          <p:cNvSpPr/>
          <p:nvPr/>
        </p:nvSpPr>
        <p:spPr>
          <a:xfrm rot="19866239">
            <a:off x="1244154" y="2932093"/>
            <a:ext cx="4834841" cy="22439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3" name="Right Arrow 17">
            <a:extLst>
              <a:ext uri="{FF2B5EF4-FFF2-40B4-BE49-F238E27FC236}">
                <a16:creationId xmlns:a16="http://schemas.microsoft.com/office/drawing/2014/main" id="{23CD90B9-E679-40CA-8809-CEA7577D9049}"/>
              </a:ext>
            </a:extLst>
          </p:cNvPr>
          <p:cNvSpPr/>
          <p:nvPr/>
        </p:nvSpPr>
        <p:spPr>
          <a:xfrm rot="19866239">
            <a:off x="1309781" y="3324890"/>
            <a:ext cx="4801384" cy="224351"/>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8529851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What is Terraform</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i="1" dirty="0"/>
              <a:t>Terraform is a tool for building, changing, and versioning infrastructure safely and efficiently. </a:t>
            </a:r>
          </a:p>
        </p:txBody>
      </p:sp>
    </p:spTree>
    <p:extLst>
      <p:ext uri="{BB962C8B-B14F-4D97-AF65-F5344CB8AC3E}">
        <p14:creationId xmlns:p14="http://schemas.microsoft.com/office/powerpoint/2010/main" val="678775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Terraform and Infrastructure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dirty="0"/>
              <a:t>Infrastructure is described using a high-level configuration syntax. This allows a blueprint of your datacenter to be versioned and treated as you would any other code. Additionally, infrastructure can be shared and re-used.</a:t>
            </a:r>
          </a:p>
        </p:txBody>
      </p:sp>
    </p:spTree>
    <p:extLst>
      <p:ext uri="{BB962C8B-B14F-4D97-AF65-F5344CB8AC3E}">
        <p14:creationId xmlns:p14="http://schemas.microsoft.com/office/powerpoint/2010/main" val="2175921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t>Infrastructure as Code (Terraform)</a:t>
            </a:r>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t>Human-readable configuration (HCL) is designed for human consumption so users can quickly interpret and understand their infrastructure configuration.</a:t>
            </a:r>
          </a:p>
          <a:p>
            <a:r>
              <a:t>HCL includes a full JSON parser for machine-generated configurations.</a:t>
            </a:r>
          </a:p>
        </p:txBody>
      </p:sp>
    </p:spTree>
    <p:extLst>
      <p:ext uri="{BB962C8B-B14F-4D97-AF65-F5344CB8AC3E}">
        <p14:creationId xmlns:p14="http://schemas.microsoft.com/office/powerpoint/2010/main" val="6867755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Azure - Resource Group</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a:t>A group of related resources for an Azure solution:</a:t>
            </a:r>
          </a:p>
          <a:p>
            <a:pPr marL="457200" indent="-457200">
              <a:buFont typeface="Arial" charset="0"/>
              <a:buChar char="•"/>
            </a:pPr>
            <a:r>
              <a:rPr lang="en-CA" dirty="0"/>
              <a:t>The resource group can include all resources for the solution or only those you want to manage as a group</a:t>
            </a:r>
          </a:p>
          <a:p>
            <a:pPr marL="457200" indent="-457200">
              <a:buFont typeface="Arial" charset="0"/>
              <a:buChar char="•"/>
            </a:pPr>
            <a:r>
              <a:rPr lang="en-CA" dirty="0"/>
              <a:t>You decide how you want to allocate resources to resource groups based on what makes sense for you!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958342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Azure - Resource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a:t>A manageable item that is available through Azure. Some common resources are:</a:t>
            </a:r>
          </a:p>
          <a:p>
            <a:pPr marL="457200" indent="-457200">
              <a:buFont typeface="Arial" charset="0"/>
              <a:buChar char="•"/>
            </a:pPr>
            <a:r>
              <a:rPr lang="en-CA" dirty="0"/>
              <a:t>Virtual machine</a:t>
            </a:r>
          </a:p>
          <a:p>
            <a:pPr marL="457200" indent="-457200">
              <a:buFont typeface="Arial" charset="0"/>
              <a:buChar char="•"/>
            </a:pPr>
            <a:r>
              <a:rPr lang="en-CA" dirty="0"/>
              <a:t>Storage Account</a:t>
            </a:r>
          </a:p>
          <a:p>
            <a:pPr marL="457200" indent="-457200">
              <a:buFont typeface="Arial" charset="0"/>
              <a:buChar char="•"/>
            </a:pPr>
            <a:r>
              <a:rPr lang="en-CA" dirty="0"/>
              <a:t>Virtual Network/Subnet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587085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rPr lang="en-US" dirty="0"/>
              <a:t>Workstation Setup</a:t>
            </a:r>
            <a:endParaRPr dirty="0"/>
          </a:p>
        </p:txBody>
      </p:sp>
    </p:spTree>
    <p:extLst>
      <p:ext uri="{BB962C8B-B14F-4D97-AF65-F5344CB8AC3E}">
        <p14:creationId xmlns:p14="http://schemas.microsoft.com/office/powerpoint/2010/main" val="22498723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 descr="Image"/>
          <p:cNvPicPr>
            <a:picLocks noGrp="1" noChangeAspect="1"/>
          </p:cNvPicPr>
          <p:nvPr>
            <p:ph type="pic" idx="13"/>
          </p:nvPr>
        </p:nvPicPr>
        <p:blipFill>
          <a:blip r:embed="rId3">
            <a:extLst/>
          </a:blip>
          <a:stretch>
            <a:fillRect/>
          </a:stretch>
        </p:blipFill>
        <p:spPr>
          <a:prstGeom prst="rect">
            <a:avLst/>
          </a:prstGeom>
        </p:spPr>
      </p:pic>
      <p:sp>
        <p:nvSpPr>
          <p:cNvPr id="120" name="Your Role, Your Company…"/>
          <p:cNvSpPr txBox="1">
            <a:spLocks noGrp="1"/>
          </p:cNvSpPr>
          <p:nvPr>
            <p:ph type="body" idx="15"/>
          </p:nvPr>
        </p:nvSpPr>
        <p:spPr>
          <a:xfrm>
            <a:off x="3421751" y="708009"/>
            <a:ext cx="4159793" cy="2410916"/>
          </a:xfrm>
          <a:prstGeom prst="rect">
            <a:avLst/>
          </a:prstGeom>
        </p:spPr>
        <p:txBody>
          <a:bodyPr/>
          <a:lstStyle/>
          <a:p>
            <a:pPr algn="l">
              <a:defRPr sz="5000">
                <a:solidFill>
                  <a:srgbClr val="FFFFFF"/>
                </a:solidFill>
                <a:latin typeface="Klavika Basic"/>
                <a:ea typeface="Klavika Basic"/>
                <a:cs typeface="Klavika Basic"/>
                <a:sym typeface="Klavika Basic"/>
              </a:defRPr>
            </a:pPr>
            <a:r>
              <a:rPr lang="en-US" dirty="0"/>
              <a:t>Your Name</a:t>
            </a:r>
          </a:p>
          <a:p>
            <a:pPr algn="l">
              <a:defRPr sz="5000">
                <a:solidFill>
                  <a:srgbClr val="FFFFFF"/>
                </a:solidFill>
                <a:latin typeface="Klavika Basic"/>
                <a:ea typeface="Klavika Basic"/>
                <a:cs typeface="Klavika Basic"/>
                <a:sym typeface="Klavika Basic"/>
              </a:defRPr>
            </a:pPr>
            <a:r>
              <a:rPr dirty="0"/>
              <a:t>Your Role</a:t>
            </a:r>
          </a:p>
          <a:p>
            <a:pPr algn="l">
              <a:defRPr sz="5000">
                <a:solidFill>
                  <a:srgbClr val="FFFFFF"/>
                </a:solidFill>
                <a:latin typeface="Klavika Basic"/>
                <a:ea typeface="Klavika Basic"/>
                <a:cs typeface="Klavika Basic"/>
                <a:sym typeface="Klavika Basic"/>
              </a:defRPr>
            </a:pPr>
            <a:r>
              <a:rPr dirty="0"/>
              <a:t>Interesting Fact</a:t>
            </a:r>
          </a:p>
        </p:txBody>
      </p:sp>
    </p:spTree>
    <p:extLst>
      <p:ext uri="{BB962C8B-B14F-4D97-AF65-F5344CB8AC3E}">
        <p14:creationId xmlns:p14="http://schemas.microsoft.com/office/powerpoint/2010/main" val="85103625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Terraform</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the Terraform binary for Windows 64-bit </a:t>
            </a:r>
          </a:p>
          <a:p>
            <a:pPr marL="514350" indent="-514350">
              <a:buFont typeface="+mj-lt"/>
              <a:buAutoNum type="arabicPeriod"/>
            </a:pPr>
            <a:r>
              <a:rPr lang="en-US" dirty="0"/>
              <a:t>Create a directory at C:\bin (or wherever you like)</a:t>
            </a:r>
          </a:p>
          <a:p>
            <a:pPr marL="514350" indent="-514350">
              <a:buFont typeface="+mj-lt"/>
              <a:buAutoNum type="arabicPeriod"/>
            </a:pPr>
            <a:r>
              <a:rPr lang="en-US" dirty="0"/>
              <a:t>Unzip the Terraform binary into C:\bin</a:t>
            </a:r>
          </a:p>
          <a:p>
            <a:pPr marL="514350" indent="-514350">
              <a:buFont typeface="+mj-lt"/>
              <a:buAutoNum type="arabicPeriod"/>
            </a:pPr>
            <a:r>
              <a:rPr lang="en-US" dirty="0"/>
              <a:t>Add C:\bin to your system path variable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86234954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595157-52CB-472A-AD1D-33A3B29074CD}"/>
              </a:ext>
            </a:extLst>
          </p:cNvPr>
          <p:cNvPicPr>
            <a:picLocks noChangeAspect="1"/>
          </p:cNvPicPr>
          <p:nvPr/>
        </p:nvPicPr>
        <p:blipFill>
          <a:blip r:embed="rId3"/>
          <a:stretch>
            <a:fillRect/>
          </a:stretch>
        </p:blipFill>
        <p:spPr>
          <a:xfrm>
            <a:off x="3616845" y="2618567"/>
            <a:ext cx="4958309" cy="2877428"/>
          </a:xfrm>
          <a:prstGeom prst="rect">
            <a:avLst/>
          </a:prstGeom>
        </p:spPr>
      </p:pic>
      <p:sp>
        <p:nvSpPr>
          <p:cNvPr id="813" name="Infrastructure as Code (Terraform)"/>
          <p:cNvSpPr txBox="1">
            <a:spLocks noGrp="1"/>
          </p:cNvSpPr>
          <p:nvPr>
            <p:ph type="title"/>
          </p:nvPr>
        </p:nvSpPr>
        <p:spPr>
          <a:prstGeom prst="rect">
            <a:avLst/>
          </a:prstGeom>
        </p:spPr>
        <p:txBody>
          <a:bodyPr/>
          <a:lstStyle/>
          <a:p>
            <a:r>
              <a:rPr lang="en-CA" dirty="0"/>
              <a:t>Download Terraform</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
        <p:nvSpPr>
          <p:cNvPr id="6" name="TextBox 5">
            <a:extLst>
              <a:ext uri="{FF2B5EF4-FFF2-40B4-BE49-F238E27FC236}">
                <a16:creationId xmlns:a16="http://schemas.microsoft.com/office/drawing/2014/main" id="{7BC2C985-8D0C-496C-8C2D-D5CFEE021952}"/>
              </a:ext>
            </a:extLst>
          </p:cNvPr>
          <p:cNvSpPr txBox="1"/>
          <p:nvPr/>
        </p:nvSpPr>
        <p:spPr>
          <a:xfrm>
            <a:off x="1188493" y="1495335"/>
            <a:ext cx="89597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chemeClr val="bg2"/>
                </a:solidFill>
                <a:effectLst/>
                <a:uFillTx/>
                <a:latin typeface="+mn-lt"/>
                <a:ea typeface="+mn-ea"/>
                <a:cs typeface="+mn-cs"/>
                <a:sym typeface="Klavika Basic Light"/>
              </a:rPr>
              <a:t>https://terraform.io/downloads.html</a:t>
            </a:r>
          </a:p>
        </p:txBody>
      </p:sp>
    </p:spTree>
    <p:extLst>
      <p:ext uri="{BB962C8B-B14F-4D97-AF65-F5344CB8AC3E}">
        <p14:creationId xmlns:p14="http://schemas.microsoft.com/office/powerpoint/2010/main" val="124768085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841256"/>
          </a:xfrm>
          <a:prstGeom prst="rect">
            <a:avLst/>
          </a:prstGeom>
          <a:extLst>
            <a:ext uri="{C572A759-6A51-4108-AA02-DFA0A04FC94B}">
              <ma14:wrappingTextBoxFlag xmlns="" xmlns:ma14="http://schemas.microsoft.com/office/mac/drawingml/2011/main" val="1"/>
            </a:ext>
          </a:extLst>
        </p:spPr>
        <p:txBody>
          <a:bodyPr/>
          <a:lstStyle/>
          <a:p>
            <a:pPr lvl="0" algn="l"/>
            <a:r>
              <a:rPr lang="en-US" sz="2400" dirty="0">
                <a:solidFill>
                  <a:srgbClr val="00008B"/>
                </a:solidFill>
                <a:latin typeface="Consolas" panose="020B0609020204030204" pitchFamily="49" charset="0"/>
              </a:rPr>
              <a:t>PS&gt; cd C:\</a:t>
            </a:r>
          </a:p>
          <a:p>
            <a:pPr lvl="0" algn="l"/>
            <a:r>
              <a:rPr lang="en-US" sz="2400" dirty="0">
                <a:solidFill>
                  <a:srgbClr val="00008B"/>
                </a:solidFill>
                <a:latin typeface="Consolas" panose="020B0609020204030204" pitchFamily="49" charset="0"/>
              </a:rPr>
              <a:t>PS&gt; </a:t>
            </a:r>
            <a:r>
              <a:rPr lang="en-US" sz="2400" dirty="0" err="1">
                <a:solidFill>
                  <a:srgbClr val="00008B"/>
                </a:solidFill>
                <a:latin typeface="Consolas" panose="020B0609020204030204" pitchFamily="49" charset="0"/>
              </a:rPr>
              <a:t>mkdir</a:t>
            </a:r>
            <a:r>
              <a:rPr lang="en-US" sz="2400" dirty="0">
                <a:solidFill>
                  <a:srgbClr val="00008B"/>
                </a:solidFill>
                <a:latin typeface="Consolas" panose="020B0609020204030204" pitchFamily="49" charset="0"/>
              </a:rPr>
              <a:t> bin</a:t>
            </a:r>
          </a:p>
        </p:txBody>
      </p:sp>
      <p:sp>
        <p:nvSpPr>
          <p:cNvPr id="883"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Tree>
    <p:extLst>
      <p:ext uri="{BB962C8B-B14F-4D97-AF65-F5344CB8AC3E}">
        <p14:creationId xmlns:p14="http://schemas.microsoft.com/office/powerpoint/2010/main" val="16814858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1210588"/>
          </a:xfrm>
          <a:prstGeom prst="rect">
            <a:avLst/>
          </a:prstGeom>
          <a:extLst>
            <a:ext uri="{C572A759-6A51-4108-AA02-DFA0A04FC94B}">
              <ma14:wrappingTextBoxFlag xmlns="" xmlns:ma14="http://schemas.microsoft.com/office/mac/drawingml/2011/main" val="1"/>
            </a:ext>
          </a:extLst>
        </p:spPr>
        <p:txBody>
          <a:bodyPr/>
          <a:lstStyle/>
          <a:p>
            <a:pPr lvl="0" algn="l"/>
            <a:r>
              <a:rPr lang="en-US" sz="1800" dirty="0">
                <a:solidFill>
                  <a:srgbClr val="00008B"/>
                </a:solidFill>
                <a:latin typeface="Consolas" panose="020B0609020204030204" pitchFamily="49" charset="0"/>
              </a:rPr>
              <a:t>PS&gt; cd ~/Downloads</a:t>
            </a:r>
          </a:p>
          <a:p>
            <a:pPr lvl="0" algn="l"/>
            <a:r>
              <a:rPr lang="en-US" sz="1800" dirty="0">
                <a:solidFill>
                  <a:srgbClr val="00008B"/>
                </a:solidFill>
                <a:latin typeface="Consolas" panose="020B0609020204030204" pitchFamily="49" charset="0"/>
              </a:rPr>
              <a:t>PS&gt; Expand-Archive .\terraform_0.11.7_windows_amd64.zip</a:t>
            </a:r>
          </a:p>
          <a:p>
            <a:pPr lvl="0" algn="l"/>
            <a:r>
              <a:rPr lang="en-US" sz="1800" dirty="0">
                <a:solidFill>
                  <a:srgbClr val="00008B"/>
                </a:solidFill>
                <a:latin typeface="Consolas" panose="020B0609020204030204" pitchFamily="49" charset="0"/>
              </a:rPr>
              <a:t>PS&gt; </a:t>
            </a:r>
            <a:r>
              <a:rPr lang="en-US" sz="1800" dirty="0" err="1">
                <a:solidFill>
                  <a:srgbClr val="00008B"/>
                </a:solidFill>
                <a:latin typeface="Consolas" panose="020B0609020204030204" pitchFamily="49" charset="0"/>
              </a:rPr>
              <a:t>cp</a:t>
            </a:r>
            <a:r>
              <a:rPr lang="en-US" sz="1800" dirty="0">
                <a:solidFill>
                  <a:srgbClr val="00008B"/>
                </a:solidFill>
                <a:latin typeface="Consolas" panose="020B0609020204030204" pitchFamily="49" charset="0"/>
              </a:rPr>
              <a:t> .\terraform_0.11.7_windows_amd64\terraform.exe C:\bin</a:t>
            </a:r>
          </a:p>
          <a:p>
            <a:pPr lvl="0" algn="l"/>
            <a:r>
              <a:rPr lang="en-US" sz="1800" dirty="0">
                <a:solidFill>
                  <a:srgbClr val="00008B"/>
                </a:solidFill>
                <a:latin typeface="Consolas" panose="020B0609020204030204" pitchFamily="49" charset="0"/>
              </a:rPr>
              <a:t>PS&gt;</a:t>
            </a:r>
          </a:p>
        </p:txBody>
      </p:sp>
      <p:sp>
        <p:nvSpPr>
          <p:cNvPr id="883"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
        <p:nvSpPr>
          <p:cNvPr id="4" name="TextBox 3">
            <a:extLst>
              <a:ext uri="{FF2B5EF4-FFF2-40B4-BE49-F238E27FC236}">
                <a16:creationId xmlns:a16="http://schemas.microsoft.com/office/drawing/2014/main" id="{3D6083D6-6098-45FE-916A-BF85F86F06D6}"/>
              </a:ext>
            </a:extLst>
          </p:cNvPr>
          <p:cNvSpPr txBox="1"/>
          <p:nvPr/>
        </p:nvSpPr>
        <p:spPr>
          <a:xfrm>
            <a:off x="3816626" y="4379862"/>
            <a:ext cx="6902563"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bg2"/>
                </a:solidFill>
                <a:effectLst/>
                <a:uFillTx/>
                <a:latin typeface="+mn-lt"/>
                <a:ea typeface="+mn-ea"/>
                <a:cs typeface="+mn-cs"/>
                <a:sym typeface="Klavika Basic Light"/>
              </a:rPr>
              <a:t>Hint: Use &lt;TAB&gt; completion to type fewer keystrokes.</a:t>
            </a:r>
          </a:p>
        </p:txBody>
      </p:sp>
    </p:spTree>
    <p:extLst>
      <p:ext uri="{BB962C8B-B14F-4D97-AF65-F5344CB8AC3E}">
        <p14:creationId xmlns:p14="http://schemas.microsoft.com/office/powerpoint/2010/main" val="220738576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3" name="Picture 2">
            <a:extLst>
              <a:ext uri="{FF2B5EF4-FFF2-40B4-BE49-F238E27FC236}">
                <a16:creationId xmlns:a16="http://schemas.microsoft.com/office/drawing/2014/main" id="{EAE7359A-45C4-44E4-921E-7CCF829B2E14}"/>
              </a:ext>
            </a:extLst>
          </p:cNvPr>
          <p:cNvPicPr>
            <a:picLocks noChangeAspect="1"/>
          </p:cNvPicPr>
          <p:nvPr/>
        </p:nvPicPr>
        <p:blipFill>
          <a:blip r:embed="rId3"/>
          <a:stretch>
            <a:fillRect/>
          </a:stretch>
        </p:blipFill>
        <p:spPr>
          <a:xfrm>
            <a:off x="3088518" y="1858220"/>
            <a:ext cx="6014964" cy="4194562"/>
          </a:xfrm>
          <a:prstGeom prst="rect">
            <a:avLst/>
          </a:prstGeom>
        </p:spPr>
      </p:pic>
    </p:spTree>
    <p:extLst>
      <p:ext uri="{BB962C8B-B14F-4D97-AF65-F5344CB8AC3E}">
        <p14:creationId xmlns:p14="http://schemas.microsoft.com/office/powerpoint/2010/main" val="156735581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4" name="Picture 3">
            <a:extLst>
              <a:ext uri="{FF2B5EF4-FFF2-40B4-BE49-F238E27FC236}">
                <a16:creationId xmlns:a16="http://schemas.microsoft.com/office/drawing/2014/main" id="{1B2F1692-2B35-4EF1-9CBA-B45CA9529FD3}"/>
              </a:ext>
            </a:extLst>
          </p:cNvPr>
          <p:cNvPicPr>
            <a:picLocks noChangeAspect="1"/>
          </p:cNvPicPr>
          <p:nvPr/>
        </p:nvPicPr>
        <p:blipFill>
          <a:blip r:embed="rId3"/>
          <a:stretch>
            <a:fillRect/>
          </a:stretch>
        </p:blipFill>
        <p:spPr>
          <a:xfrm>
            <a:off x="3953596" y="1593577"/>
            <a:ext cx="4284807" cy="4914925"/>
          </a:xfrm>
          <a:prstGeom prst="rect">
            <a:avLst/>
          </a:prstGeom>
        </p:spPr>
      </p:pic>
    </p:spTree>
    <p:extLst>
      <p:ext uri="{BB962C8B-B14F-4D97-AF65-F5344CB8AC3E}">
        <p14:creationId xmlns:p14="http://schemas.microsoft.com/office/powerpoint/2010/main" val="383400008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3" name="Picture 2">
            <a:extLst>
              <a:ext uri="{FF2B5EF4-FFF2-40B4-BE49-F238E27FC236}">
                <a16:creationId xmlns:a16="http://schemas.microsoft.com/office/drawing/2014/main" id="{94C59742-9EEB-45DD-8CC4-B52DC051FD58}"/>
              </a:ext>
            </a:extLst>
          </p:cNvPr>
          <p:cNvPicPr>
            <a:picLocks noChangeAspect="1"/>
          </p:cNvPicPr>
          <p:nvPr/>
        </p:nvPicPr>
        <p:blipFill>
          <a:blip r:embed="rId3"/>
          <a:stretch>
            <a:fillRect/>
          </a:stretch>
        </p:blipFill>
        <p:spPr>
          <a:xfrm>
            <a:off x="3522891" y="1566278"/>
            <a:ext cx="5146217" cy="4853078"/>
          </a:xfrm>
          <a:prstGeom prst="rect">
            <a:avLst/>
          </a:prstGeom>
        </p:spPr>
      </p:pic>
    </p:spTree>
    <p:extLst>
      <p:ext uri="{BB962C8B-B14F-4D97-AF65-F5344CB8AC3E}">
        <p14:creationId xmlns:p14="http://schemas.microsoft.com/office/powerpoint/2010/main" val="47424474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4" name="Picture 3">
            <a:extLst>
              <a:ext uri="{FF2B5EF4-FFF2-40B4-BE49-F238E27FC236}">
                <a16:creationId xmlns:a16="http://schemas.microsoft.com/office/drawing/2014/main" id="{099A3E19-043E-409E-88E5-5638009303C0}"/>
              </a:ext>
            </a:extLst>
          </p:cNvPr>
          <p:cNvPicPr>
            <a:picLocks noChangeAspect="1"/>
          </p:cNvPicPr>
          <p:nvPr/>
        </p:nvPicPr>
        <p:blipFill>
          <a:blip r:embed="rId3"/>
          <a:stretch>
            <a:fillRect/>
          </a:stretch>
        </p:blipFill>
        <p:spPr>
          <a:xfrm>
            <a:off x="3871896" y="1875094"/>
            <a:ext cx="4448208" cy="4281519"/>
          </a:xfrm>
          <a:prstGeom prst="rect">
            <a:avLst/>
          </a:prstGeom>
        </p:spPr>
      </p:pic>
    </p:spTree>
    <p:extLst>
      <p:ext uri="{BB962C8B-B14F-4D97-AF65-F5344CB8AC3E}">
        <p14:creationId xmlns:p14="http://schemas.microsoft.com/office/powerpoint/2010/main" val="203723064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841256"/>
          </a:xfrm>
          <a:prstGeom prst="rect">
            <a:avLst/>
          </a:prstGeom>
          <a:extLst>
            <a:ext uri="{C572A759-6A51-4108-AA02-DFA0A04FC94B}">
              <ma14:wrappingTextBoxFlag xmlns="" xmlns:ma14="http://schemas.microsoft.com/office/mac/drawingml/2011/main" val="1"/>
            </a:ext>
          </a:extLst>
        </p:spPr>
        <p:txBody>
          <a:bodyPr/>
          <a:lstStyle/>
          <a:p>
            <a:pPr lvl="0" algn="l"/>
            <a:r>
              <a:rPr lang="en-US" sz="2400" dirty="0">
                <a:solidFill>
                  <a:srgbClr val="00008B"/>
                </a:solidFill>
                <a:latin typeface="Consolas" panose="020B0609020204030204" pitchFamily="49" charset="0"/>
              </a:rPr>
              <a:t>PS&gt; terraform --version</a:t>
            </a:r>
          </a:p>
          <a:p>
            <a:pPr lvl="0" algn="l"/>
            <a:r>
              <a:rPr lang="en-US" sz="2400" dirty="0">
                <a:solidFill>
                  <a:srgbClr val="00008B"/>
                </a:solidFill>
                <a:latin typeface="Consolas" panose="020B0609020204030204" pitchFamily="49" charset="0"/>
              </a:rPr>
              <a:t>Terraform v0.11.7</a:t>
            </a:r>
          </a:p>
        </p:txBody>
      </p:sp>
      <p:sp>
        <p:nvSpPr>
          <p:cNvPr id="883"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Tree>
    <p:extLst>
      <p:ext uri="{BB962C8B-B14F-4D97-AF65-F5344CB8AC3E}">
        <p14:creationId xmlns:p14="http://schemas.microsoft.com/office/powerpoint/2010/main" val="1171127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Visual Studio Code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Visual Studio Code</a:t>
            </a:r>
          </a:p>
          <a:p>
            <a:pPr marL="514350" indent="-514350">
              <a:buFont typeface="+mj-lt"/>
              <a:buAutoNum type="arabicPeriod"/>
            </a:pPr>
            <a:r>
              <a:rPr lang="en-US" dirty="0"/>
              <a:t>Install Git (optional)</a:t>
            </a:r>
          </a:p>
          <a:p>
            <a:pPr marL="514350" indent="-514350">
              <a:buFont typeface="+mj-lt"/>
              <a:buAutoNum type="arabicPeriod"/>
            </a:pPr>
            <a:r>
              <a:rPr lang="en-US" dirty="0"/>
              <a:t>Install the Terraform and Azure Terraform plugins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3791745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23195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1: Download and Install Visual Studio Code</a:t>
            </a:r>
            <a:endParaRPr dirty="0"/>
          </a:p>
        </p:txBody>
      </p:sp>
      <p:pic>
        <p:nvPicPr>
          <p:cNvPr id="8" name="Picture 7">
            <a:extLst>
              <a:ext uri="{FF2B5EF4-FFF2-40B4-BE49-F238E27FC236}">
                <a16:creationId xmlns:a16="http://schemas.microsoft.com/office/drawing/2014/main" id="{9FB18FA9-7E81-4DFC-84CD-8C5B5FB8ABAF}"/>
              </a:ext>
            </a:extLst>
          </p:cNvPr>
          <p:cNvPicPr>
            <a:picLocks noChangeAspect="1"/>
          </p:cNvPicPr>
          <p:nvPr/>
        </p:nvPicPr>
        <p:blipFill>
          <a:blip r:embed="rId3"/>
          <a:stretch>
            <a:fillRect/>
          </a:stretch>
        </p:blipFill>
        <p:spPr>
          <a:xfrm>
            <a:off x="1888910" y="1958455"/>
            <a:ext cx="7978347" cy="4639831"/>
          </a:xfrm>
          <a:prstGeom prst="rect">
            <a:avLst/>
          </a:prstGeom>
        </p:spPr>
      </p:pic>
      <p:sp>
        <p:nvSpPr>
          <p:cNvPr id="9" name="TextBox 8">
            <a:extLst>
              <a:ext uri="{FF2B5EF4-FFF2-40B4-BE49-F238E27FC236}">
                <a16:creationId xmlns:a16="http://schemas.microsoft.com/office/drawing/2014/main" id="{8371C1AB-483D-4CB2-8B6A-654584286C05}"/>
              </a:ext>
            </a:extLst>
          </p:cNvPr>
          <p:cNvSpPr txBox="1"/>
          <p:nvPr/>
        </p:nvSpPr>
        <p:spPr>
          <a:xfrm>
            <a:off x="2299648" y="1288598"/>
            <a:ext cx="7110483"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600" dirty="0">
                <a:solidFill>
                  <a:schemeClr val="bg2"/>
                </a:solidFill>
                <a:sym typeface="Klavika Basic Light"/>
              </a:rPr>
              <a:t>c</a:t>
            </a:r>
            <a:r>
              <a:rPr kumimoji="0" lang="en-US" sz="3600" b="0" i="0" u="none" strike="noStrike" cap="none" spc="0" normalizeH="0" baseline="0" dirty="0">
                <a:ln>
                  <a:noFill/>
                </a:ln>
                <a:solidFill>
                  <a:schemeClr val="bg2"/>
                </a:solidFill>
                <a:effectLst/>
                <a:uFillTx/>
                <a:latin typeface="+mn-lt"/>
                <a:ea typeface="+mn-ea"/>
                <a:cs typeface="+mn-cs"/>
                <a:sym typeface="Klavika Basic Light"/>
              </a:rPr>
              <a:t>ode.visualstudio.com</a:t>
            </a:r>
          </a:p>
        </p:txBody>
      </p:sp>
    </p:spTree>
    <p:extLst>
      <p:ext uri="{BB962C8B-B14F-4D97-AF65-F5344CB8AC3E}">
        <p14:creationId xmlns:p14="http://schemas.microsoft.com/office/powerpoint/2010/main" val="343749206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2: Install VSC Terraform Extensions</a:t>
            </a:r>
            <a:endParaRPr dirty="0"/>
          </a:p>
        </p:txBody>
      </p:sp>
      <p:pic>
        <p:nvPicPr>
          <p:cNvPr id="6" name="Picture 5">
            <a:extLst>
              <a:ext uri="{FF2B5EF4-FFF2-40B4-BE49-F238E27FC236}">
                <a16:creationId xmlns:a16="http://schemas.microsoft.com/office/drawing/2014/main" id="{907C2692-4626-4CA9-9DFC-5302910233C2}"/>
              </a:ext>
            </a:extLst>
          </p:cNvPr>
          <p:cNvPicPr>
            <a:picLocks noChangeAspect="1"/>
          </p:cNvPicPr>
          <p:nvPr/>
        </p:nvPicPr>
        <p:blipFill>
          <a:blip r:embed="rId3"/>
          <a:stretch>
            <a:fillRect/>
          </a:stretch>
        </p:blipFill>
        <p:spPr>
          <a:xfrm>
            <a:off x="2406653" y="1869270"/>
            <a:ext cx="7378693" cy="4504234"/>
          </a:xfrm>
          <a:prstGeom prst="rect">
            <a:avLst/>
          </a:prstGeom>
        </p:spPr>
      </p:pic>
    </p:spTree>
    <p:extLst>
      <p:ext uri="{BB962C8B-B14F-4D97-AF65-F5344CB8AC3E}">
        <p14:creationId xmlns:p14="http://schemas.microsoft.com/office/powerpoint/2010/main" val="189901234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3: Install VSC Terraform Extensions</a:t>
            </a:r>
            <a:endParaRPr dirty="0"/>
          </a:p>
        </p:txBody>
      </p:sp>
      <p:pic>
        <p:nvPicPr>
          <p:cNvPr id="3" name="Picture 2">
            <a:extLst>
              <a:ext uri="{FF2B5EF4-FFF2-40B4-BE49-F238E27FC236}">
                <a16:creationId xmlns:a16="http://schemas.microsoft.com/office/drawing/2014/main" id="{B850005F-DAE5-4B97-AF2D-6C1BDD2724CE}"/>
              </a:ext>
            </a:extLst>
          </p:cNvPr>
          <p:cNvPicPr>
            <a:picLocks noChangeAspect="1"/>
          </p:cNvPicPr>
          <p:nvPr/>
        </p:nvPicPr>
        <p:blipFill>
          <a:blip r:embed="rId3"/>
          <a:stretch>
            <a:fillRect/>
          </a:stretch>
        </p:blipFill>
        <p:spPr>
          <a:xfrm>
            <a:off x="4394531" y="1628082"/>
            <a:ext cx="3252811" cy="4748247"/>
          </a:xfrm>
          <a:prstGeom prst="rect">
            <a:avLst/>
          </a:prstGeom>
        </p:spPr>
      </p:pic>
    </p:spTree>
    <p:extLst>
      <p:ext uri="{BB962C8B-B14F-4D97-AF65-F5344CB8AC3E}">
        <p14:creationId xmlns:p14="http://schemas.microsoft.com/office/powerpoint/2010/main" val="121309559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4: Configure your Terminal</a:t>
            </a:r>
            <a:endParaRPr dirty="0"/>
          </a:p>
        </p:txBody>
      </p:sp>
      <p:sp>
        <p:nvSpPr>
          <p:cNvPr id="5" name="TextBox 4">
            <a:extLst>
              <a:ext uri="{FF2B5EF4-FFF2-40B4-BE49-F238E27FC236}">
                <a16:creationId xmlns:a16="http://schemas.microsoft.com/office/drawing/2014/main" id="{CCA31CCF-D8A4-4BC7-8E48-08DCAAC970FB}"/>
              </a:ext>
            </a:extLst>
          </p:cNvPr>
          <p:cNvSpPr txBox="1"/>
          <p:nvPr/>
        </p:nvSpPr>
        <p:spPr>
          <a:xfrm>
            <a:off x="1119116" y="1448186"/>
            <a:ext cx="1033135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000" dirty="0">
                <a:solidFill>
                  <a:schemeClr val="bg2"/>
                </a:solidFill>
                <a:sym typeface="Klavika Basic Light"/>
              </a:rPr>
              <a:t>Select File &gt;&gt; Preferences &gt;&gt; Settings</a:t>
            </a:r>
          </a:p>
          <a:p>
            <a:pPr marL="0" marR="0" indent="0" algn="ctr" defTabSz="821531" rtl="0" fontAlgn="auto" latinLnBrk="0" hangingPunct="0">
              <a:lnSpc>
                <a:spcPct val="100000"/>
              </a:lnSpc>
              <a:spcBef>
                <a:spcPts val="0"/>
              </a:spcBef>
              <a:spcAft>
                <a:spcPts val="0"/>
              </a:spcAft>
              <a:buClrTx/>
              <a:buSzTx/>
              <a:buFontTx/>
              <a:buNone/>
              <a:tabLst/>
            </a:pPr>
            <a:r>
              <a:rPr lang="en-US" sz="4000" dirty="0">
                <a:solidFill>
                  <a:schemeClr val="bg2"/>
                </a:solidFill>
                <a:sym typeface="Klavika Basic Light"/>
              </a:rPr>
              <a:t>Make your settings look like this:</a:t>
            </a:r>
          </a:p>
        </p:txBody>
      </p:sp>
      <p:pic>
        <p:nvPicPr>
          <p:cNvPr id="4" name="Picture 3">
            <a:extLst>
              <a:ext uri="{FF2B5EF4-FFF2-40B4-BE49-F238E27FC236}">
                <a16:creationId xmlns:a16="http://schemas.microsoft.com/office/drawing/2014/main" id="{A9E10F3F-0A48-4F58-90AA-3052B3CA9B5F}"/>
              </a:ext>
            </a:extLst>
          </p:cNvPr>
          <p:cNvPicPr>
            <a:picLocks noChangeAspect="1"/>
          </p:cNvPicPr>
          <p:nvPr/>
        </p:nvPicPr>
        <p:blipFill>
          <a:blip r:embed="rId3"/>
          <a:stretch>
            <a:fillRect/>
          </a:stretch>
        </p:blipFill>
        <p:spPr>
          <a:xfrm>
            <a:off x="1360546" y="3073483"/>
            <a:ext cx="9470907" cy="3192144"/>
          </a:xfrm>
          <a:prstGeom prst="rect">
            <a:avLst/>
          </a:prstGeom>
        </p:spPr>
      </p:pic>
    </p:spTree>
    <p:extLst>
      <p:ext uri="{BB962C8B-B14F-4D97-AF65-F5344CB8AC3E}">
        <p14:creationId xmlns:p14="http://schemas.microsoft.com/office/powerpoint/2010/main" val="59778307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Git for Windows</a:t>
            </a:r>
            <a:endParaRPr dirty="0"/>
          </a:p>
        </p:txBody>
      </p:sp>
      <p:pic>
        <p:nvPicPr>
          <p:cNvPr id="3" name="Picture 2">
            <a:extLst>
              <a:ext uri="{FF2B5EF4-FFF2-40B4-BE49-F238E27FC236}">
                <a16:creationId xmlns:a16="http://schemas.microsoft.com/office/drawing/2014/main" id="{F106C77F-943F-43A3-8C68-DCE339FF72C7}"/>
              </a:ext>
            </a:extLst>
          </p:cNvPr>
          <p:cNvPicPr>
            <a:picLocks noChangeAspect="1"/>
          </p:cNvPicPr>
          <p:nvPr/>
        </p:nvPicPr>
        <p:blipFill>
          <a:blip r:embed="rId3"/>
          <a:stretch>
            <a:fillRect/>
          </a:stretch>
        </p:blipFill>
        <p:spPr>
          <a:xfrm>
            <a:off x="2138640" y="1781033"/>
            <a:ext cx="7914719" cy="4401403"/>
          </a:xfrm>
          <a:prstGeom prst="rect">
            <a:avLst/>
          </a:prstGeom>
        </p:spPr>
      </p:pic>
    </p:spTree>
    <p:extLst>
      <p:ext uri="{BB962C8B-B14F-4D97-AF65-F5344CB8AC3E}">
        <p14:creationId xmlns:p14="http://schemas.microsoft.com/office/powerpoint/2010/main" val="330504495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Git for Windows</a:t>
            </a:r>
            <a:endParaRPr dirty="0"/>
          </a:p>
        </p:txBody>
      </p:sp>
      <p:pic>
        <p:nvPicPr>
          <p:cNvPr id="4" name="Picture 3">
            <a:extLst>
              <a:ext uri="{FF2B5EF4-FFF2-40B4-BE49-F238E27FC236}">
                <a16:creationId xmlns:a16="http://schemas.microsoft.com/office/drawing/2014/main" id="{AECD8915-A4D5-4C92-A537-2A69F3E263E1}"/>
              </a:ext>
            </a:extLst>
          </p:cNvPr>
          <p:cNvPicPr>
            <a:picLocks noChangeAspect="1"/>
          </p:cNvPicPr>
          <p:nvPr/>
        </p:nvPicPr>
        <p:blipFill>
          <a:blip r:embed="rId3"/>
          <a:stretch>
            <a:fillRect/>
          </a:stretch>
        </p:blipFill>
        <p:spPr>
          <a:xfrm>
            <a:off x="3308445" y="1765384"/>
            <a:ext cx="5575110" cy="4346947"/>
          </a:xfrm>
          <a:prstGeom prst="rect">
            <a:avLst/>
          </a:prstGeom>
        </p:spPr>
      </p:pic>
    </p:spTree>
    <p:extLst>
      <p:ext uri="{BB962C8B-B14F-4D97-AF65-F5344CB8AC3E}">
        <p14:creationId xmlns:p14="http://schemas.microsoft.com/office/powerpoint/2010/main" val="389701760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Node.js to enable Cloud Shell</a:t>
            </a:r>
            <a:endParaRPr dirty="0"/>
          </a:p>
        </p:txBody>
      </p:sp>
      <p:pic>
        <p:nvPicPr>
          <p:cNvPr id="4" name="Picture 3">
            <a:extLst>
              <a:ext uri="{FF2B5EF4-FFF2-40B4-BE49-F238E27FC236}">
                <a16:creationId xmlns:a16="http://schemas.microsoft.com/office/drawing/2014/main" id="{84EBA371-015C-4451-A3D7-914F17FA268D}"/>
              </a:ext>
            </a:extLst>
          </p:cNvPr>
          <p:cNvPicPr>
            <a:picLocks noChangeAspect="1"/>
          </p:cNvPicPr>
          <p:nvPr/>
        </p:nvPicPr>
        <p:blipFill>
          <a:blip r:embed="rId3"/>
          <a:stretch>
            <a:fillRect/>
          </a:stretch>
        </p:blipFill>
        <p:spPr>
          <a:xfrm>
            <a:off x="2727689" y="1685603"/>
            <a:ext cx="6736621" cy="4352768"/>
          </a:xfrm>
          <a:prstGeom prst="rect">
            <a:avLst/>
          </a:prstGeom>
        </p:spPr>
      </p:pic>
    </p:spTree>
    <p:extLst>
      <p:ext uri="{BB962C8B-B14F-4D97-AF65-F5344CB8AC3E}">
        <p14:creationId xmlns:p14="http://schemas.microsoft.com/office/powerpoint/2010/main" val="119870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the Azure CLI</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the Azure CLI MSI installer:</a:t>
            </a:r>
            <a:br>
              <a:rPr lang="en-US" dirty="0"/>
            </a:br>
            <a:r>
              <a:rPr lang="en-US" dirty="0">
                <a:hlinkClick r:id="rId3"/>
              </a:rPr>
              <a:t>https://bit.ly/2EU4gcX</a:t>
            </a:r>
            <a:endParaRPr lang="en-US" dirty="0"/>
          </a:p>
          <a:p>
            <a:pPr marL="514350" indent="-514350">
              <a:buFont typeface="+mj-lt"/>
              <a:buAutoNum type="arabicPeriod"/>
            </a:pPr>
            <a:r>
              <a:rPr lang="en-US" dirty="0"/>
              <a:t>In Visual Studio Code, open Terminal.  CTRL-J will pop up the console/debug panel.</a:t>
            </a:r>
          </a:p>
          <a:p>
            <a:pPr marL="514350" indent="-514350">
              <a:buFont typeface="+mj-lt"/>
              <a:buAutoNum type="arabicPeriod"/>
            </a:pPr>
            <a:r>
              <a:rPr lang="en-US" dirty="0"/>
              <a:t>Run `</a:t>
            </a:r>
            <a:r>
              <a:rPr lang="en-US" dirty="0" err="1"/>
              <a:t>az</a:t>
            </a:r>
            <a:r>
              <a:rPr lang="en-US" dirty="0"/>
              <a:t> login` at the command prompt</a:t>
            </a:r>
            <a:br>
              <a:rPr lang="en-US" dirty="0"/>
            </a:b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124780536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Log onto Azure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pic>
        <p:nvPicPr>
          <p:cNvPr id="6" name="Picture 5">
            <a:extLst>
              <a:ext uri="{FF2B5EF4-FFF2-40B4-BE49-F238E27FC236}">
                <a16:creationId xmlns:a16="http://schemas.microsoft.com/office/drawing/2014/main" id="{E8C7D67D-44FE-49B8-9E91-56546121033D}"/>
              </a:ext>
            </a:extLst>
          </p:cNvPr>
          <p:cNvPicPr>
            <a:picLocks noChangeAspect="1"/>
          </p:cNvPicPr>
          <p:nvPr/>
        </p:nvPicPr>
        <p:blipFill>
          <a:blip r:embed="rId4"/>
          <a:stretch>
            <a:fillRect/>
          </a:stretch>
        </p:blipFill>
        <p:spPr>
          <a:xfrm>
            <a:off x="1225037" y="2594244"/>
            <a:ext cx="10143547" cy="1669511"/>
          </a:xfrm>
          <a:prstGeom prst="rect">
            <a:avLst/>
          </a:prstGeom>
        </p:spPr>
      </p:pic>
    </p:spTree>
    <p:extLst>
      <p:ext uri="{BB962C8B-B14F-4D97-AF65-F5344CB8AC3E}">
        <p14:creationId xmlns:p14="http://schemas.microsoft.com/office/powerpoint/2010/main" val="120726919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Create a Workspace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Create a directory on your desktop called </a:t>
            </a:r>
            <a:r>
              <a:rPr lang="en-US" b="1" dirty="0"/>
              <a:t>training</a:t>
            </a:r>
          </a:p>
          <a:p>
            <a:pPr marL="514350" indent="-514350">
              <a:buFont typeface="+mj-lt"/>
              <a:buAutoNum type="arabicPeriod"/>
            </a:pPr>
            <a:r>
              <a:rPr lang="en-US" dirty="0"/>
              <a:t>Right-click the training directory and select ‘Open with Code’</a:t>
            </a:r>
          </a:p>
          <a:p>
            <a:pPr marL="514350" indent="-514350">
              <a:buFont typeface="+mj-lt"/>
              <a:buAutoNum type="arabicPeriod"/>
            </a:pPr>
            <a:r>
              <a:rPr lang="en-US" dirty="0"/>
              <a:t>Select ‘File’ &gt; ‘Save Workspace As’ and name it </a:t>
            </a:r>
            <a:r>
              <a:rPr lang="en-US" b="1" dirty="0" err="1"/>
              <a:t>my_workspace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5234842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Chapter Goals</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Introduction to Infrastructure as Code</a:t>
            </a:r>
          </a:p>
          <a:p>
            <a:pPr marL="289560" indent="-289560" defTabSz="235267">
              <a:spcBef>
                <a:spcPts val="1100"/>
              </a:spcBef>
              <a:buSzPct val="100000"/>
              <a:buAutoNum type="arabicPeriod"/>
              <a:defRPr sz="3420"/>
            </a:pPr>
            <a:r>
              <a:rPr lang="en-CA" dirty="0"/>
              <a:t>Provision to Azure </a:t>
            </a:r>
          </a:p>
          <a:p>
            <a:pPr marL="289560" indent="-289560" defTabSz="235267">
              <a:spcBef>
                <a:spcPts val="1100"/>
              </a:spcBef>
              <a:buSzPct val="100000"/>
              <a:buAutoNum type="arabicPeriod"/>
              <a:defRPr sz="3420"/>
            </a:pPr>
            <a:r>
              <a:rPr lang="en-CA" dirty="0"/>
              <a:t>Basic Blocks of Terraform</a:t>
            </a:r>
          </a:p>
          <a:p>
            <a:pPr marL="289560" indent="-289560" defTabSz="235267">
              <a:spcBef>
                <a:spcPts val="1100"/>
              </a:spcBef>
              <a:buSzPct val="100000"/>
              <a:buAutoNum type="arabicPeriod"/>
              <a:defRPr sz="3420"/>
            </a:pPr>
            <a:r>
              <a:rPr lang="en-CA" dirty="0"/>
              <a:t>Fire It Up!</a:t>
            </a:r>
          </a:p>
          <a:p>
            <a:pPr marL="289560" indent="-289560" defTabSz="235267">
              <a:spcBef>
                <a:spcPts val="1100"/>
              </a:spcBef>
              <a:buSzPct val="100000"/>
              <a:buAutoNum type="arabicPeriod"/>
              <a:defRPr sz="3420"/>
            </a:pPr>
            <a:r>
              <a:rPr lang="en-CA" dirty="0"/>
              <a:t>Quiz</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9398738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Create a file called main.tf</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pic>
        <p:nvPicPr>
          <p:cNvPr id="4" name="Picture 3">
            <a:extLst>
              <a:ext uri="{FF2B5EF4-FFF2-40B4-BE49-F238E27FC236}">
                <a16:creationId xmlns:a16="http://schemas.microsoft.com/office/drawing/2014/main" id="{79066F27-5419-4567-AFA8-3528D1AEE9BC}"/>
              </a:ext>
            </a:extLst>
          </p:cNvPr>
          <p:cNvPicPr>
            <a:picLocks noChangeAspect="1"/>
          </p:cNvPicPr>
          <p:nvPr/>
        </p:nvPicPr>
        <p:blipFill>
          <a:blip r:embed="rId4"/>
          <a:stretch>
            <a:fillRect/>
          </a:stretch>
        </p:blipFill>
        <p:spPr>
          <a:xfrm>
            <a:off x="2312490" y="1619237"/>
            <a:ext cx="7179198" cy="3826220"/>
          </a:xfrm>
          <a:prstGeom prst="rect">
            <a:avLst/>
          </a:prstGeom>
        </p:spPr>
      </p:pic>
    </p:spTree>
    <p:extLst>
      <p:ext uri="{BB962C8B-B14F-4D97-AF65-F5344CB8AC3E}">
        <p14:creationId xmlns:p14="http://schemas.microsoft.com/office/powerpoint/2010/main" val="199203860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1579920"/>
          </a:xfrm>
          <a:prstGeom prst="rect">
            <a:avLst/>
          </a:prstGeom>
          <a:extLst>
            <a:ext uri="{C572A759-6A51-4108-AA02-DFA0A04FC94B}">
              <ma14:wrappingTextBoxFlag xmlns="" xmlns:ma14="http://schemas.microsoft.com/office/mac/drawingml/2011/main" val="1"/>
            </a:ext>
          </a:extLst>
        </p:spPr>
        <p:txBody>
          <a:bodyPr/>
          <a:lstStyle/>
          <a:p>
            <a:pPr algn="l"/>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azurerm_resource_group</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myfirstrg</a:t>
            </a:r>
            <a:r>
              <a:rPr lang="en-US" sz="2400" dirty="0">
                <a:solidFill>
                  <a:srgbClr val="8B0000"/>
                </a:solidFill>
                <a:latin typeface="Consolas" panose="020B0609020204030204" pitchFamily="49" charset="0"/>
              </a:rPr>
              <a:t>"</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myfirstresourcegroup</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a:t>
            </a:r>
          </a:p>
        </p:txBody>
      </p:sp>
      <p:sp>
        <p:nvSpPr>
          <p:cNvPr id="819"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46422077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Group Lab</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Terraform </a:t>
            </a:r>
            <a:r>
              <a:rPr lang="en-CA" dirty="0" err="1"/>
              <a:t>Init</a:t>
            </a:r>
            <a:endParaRPr lang="en-CA" dirty="0"/>
          </a:p>
          <a:p>
            <a:pPr marL="514350" indent="-514350">
              <a:buFont typeface="+mj-lt"/>
              <a:buAutoNum type="arabicPeriod"/>
            </a:pPr>
            <a:r>
              <a:rPr lang="en-CA" dirty="0"/>
              <a:t>Terraform Plan</a:t>
            </a:r>
          </a:p>
          <a:p>
            <a:pPr marL="514350" indent="-514350">
              <a:buFont typeface="+mj-lt"/>
              <a:buAutoNum type="arabicPeriod"/>
            </a:pPr>
            <a:r>
              <a:rPr lang="en-CA" dirty="0"/>
              <a:t>Terraform Apply</a:t>
            </a:r>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169514921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rPr dirty="0"/>
              <a:t>Exercise:</a:t>
            </a:r>
            <a:r>
              <a:rPr lang="en-US" dirty="0"/>
              <a:t> Open a </a:t>
            </a:r>
            <a:r>
              <a:rPr lang="en-US" dirty="0" err="1"/>
              <a:t>Powershell</a:t>
            </a:r>
            <a:r>
              <a:rPr lang="en-US" dirty="0"/>
              <a:t> Terminal in VSC</a:t>
            </a:r>
            <a:endParaRPr dirty="0">
              <a:latin typeface="Courier"/>
              <a:ea typeface="Courier"/>
              <a:cs typeface="Courier"/>
              <a:sym typeface="Courier"/>
            </a:endParaRPr>
          </a:p>
        </p:txBody>
      </p:sp>
      <p:pic>
        <p:nvPicPr>
          <p:cNvPr id="3" name="Picture 2">
            <a:extLst>
              <a:ext uri="{FF2B5EF4-FFF2-40B4-BE49-F238E27FC236}">
                <a16:creationId xmlns:a16="http://schemas.microsoft.com/office/drawing/2014/main" id="{2B959D86-DFD2-4D2F-8AFD-AED2831AE975}"/>
              </a:ext>
            </a:extLst>
          </p:cNvPr>
          <p:cNvPicPr>
            <a:picLocks noChangeAspect="1"/>
          </p:cNvPicPr>
          <p:nvPr/>
        </p:nvPicPr>
        <p:blipFill>
          <a:blip r:embed="rId3"/>
          <a:stretch>
            <a:fillRect/>
          </a:stretch>
        </p:blipFill>
        <p:spPr>
          <a:xfrm>
            <a:off x="1423880" y="1682887"/>
            <a:ext cx="9753671" cy="4433920"/>
          </a:xfrm>
          <a:prstGeom prst="rect">
            <a:avLst/>
          </a:prstGeom>
        </p:spPr>
      </p:pic>
    </p:spTree>
    <p:extLst>
      <p:ext uri="{BB962C8B-B14F-4D97-AF65-F5344CB8AC3E}">
        <p14:creationId xmlns:p14="http://schemas.microsoft.com/office/powerpoint/2010/main" val="168903693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init</a:t>
            </a:r>
          </a:p>
        </p:txBody>
      </p:sp>
      <p:sp>
        <p:nvSpPr>
          <p:cNvPr id="992" name="Run the terraform init command to download the required providers."/>
          <p:cNvSpPr txBox="1">
            <a:spLocks noGrp="1"/>
          </p:cNvSpPr>
          <p:nvPr>
            <p:ph type="body" idx="1"/>
          </p:nvPr>
        </p:nvSpPr>
        <p:spPr>
          <a:prstGeom prst="rect">
            <a:avLst/>
          </a:prstGeom>
        </p:spPr>
        <p:txBody>
          <a:bodyPr/>
          <a:lstStyle/>
          <a:p>
            <a:r>
              <a:t>Run the </a:t>
            </a:r>
            <a:r>
              <a:rPr>
                <a:latin typeface="Courier"/>
                <a:ea typeface="Courier"/>
                <a:cs typeface="Courier"/>
                <a:sym typeface="Courier"/>
              </a:rPr>
              <a:t>terraform init</a:t>
            </a:r>
            <a:r>
              <a:t> command to download the required providers.</a:t>
            </a:r>
          </a:p>
        </p:txBody>
      </p:sp>
    </p:spTree>
    <p:extLst>
      <p:ext uri="{BB962C8B-B14F-4D97-AF65-F5344CB8AC3E}">
        <p14:creationId xmlns:p14="http://schemas.microsoft.com/office/powerpoint/2010/main" val="13025044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 terraform init…"/>
          <p:cNvSpPr txBox="1">
            <a:spLocks noGrp="1"/>
          </p:cNvSpPr>
          <p:nvPr>
            <p:ph type="body" idx="13"/>
          </p:nvPr>
        </p:nvSpPr>
        <p:spPr>
          <a:xfrm>
            <a:off x="3128486" y="1293828"/>
            <a:ext cx="8335328" cy="4460708"/>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200" dirty="0"/>
              <a:t>PS&gt; </a:t>
            </a:r>
            <a:r>
              <a:rPr lang="en-US" sz="1400" dirty="0"/>
              <a:t>terraform </a:t>
            </a:r>
            <a:r>
              <a:rPr lang="en-US" sz="1400" dirty="0" err="1"/>
              <a:t>init</a:t>
            </a: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rgbClr val="FFFF00"/>
                </a:solidFill>
              </a:rPr>
              <a:t>Initializing provider plugins...</a:t>
            </a:r>
          </a:p>
          <a:p>
            <a:pPr marL="285750" indent="-285750" algn="l">
              <a:lnSpc>
                <a:spcPct val="120000"/>
              </a:lnSpc>
              <a:buFontTx/>
              <a:buChar char="-"/>
              <a:defRPr sz="2800">
                <a:solidFill>
                  <a:srgbClr val="FFFFFF"/>
                </a:solidFill>
                <a:latin typeface="Courier"/>
                <a:ea typeface="Courier"/>
                <a:cs typeface="Courier"/>
                <a:sym typeface="Courier"/>
              </a:defRPr>
            </a:pPr>
            <a:r>
              <a:rPr lang="en-US" sz="1400" dirty="0"/>
              <a:t>Checking for available provider plugins on http://release</a:t>
            </a:r>
            <a:r>
              <a:rPr lang="mr-IN" sz="1400" dirty="0"/>
              <a:t>…</a:t>
            </a:r>
            <a:endParaRPr lang="en-CA" sz="1400" dirty="0"/>
          </a:p>
          <a:p>
            <a:pPr algn="l">
              <a:lnSpc>
                <a:spcPct val="120000"/>
              </a:lnSpc>
              <a:defRPr sz="2800">
                <a:solidFill>
                  <a:srgbClr val="FFFFFF"/>
                </a:solidFill>
                <a:latin typeface="Courier"/>
                <a:ea typeface="Courier"/>
                <a:cs typeface="Courier"/>
                <a:sym typeface="Courier"/>
              </a:defRPr>
            </a:pPr>
            <a:r>
              <a:rPr lang="en-US" sz="1400" dirty="0"/>
              <a:t>- Downloading plugin for provider "</a:t>
            </a:r>
            <a:r>
              <a:rPr lang="en-US" sz="1400" dirty="0" err="1"/>
              <a:t>azurerm</a:t>
            </a:r>
            <a:r>
              <a:rPr lang="en-US" sz="1400" dirty="0"/>
              <a:t>" (0.3.3)...</a:t>
            </a:r>
          </a:p>
          <a:p>
            <a:pPr marL="285750" indent="-285750" algn="l">
              <a:lnSpc>
                <a:spcPct val="120000"/>
              </a:lnSpc>
              <a:buFontTx/>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t>The following providers do not have any version constraints in </a:t>
            </a:r>
            <a:r>
              <a:rPr lang="en-US" sz="1400" dirty="0" err="1"/>
              <a:t>configuration,so</a:t>
            </a:r>
            <a:r>
              <a:rPr lang="en-US" sz="1400" dirty="0"/>
              <a:t> the latest version was installed.</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t>To prevent automatic upgrades to new major versions that may contain </a:t>
            </a:r>
            <a:r>
              <a:rPr lang="en-US" sz="1400" dirty="0" err="1"/>
              <a:t>breakingchanges</a:t>
            </a:r>
            <a:r>
              <a:rPr lang="en-US" sz="1400" dirty="0"/>
              <a:t>, it is recommended to add version = "..." constraints to </a:t>
            </a:r>
            <a:r>
              <a:rPr lang="en-US" sz="1400" dirty="0" err="1"/>
              <a:t>thecorresponding</a:t>
            </a:r>
            <a:r>
              <a:rPr lang="en-US" sz="1400" dirty="0"/>
              <a:t> provider blocks in configuration, with the constraint </a:t>
            </a:r>
            <a:r>
              <a:rPr lang="en-US" sz="1400" dirty="0" err="1"/>
              <a:t>stringssuggested</a:t>
            </a:r>
            <a:r>
              <a:rPr lang="en-US" sz="1400" dirty="0"/>
              <a:t> below.</a:t>
            </a:r>
          </a:p>
          <a:p>
            <a:pPr algn="l">
              <a:lnSpc>
                <a:spcPct val="120000"/>
              </a:lnSpc>
              <a:defRPr sz="2800">
                <a:solidFill>
                  <a:srgbClr val="FFFFFF"/>
                </a:solidFill>
                <a:latin typeface="Courier"/>
                <a:ea typeface="Courier"/>
                <a:cs typeface="Courier"/>
                <a:sym typeface="Courier"/>
              </a:defRPr>
            </a:pPr>
            <a:endParaRPr lang="en-US" sz="1400" dirty="0"/>
          </a:p>
          <a:p>
            <a:pPr marL="171450" indent="-171450" algn="l">
              <a:lnSpc>
                <a:spcPct val="120000"/>
              </a:lnSpc>
              <a:buFont typeface="Arial" charset="0"/>
              <a:buChar char="•"/>
              <a:defRPr sz="2800">
                <a:solidFill>
                  <a:srgbClr val="FFFFFF"/>
                </a:solidFill>
                <a:latin typeface="Courier"/>
                <a:ea typeface="Courier"/>
                <a:cs typeface="Courier"/>
                <a:sym typeface="Courier"/>
              </a:defRPr>
            </a:pPr>
            <a:r>
              <a:rPr lang="en-US" sz="1400" dirty="0" err="1"/>
              <a:t>provider.azurerm</a:t>
            </a:r>
            <a:r>
              <a:rPr lang="en-US" sz="1400" dirty="0"/>
              <a:t>: version = "~&gt; 0.3"</a:t>
            </a:r>
          </a:p>
          <a:p>
            <a:pPr marL="171450" indent="-171450" algn="l">
              <a:lnSpc>
                <a:spcPct val="120000"/>
              </a:lnSpc>
              <a:buFont typeface="Arial" charset="0"/>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Terraform has been successfully initialized!</a:t>
            </a:r>
          </a:p>
          <a:p>
            <a:pPr algn="l">
              <a:lnSpc>
                <a:spcPct val="120000"/>
              </a:lnSpc>
              <a:defRPr sz="2800">
                <a:solidFill>
                  <a:srgbClr val="FFFFFF"/>
                </a:solidFill>
                <a:latin typeface="Courier"/>
                <a:ea typeface="Courier"/>
                <a:cs typeface="Courier"/>
                <a:sym typeface="Courier"/>
              </a:defRPr>
            </a:pPr>
            <a:endParaRPr lang="en-US" sz="1200" dirty="0">
              <a:solidFill>
                <a:schemeClr val="accent2">
                  <a:lumMod val="60000"/>
                  <a:lumOff val="40000"/>
                </a:schemeClr>
              </a:solidFill>
            </a:endParaRPr>
          </a:p>
        </p:txBody>
      </p:sp>
    </p:spTree>
    <p:extLst>
      <p:ext uri="{BB962C8B-B14F-4D97-AF65-F5344CB8AC3E}">
        <p14:creationId xmlns:p14="http://schemas.microsoft.com/office/powerpoint/2010/main" val="9738787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Terraform Init"/>
          <p:cNvSpPr txBox="1">
            <a:spLocks noGrp="1"/>
          </p:cNvSpPr>
          <p:nvPr>
            <p:ph type="title"/>
          </p:nvPr>
        </p:nvSpPr>
        <p:spPr>
          <a:prstGeom prst="rect">
            <a:avLst/>
          </a:prstGeom>
        </p:spPr>
        <p:txBody>
          <a:bodyPr/>
          <a:lstStyle/>
          <a:p>
            <a:r>
              <a:t>Terraform Init</a:t>
            </a:r>
          </a:p>
        </p:txBody>
      </p:sp>
      <p:sp>
        <p:nvSpPr>
          <p:cNvPr id="997" name="You must run terraform init after adding or removing providers.…"/>
          <p:cNvSpPr txBox="1">
            <a:spLocks noGrp="1"/>
          </p:cNvSpPr>
          <p:nvPr>
            <p:ph type="body" idx="1"/>
          </p:nvPr>
        </p:nvSpPr>
        <p:spPr>
          <a:prstGeom prst="rect">
            <a:avLst/>
          </a:prstGeom>
        </p:spPr>
        <p:txBody>
          <a:bodyPr/>
          <a:lstStyle/>
          <a:p>
            <a:r>
              <a:rPr dirty="0"/>
              <a:t>You must run </a:t>
            </a:r>
            <a:r>
              <a:rPr dirty="0">
                <a:latin typeface="Courier"/>
                <a:ea typeface="Courier"/>
                <a:cs typeface="Courier"/>
                <a:sym typeface="Courier"/>
              </a:rPr>
              <a:t>terraform </a:t>
            </a:r>
            <a:r>
              <a:rPr dirty="0" err="1">
                <a:latin typeface="Courier"/>
                <a:ea typeface="Courier"/>
                <a:cs typeface="Courier"/>
                <a:sym typeface="Courier"/>
              </a:rPr>
              <a:t>init</a:t>
            </a:r>
            <a:r>
              <a:rPr dirty="0"/>
              <a:t> after adding or removing providers.</a:t>
            </a:r>
          </a:p>
          <a:p>
            <a:r>
              <a:rPr dirty="0"/>
              <a:t>You </a:t>
            </a:r>
            <a:r>
              <a:rPr b="1" dirty="0">
                <a:latin typeface="Klavika Basic"/>
                <a:ea typeface="Klavika Basic"/>
                <a:cs typeface="Klavika Basic"/>
                <a:sym typeface="Klavika Basic"/>
              </a:rPr>
              <a:t>do not</a:t>
            </a:r>
            <a:r>
              <a:rPr dirty="0"/>
              <a:t> need to run </a:t>
            </a:r>
            <a:r>
              <a:rPr dirty="0">
                <a:latin typeface="Courier"/>
                <a:ea typeface="Courier"/>
                <a:cs typeface="Courier"/>
                <a:sym typeface="Courier"/>
              </a:rPr>
              <a:t>terraform </a:t>
            </a:r>
            <a:r>
              <a:rPr dirty="0" err="1">
                <a:latin typeface="Courier"/>
                <a:ea typeface="Courier"/>
                <a:cs typeface="Courier"/>
                <a:sym typeface="Courier"/>
              </a:rPr>
              <a:t>init</a:t>
            </a:r>
            <a:r>
              <a:rPr dirty="0"/>
              <a:t> before each command.</a:t>
            </a:r>
          </a:p>
          <a:p>
            <a:r>
              <a:rPr dirty="0"/>
              <a:t>Similar to </a:t>
            </a:r>
            <a:r>
              <a:rPr dirty="0">
                <a:latin typeface="Courier"/>
                <a:ea typeface="Courier"/>
                <a:cs typeface="Courier"/>
                <a:sym typeface="Courier"/>
              </a:rPr>
              <a:t>git</a:t>
            </a:r>
            <a:r>
              <a:rPr lang="en-US" dirty="0">
                <a:latin typeface="Courier"/>
                <a:ea typeface="Courier"/>
                <a:cs typeface="Courier"/>
                <a:sym typeface="Courier"/>
              </a:rPr>
              <a:t> </a:t>
            </a:r>
            <a:r>
              <a:rPr dirty="0" err="1">
                <a:latin typeface="Courier"/>
                <a:ea typeface="Courier"/>
                <a:cs typeface="Courier"/>
                <a:sym typeface="Courier"/>
              </a:rPr>
              <a:t>init</a:t>
            </a:r>
            <a:r>
              <a:rPr dirty="0" err="1"/>
              <a:t>.</a:t>
            </a:r>
            <a:r>
              <a:rPr lang="en-US" dirty="0"/>
              <a:t> </a:t>
            </a:r>
            <a:endParaRPr dirty="0"/>
          </a:p>
        </p:txBody>
      </p:sp>
    </p:spTree>
    <p:extLst>
      <p:ext uri="{BB962C8B-B14F-4D97-AF65-F5344CB8AC3E}">
        <p14:creationId xmlns:p14="http://schemas.microsoft.com/office/powerpoint/2010/main" val="61164195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Exercise: Run terraform help"/>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help</a:t>
            </a:r>
          </a:p>
        </p:txBody>
      </p:sp>
      <p:sp>
        <p:nvSpPr>
          <p:cNvPr id="1029" name="Run terraform help to generate the full list of Terraform commands."/>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help</a:t>
            </a:r>
            <a:r>
              <a:t> to generate the full list of Terraform commands.</a:t>
            </a:r>
          </a:p>
        </p:txBody>
      </p:sp>
    </p:spTree>
    <p:extLst>
      <p:ext uri="{BB962C8B-B14F-4D97-AF65-F5344CB8AC3E}">
        <p14:creationId xmlns:p14="http://schemas.microsoft.com/office/powerpoint/2010/main" val="164221708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apply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plan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12826659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t>
            </a:r>
            <a:r>
              <a:rPr sz="1400" b="1" u="sng" dirty="0"/>
              <a:t>apply</a:t>
            </a:r>
            <a:r>
              <a:rPr sz="1400" dirty="0"/>
              <a:t>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a:t>
            </a:r>
            <a:r>
              <a:rPr sz="1400" b="1" u="sng" dirty="0"/>
              <a:t>plan</a:t>
            </a:r>
            <a:r>
              <a:rPr sz="1400" dirty="0"/>
              <a:t>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7705113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t>Introduction</a:t>
            </a:r>
          </a:p>
        </p:txBody>
      </p:sp>
    </p:spTree>
    <p:extLst>
      <p:ext uri="{BB962C8B-B14F-4D97-AF65-F5344CB8AC3E}">
        <p14:creationId xmlns:p14="http://schemas.microsoft.com/office/powerpoint/2010/main" val="34548033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0" name="The plan shows you what will happen…"/>
          <p:cNvSpPr txBox="1">
            <a:spLocks noGrp="1"/>
          </p:cNvSpPr>
          <p:nvPr>
            <p:ph type="body" idx="1"/>
          </p:nvPr>
        </p:nvSpPr>
        <p:spPr>
          <a:prstGeom prst="rect">
            <a:avLst/>
          </a:prstGeom>
        </p:spPr>
        <p:txBody>
          <a:bodyPr/>
          <a:lstStyle/>
          <a:p>
            <a:r>
              <a:t>The plan shows you what will happen</a:t>
            </a:r>
          </a:p>
          <a:p>
            <a:r>
              <a:t>You can save plans to guarantee what will happen</a:t>
            </a:r>
          </a:p>
          <a:p>
            <a:r>
              <a:t>Plans show reasons for certain actions (such as re-create)</a:t>
            </a:r>
          </a:p>
          <a:p>
            <a:r>
              <a:t>Prior to Terraform, users had to guess change ordering, parallelization, and rollout effect</a:t>
            </a:r>
          </a:p>
        </p:txBody>
      </p:sp>
    </p:spTree>
    <p:extLst>
      <p:ext uri="{BB962C8B-B14F-4D97-AF65-F5344CB8AC3E}">
        <p14:creationId xmlns:p14="http://schemas.microsoft.com/office/powerpoint/2010/main" val="1763893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5" name="+ indicates a resource will be created…"/>
          <p:cNvSpPr txBox="1">
            <a:spLocks noGrp="1"/>
          </p:cNvSpPr>
          <p:nvPr>
            <p:ph type="body" idx="1"/>
          </p:nvPr>
        </p:nvSpPr>
        <p:spPr>
          <a:prstGeom prst="rect">
            <a:avLst/>
          </a:prstGeom>
        </p:spPr>
        <p:txBody>
          <a:bodyPr/>
          <a:lstStyle/>
          <a:p>
            <a:r>
              <a:rPr sz="2500">
                <a:solidFill>
                  <a:schemeClr val="accent2"/>
                </a:solidFill>
                <a:latin typeface="Courier"/>
                <a:ea typeface="Courier"/>
                <a:cs typeface="Courier"/>
                <a:sym typeface="Courier"/>
              </a:rPr>
              <a:t>+</a:t>
            </a:r>
            <a:r>
              <a:t> indicates a resource will be created</a:t>
            </a:r>
          </a:p>
          <a:p>
            <a:r>
              <a:rPr sz="2500">
                <a:solidFill>
                  <a:schemeClr val="accent5">
                    <a:hueOff val="100859"/>
                    <a:satOff val="-13629"/>
                    <a:lumOff val="23879"/>
                  </a:schemeClr>
                </a:solidFill>
                <a:latin typeface="Courier"/>
                <a:ea typeface="Courier"/>
                <a:cs typeface="Courier"/>
                <a:sym typeface="Courier"/>
              </a:rPr>
              <a:t>-</a:t>
            </a:r>
            <a:r>
              <a:t> indicates a resource will be destroyed</a:t>
            </a:r>
          </a:p>
          <a:p>
            <a:r>
              <a:rPr sz="2500">
                <a:solidFill>
                  <a:schemeClr val="accent6">
                    <a:hueOff val="105381"/>
                    <a:satOff val="14341"/>
                    <a:lumOff val="10801"/>
                  </a:schemeClr>
                </a:solidFill>
                <a:latin typeface="Courier"/>
                <a:ea typeface="Courier"/>
                <a:cs typeface="Courier"/>
                <a:sym typeface="Courier"/>
              </a:rPr>
              <a:t>~</a:t>
            </a:r>
            <a:r>
              <a:t> indicates a resource will be updated in-place</a:t>
            </a:r>
          </a:p>
          <a:p>
            <a:r>
              <a:rPr sz="2500">
                <a:solidFill>
                  <a:schemeClr val="accent6">
                    <a:hueOff val="105381"/>
                    <a:satOff val="14341"/>
                    <a:lumOff val="10801"/>
                  </a:schemeClr>
                </a:solidFill>
                <a:latin typeface="Courier"/>
                <a:ea typeface="Courier"/>
                <a:cs typeface="Courier"/>
                <a:sym typeface="Courier"/>
              </a:rPr>
              <a:t>-/+</a:t>
            </a:r>
            <a:r>
              <a:t> indicates a resources will be destroyed and re-created</a:t>
            </a:r>
          </a:p>
        </p:txBody>
      </p:sp>
    </p:spTree>
    <p:extLst>
      <p:ext uri="{BB962C8B-B14F-4D97-AF65-F5344CB8AC3E}">
        <p14:creationId xmlns:p14="http://schemas.microsoft.com/office/powerpoint/2010/main" val="78074622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Exercise: Run terraform plan"/>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plan</a:t>
            </a:r>
          </a:p>
        </p:txBody>
      </p:sp>
      <p:sp>
        <p:nvSpPr>
          <p:cNvPr id="1050" name="Run terraform plan on the Terraform files created in the previous section. Leave the output on the screen for the instructor to see."/>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plan</a:t>
            </a:r>
            <a:r>
              <a:t> on the Terraform files created in the previous section. Leave the output on the screen for the instructor to see.</a:t>
            </a:r>
          </a:p>
        </p:txBody>
      </p:sp>
    </p:spTree>
    <p:extLst>
      <p:ext uri="{BB962C8B-B14F-4D97-AF65-F5344CB8AC3E}">
        <p14:creationId xmlns:p14="http://schemas.microsoft.com/office/powerpoint/2010/main" val="87206951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429383"/>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plan</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t>+ </a:t>
            </a:r>
            <a:r>
              <a:rPr lang="en-US" sz="1400" dirty="0" err="1"/>
              <a:t>azurerm_resource_group.myfirstrg</a:t>
            </a:r>
            <a:r>
              <a:rPr lang="en-US" sz="1400" dirty="0"/>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id:       &lt;computed&gt;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location: "</a:t>
            </a:r>
            <a:r>
              <a:rPr lang="en-US" sz="1400" dirty="0" err="1">
                <a:solidFill>
                  <a:schemeClr val="tx1"/>
                </a:solidFill>
              </a:rPr>
              <a:t>eastus</a:t>
            </a:r>
            <a:r>
              <a:rPr lang="en-US" sz="1400" dirty="0">
                <a:solidFill>
                  <a:schemeClr val="tx1"/>
                </a:solidFill>
              </a:rPr>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name:     "</a:t>
            </a:r>
            <a:r>
              <a:rPr lang="en-US" sz="1400" dirty="0" err="1">
                <a:solidFill>
                  <a:schemeClr val="tx1"/>
                </a:solidFill>
              </a:rPr>
              <a:t>myfirstresourcegroup</a:t>
            </a:r>
            <a:r>
              <a:rPr lang="en-US" sz="1400" dirty="0">
                <a:solidFill>
                  <a:schemeClr val="tx1"/>
                </a:solidFill>
              </a:rPr>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tags.%:   &lt;computed&gt;</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solidFill>
                  <a:schemeClr val="tx1"/>
                </a:solidFill>
              </a:rPr>
              <a:t>: 1 to add, 0 to change, 0 to destroy.</a:t>
            </a:r>
            <a:endParaRPr sz="1400" dirty="0">
              <a:solidFill>
                <a:schemeClr val="tx1"/>
              </a:solidFill>
            </a:endParaRPr>
          </a:p>
        </p:txBody>
      </p:sp>
    </p:spTree>
    <p:extLst>
      <p:ext uri="{BB962C8B-B14F-4D97-AF65-F5344CB8AC3E}">
        <p14:creationId xmlns:p14="http://schemas.microsoft.com/office/powerpoint/2010/main" val="199832615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59" name="Executes changes in order based on the resource graph…"/>
          <p:cNvSpPr txBox="1">
            <a:spLocks noGrp="1"/>
          </p:cNvSpPr>
          <p:nvPr>
            <p:ph type="body" idx="1"/>
          </p:nvPr>
        </p:nvSpPr>
        <p:spPr>
          <a:prstGeom prst="rect">
            <a:avLst/>
          </a:prstGeom>
        </p:spPr>
        <p:txBody>
          <a:bodyPr/>
          <a:lstStyle/>
          <a:p>
            <a:r>
              <a:rPr dirty="0"/>
              <a:t>Executes changes in order based on the resource graph</a:t>
            </a:r>
          </a:p>
          <a:p>
            <a:r>
              <a:rPr dirty="0"/>
              <a:t>Parallelizes changes when possible</a:t>
            </a:r>
          </a:p>
          <a:p>
            <a:r>
              <a:rPr dirty="0"/>
              <a:t>Handles and recovers transient errors</a:t>
            </a:r>
          </a:p>
        </p:txBody>
      </p:sp>
    </p:spTree>
    <p:extLst>
      <p:ext uri="{BB962C8B-B14F-4D97-AF65-F5344CB8AC3E}">
        <p14:creationId xmlns:p14="http://schemas.microsoft.com/office/powerpoint/2010/main" val="35798505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2946448"/>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apply</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Creating...  </a:t>
            </a:r>
          </a:p>
          <a:p>
            <a:pPr algn="l">
              <a:lnSpc>
                <a:spcPct val="120000"/>
              </a:lnSpc>
              <a:defRPr sz="2800">
                <a:solidFill>
                  <a:srgbClr val="FFFFFF"/>
                </a:solidFill>
                <a:latin typeface="Courier"/>
                <a:ea typeface="Courier"/>
                <a:cs typeface="Courier"/>
                <a:sym typeface="Courier"/>
              </a:defRPr>
            </a:pPr>
            <a:r>
              <a:rPr lang="en-US" sz="1400" dirty="0"/>
              <a:t>	location: "" =&gt; "</a:t>
            </a:r>
            <a:r>
              <a:rPr lang="en-US" sz="1400" dirty="0" err="1"/>
              <a:t>eastus</a:t>
            </a:r>
            <a:r>
              <a:rPr lang="en-US" sz="1400" dirty="0"/>
              <a:t>"  </a:t>
            </a:r>
          </a:p>
          <a:p>
            <a:pPr algn="l">
              <a:lnSpc>
                <a:spcPct val="120000"/>
              </a:lnSpc>
              <a:defRPr sz="2800">
                <a:solidFill>
                  <a:srgbClr val="FFFFFF"/>
                </a:solidFill>
                <a:latin typeface="Courier"/>
                <a:ea typeface="Courier"/>
                <a:cs typeface="Courier"/>
                <a:sym typeface="Courier"/>
              </a:defRPr>
            </a:pPr>
            <a:r>
              <a:rPr lang="en-US" sz="1400" dirty="0"/>
              <a:t>	name:     "" =&gt; "</a:t>
            </a:r>
            <a:r>
              <a:rPr lang="en-US" sz="1400" dirty="0" err="1"/>
              <a:t>myfirstresourcegroup</a:t>
            </a:r>
            <a:r>
              <a:rPr lang="en-US" sz="1400" dirty="0"/>
              <a:t>"  </a:t>
            </a:r>
          </a:p>
          <a:p>
            <a:pPr algn="l">
              <a:lnSpc>
                <a:spcPct val="120000"/>
              </a:lnSpc>
              <a:defRPr sz="2800">
                <a:solidFill>
                  <a:srgbClr val="FFFFFF"/>
                </a:solidFill>
                <a:latin typeface="Courier"/>
                <a:ea typeface="Courier"/>
                <a:cs typeface="Courier"/>
                <a:sym typeface="Courier"/>
              </a:defRPr>
            </a:pPr>
            <a:r>
              <a:rPr lang="en-US" sz="1400" dirty="0"/>
              <a:t>	tags.%:   "" =&gt; "&lt;computed&gt;"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2s (ID: /subscription/</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Apply complete! Resources: 1 added, 0 changed, 0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71441145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71" name="Updates existing resources when updates are allowed…"/>
          <p:cNvSpPr txBox="1">
            <a:spLocks noGrp="1"/>
          </p:cNvSpPr>
          <p:nvPr>
            <p:ph type="body" idx="1"/>
          </p:nvPr>
        </p:nvSpPr>
        <p:spPr>
          <a:prstGeom prst="rect">
            <a:avLst/>
          </a:prstGeom>
        </p:spPr>
        <p:txBody>
          <a:bodyPr/>
          <a:lstStyle/>
          <a:p>
            <a:r>
              <a:t>Updates existing resources when updates are allowed</a:t>
            </a:r>
          </a:p>
          <a:p>
            <a:r>
              <a:t>Re-creates existing resources when updates are not allowed</a:t>
            </a:r>
          </a:p>
        </p:txBody>
      </p:sp>
    </p:spTree>
    <p:extLst>
      <p:ext uri="{BB962C8B-B14F-4D97-AF65-F5344CB8AC3E}">
        <p14:creationId xmlns:p14="http://schemas.microsoft.com/office/powerpoint/2010/main" val="25707328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Individual Challenge!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Navigate to </a:t>
            </a:r>
            <a:r>
              <a:rPr lang="en-CA" dirty="0" err="1"/>
              <a:t>terraform.io</a:t>
            </a:r>
            <a:r>
              <a:rPr lang="en-CA" dirty="0"/>
              <a:t>/docs/providers/</a:t>
            </a:r>
            <a:r>
              <a:rPr lang="en-CA" dirty="0" err="1"/>
              <a:t>azurerm</a:t>
            </a:r>
            <a:r>
              <a:rPr lang="en-CA" dirty="0"/>
              <a:t>/</a:t>
            </a:r>
            <a:r>
              <a:rPr lang="en-CA" dirty="0" err="1"/>
              <a:t>index.html</a:t>
            </a:r>
            <a:endParaRPr lang="en-CA" dirty="0"/>
          </a:p>
          <a:p>
            <a:pPr marL="514350" indent="-514350">
              <a:buFont typeface="+mj-lt"/>
              <a:buAutoNum type="arabicPeriod"/>
            </a:pPr>
            <a:r>
              <a:rPr lang="en-CA" dirty="0"/>
              <a:t>Find the </a:t>
            </a:r>
            <a:r>
              <a:rPr lang="en-CA" dirty="0" err="1"/>
              <a:t>azurerm_resource_group</a:t>
            </a:r>
            <a:endParaRPr lang="en-CA" dirty="0"/>
          </a:p>
          <a:p>
            <a:pPr marL="514350" indent="-514350">
              <a:buFont typeface="+mj-lt"/>
              <a:buAutoNum type="arabicPeriod"/>
            </a:pPr>
            <a:r>
              <a:rPr lang="en-CA" dirty="0"/>
              <a:t>Add a tag to your resource group called "Production"</a:t>
            </a:r>
          </a:p>
          <a:p>
            <a:pPr marL="514350" indent="-514350">
              <a:buFont typeface="+mj-lt"/>
              <a:buAutoNum type="arabicPeriod"/>
            </a:pPr>
            <a:r>
              <a:rPr lang="en-CA" dirty="0"/>
              <a:t>Ask for help! (neighbour, colleague, phone a friend, instructor)</a:t>
            </a:r>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537694227"/>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795911"/>
          </a:xfrm>
          <a:prstGeom prst="rect">
            <a:avLst/>
          </a:prstGeom>
          <a:extLst>
            <a:ext uri="{C572A759-6A51-4108-AA02-DFA0A04FC94B}">
              <ma14:wrappingTextBoxFlag xmlns="" xmlns:ma14="http://schemas.microsoft.com/office/mac/drawingml/2011/main" val="1"/>
            </a:ext>
          </a:extLst>
        </p:spPr>
        <p:txBody>
          <a:bodyPr/>
          <a:lstStyle/>
          <a:p>
            <a:pPr algn="l"/>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azurerm_resource_group</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myfirstrg</a:t>
            </a:r>
            <a:r>
              <a:rPr lang="en-US" sz="2400" dirty="0">
                <a:solidFill>
                  <a:srgbClr val="8B0000"/>
                </a:solidFill>
                <a:latin typeface="Consolas" panose="020B0609020204030204" pitchFamily="49" charset="0"/>
              </a:rPr>
              <a:t>"</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myfirstresourcegroup</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br>
              <a:rPr lang="en-US" sz="2400" dirty="0">
                <a:solidFill>
                  <a:srgbClr val="333333"/>
                </a:solidFill>
                <a:latin typeface="Consolas" panose="020B0609020204030204" pitchFamily="49" charset="0"/>
              </a:rPr>
            </a:br>
            <a:r>
              <a:rPr lang="en-US" sz="2400" dirty="0">
                <a:solidFill>
                  <a:srgbClr val="333333"/>
                </a:solidFill>
                <a:latin typeface="Consolas" panose="020B0609020204030204" pitchFamily="49" charset="0"/>
              </a:rPr>
              <a:t>	</a:t>
            </a:r>
            <a:r>
              <a:rPr lang="en-US" sz="2400" dirty="0">
                <a:solidFill>
                  <a:srgbClr val="00008B"/>
                </a:solidFill>
                <a:latin typeface="Consolas" panose="020B0609020204030204" pitchFamily="49" charset="0"/>
              </a:rPr>
              <a:t>tags</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environment</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"Production"</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	}</a:t>
            </a:r>
          </a:p>
          <a:p>
            <a:pPr algn="l"/>
            <a:r>
              <a:rPr lang="en-US" sz="2400" dirty="0">
                <a:solidFill>
                  <a:srgbClr val="333333"/>
                </a:solidFill>
                <a:latin typeface="Consolas" panose="020B0609020204030204" pitchFamily="49" charset="0"/>
              </a:rPr>
              <a:t>}</a:t>
            </a:r>
          </a:p>
          <a:p>
            <a:pPr algn="l"/>
            <a:br>
              <a:rPr lang="en-US" sz="2400" dirty="0">
                <a:solidFill>
                  <a:srgbClr val="333333"/>
                </a:solidFill>
                <a:latin typeface="Consolas" panose="020B0609020204030204" pitchFamily="49" charset="0"/>
              </a:rPr>
            </a:br>
            <a:endParaRPr lang="en-US" sz="2400" dirty="0">
              <a:solidFill>
                <a:srgbClr val="333333"/>
              </a:solidFill>
              <a:latin typeface="Consolas" panose="020B0609020204030204" pitchFamily="49" charset="0"/>
            </a:endParaRPr>
          </a:p>
        </p:txBody>
      </p:sp>
      <p:sp>
        <p:nvSpPr>
          <p:cNvPr id="819"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0989463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503249"/>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plan</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solidFill>
                  <a:srgbClr val="FFFF00"/>
                </a:solidFill>
              </a:rPr>
              <a:t>azurerm_resource_group.myfirstrg</a:t>
            </a:r>
            <a:r>
              <a:rPr lang="en-US" sz="1000" dirty="0"/>
              <a:t> </a:t>
            </a:r>
            <a:r>
              <a:rPr lang="en-US" sz="1000" dirty="0">
                <a:solidFill>
                  <a:schemeClr val="bg1"/>
                </a:solidFill>
              </a:rPr>
              <a:t>(new resource required)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id: "/subscriptions/</a:t>
            </a:r>
            <a:r>
              <a:rPr lang="en-US" sz="1000" dirty="0" err="1"/>
              <a:t>sresourceGroups</a:t>
            </a:r>
            <a:r>
              <a:rPr lang="en-US" sz="1000" dirty="0"/>
              <a:t>/</a:t>
            </a:r>
            <a:r>
              <a:rPr lang="en-US" sz="1000" dirty="0" err="1"/>
              <a:t>MyFirstResourceGroup</a:t>
            </a:r>
            <a:r>
              <a:rPr lang="en-US" sz="1000" dirty="0"/>
              <a:t>" =&gt; &lt;computed&gt; </a:t>
            </a:r>
            <a:r>
              <a:rPr lang="en-US" sz="1000" dirty="0">
                <a:solidFill>
                  <a:schemeClr val="bg1"/>
                </a:solidFill>
              </a:rPr>
              <a:t>(forces new resource)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location:         "</a:t>
            </a:r>
            <a:r>
              <a:rPr lang="en-US" sz="1000" dirty="0" err="1"/>
              <a:t>eastus</a:t>
            </a:r>
            <a:r>
              <a:rPr lang="en-US" sz="1000" dirty="0"/>
              <a:t>" =&gt; "</a:t>
            </a:r>
            <a:r>
              <a:rPr lang="en-US" sz="1000" dirty="0" err="1"/>
              <a:t>eastus</a:t>
            </a:r>
            <a:r>
              <a:rPr lang="en-US" sz="1000" dirty="0"/>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name:             "</a:t>
            </a:r>
            <a:r>
              <a:rPr lang="en-US" sz="1000" dirty="0" err="1"/>
              <a:t>MyFirstResourceGroup</a:t>
            </a:r>
            <a:r>
              <a:rPr lang="en-US" sz="1000" dirty="0"/>
              <a:t>" =&gt; "</a:t>
            </a:r>
            <a:r>
              <a:rPr lang="en-US" sz="1000" dirty="0" err="1"/>
              <a:t>myfirstresourcegroup</a:t>
            </a:r>
            <a:r>
              <a:rPr lang="en-US" sz="1000" dirty="0"/>
              <a:t>" </a:t>
            </a:r>
            <a:r>
              <a:rPr lang="en-US" sz="1000" dirty="0">
                <a:solidFill>
                  <a:schemeClr val="bg1"/>
                </a:solidFill>
              </a:rPr>
              <a:t>(forces new resource)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tags.%:           "0" =&gt; "1"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t>tags.environment</a:t>
            </a:r>
            <a:r>
              <a:rPr lang="en-US" sz="1000" dirty="0"/>
              <a:t>: "" =&gt; "Production"</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t>: 1 to add, 0 to change, 1 to destroy.</a:t>
            </a:r>
            <a:endParaRPr sz="1400" dirty="0">
              <a:solidFill>
                <a:schemeClr val="tx1"/>
              </a:solidFill>
            </a:endParaRPr>
          </a:p>
        </p:txBody>
      </p:sp>
    </p:spTree>
    <p:extLst>
      <p:ext uri="{BB962C8B-B14F-4D97-AF65-F5344CB8AC3E}">
        <p14:creationId xmlns:p14="http://schemas.microsoft.com/office/powerpoint/2010/main" val="17302830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What is </a:t>
            </a:r>
            <a:r>
              <a:rPr lang="en-CA" dirty="0" err="1"/>
              <a:t>Infranstructure</a:t>
            </a:r>
            <a:r>
              <a:rPr lang="en-CA" dirty="0"/>
              <a:t>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CA" i="1" dirty="0"/>
              <a:t>Infrastructure as Code (</a:t>
            </a:r>
            <a:r>
              <a:rPr lang="en-CA" i="1" dirty="0" err="1"/>
              <a:t>IaC</a:t>
            </a:r>
            <a:r>
              <a:rPr lang="en-CA" i="1" dirty="0"/>
              <a:t>) is the process of managing and provisioning computer data centers through machine-readable definition files. </a:t>
            </a:r>
            <a:endParaRPr i="1" dirty="0"/>
          </a:p>
        </p:txBody>
      </p:sp>
    </p:spTree>
    <p:extLst>
      <p:ext uri="{BB962C8B-B14F-4D97-AF65-F5344CB8AC3E}">
        <p14:creationId xmlns:p14="http://schemas.microsoft.com/office/powerpoint/2010/main" val="70547494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3722045"/>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 </a:t>
            </a:r>
            <a:r>
              <a:rPr sz="1400" dirty="0"/>
              <a:t>terraform apply</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Destroying... (ID: /subscription/</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r>
              <a:rPr lang="en-US" sz="1400" dirty="0"/>
              <a:t>	</a:t>
            </a:r>
          </a:p>
          <a:p>
            <a:pPr algn="l">
              <a:lnSpc>
                <a:spcPct val="120000"/>
              </a:lnSpc>
              <a:defRPr sz="2800">
                <a:solidFill>
                  <a:srgbClr val="FFFFFF"/>
                </a:solidFill>
                <a:latin typeface="Courier"/>
                <a:ea typeface="Courier"/>
                <a:cs typeface="Courier"/>
                <a:sym typeface="Courier"/>
              </a:defRPr>
            </a:pPr>
            <a:r>
              <a:rPr lang="en-CA" sz="1400" dirty="0"/>
              <a:t>	</a:t>
            </a:r>
            <a:r>
              <a:rPr lang="mr-IN" sz="1400" dirty="0"/>
              <a:t>location:         "" =&gt; "eastus"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name:             "" =&gt; "myfirstresourcegroup"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tags.%:           "" =&gt; "1"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tags.environment: "" =&gt; "Production"</a:t>
            </a:r>
            <a:endParaRPr lang="en-US" sz="1400" dirty="0"/>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1s (ID: /subscriptions/</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Apply complete! Resources: 1 added, 0 changed, 1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54514177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Introduction to Infrastructure as Code</a:t>
            </a:r>
          </a:p>
          <a:p>
            <a:pPr marL="289560" indent="-289560" defTabSz="235267">
              <a:spcBef>
                <a:spcPts val="1100"/>
              </a:spcBef>
              <a:buSzPct val="100000"/>
              <a:buAutoNum type="arabicPeriod"/>
              <a:defRPr sz="3420"/>
            </a:pPr>
            <a:r>
              <a:rPr lang="en-CA" dirty="0"/>
              <a:t>Learned what an Azure Resource Group is</a:t>
            </a:r>
          </a:p>
          <a:p>
            <a:pPr marL="289560" indent="-289560" defTabSz="235267">
              <a:spcBef>
                <a:spcPts val="1100"/>
              </a:spcBef>
              <a:buSzPct val="100000"/>
              <a:buAutoNum type="arabicPeriod"/>
              <a:defRPr sz="3420"/>
            </a:pPr>
            <a:r>
              <a:rPr lang="en-CA" dirty="0"/>
              <a:t>Provisioned our First Resource Group to Azure</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57423819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Quiz</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What is an Azure Resource Group?</a:t>
            </a:r>
          </a:p>
          <a:p>
            <a:pPr marL="289560" indent="-289560" defTabSz="235267">
              <a:spcBef>
                <a:spcPts val="1100"/>
              </a:spcBef>
              <a:buSzPct val="100000"/>
              <a:buAutoNum type="arabicPeriod"/>
              <a:defRPr sz="3420"/>
            </a:pPr>
            <a:r>
              <a:rPr lang="en-CA" dirty="0"/>
              <a:t>What is Infrastructure as Code?</a:t>
            </a:r>
          </a:p>
          <a:p>
            <a:pPr marL="289560" indent="-289560" defTabSz="235267">
              <a:spcBef>
                <a:spcPts val="1100"/>
              </a:spcBef>
              <a:buSzPct val="100000"/>
              <a:buAutoNum type="arabicPeriod"/>
              <a:defRPr sz="3420"/>
            </a:pPr>
            <a:r>
              <a:rPr lang="en-CA" dirty="0"/>
              <a:t>What are the two Terraform commands and how do they differ?</a:t>
            </a:r>
          </a:p>
          <a:p>
            <a:pPr marL="289560" indent="-289560" defTabSz="235267">
              <a:spcBef>
                <a:spcPts val="1100"/>
              </a:spcBef>
              <a:buSzPct val="100000"/>
              <a:buAutoNum type="arabicPeriod"/>
              <a:defRPr sz="3420"/>
            </a:pPr>
            <a:r>
              <a:rPr lang="en-CA" dirty="0"/>
              <a:t>What command allows you to format Terraform Code?</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767511889"/>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ommand Line Interface"/>
          <p:cNvSpPr txBox="1">
            <a:spLocks noGrp="1"/>
          </p:cNvSpPr>
          <p:nvPr>
            <p:ph type="title"/>
          </p:nvPr>
        </p:nvSpPr>
        <p:spPr>
          <a:prstGeom prst="rect">
            <a:avLst/>
          </a:prstGeom>
        </p:spPr>
        <p:txBody>
          <a:bodyPr/>
          <a:lstStyle/>
          <a:p>
            <a:r>
              <a:rPr lang="en-CA"/>
              <a:t>Questions?</a:t>
            </a:r>
            <a:endParaRPr/>
          </a:p>
        </p:txBody>
      </p:sp>
    </p:spTree>
    <p:extLst>
      <p:ext uri="{BB962C8B-B14F-4D97-AF65-F5344CB8AC3E}">
        <p14:creationId xmlns:p14="http://schemas.microsoft.com/office/powerpoint/2010/main" val="125429100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Infrastructure as Code"/>
          <p:cNvSpPr txBox="1">
            <a:spLocks noGrp="1"/>
          </p:cNvSpPr>
          <p:nvPr>
            <p:ph type="title"/>
          </p:nvPr>
        </p:nvSpPr>
        <p:spPr>
          <a:prstGeom prst="rect">
            <a:avLst/>
          </a:prstGeom>
        </p:spPr>
        <p:txBody>
          <a:bodyPr/>
          <a:lstStyle/>
          <a:p>
            <a:r>
              <a:t>Infrastructure as Code</a:t>
            </a:r>
          </a:p>
        </p:txBody>
      </p:sp>
      <p:sp>
        <p:nvSpPr>
          <p:cNvPr id="809" name="Provide a codified workflow to create infrastructure…"/>
          <p:cNvSpPr txBox="1">
            <a:spLocks noGrp="1"/>
          </p:cNvSpPr>
          <p:nvPr>
            <p:ph type="body" idx="1"/>
          </p:nvPr>
        </p:nvSpPr>
        <p:spPr>
          <a:prstGeom prst="rect">
            <a:avLst/>
          </a:prstGeom>
        </p:spPr>
        <p:txBody>
          <a:bodyPr/>
          <a:lstStyle/>
          <a:p>
            <a:r>
              <a:t>Provide a codified workflow to create infrastructure</a:t>
            </a:r>
          </a:p>
          <a:p>
            <a:r>
              <a:t>Expose a workflow for managing updates to existing infrastructure</a:t>
            </a:r>
          </a:p>
          <a:p>
            <a:r>
              <a:t>Integrate with application code workflows (Git, SCM, Code Review)</a:t>
            </a:r>
          </a:p>
          <a:p>
            <a:r>
              <a:t>Provide modular, sharable components for separation of concerns</a:t>
            </a:r>
          </a:p>
        </p:txBody>
      </p:sp>
    </p:spTree>
    <p:extLst>
      <p:ext uri="{BB962C8B-B14F-4D97-AF65-F5344CB8AC3E}">
        <p14:creationId xmlns:p14="http://schemas.microsoft.com/office/powerpoint/2010/main" val="12031199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Provisioning a Virtual Machine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Name</a:t>
            </a:r>
          </a:p>
          <a:p>
            <a:pPr marL="514350" indent="-514350">
              <a:buFont typeface="+mj-lt"/>
              <a:buAutoNum type="arabicPeriod"/>
            </a:pPr>
            <a:r>
              <a:rPr lang="en-CA" dirty="0"/>
              <a:t>Operating System (Image)</a:t>
            </a:r>
          </a:p>
          <a:p>
            <a:pPr marL="514350" indent="-514350">
              <a:buFont typeface="+mj-lt"/>
              <a:buAutoNum type="arabicPeriod"/>
            </a:pPr>
            <a:r>
              <a:rPr lang="en-CA" dirty="0"/>
              <a:t>Size</a:t>
            </a:r>
          </a:p>
          <a:p>
            <a:pPr marL="514350" indent="-514350">
              <a:buFont typeface="+mj-lt"/>
              <a:buAutoNum type="arabicPeriod"/>
            </a:pPr>
            <a:r>
              <a:rPr lang="en-CA" dirty="0"/>
              <a:t>Location</a:t>
            </a:r>
          </a:p>
          <a:p>
            <a:pPr marL="514350" indent="-514350">
              <a:buFont typeface="+mj-lt"/>
              <a:buAutoNum type="arabicPeriod"/>
            </a:pPr>
            <a:r>
              <a:rPr lang="en-CA" dirty="0"/>
              <a:t>Username and Password</a:t>
            </a:r>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1046652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492" y="765810"/>
            <a:ext cx="1900635" cy="5303520"/>
          </a:xfrm>
          <a:prstGeom prst="rect">
            <a:avLst/>
          </a:prstGeom>
        </p:spPr>
      </p:pic>
      <p:sp>
        <p:nvSpPr>
          <p:cNvPr id="5" name="Right Arrow 4"/>
          <p:cNvSpPr/>
          <p:nvPr/>
        </p:nvSpPr>
        <p:spPr>
          <a:xfrm>
            <a:off x="4409725" y="2867829"/>
            <a:ext cx="1568166" cy="114520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2186492" y="765810"/>
            <a:ext cx="1900635" cy="32004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489" y="765810"/>
            <a:ext cx="4180255" cy="5303520"/>
          </a:xfrm>
          <a:prstGeom prst="rect">
            <a:avLst/>
          </a:prstGeom>
        </p:spPr>
      </p:pic>
    </p:spTree>
    <p:extLst>
      <p:ext uri="{BB962C8B-B14F-4D97-AF65-F5344CB8AC3E}">
        <p14:creationId xmlns:p14="http://schemas.microsoft.com/office/powerpoint/2010/main" val="212034338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9205</TotalTime>
  <Words>2572</Words>
  <Application>Microsoft Office PowerPoint</Application>
  <PresentationFormat>Widescreen</PresentationFormat>
  <Paragraphs>343</Paragraphs>
  <Slides>63</Slides>
  <Notes>58</Notes>
  <HiddenSlides>3</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63</vt:i4>
      </vt:variant>
    </vt:vector>
  </HeadingPairs>
  <TitlesOfParts>
    <vt:vector size="74" baseType="lpstr">
      <vt:lpstr>Courier</vt:lpstr>
      <vt:lpstr>Klavika Basic</vt:lpstr>
      <vt:lpstr>Klavika Basic Light</vt:lpstr>
      <vt:lpstr>Klavika Basic Medium</vt:lpstr>
      <vt:lpstr>Arial</vt:lpstr>
      <vt:lpstr>Calibri</vt:lpstr>
      <vt:lpstr>Calibri Light</vt:lpstr>
      <vt:lpstr>Consolas</vt:lpstr>
      <vt:lpstr>Office Theme</vt:lpstr>
      <vt:lpstr>Gradient</vt:lpstr>
      <vt:lpstr>1_Gradient</vt:lpstr>
      <vt:lpstr>PowerPoint Presentation</vt:lpstr>
      <vt:lpstr>PowerPoint Presentation</vt:lpstr>
      <vt:lpstr>PowerPoint Presentation</vt:lpstr>
      <vt:lpstr>Chapter Goals</vt:lpstr>
      <vt:lpstr>Introduction</vt:lpstr>
      <vt:lpstr>What is Infranstructure as Code</vt:lpstr>
      <vt:lpstr>Infrastructure as Code</vt:lpstr>
      <vt:lpstr>Provisioning a Virtual Machine</vt:lpstr>
      <vt:lpstr>PowerPoint Presentation</vt:lpstr>
      <vt:lpstr>PowerPoint Presentation</vt:lpstr>
      <vt:lpstr>PowerPoint Presentation</vt:lpstr>
      <vt:lpstr>PowerPoint Presentation</vt:lpstr>
      <vt:lpstr>PowerPoint Presentation</vt:lpstr>
      <vt:lpstr>What is Terraform</vt:lpstr>
      <vt:lpstr>Terraform and Infrastructure as Code</vt:lpstr>
      <vt:lpstr>Infrastructure as Code (Terraform)</vt:lpstr>
      <vt:lpstr>Azure - Resource Group</vt:lpstr>
      <vt:lpstr>Azure - Resource</vt:lpstr>
      <vt:lpstr>Workstation Setup</vt:lpstr>
      <vt:lpstr>Exercise: Install Terraform</vt:lpstr>
      <vt:lpstr>Download Terraform</vt:lpstr>
      <vt:lpstr>PowerPoint Presentation</vt:lpstr>
      <vt:lpstr>PowerPoint Presentation</vt:lpstr>
      <vt:lpstr>Add C:\bin to your system path</vt:lpstr>
      <vt:lpstr>Add C:\bin to your system path</vt:lpstr>
      <vt:lpstr>Add C:\bin to your system path</vt:lpstr>
      <vt:lpstr>Add C:\bin to your system path</vt:lpstr>
      <vt:lpstr>PowerPoint Presentation</vt:lpstr>
      <vt:lpstr>Exercise: Install Visual Studio Code</vt:lpstr>
      <vt:lpstr>Step 1: Download and Install Visual Studio Code</vt:lpstr>
      <vt:lpstr>Step 2: Install VSC Terraform Extensions</vt:lpstr>
      <vt:lpstr>Step 3: Install VSC Terraform Extensions</vt:lpstr>
      <vt:lpstr>Step 4: Configure your Terminal</vt:lpstr>
      <vt:lpstr>Optional: Install Git for Windows</vt:lpstr>
      <vt:lpstr>Optional: Install Git for Windows</vt:lpstr>
      <vt:lpstr>Optional: Install Node.js to enable Cloud Shell</vt:lpstr>
      <vt:lpstr>Exercise: Install the Azure CLI</vt:lpstr>
      <vt:lpstr>Exercise: Log onto Azure</vt:lpstr>
      <vt:lpstr>Exercise: Create a Workspace</vt:lpstr>
      <vt:lpstr>Exercise: Create a file called main.tf</vt:lpstr>
      <vt:lpstr>PowerPoint Presentation</vt:lpstr>
      <vt:lpstr>Group Lab</vt:lpstr>
      <vt:lpstr>Exercise: Open a Powershell Terminal in VSC</vt:lpstr>
      <vt:lpstr>Exercise: Run terraform init</vt:lpstr>
      <vt:lpstr>PowerPoint Presentation</vt:lpstr>
      <vt:lpstr>Terraform Init</vt:lpstr>
      <vt:lpstr>Exercise: Run terraform help</vt:lpstr>
      <vt:lpstr>PowerPoint Presentation</vt:lpstr>
      <vt:lpstr>PowerPoint Presentation</vt:lpstr>
      <vt:lpstr>Command: terraform plan</vt:lpstr>
      <vt:lpstr>Command: terraform plan</vt:lpstr>
      <vt:lpstr>Exercise: Run terraform plan</vt:lpstr>
      <vt:lpstr>PowerPoint Presentation</vt:lpstr>
      <vt:lpstr>Command: terraform apply</vt:lpstr>
      <vt:lpstr>PowerPoint Presentation</vt:lpstr>
      <vt:lpstr>Command: terraform apply</vt:lpstr>
      <vt:lpstr>Individual Challenge!</vt:lpstr>
      <vt:lpstr>PowerPoint Presentation</vt:lpstr>
      <vt:lpstr>PowerPoint Presentation</vt:lpstr>
      <vt:lpstr>PowerPoint Presentation</vt:lpstr>
      <vt:lpstr>Accomplished</vt:lpstr>
      <vt:lpstr>Quiz</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Sean Carolan</cp:lastModifiedBy>
  <cp:revision>95</cp:revision>
  <dcterms:created xsi:type="dcterms:W3CDTF">2017-11-21T16:09:17Z</dcterms:created>
  <dcterms:modified xsi:type="dcterms:W3CDTF">2018-04-24T23:23:32Z</dcterms:modified>
</cp:coreProperties>
</file>