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 id="2147483736" r:id="rId2"/>
    <p:sldMasterId id="2147483748" r:id="rId3"/>
  </p:sldMasterIdLst>
  <p:sldIdLst>
    <p:sldId id="261" r:id="rId4"/>
    <p:sldId id="350" r:id="rId5"/>
    <p:sldId id="282" r:id="rId6"/>
    <p:sldId id="311" r:id="rId7"/>
    <p:sldId id="281" r:id="rId8"/>
    <p:sldId id="341" r:id="rId9"/>
    <p:sldId id="342" r:id="rId10"/>
    <p:sldId id="343" r:id="rId11"/>
    <p:sldId id="330" r:id="rId12"/>
    <p:sldId id="335" r:id="rId13"/>
    <p:sldId id="336" r:id="rId14"/>
    <p:sldId id="338" r:id="rId15"/>
    <p:sldId id="337" r:id="rId16"/>
    <p:sldId id="339" r:id="rId17"/>
    <p:sldId id="344" r:id="rId18"/>
    <p:sldId id="345" r:id="rId19"/>
    <p:sldId id="346" r:id="rId20"/>
    <p:sldId id="347" r:id="rId21"/>
    <p:sldId id="348" r:id="rId22"/>
    <p:sldId id="340" r:id="rId23"/>
    <p:sldId id="34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33" autoAdjust="0"/>
  </p:normalViewPr>
  <p:slideViewPr>
    <p:cSldViewPr snapToGrid="0">
      <p:cViewPr varScale="1">
        <p:scale>
          <a:sx n="82" d="100"/>
          <a:sy n="82" d="100"/>
        </p:scale>
        <p:origin x="67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71559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D6550B-1DC0-4700-857F-4427C3D6A02A}" type="datetimeFigureOut">
              <a:rPr lang="en-GB" smtClean="0"/>
              <a:t>11/10/2023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303741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3566338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3135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813756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4233744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141964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403112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635590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4AF8DFC-60E4-4F5D-A33F-49A25238FB24}"/>
              </a:ext>
            </a:extLst>
          </p:cNvPr>
          <p:cNvSpPr>
            <a:spLocks noGrp="1"/>
          </p:cNvSpPr>
          <p:nvPr>
            <p:ph type="pic" sz="quarter" idx="10"/>
          </p:nvPr>
        </p:nvSpPr>
        <p:spPr>
          <a:xfrm>
            <a:off x="776688" y="1125000"/>
            <a:ext cx="2449513" cy="2447925"/>
          </a:xfrm>
          <a:prstGeom prst="flowChartConnector">
            <a:avLst/>
          </a:prstGeom>
        </p:spPr>
        <p:txBody>
          <a:bodyPr/>
          <a:lstStyle/>
          <a:p>
            <a:endParaRPr lang="en-GB"/>
          </a:p>
        </p:txBody>
      </p:sp>
      <p:sp>
        <p:nvSpPr>
          <p:cNvPr id="14" name="Picture Placeholder 4">
            <a:extLst>
              <a:ext uri="{FF2B5EF4-FFF2-40B4-BE49-F238E27FC236}">
                <a16:creationId xmlns:a16="http://schemas.microsoft.com/office/drawing/2014/main" id="{222359B3-C7FB-4EB5-9738-D96A5AC87232}"/>
              </a:ext>
            </a:extLst>
          </p:cNvPr>
          <p:cNvSpPr>
            <a:spLocks noGrp="1"/>
          </p:cNvSpPr>
          <p:nvPr>
            <p:ph type="pic" sz="quarter" idx="11"/>
          </p:nvPr>
        </p:nvSpPr>
        <p:spPr>
          <a:xfrm>
            <a:off x="3504000" y="1125000"/>
            <a:ext cx="2449513" cy="2447925"/>
          </a:xfrm>
          <a:prstGeom prst="flowChartConnector">
            <a:avLst/>
          </a:prstGeom>
        </p:spPr>
        <p:txBody>
          <a:bodyPr/>
          <a:lstStyle/>
          <a:p>
            <a:endParaRPr lang="en-GB"/>
          </a:p>
        </p:txBody>
      </p:sp>
      <p:sp>
        <p:nvSpPr>
          <p:cNvPr id="15" name="Picture Placeholder 4">
            <a:extLst>
              <a:ext uri="{FF2B5EF4-FFF2-40B4-BE49-F238E27FC236}">
                <a16:creationId xmlns:a16="http://schemas.microsoft.com/office/drawing/2014/main" id="{267F20E4-8402-403E-8807-05F614DF6540}"/>
              </a:ext>
            </a:extLst>
          </p:cNvPr>
          <p:cNvSpPr>
            <a:spLocks noGrp="1"/>
          </p:cNvSpPr>
          <p:nvPr>
            <p:ph type="pic" sz="quarter" idx="12"/>
          </p:nvPr>
        </p:nvSpPr>
        <p:spPr>
          <a:xfrm>
            <a:off x="6231312" y="1125000"/>
            <a:ext cx="2449513" cy="2447925"/>
          </a:xfrm>
          <a:prstGeom prst="flowChartConnector">
            <a:avLst/>
          </a:prstGeom>
        </p:spPr>
        <p:txBody>
          <a:bodyPr/>
          <a:lstStyle/>
          <a:p>
            <a:endParaRPr lang="en-GB"/>
          </a:p>
        </p:txBody>
      </p:sp>
      <p:sp>
        <p:nvSpPr>
          <p:cNvPr id="16" name="Picture Placeholder 4">
            <a:extLst>
              <a:ext uri="{FF2B5EF4-FFF2-40B4-BE49-F238E27FC236}">
                <a16:creationId xmlns:a16="http://schemas.microsoft.com/office/drawing/2014/main" id="{46CC72A1-C97B-4B89-98C9-A100E0DB2169}"/>
              </a:ext>
            </a:extLst>
          </p:cNvPr>
          <p:cNvSpPr>
            <a:spLocks noGrp="1"/>
          </p:cNvSpPr>
          <p:nvPr>
            <p:ph type="pic" sz="quarter" idx="13"/>
          </p:nvPr>
        </p:nvSpPr>
        <p:spPr>
          <a:xfrm>
            <a:off x="8958624" y="1125000"/>
            <a:ext cx="2449513" cy="2447925"/>
          </a:xfrm>
          <a:prstGeom prst="flowChartConnector">
            <a:avLst/>
          </a:prstGeom>
        </p:spPr>
        <p:txBody>
          <a:bodyPr/>
          <a:lstStyle/>
          <a:p>
            <a:endParaRPr lang="en-GB"/>
          </a:p>
        </p:txBody>
      </p:sp>
      <p:sp>
        <p:nvSpPr>
          <p:cNvPr id="17" name="Text Placeholder 14">
            <a:extLst>
              <a:ext uri="{FF2B5EF4-FFF2-40B4-BE49-F238E27FC236}">
                <a16:creationId xmlns:a16="http://schemas.microsoft.com/office/drawing/2014/main" id="{630E0409-8206-4D34-B62A-FEFB1D7179BE}"/>
              </a:ext>
            </a:extLst>
          </p:cNvPr>
          <p:cNvSpPr>
            <a:spLocks noGrp="1"/>
          </p:cNvSpPr>
          <p:nvPr>
            <p:ph type="body" sz="quarter" idx="14"/>
          </p:nvPr>
        </p:nvSpPr>
        <p:spPr>
          <a:xfrm>
            <a:off x="709126" y="4451350"/>
            <a:ext cx="10711543" cy="1846813"/>
          </a:xfrm>
        </p:spPr>
        <p:txBody>
          <a:bodyPr>
            <a:noAutofit/>
          </a:bodyPr>
          <a:lstStyle>
            <a:lvl1pPr marL="0" indent="0" algn="ctr">
              <a:buNone/>
              <a:defRPr sz="4800" b="1">
                <a:solidFill>
                  <a:schemeClr val="bg1"/>
                </a:solidFill>
                <a:latin typeface="Raleway" panose="020B0503030101060003" pitchFamily="34" charset="0"/>
              </a:defRPr>
            </a:lvl1pPr>
          </a:lstStyle>
          <a:p>
            <a:pPr lvl="0"/>
            <a:r>
              <a:rPr lang="en-US" dirty="0"/>
              <a:t>Click to edit Master text styles</a:t>
            </a:r>
          </a:p>
        </p:txBody>
      </p:sp>
    </p:spTree>
    <p:extLst>
      <p:ext uri="{BB962C8B-B14F-4D97-AF65-F5344CB8AC3E}">
        <p14:creationId xmlns:p14="http://schemas.microsoft.com/office/powerpoint/2010/main" val="42589796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836F35-F6F4-48BD-845C-2B3CF32868B9}"/>
              </a:ext>
            </a:extLst>
          </p:cNvPr>
          <p:cNvSpPr>
            <a:spLocks noGrp="1"/>
          </p:cNvSpPr>
          <p:nvPr>
            <p:ph type="pic" sz="quarter" idx="10"/>
          </p:nvPr>
        </p:nvSpPr>
        <p:spPr>
          <a:xfrm>
            <a:off x="0" y="0"/>
            <a:ext cx="6096000" cy="3429000"/>
          </a:xfrm>
        </p:spPr>
        <p:txBody>
          <a:bodyPr/>
          <a:lstStyle/>
          <a:p>
            <a:endParaRPr lang="en-GB"/>
          </a:p>
        </p:txBody>
      </p:sp>
      <p:sp>
        <p:nvSpPr>
          <p:cNvPr id="9" name="Picture Placeholder 6">
            <a:extLst>
              <a:ext uri="{FF2B5EF4-FFF2-40B4-BE49-F238E27FC236}">
                <a16:creationId xmlns:a16="http://schemas.microsoft.com/office/drawing/2014/main" id="{F4D773C2-659A-481A-B12C-AB00BC572032}"/>
              </a:ext>
            </a:extLst>
          </p:cNvPr>
          <p:cNvSpPr>
            <a:spLocks noGrp="1"/>
          </p:cNvSpPr>
          <p:nvPr>
            <p:ph type="pic" sz="quarter" idx="12"/>
          </p:nvPr>
        </p:nvSpPr>
        <p:spPr>
          <a:xfrm>
            <a:off x="6096000" y="0"/>
            <a:ext cx="6096000" cy="3429000"/>
          </a:xfrm>
        </p:spPr>
        <p:txBody>
          <a:bodyPr/>
          <a:lstStyle/>
          <a:p>
            <a:endParaRPr lang="en-GB"/>
          </a:p>
        </p:txBody>
      </p:sp>
      <p:sp>
        <p:nvSpPr>
          <p:cNvPr id="3" name="Text Placeholder 2">
            <a:extLst>
              <a:ext uri="{FF2B5EF4-FFF2-40B4-BE49-F238E27FC236}">
                <a16:creationId xmlns:a16="http://schemas.microsoft.com/office/drawing/2014/main" id="{55FDC0AA-D783-4E46-9EE1-0F2A10ACEEDF}"/>
              </a:ext>
            </a:extLst>
          </p:cNvPr>
          <p:cNvSpPr>
            <a:spLocks noGrp="1"/>
          </p:cNvSpPr>
          <p:nvPr>
            <p:ph type="body" sz="quarter" idx="13" hasCustomPrompt="1"/>
          </p:nvPr>
        </p:nvSpPr>
        <p:spPr>
          <a:xfrm>
            <a:off x="0" y="3429000"/>
            <a:ext cx="6096000" cy="3429000"/>
          </a:xfrm>
        </p:spPr>
        <p:txBody>
          <a:bodyPr/>
          <a:lstStyle>
            <a:lvl1pPr marL="0" indent="0" algn="l">
              <a:buFontTx/>
              <a:buNone/>
              <a:defRPr/>
            </a:lvl1pPr>
            <a:lvl3pPr marL="914400" indent="0" algn="l">
              <a:buFontTx/>
              <a:buNone/>
              <a:defRPr/>
            </a:lvl3pPr>
            <a:lvl4pPr marL="1371600" indent="0">
              <a:buFontTx/>
              <a:buNone/>
              <a:defRPr/>
            </a:lvl4pPr>
            <a:lvl5pPr marL="1828800" indent="0">
              <a:buFontTx/>
              <a:buNone/>
              <a:defRPr/>
            </a:lvl5pPr>
          </a:lstStyle>
          <a:p>
            <a:pPr lvl="0"/>
            <a:r>
              <a:rPr lang="en-US" dirty="0"/>
              <a:t>   </a:t>
            </a:r>
            <a:br>
              <a:rPr lang="en-US" dirty="0"/>
            </a:br>
            <a:r>
              <a:rPr lang="en-US" dirty="0"/>
              <a:t>       Click to edit Master text styles</a:t>
            </a:r>
          </a:p>
          <a:p>
            <a:pPr lvl="2"/>
            <a:br>
              <a:rPr lang="en-US" dirty="0"/>
            </a:br>
            <a:r>
              <a:rPr lang="en-US" dirty="0"/>
              <a:t>Third level</a:t>
            </a:r>
          </a:p>
        </p:txBody>
      </p:sp>
      <p:sp>
        <p:nvSpPr>
          <p:cNvPr id="11" name="Text Placeholder 2">
            <a:extLst>
              <a:ext uri="{FF2B5EF4-FFF2-40B4-BE49-F238E27FC236}">
                <a16:creationId xmlns:a16="http://schemas.microsoft.com/office/drawing/2014/main" id="{866D672E-4A67-48E6-84B8-7DB399CC8C4D}"/>
              </a:ext>
            </a:extLst>
          </p:cNvPr>
          <p:cNvSpPr>
            <a:spLocks noGrp="1"/>
          </p:cNvSpPr>
          <p:nvPr>
            <p:ph type="body" sz="quarter" idx="14" hasCustomPrompt="1"/>
          </p:nvPr>
        </p:nvSpPr>
        <p:spPr>
          <a:xfrm>
            <a:off x="6096000" y="3429000"/>
            <a:ext cx="6096000" cy="3429000"/>
          </a:xfrm>
        </p:spPr>
        <p:txBody>
          <a:bodyPr/>
          <a:lstStyle>
            <a:lvl1pPr marL="0" indent="0" algn="l">
              <a:buFontTx/>
              <a:buNone/>
              <a:defRPr/>
            </a:lvl1pPr>
            <a:lvl3pPr marL="914400" indent="0" algn="l">
              <a:buFontTx/>
              <a:buNone/>
              <a:defRPr/>
            </a:lvl3pPr>
            <a:lvl4pPr marL="1371600" indent="0">
              <a:buFontTx/>
              <a:buNone/>
              <a:defRPr/>
            </a:lvl4pPr>
            <a:lvl5pPr marL="1828800" indent="0">
              <a:buFontTx/>
              <a:buNone/>
              <a:defRPr/>
            </a:lvl5pPr>
          </a:lstStyle>
          <a:p>
            <a:pPr lvl="0"/>
            <a:r>
              <a:rPr lang="en-US" dirty="0"/>
              <a:t>   </a:t>
            </a:r>
            <a:br>
              <a:rPr lang="en-US" dirty="0"/>
            </a:br>
            <a:r>
              <a:rPr lang="en-US" dirty="0"/>
              <a:t>       Click to edit Master text styles</a:t>
            </a:r>
          </a:p>
          <a:p>
            <a:pPr lvl="2"/>
            <a:br>
              <a:rPr lang="en-US" dirty="0"/>
            </a:br>
            <a:r>
              <a:rPr lang="en-US" dirty="0"/>
              <a:t>Third level</a:t>
            </a:r>
          </a:p>
        </p:txBody>
      </p:sp>
    </p:spTree>
    <p:extLst>
      <p:ext uri="{BB962C8B-B14F-4D97-AF65-F5344CB8AC3E}">
        <p14:creationId xmlns:p14="http://schemas.microsoft.com/office/powerpoint/2010/main" val="388172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011615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1762EF-5B64-48B4-9883-C21789DE660F}"/>
              </a:ext>
            </a:extLst>
          </p:cNvPr>
          <p:cNvSpPr>
            <a:spLocks noGrp="1"/>
          </p:cNvSpPr>
          <p:nvPr>
            <p:ph type="pic" sz="quarter" idx="13"/>
          </p:nvPr>
        </p:nvSpPr>
        <p:spPr>
          <a:xfrm>
            <a:off x="1344000" y="2277000"/>
            <a:ext cx="3383987" cy="3383987"/>
          </a:xfrm>
          <a:prstGeom prst="flowChartConnector">
            <a:avLst/>
          </a:prstGeom>
          <a:solidFill>
            <a:schemeClr val="bg1"/>
          </a:solidFill>
        </p:spPr>
        <p:txBody>
          <a:bodyPr/>
          <a:lstStyle>
            <a:lvl1pPr marL="0" indent="0">
              <a:buFontTx/>
              <a:buNone/>
              <a:defRPr/>
            </a:lvl1pPr>
          </a:lstStyle>
          <a:p>
            <a:endParaRPr lang="en-GB" dirty="0"/>
          </a:p>
        </p:txBody>
      </p:sp>
      <p:sp>
        <p:nvSpPr>
          <p:cNvPr id="9" name="Text Placeholder 8">
            <a:extLst>
              <a:ext uri="{FF2B5EF4-FFF2-40B4-BE49-F238E27FC236}">
                <a16:creationId xmlns:a16="http://schemas.microsoft.com/office/drawing/2014/main" id="{372312A5-03EA-42AB-91F3-28E33C501EE3}"/>
              </a:ext>
            </a:extLst>
          </p:cNvPr>
          <p:cNvSpPr>
            <a:spLocks noGrp="1"/>
          </p:cNvSpPr>
          <p:nvPr>
            <p:ph type="body" sz="quarter" idx="14"/>
          </p:nvPr>
        </p:nvSpPr>
        <p:spPr>
          <a:xfrm>
            <a:off x="840000" y="765000"/>
            <a:ext cx="4464000" cy="1080000"/>
          </a:xfrm>
        </p:spPr>
        <p:txBody>
          <a:bodyPr>
            <a:normAutofit/>
          </a:bodyPr>
          <a:lstStyle>
            <a:lvl1pPr marL="0" indent="0">
              <a:buFontTx/>
              <a:buNone/>
              <a:defRPr sz="4000">
                <a:solidFill>
                  <a:schemeClr val="bg1"/>
                </a:solidFill>
              </a:defRPr>
            </a:lvl1pPr>
          </a:lstStyle>
          <a:p>
            <a:pPr lvl="0"/>
            <a:r>
              <a:rPr lang="en-US" dirty="0"/>
              <a:t>Click to edit Master text</a:t>
            </a:r>
            <a:endParaRPr lang="en-GB" dirty="0"/>
          </a:p>
        </p:txBody>
      </p:sp>
      <p:sp>
        <p:nvSpPr>
          <p:cNvPr id="11" name="Text Placeholder 10">
            <a:extLst>
              <a:ext uri="{FF2B5EF4-FFF2-40B4-BE49-F238E27FC236}">
                <a16:creationId xmlns:a16="http://schemas.microsoft.com/office/drawing/2014/main" id="{9109A73B-3708-473E-8E2B-ECCF8848C1A5}"/>
              </a:ext>
            </a:extLst>
          </p:cNvPr>
          <p:cNvSpPr>
            <a:spLocks noGrp="1"/>
          </p:cNvSpPr>
          <p:nvPr>
            <p:ph type="body" sz="quarter" idx="15"/>
          </p:nvPr>
        </p:nvSpPr>
        <p:spPr>
          <a:xfrm>
            <a:off x="5808000" y="2398875"/>
            <a:ext cx="5616575" cy="454125"/>
          </a:xfrm>
        </p:spPr>
        <p:txBody>
          <a:bodyPr/>
          <a:lstStyle>
            <a:lvl1pPr marL="0" indent="0">
              <a:buFontTx/>
              <a:buNone/>
              <a:defRPr>
                <a:solidFill>
                  <a:schemeClr val="bg1"/>
                </a:solidFill>
              </a:defRPr>
            </a:lvl1pPr>
          </a:lstStyle>
          <a:p>
            <a:pPr lvl="0"/>
            <a:r>
              <a:rPr lang="en-US" dirty="0"/>
              <a:t>Click to edit Master text styles</a:t>
            </a:r>
          </a:p>
        </p:txBody>
      </p:sp>
      <p:sp>
        <p:nvSpPr>
          <p:cNvPr id="13" name="Text Placeholder 10">
            <a:extLst>
              <a:ext uri="{FF2B5EF4-FFF2-40B4-BE49-F238E27FC236}">
                <a16:creationId xmlns:a16="http://schemas.microsoft.com/office/drawing/2014/main" id="{832F7AF3-BF1D-46F2-83CC-0B8AA1CFA3A4}"/>
              </a:ext>
            </a:extLst>
          </p:cNvPr>
          <p:cNvSpPr>
            <a:spLocks noGrp="1"/>
          </p:cNvSpPr>
          <p:nvPr>
            <p:ph type="body" sz="quarter" idx="16"/>
          </p:nvPr>
        </p:nvSpPr>
        <p:spPr>
          <a:xfrm>
            <a:off x="5808000" y="2896425"/>
            <a:ext cx="5616575" cy="720000"/>
          </a:xfrm>
        </p:spPr>
        <p:txBody>
          <a:bodyPr>
            <a:normAutofit/>
          </a:bodyPr>
          <a:lstStyle>
            <a:lvl1pPr marL="0" indent="0">
              <a:buFontTx/>
              <a:buNone/>
              <a:defRPr sz="1400">
                <a:solidFill>
                  <a:schemeClr val="bg1"/>
                </a:solidFill>
              </a:defRPr>
            </a:lvl1pPr>
          </a:lstStyle>
          <a:p>
            <a:pPr lvl="0"/>
            <a:r>
              <a:rPr lang="en-US" dirty="0"/>
              <a:t>Click to edit Master text styles</a:t>
            </a:r>
          </a:p>
        </p:txBody>
      </p:sp>
      <p:sp>
        <p:nvSpPr>
          <p:cNvPr id="16" name="Text Placeholder 10">
            <a:extLst>
              <a:ext uri="{FF2B5EF4-FFF2-40B4-BE49-F238E27FC236}">
                <a16:creationId xmlns:a16="http://schemas.microsoft.com/office/drawing/2014/main" id="{49A0BA3A-99BA-4230-BCBC-B27470FB136F}"/>
              </a:ext>
            </a:extLst>
          </p:cNvPr>
          <p:cNvSpPr>
            <a:spLocks noGrp="1"/>
          </p:cNvSpPr>
          <p:nvPr>
            <p:ph type="body" sz="quarter" idx="19"/>
          </p:nvPr>
        </p:nvSpPr>
        <p:spPr>
          <a:xfrm>
            <a:off x="1488000" y="5942837"/>
            <a:ext cx="3383987" cy="300300"/>
          </a:xfrm>
        </p:spPr>
        <p:txBody>
          <a:bodyPr>
            <a:normAutofit/>
          </a:bodyPr>
          <a:lstStyle>
            <a:lvl1pPr marL="0" indent="0" algn="ctr">
              <a:buFontTx/>
              <a:buNone/>
              <a:defRPr sz="1400">
                <a:solidFill>
                  <a:schemeClr val="bg1"/>
                </a:solidFill>
              </a:defRPr>
            </a:lvl1pPr>
          </a:lstStyle>
          <a:p>
            <a:pPr lvl="0"/>
            <a:r>
              <a:rPr lang="en-US" dirty="0"/>
              <a:t>Click to edit Master text styles</a:t>
            </a:r>
          </a:p>
        </p:txBody>
      </p:sp>
      <p:sp>
        <p:nvSpPr>
          <p:cNvPr id="17" name="Text Placeholder 10">
            <a:extLst>
              <a:ext uri="{FF2B5EF4-FFF2-40B4-BE49-F238E27FC236}">
                <a16:creationId xmlns:a16="http://schemas.microsoft.com/office/drawing/2014/main" id="{2C00C5FC-BD55-47D9-A1A6-C2FE37778D89}"/>
              </a:ext>
            </a:extLst>
          </p:cNvPr>
          <p:cNvSpPr>
            <a:spLocks noGrp="1"/>
          </p:cNvSpPr>
          <p:nvPr>
            <p:ph type="body" sz="quarter" idx="20"/>
          </p:nvPr>
        </p:nvSpPr>
        <p:spPr>
          <a:xfrm>
            <a:off x="5808000" y="3939450"/>
            <a:ext cx="5616575" cy="454125"/>
          </a:xfrm>
        </p:spPr>
        <p:txBody>
          <a:bodyPr/>
          <a:lstStyle>
            <a:lvl1pPr marL="0" indent="0">
              <a:buFontTx/>
              <a:buNone/>
              <a:defRPr>
                <a:solidFill>
                  <a:schemeClr val="bg1"/>
                </a:solidFill>
              </a:defRPr>
            </a:lvl1pPr>
          </a:lstStyle>
          <a:p>
            <a:pPr lvl="0"/>
            <a:r>
              <a:rPr lang="en-US" dirty="0"/>
              <a:t>Click to edit Master text styles</a:t>
            </a:r>
          </a:p>
        </p:txBody>
      </p:sp>
      <p:sp>
        <p:nvSpPr>
          <p:cNvPr id="18" name="Text Placeholder 10">
            <a:extLst>
              <a:ext uri="{FF2B5EF4-FFF2-40B4-BE49-F238E27FC236}">
                <a16:creationId xmlns:a16="http://schemas.microsoft.com/office/drawing/2014/main" id="{F8E74961-8A41-4213-8BFA-7E12946BA70B}"/>
              </a:ext>
            </a:extLst>
          </p:cNvPr>
          <p:cNvSpPr>
            <a:spLocks noGrp="1"/>
          </p:cNvSpPr>
          <p:nvPr>
            <p:ph type="body" sz="quarter" idx="21"/>
          </p:nvPr>
        </p:nvSpPr>
        <p:spPr>
          <a:xfrm>
            <a:off x="5808000" y="4437000"/>
            <a:ext cx="5616575" cy="720000"/>
          </a:xfrm>
        </p:spPr>
        <p:txBody>
          <a:bodyPr>
            <a:normAutofit/>
          </a:bodyPr>
          <a:lstStyle>
            <a:lvl1pPr marL="0" indent="0">
              <a:buFontTx/>
              <a:buNone/>
              <a:defRPr sz="14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406634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56D4422-9AD5-4F57-B03F-7AB2C7088B6F}"/>
              </a:ext>
            </a:extLst>
          </p:cNvPr>
          <p:cNvSpPr>
            <a:spLocks noGrp="1"/>
          </p:cNvSpPr>
          <p:nvPr>
            <p:ph type="pic" sz="quarter" idx="10"/>
          </p:nvPr>
        </p:nvSpPr>
        <p:spPr>
          <a:xfrm>
            <a:off x="5838825" y="0"/>
            <a:ext cx="6353175" cy="6858000"/>
          </a:xfrm>
        </p:spPr>
        <p:txBody>
          <a:bodyPr/>
          <a:lstStyle/>
          <a:p>
            <a:endParaRPr lang="en-GB"/>
          </a:p>
        </p:txBody>
      </p:sp>
    </p:spTree>
    <p:extLst>
      <p:ext uri="{BB962C8B-B14F-4D97-AF65-F5344CB8AC3E}">
        <p14:creationId xmlns:p14="http://schemas.microsoft.com/office/powerpoint/2010/main" val="4199213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836F35-F6F4-48BD-845C-2B3CF32868B9}"/>
              </a:ext>
            </a:extLst>
          </p:cNvPr>
          <p:cNvSpPr>
            <a:spLocks noGrp="1"/>
          </p:cNvSpPr>
          <p:nvPr>
            <p:ph type="pic" sz="quarter" idx="10"/>
          </p:nvPr>
        </p:nvSpPr>
        <p:spPr>
          <a:xfrm>
            <a:off x="0" y="0"/>
            <a:ext cx="6096000" cy="3429000"/>
          </a:xfrm>
        </p:spPr>
        <p:txBody>
          <a:bodyPr/>
          <a:lstStyle/>
          <a:p>
            <a:endParaRPr lang="en-GB"/>
          </a:p>
        </p:txBody>
      </p:sp>
      <p:sp>
        <p:nvSpPr>
          <p:cNvPr id="8" name="Picture Placeholder 6">
            <a:extLst>
              <a:ext uri="{FF2B5EF4-FFF2-40B4-BE49-F238E27FC236}">
                <a16:creationId xmlns:a16="http://schemas.microsoft.com/office/drawing/2014/main" id="{61E5AA44-35F6-4ADC-ADCB-FDABB12D73FD}"/>
              </a:ext>
            </a:extLst>
          </p:cNvPr>
          <p:cNvSpPr>
            <a:spLocks noGrp="1"/>
          </p:cNvSpPr>
          <p:nvPr>
            <p:ph type="pic" sz="quarter" idx="11"/>
          </p:nvPr>
        </p:nvSpPr>
        <p:spPr>
          <a:xfrm>
            <a:off x="0" y="3429000"/>
            <a:ext cx="6096000" cy="3429000"/>
          </a:xfrm>
        </p:spPr>
        <p:txBody>
          <a:bodyPr/>
          <a:lstStyle/>
          <a:p>
            <a:endParaRPr lang="en-GB"/>
          </a:p>
        </p:txBody>
      </p:sp>
      <p:sp>
        <p:nvSpPr>
          <p:cNvPr id="9" name="Picture Placeholder 6">
            <a:extLst>
              <a:ext uri="{FF2B5EF4-FFF2-40B4-BE49-F238E27FC236}">
                <a16:creationId xmlns:a16="http://schemas.microsoft.com/office/drawing/2014/main" id="{F4D773C2-659A-481A-B12C-AB00BC572032}"/>
              </a:ext>
            </a:extLst>
          </p:cNvPr>
          <p:cNvSpPr>
            <a:spLocks noGrp="1"/>
          </p:cNvSpPr>
          <p:nvPr>
            <p:ph type="pic" sz="quarter" idx="12"/>
          </p:nvPr>
        </p:nvSpPr>
        <p:spPr>
          <a:xfrm>
            <a:off x="6096000" y="0"/>
            <a:ext cx="6096000" cy="3429000"/>
          </a:xfrm>
        </p:spPr>
        <p:txBody>
          <a:bodyPr/>
          <a:lstStyle/>
          <a:p>
            <a:endParaRPr lang="en-GB"/>
          </a:p>
        </p:txBody>
      </p:sp>
      <p:sp>
        <p:nvSpPr>
          <p:cNvPr id="10" name="Picture Placeholder 6">
            <a:extLst>
              <a:ext uri="{FF2B5EF4-FFF2-40B4-BE49-F238E27FC236}">
                <a16:creationId xmlns:a16="http://schemas.microsoft.com/office/drawing/2014/main" id="{61E8C6FD-9C40-45F1-B97D-9F07662548C2}"/>
              </a:ext>
            </a:extLst>
          </p:cNvPr>
          <p:cNvSpPr>
            <a:spLocks noGrp="1"/>
          </p:cNvSpPr>
          <p:nvPr>
            <p:ph type="pic" sz="quarter" idx="13"/>
          </p:nvPr>
        </p:nvSpPr>
        <p:spPr>
          <a:xfrm>
            <a:off x="6096000" y="3429000"/>
            <a:ext cx="6096000" cy="3429000"/>
          </a:xfrm>
        </p:spPr>
        <p:txBody>
          <a:bodyPr/>
          <a:lstStyle/>
          <a:p>
            <a:endParaRPr lang="en-GB"/>
          </a:p>
        </p:txBody>
      </p:sp>
    </p:spTree>
    <p:extLst>
      <p:ext uri="{BB962C8B-B14F-4D97-AF65-F5344CB8AC3E}">
        <p14:creationId xmlns:p14="http://schemas.microsoft.com/office/powerpoint/2010/main" val="4914428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E6F0D9E-3F29-4A15-BCAB-AFA48223BA79}"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15626-FDB3-428B-BF05-FB4D83B96E7F}" type="slidenum">
              <a:rPr lang="en-GB" smtClean="0"/>
              <a:t>‹#›</a:t>
            </a:fld>
            <a:endParaRPr lang="en-GB"/>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78104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F0D9E-3F29-4A15-BCAB-AFA48223BA79}"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15626-FDB3-428B-BF05-FB4D83B96E7F}" type="slidenum">
              <a:rPr lang="en-GB" smtClean="0"/>
              <a:t>‹#›</a:t>
            </a:fld>
            <a:endParaRPr lang="en-GB"/>
          </a:p>
        </p:txBody>
      </p:sp>
    </p:spTree>
    <p:extLst>
      <p:ext uri="{BB962C8B-B14F-4D97-AF65-F5344CB8AC3E}">
        <p14:creationId xmlns:p14="http://schemas.microsoft.com/office/powerpoint/2010/main" val="318799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6F0D9E-3F29-4A15-BCAB-AFA48223BA79}"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15626-FDB3-428B-BF05-FB4D83B96E7F}"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69525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6F0D9E-3F29-4A15-BCAB-AFA48223BA79}" type="datetimeFigureOut">
              <a:rPr lang="en-GB" smtClean="0"/>
              <a:t>11/10/2023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C15626-FDB3-428B-BF05-FB4D83B96E7F}" type="slidenum">
              <a:rPr lang="en-GB" smtClean="0"/>
              <a:t>‹#›</a:t>
            </a:fld>
            <a:endParaRPr lang="en-GB"/>
          </a:p>
        </p:txBody>
      </p:sp>
    </p:spTree>
    <p:extLst>
      <p:ext uri="{BB962C8B-B14F-4D97-AF65-F5344CB8AC3E}">
        <p14:creationId xmlns:p14="http://schemas.microsoft.com/office/powerpoint/2010/main" val="12176034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6F0D9E-3F29-4A15-BCAB-AFA48223BA79}" type="datetimeFigureOut">
              <a:rPr lang="en-GB" smtClean="0"/>
              <a:t>11/10/2023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DC15626-FDB3-428B-BF05-FB4D83B96E7F}" type="slidenum">
              <a:rPr lang="en-GB" smtClean="0"/>
              <a:t>‹#›</a:t>
            </a:fld>
            <a:endParaRPr lang="en-GB"/>
          </a:p>
        </p:txBody>
      </p:sp>
    </p:spTree>
    <p:extLst>
      <p:ext uri="{BB962C8B-B14F-4D97-AF65-F5344CB8AC3E}">
        <p14:creationId xmlns:p14="http://schemas.microsoft.com/office/powerpoint/2010/main" val="24747360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6F0D9E-3F29-4A15-BCAB-AFA48223BA79}" type="datetimeFigureOut">
              <a:rPr lang="en-GB" smtClean="0"/>
              <a:t>11/10/2023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DC15626-FDB3-428B-BF05-FB4D83B96E7F}" type="slidenum">
              <a:rPr lang="en-GB" smtClean="0"/>
              <a:t>‹#›</a:t>
            </a:fld>
            <a:endParaRPr lang="en-GB"/>
          </a:p>
        </p:txBody>
      </p:sp>
    </p:spTree>
    <p:extLst>
      <p:ext uri="{BB962C8B-B14F-4D97-AF65-F5344CB8AC3E}">
        <p14:creationId xmlns:p14="http://schemas.microsoft.com/office/powerpoint/2010/main" val="9472336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F0D9E-3F29-4A15-BCAB-AFA48223BA79}" type="datetimeFigureOut">
              <a:rPr lang="en-GB" smtClean="0"/>
              <a:t>11/10/2023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DC15626-FDB3-428B-BF05-FB4D83B96E7F}" type="slidenum">
              <a:rPr lang="en-GB" smtClean="0"/>
              <a:t>‹#›</a:t>
            </a:fld>
            <a:endParaRPr lang="en-GB"/>
          </a:p>
        </p:txBody>
      </p:sp>
    </p:spTree>
    <p:extLst>
      <p:ext uri="{BB962C8B-B14F-4D97-AF65-F5344CB8AC3E}">
        <p14:creationId xmlns:p14="http://schemas.microsoft.com/office/powerpoint/2010/main" val="251094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4053297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6F0D9E-3F29-4A15-BCAB-AFA48223BA79}" type="datetimeFigureOut">
              <a:rPr lang="en-GB" smtClean="0"/>
              <a:t>11/10/2023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C15626-FDB3-428B-BF05-FB4D83B96E7F}" type="slidenum">
              <a:rPr lang="en-GB" smtClean="0"/>
              <a:t>‹#›</a:t>
            </a:fld>
            <a:endParaRPr lang="en-GB"/>
          </a:p>
        </p:txBody>
      </p:sp>
    </p:spTree>
    <p:extLst>
      <p:ext uri="{BB962C8B-B14F-4D97-AF65-F5344CB8AC3E}">
        <p14:creationId xmlns:p14="http://schemas.microsoft.com/office/powerpoint/2010/main" val="15194231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6F0D9E-3F29-4A15-BCAB-AFA48223BA79}" type="datetimeFigureOut">
              <a:rPr lang="en-GB" smtClean="0"/>
              <a:t>11/10/2023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C15626-FDB3-428B-BF05-FB4D83B96E7F}"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0466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F0D9E-3F29-4A15-BCAB-AFA48223BA79}"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15626-FDB3-428B-BF05-FB4D83B96E7F}" type="slidenum">
              <a:rPr lang="en-GB" smtClean="0"/>
              <a:t>‹#›</a:t>
            </a:fld>
            <a:endParaRPr lang="en-GB"/>
          </a:p>
        </p:txBody>
      </p:sp>
    </p:spTree>
    <p:extLst>
      <p:ext uri="{BB962C8B-B14F-4D97-AF65-F5344CB8AC3E}">
        <p14:creationId xmlns:p14="http://schemas.microsoft.com/office/powerpoint/2010/main" val="9838633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F0D9E-3F29-4A15-BCAB-AFA48223BA79}"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15626-FDB3-428B-BF05-FB4D83B96E7F}" type="slidenum">
              <a:rPr lang="en-GB" smtClean="0"/>
              <a:t>‹#›</a:t>
            </a:fld>
            <a:endParaRPr lang="en-GB"/>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875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9233102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8892085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5160160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D6550B-1DC0-4700-857F-4427C3D6A02A}" type="datetimeFigureOut">
              <a:rPr lang="en-GB" smtClean="0"/>
              <a:t>11/10/2023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4495467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D6550B-1DC0-4700-857F-4427C3D6A02A}" type="datetimeFigureOut">
              <a:rPr lang="en-GB" smtClean="0"/>
              <a:t>11/10/2023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4430556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D6550B-1DC0-4700-857F-4427C3D6A02A}" type="datetimeFigureOut">
              <a:rPr lang="en-GB" smtClean="0"/>
              <a:t>11/10/2023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032540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D6550B-1DC0-4700-857F-4427C3D6A02A}" type="datetimeFigureOut">
              <a:rPr lang="en-GB" smtClean="0"/>
              <a:t>11/10/2023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2538494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6550B-1DC0-4700-857F-4427C3D6A02A}" type="datetimeFigureOut">
              <a:rPr lang="en-GB" smtClean="0"/>
              <a:t>11/10/2023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940213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D6550B-1DC0-4700-857F-4427C3D6A02A}" type="datetimeFigureOut">
              <a:rPr lang="en-GB" smtClean="0"/>
              <a:t>11/10/2023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8612660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D6550B-1DC0-4700-857F-4427C3D6A02A}" type="datetimeFigureOut">
              <a:rPr lang="en-GB" smtClean="0"/>
              <a:t>11/10/2023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5881364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40722094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80768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D6550B-1DC0-4700-857F-4427C3D6A02A}" type="datetimeFigureOut">
              <a:rPr lang="en-GB" smtClean="0"/>
              <a:t>11/10/2023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641721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27857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9070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5D6550B-1DC0-4700-857F-4427C3D6A02A}" type="datetimeFigureOut">
              <a:rPr lang="en-GB" smtClean="0"/>
              <a:t>11/10/2023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371141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D6550B-1DC0-4700-857F-4427C3D6A02A}" type="datetimeFigureOut">
              <a:rPr lang="en-GB" smtClean="0"/>
              <a:t>11/10/2023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72670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D6550B-1DC0-4700-857F-4427C3D6A02A}" type="datetimeFigureOut">
              <a:rPr lang="en-GB" smtClean="0"/>
              <a:t>11/10/2023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C598759-2E07-4507-9B53-894437B8F4DA}" type="slidenum">
              <a:rPr lang="en-GB" smtClean="0"/>
              <a:t>‹#›</a:t>
            </a:fld>
            <a:endParaRPr lang="en-GB"/>
          </a:p>
        </p:txBody>
      </p:sp>
    </p:spTree>
    <p:extLst>
      <p:ext uri="{BB962C8B-B14F-4D97-AF65-F5344CB8AC3E}">
        <p14:creationId xmlns:p14="http://schemas.microsoft.com/office/powerpoint/2010/main" val="1230219711"/>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673" r:id="rId19"/>
    <p:sldLayoutId id="2147483674" r:id="rId20"/>
    <p:sldLayoutId id="2147483675" r:id="rId21"/>
    <p:sldLayoutId id="2147483676" r:id="rId22"/>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D6550B-1DC0-4700-857F-4427C3D6A02A}" type="datetimeFigureOut">
              <a:rPr lang="en-GB" smtClean="0"/>
              <a:t>11/10/2023</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C598759-2E07-4507-9B53-894437B8F4DA}" type="slidenum">
              <a:rPr lang="en-GB" smtClean="0"/>
              <a:t>‹#›</a:t>
            </a:fld>
            <a:endParaRPr lang="en-GB"/>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635829"/>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6550B-1DC0-4700-857F-4427C3D6A02A}" type="datetimeFigureOut">
              <a:rPr lang="en-GB" smtClean="0"/>
              <a:t>11/10/2023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98759-2E07-4507-9B53-894437B8F4DA}" type="slidenum">
              <a:rPr lang="en-GB" smtClean="0"/>
              <a:t>‹#›</a:t>
            </a:fld>
            <a:endParaRPr lang="en-GB"/>
          </a:p>
        </p:txBody>
      </p:sp>
    </p:spTree>
    <p:extLst>
      <p:ext uri="{BB962C8B-B14F-4D97-AF65-F5344CB8AC3E}">
        <p14:creationId xmlns:p14="http://schemas.microsoft.com/office/powerpoint/2010/main" val="771893652"/>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heerajKumar123987/Bankruptcy-Project" TargetMode="Externa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9.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cedirect.com/topics/computer-science/neural-network" TargetMode="External"/><Relationship Id="rId7" Type="http://schemas.openxmlformats.org/officeDocument/2006/relationships/hyperlink" Target="https://www.sciencedirect.com/topics/computer-science/case-based-reasoning" TargetMode="External"/><Relationship Id="rId2" Type="http://schemas.openxmlformats.org/officeDocument/2006/relationships/hyperlink" Target="https://www.sciencedirect.com/topics/computer-science/financial-ratio" TargetMode="External"/><Relationship Id="rId1" Type="http://schemas.openxmlformats.org/officeDocument/2006/relationships/slideLayout" Target="../slideLayouts/slideLayout29.xml"/><Relationship Id="rId6" Type="http://schemas.openxmlformats.org/officeDocument/2006/relationships/hyperlink" Target="https://www.sciencedirect.com/topics/engineering/probit" TargetMode="External"/><Relationship Id="rId5" Type="http://schemas.openxmlformats.org/officeDocument/2006/relationships/hyperlink" Target="https://www.sciencedirect.com/topics/computer-science/logistic-regression" TargetMode="External"/><Relationship Id="rId4" Type="http://schemas.openxmlformats.org/officeDocument/2006/relationships/hyperlink" Target="https://www.sciencedirect.com/topics/computer-science/discriminant-analysi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0.webp"/><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9DF819-0082-41AA-ACB4-B0564110E22F}"/>
              </a:ext>
            </a:extLst>
          </p:cNvPr>
          <p:cNvSpPr/>
          <p:nvPr/>
        </p:nvSpPr>
        <p:spPr>
          <a:xfrm>
            <a:off x="88900" y="101600"/>
            <a:ext cx="12001500" cy="66421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A848854E-EC85-4CF3-8AD9-F08CC32C4EFB}"/>
              </a:ext>
            </a:extLst>
          </p:cNvPr>
          <p:cNvSpPr/>
          <p:nvPr/>
        </p:nvSpPr>
        <p:spPr>
          <a:xfrm>
            <a:off x="5644658" y="6319349"/>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itle 5">
            <a:extLst>
              <a:ext uri="{FF2B5EF4-FFF2-40B4-BE49-F238E27FC236}">
                <a16:creationId xmlns:a16="http://schemas.microsoft.com/office/drawing/2014/main" id="{FA2FEE5F-A1A6-4E84-A713-B9A9336C761D}"/>
              </a:ext>
            </a:extLst>
          </p:cNvPr>
          <p:cNvSpPr>
            <a:spLocks noGrp="1"/>
          </p:cNvSpPr>
          <p:nvPr>
            <p:ph type="title"/>
          </p:nvPr>
        </p:nvSpPr>
        <p:spPr>
          <a:xfrm>
            <a:off x="2285584" y="271951"/>
            <a:ext cx="6718147" cy="1268963"/>
          </a:xfrm>
        </p:spPr>
        <p:txBody>
          <a:bodyPr>
            <a:noAutofit/>
          </a:bodyPr>
          <a:lstStyle/>
          <a:p>
            <a:pPr algn="ctr"/>
            <a:br>
              <a:rPr lang="en-GB" sz="6600" b="1" dirty="0">
                <a:solidFill>
                  <a:srgbClr val="FFFF00"/>
                </a:solidFill>
                <a:latin typeface="+mn-lt"/>
              </a:rPr>
            </a:br>
            <a:r>
              <a:rPr lang="en-GB" sz="3600" b="1" dirty="0">
                <a:solidFill>
                  <a:srgbClr val="FFFF00"/>
                </a:solidFill>
                <a:latin typeface="+mn-lt"/>
              </a:rPr>
              <a:t>Project NAME</a:t>
            </a:r>
            <a:br>
              <a:rPr lang="en-GB" sz="3600" b="1" dirty="0">
                <a:solidFill>
                  <a:srgbClr val="FFFF00"/>
                </a:solidFill>
                <a:latin typeface="+mn-lt"/>
              </a:rPr>
            </a:br>
            <a:r>
              <a:rPr lang="en-GB" sz="3600" b="1" dirty="0">
                <a:solidFill>
                  <a:srgbClr val="0070C0"/>
                </a:solidFill>
                <a:latin typeface="+mn-lt"/>
              </a:rPr>
              <a:t>Bankruptcy PREVENTION</a:t>
            </a:r>
          </a:p>
        </p:txBody>
      </p:sp>
      <p:sp>
        <p:nvSpPr>
          <p:cNvPr id="5" name="TextBox 4">
            <a:extLst>
              <a:ext uri="{FF2B5EF4-FFF2-40B4-BE49-F238E27FC236}">
                <a16:creationId xmlns:a16="http://schemas.microsoft.com/office/drawing/2014/main" id="{86C4EB56-C491-0912-C53D-1FC8D15CFB80}"/>
              </a:ext>
            </a:extLst>
          </p:cNvPr>
          <p:cNvSpPr txBox="1"/>
          <p:nvPr/>
        </p:nvSpPr>
        <p:spPr>
          <a:xfrm>
            <a:off x="3869379" y="2246399"/>
            <a:ext cx="3817257" cy="4339650"/>
          </a:xfrm>
          <a:prstGeom prst="rect">
            <a:avLst/>
          </a:prstGeom>
          <a:noFill/>
          <a:effectLst>
            <a:glow rad="63500">
              <a:schemeClr val="accent3">
                <a:satMod val="175000"/>
                <a:alpha val="40000"/>
              </a:schemeClr>
            </a:glow>
          </a:effectLst>
        </p:spPr>
        <p:txBody>
          <a:bodyPr wrap="square" rtlCol="0">
            <a:spAutoFit/>
          </a:bodyPr>
          <a:lstStyle/>
          <a:p>
            <a:r>
              <a:rPr lang="en-IN" sz="3200" dirty="0">
                <a:solidFill>
                  <a:schemeClr val="bg1"/>
                </a:solidFill>
                <a:latin typeface="Bahnschrift SemiLight SemiConde" panose="020B0502040204020203" pitchFamily="34" charset="0"/>
              </a:rPr>
              <a:t> </a:t>
            </a:r>
            <a:r>
              <a:rPr lang="en-IN" sz="4000" dirty="0">
                <a:solidFill>
                  <a:srgbClr val="FF0000"/>
                </a:solidFill>
                <a:latin typeface="Perpetua" panose="02020502060401020303" pitchFamily="18" charset="0"/>
              </a:rPr>
              <a:t>Project</a:t>
            </a:r>
            <a:r>
              <a:rPr lang="en-IN" sz="4000" dirty="0">
                <a:solidFill>
                  <a:schemeClr val="bg1"/>
                </a:solidFill>
                <a:latin typeface="Perpetua" panose="02020502060401020303" pitchFamily="18" charset="0"/>
              </a:rPr>
              <a:t> </a:t>
            </a:r>
            <a:r>
              <a:rPr lang="en-IN" sz="4000" dirty="0">
                <a:solidFill>
                  <a:srgbClr val="FF0000"/>
                </a:solidFill>
                <a:latin typeface="Perpetua" panose="02020502060401020303" pitchFamily="18" charset="0"/>
              </a:rPr>
              <a:t>Group</a:t>
            </a:r>
            <a:r>
              <a:rPr lang="en-IN" sz="4000" dirty="0">
                <a:solidFill>
                  <a:schemeClr val="bg1"/>
                </a:solidFill>
                <a:latin typeface="Perpetua" panose="02020502060401020303" pitchFamily="18" charset="0"/>
              </a:rPr>
              <a:t> </a:t>
            </a:r>
            <a:r>
              <a:rPr lang="en-IN" sz="4000" dirty="0">
                <a:solidFill>
                  <a:srgbClr val="FF0000"/>
                </a:solidFill>
                <a:latin typeface="Perpetua" panose="02020502060401020303" pitchFamily="18" charset="0"/>
              </a:rPr>
              <a:t>03</a:t>
            </a:r>
          </a:p>
          <a:p>
            <a:endParaRPr lang="en-IN" sz="3200" dirty="0">
              <a:solidFill>
                <a:srgbClr val="FF0000"/>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dirty="0">
                <a:solidFill>
                  <a:srgbClr val="00B050"/>
                </a:solidFill>
                <a:latin typeface="Cambria Math" panose="02040503050406030204" pitchFamily="18" charset="0"/>
                <a:ea typeface="Cambria Math" panose="02040503050406030204" pitchFamily="18" charset="0"/>
              </a:rPr>
              <a:t>Dheeraj Kumar Meesala</a:t>
            </a:r>
          </a:p>
          <a:p>
            <a:pPr marL="285750" indent="-285750">
              <a:buFont typeface="Arial" panose="020B0604020202020204" pitchFamily="34" charset="0"/>
              <a:buChar char="•"/>
            </a:pPr>
            <a:r>
              <a:rPr lang="en-GB" dirty="0">
                <a:solidFill>
                  <a:srgbClr val="00B050"/>
                </a:solidFill>
                <a:latin typeface="Cambria Math" panose="02040503050406030204" pitchFamily="18" charset="0"/>
                <a:ea typeface="Cambria Math" panose="02040503050406030204" pitchFamily="18" charset="0"/>
              </a:rPr>
              <a:t>R</a:t>
            </a:r>
            <a:r>
              <a:rPr lang="en-IN" dirty="0">
                <a:solidFill>
                  <a:srgbClr val="00B050"/>
                </a:solidFill>
                <a:latin typeface="Cambria Math" panose="02040503050406030204" pitchFamily="18" charset="0"/>
                <a:ea typeface="Cambria Math" panose="02040503050406030204" pitchFamily="18" charset="0"/>
              </a:rPr>
              <a:t>ohit Bharat Gaikwad</a:t>
            </a:r>
          </a:p>
          <a:p>
            <a:pPr marL="285750" indent="-285750">
              <a:buFont typeface="Arial" panose="020B0604020202020204" pitchFamily="34" charset="0"/>
              <a:buChar char="•"/>
            </a:pPr>
            <a:r>
              <a:rPr lang="en-GB" dirty="0">
                <a:solidFill>
                  <a:srgbClr val="00B050"/>
                </a:solidFill>
                <a:latin typeface="Cambria Math" panose="02040503050406030204" pitchFamily="18" charset="0"/>
                <a:ea typeface="Cambria Math" panose="02040503050406030204" pitchFamily="18" charset="0"/>
              </a:rPr>
              <a:t>I</a:t>
            </a:r>
            <a:r>
              <a:rPr lang="en-IN" dirty="0">
                <a:solidFill>
                  <a:srgbClr val="00B050"/>
                </a:solidFill>
                <a:latin typeface="Cambria Math" panose="02040503050406030204" pitchFamily="18" charset="0"/>
                <a:ea typeface="Cambria Math" panose="02040503050406030204" pitchFamily="18" charset="0"/>
              </a:rPr>
              <a:t>mran Ayyub Khan</a:t>
            </a:r>
          </a:p>
          <a:p>
            <a:pPr marL="285750" indent="-285750">
              <a:buFont typeface="Arial" panose="020B0604020202020204" pitchFamily="34" charset="0"/>
              <a:buChar char="•"/>
            </a:pPr>
            <a:r>
              <a:rPr lang="en-GB" dirty="0">
                <a:solidFill>
                  <a:srgbClr val="00B050"/>
                </a:solidFill>
                <a:latin typeface="Cambria Math" panose="02040503050406030204" pitchFamily="18" charset="0"/>
                <a:ea typeface="Cambria Math" panose="02040503050406030204" pitchFamily="18" charset="0"/>
              </a:rPr>
              <a:t>Ganesh Deepak Kalambe</a:t>
            </a:r>
          </a:p>
          <a:p>
            <a:pPr marL="285750" indent="-285750">
              <a:buFont typeface="Arial" panose="020B0604020202020204" pitchFamily="34" charset="0"/>
              <a:buChar char="•"/>
            </a:pPr>
            <a:r>
              <a:rPr lang="en-GB" dirty="0">
                <a:solidFill>
                  <a:srgbClr val="00B050"/>
                </a:solidFill>
                <a:latin typeface="Cambria Math" panose="02040503050406030204" pitchFamily="18" charset="0"/>
                <a:ea typeface="Cambria Math" panose="02040503050406030204" pitchFamily="18" charset="0"/>
              </a:rPr>
              <a:t>Mohan Samdhan Patil</a:t>
            </a:r>
          </a:p>
          <a:p>
            <a:pPr marL="285750" indent="-285750">
              <a:buFont typeface="Arial" panose="020B0604020202020204" pitchFamily="34" charset="0"/>
              <a:buChar char="•"/>
            </a:pPr>
            <a:r>
              <a:rPr lang="en-GB" dirty="0">
                <a:solidFill>
                  <a:srgbClr val="00B050"/>
                </a:solidFill>
                <a:latin typeface="Cambria Math" panose="02040503050406030204" pitchFamily="18" charset="0"/>
                <a:ea typeface="Cambria Math" panose="02040503050406030204" pitchFamily="18" charset="0"/>
              </a:rPr>
              <a:t>Ganesh Deepak Kalambe</a:t>
            </a:r>
            <a:endParaRPr lang="en-IN" dirty="0">
              <a:solidFill>
                <a:srgbClr val="00B050"/>
              </a:solidFill>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endParaRPr lang="en-GB" sz="3200" dirty="0">
              <a:solidFill>
                <a:srgbClr val="FF0000"/>
              </a:solidFill>
              <a:latin typeface="Bahnschrift SemiLight SemiConde" panose="020B0502040204020203" pitchFamily="34" charset="0"/>
            </a:endParaRPr>
          </a:p>
          <a:p>
            <a:pPr marL="457200" indent="-457200">
              <a:buFont typeface="Arial" panose="020B0604020202020204" pitchFamily="34" charset="0"/>
              <a:buChar char="•"/>
            </a:pPr>
            <a:endParaRPr lang="en-IN" sz="3200" dirty="0">
              <a:solidFill>
                <a:srgbClr val="FF0000"/>
              </a:solidFill>
              <a:latin typeface="Bahnschrift SemiLight SemiConde" panose="020B0502040204020203" pitchFamily="34" charset="0"/>
            </a:endParaRPr>
          </a:p>
          <a:p>
            <a:pPr marL="457200" indent="-457200">
              <a:buFont typeface="Arial" panose="020B0604020202020204" pitchFamily="34" charset="0"/>
              <a:buChar char="•"/>
            </a:pPr>
            <a:endParaRPr lang="en-IN" sz="3200" dirty="0">
              <a:solidFill>
                <a:srgbClr val="FF0000"/>
              </a:solidFill>
              <a:latin typeface="Bahnschrift SemiLight SemiConde" panose="020B0502040204020203" pitchFamily="34" charset="0"/>
            </a:endParaRPr>
          </a:p>
        </p:txBody>
      </p:sp>
      <p:sp>
        <p:nvSpPr>
          <p:cNvPr id="2" name="TextBox 1">
            <a:extLst>
              <a:ext uri="{FF2B5EF4-FFF2-40B4-BE49-F238E27FC236}">
                <a16:creationId xmlns:a16="http://schemas.microsoft.com/office/drawing/2014/main" id="{3FCD7775-3061-438F-9927-19283A31C4CE}"/>
              </a:ext>
            </a:extLst>
          </p:cNvPr>
          <p:cNvSpPr txBox="1"/>
          <p:nvPr/>
        </p:nvSpPr>
        <p:spPr>
          <a:xfrm>
            <a:off x="3356820" y="5700033"/>
            <a:ext cx="5109076" cy="461665"/>
          </a:xfrm>
          <a:prstGeom prst="rect">
            <a:avLst/>
          </a:prstGeom>
          <a:noFill/>
        </p:spPr>
        <p:txBody>
          <a:bodyPr wrap="square" rtlCol="0">
            <a:spAutoFit/>
          </a:bodyPr>
          <a:lstStyle/>
          <a:p>
            <a:r>
              <a:rPr lang="en-GB" sz="2400" dirty="0"/>
              <a:t>Github Link : </a:t>
            </a:r>
            <a:r>
              <a:rPr lang="en-GB" sz="2400" dirty="0" err="1">
                <a:hlinkClick r:id="rId2"/>
              </a:rPr>
              <a:t>Bankruptcy_Prevention</a:t>
            </a:r>
            <a:endParaRPr lang="en-IN" sz="2400" dirty="0"/>
          </a:p>
        </p:txBody>
      </p:sp>
    </p:spTree>
    <p:extLst>
      <p:ext uri="{BB962C8B-B14F-4D97-AF65-F5344CB8AC3E}">
        <p14:creationId xmlns:p14="http://schemas.microsoft.com/office/powerpoint/2010/main" val="56101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FB1F2E-DDE6-9256-AD0A-D1199926F93B}"/>
              </a:ext>
            </a:extLst>
          </p:cNvPr>
          <p:cNvSpPr txBox="1"/>
          <p:nvPr/>
        </p:nvSpPr>
        <p:spPr>
          <a:xfrm>
            <a:off x="357351" y="599088"/>
            <a:ext cx="11427212" cy="4985980"/>
          </a:xfrm>
          <a:prstGeom prst="rect">
            <a:avLst/>
          </a:prstGeom>
          <a:noFill/>
        </p:spPr>
        <p:txBody>
          <a:bodyPr wrap="square">
            <a:spAutoFit/>
          </a:bodyPr>
          <a:lstStyle/>
          <a:p>
            <a:pPr algn="ctr"/>
            <a:r>
              <a:rPr lang="en-GB" sz="3600" b="1" dirty="0">
                <a:solidFill>
                  <a:srgbClr val="FF0000"/>
                </a:solidFill>
              </a:rPr>
              <a:t>FEATURE ENGINEERING</a:t>
            </a:r>
          </a:p>
          <a:p>
            <a:endParaRPr lang="en-GB" b="1" dirty="0"/>
          </a:p>
          <a:p>
            <a:endParaRPr lang="en-GB" b="1" dirty="0"/>
          </a:p>
          <a:p>
            <a:pPr marL="285750" indent="-285750">
              <a:buFont typeface="Arial" panose="020B0604020202020204" pitchFamily="34" charset="0"/>
              <a:buChar char="•"/>
            </a:pPr>
            <a:r>
              <a:rPr lang="en-GB" dirty="0"/>
              <a:t>Handling Missing Values</a:t>
            </a:r>
          </a:p>
          <a:p>
            <a:pPr marL="285750" indent="-285750">
              <a:buFont typeface="Arial" panose="020B0604020202020204" pitchFamily="34" charset="0"/>
              <a:buChar char="•"/>
            </a:pPr>
            <a:r>
              <a:rPr lang="en-GB" dirty="0"/>
              <a:t>Handling Rare Categorical Variables</a:t>
            </a:r>
          </a:p>
          <a:p>
            <a:pPr marL="285750" indent="-285750">
              <a:buFont typeface="Arial" panose="020B0604020202020204" pitchFamily="34" charset="0"/>
              <a:buChar char="•"/>
            </a:pPr>
            <a:r>
              <a:rPr lang="en-GB" dirty="0"/>
              <a:t>Feature Transformation:</a:t>
            </a:r>
          </a:p>
          <a:p>
            <a:pPr marL="742950" lvl="1" indent="-285750">
              <a:buFont typeface="Arial" panose="020B0604020202020204" pitchFamily="34" charset="0"/>
              <a:buChar char="•"/>
            </a:pPr>
            <a:r>
              <a:rPr lang="en-GB" dirty="0"/>
              <a:t>Standardization</a:t>
            </a:r>
          </a:p>
          <a:p>
            <a:pPr marL="742950" lvl="1" indent="-285750">
              <a:buFont typeface="Arial" panose="020B0604020202020204" pitchFamily="34" charset="0"/>
              <a:buChar char="•"/>
            </a:pPr>
            <a:r>
              <a:rPr lang="en-GB" dirty="0"/>
              <a:t>Scaling/ Normalization</a:t>
            </a:r>
          </a:p>
          <a:p>
            <a:pPr marL="742950" lvl="1" indent="-285750">
              <a:buFont typeface="Arial" panose="020B0604020202020204" pitchFamily="34" charset="0"/>
              <a:buChar char="•"/>
            </a:pPr>
            <a:r>
              <a:rPr lang="en-GB" dirty="0"/>
              <a:t>Encoding (To convert categorical variables into numerical, if any)</a:t>
            </a:r>
          </a:p>
          <a:p>
            <a:pPr marL="742950" lvl="1" indent="-285750">
              <a:buFont typeface="Arial" panose="020B0604020202020204" pitchFamily="34" charset="0"/>
              <a:buChar char="•"/>
            </a:pPr>
            <a:r>
              <a:rPr lang="en-GB" dirty="0"/>
              <a:t>log, sqrt transformations of cont. variables if they are skewed</a:t>
            </a:r>
          </a:p>
          <a:p>
            <a:pPr marL="285750" indent="-285750">
              <a:buFont typeface="Arial" panose="020B0604020202020204" pitchFamily="34" charset="0"/>
              <a:buChar char="•"/>
            </a:pPr>
            <a:r>
              <a:rPr lang="en-GB" dirty="0"/>
              <a:t>Handling outliers in continuous variables.</a:t>
            </a:r>
          </a:p>
          <a:p>
            <a:pPr marL="285750" indent="-285750">
              <a:buFont typeface="Arial" panose="020B0604020202020204" pitchFamily="34" charset="0"/>
              <a:buChar char="•"/>
            </a:pPr>
            <a:endParaRPr lang="en-GB" dirty="0"/>
          </a:p>
          <a:p>
            <a:endParaRPr lang="en-GB" dirty="0"/>
          </a:p>
          <a:p>
            <a:r>
              <a:rPr lang="en-GB" sz="2400" b="1" dirty="0">
                <a:solidFill>
                  <a:srgbClr val="FFFF00"/>
                </a:solidFill>
              </a:rPr>
              <a:t>Since we don't have any missing values, categorical variables or continuous numerical data in the given data, feature engineering can be skipped.</a:t>
            </a:r>
          </a:p>
          <a:p>
            <a:endParaRPr lang="en-US" b="1" dirty="0">
              <a:solidFill>
                <a:srgbClr val="000000"/>
              </a:solidFill>
              <a:latin typeface="Helvetica Neue"/>
            </a:endParaRPr>
          </a:p>
        </p:txBody>
      </p:sp>
    </p:spTree>
    <p:extLst>
      <p:ext uri="{BB962C8B-B14F-4D97-AF65-F5344CB8AC3E}">
        <p14:creationId xmlns:p14="http://schemas.microsoft.com/office/powerpoint/2010/main" val="443357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87EF8B-D457-4617-B13F-DD8C56DAA4A7}"/>
              </a:ext>
            </a:extLst>
          </p:cNvPr>
          <p:cNvSpPr/>
          <p:nvPr/>
        </p:nvSpPr>
        <p:spPr>
          <a:xfrm>
            <a:off x="239485" y="342827"/>
            <a:ext cx="11685037" cy="6617196"/>
          </a:xfrm>
          <a:prstGeom prst="rect">
            <a:avLst/>
          </a:prstGeom>
        </p:spPr>
        <p:txBody>
          <a:bodyPr wrap="square">
            <a:spAutoFit/>
          </a:bodyPr>
          <a:lstStyle/>
          <a:p>
            <a:pPr algn="ctr"/>
            <a:r>
              <a:rPr lang="en-GB" sz="3200" b="1" dirty="0">
                <a:solidFill>
                  <a:srgbClr val="FF0000"/>
                </a:solidFill>
                <a:latin typeface="var(--jp-content-font-family)"/>
              </a:rPr>
              <a:t>MODEL BUILDING</a:t>
            </a:r>
          </a:p>
          <a:p>
            <a:pPr algn="ctr"/>
            <a:endParaRPr lang="en-GB" sz="3200" b="1" dirty="0">
              <a:solidFill>
                <a:srgbClr val="FF0000"/>
              </a:solidFill>
              <a:latin typeface="var(--jp-content-font-family)"/>
            </a:endParaRPr>
          </a:p>
          <a:p>
            <a:r>
              <a:rPr lang="en-GB" dirty="0">
                <a:latin typeface="var(--jp-content-font-family)"/>
              </a:rPr>
              <a:t>Before, proceeding with model building we should handle the imbalances in our data set, As we saw in EDA part there is clear imbalance in our dataset</a:t>
            </a:r>
            <a:r>
              <a:rPr lang="en-GB" dirty="0">
                <a:solidFill>
                  <a:srgbClr val="000000"/>
                </a:solidFill>
                <a:latin typeface="var(--jp-content-font-family)"/>
              </a:rPr>
              <a:t>.</a:t>
            </a:r>
          </a:p>
          <a:p>
            <a:endParaRPr lang="en-GB" dirty="0">
              <a:solidFill>
                <a:srgbClr val="000000"/>
              </a:solidFill>
              <a:latin typeface="var(--jp-content-font-family)"/>
            </a:endParaRPr>
          </a:p>
          <a:p>
            <a:r>
              <a:rPr lang="en-GB" b="1" dirty="0">
                <a:solidFill>
                  <a:srgbClr val="FFFF00"/>
                </a:solidFill>
                <a:latin typeface="var(--jp-content-font-family)"/>
              </a:rPr>
              <a:t>LETS BALANCE OUR DATA SET using one of the following techniques</a:t>
            </a:r>
          </a:p>
          <a:p>
            <a:endParaRPr lang="en-GB" dirty="0">
              <a:solidFill>
                <a:srgbClr val="FFFF00"/>
              </a:solidFill>
              <a:latin typeface="var(--jp-content-font-family)"/>
            </a:endParaRPr>
          </a:p>
          <a:p>
            <a:r>
              <a:rPr lang="en-GB" dirty="0">
                <a:solidFill>
                  <a:srgbClr val="00B050"/>
                </a:solidFill>
                <a:latin typeface="var(--jp-content-font-family)"/>
              </a:rPr>
              <a:t>We can handle imbalanced classes by balancing the classes by increasing minority or decreasing majority.</a:t>
            </a:r>
          </a:p>
          <a:p>
            <a:r>
              <a:rPr lang="en-GB" dirty="0">
                <a:solidFill>
                  <a:srgbClr val="00B050"/>
                </a:solidFill>
                <a:latin typeface="var(--jp-content-font-family)"/>
              </a:rPr>
              <a:t>We can do that by following few techniques:</a:t>
            </a:r>
          </a:p>
          <a:p>
            <a:endParaRPr lang="en-GB" dirty="0">
              <a:solidFill>
                <a:srgbClr val="00B050"/>
              </a:solidFill>
              <a:latin typeface="var(--jp-content-font-family)"/>
            </a:endParaRPr>
          </a:p>
          <a:p>
            <a:pPr>
              <a:buFont typeface="+mj-lt"/>
              <a:buAutoNum type="arabicPeriod"/>
            </a:pPr>
            <a:r>
              <a:rPr lang="en-GB" dirty="0">
                <a:latin typeface="var(--jp-content-font-family)"/>
              </a:rPr>
              <a:t>Random Under-Sampling</a:t>
            </a:r>
          </a:p>
          <a:p>
            <a:pPr>
              <a:buFont typeface="+mj-lt"/>
              <a:buAutoNum type="arabicPeriod"/>
            </a:pPr>
            <a:r>
              <a:rPr lang="en-GB" dirty="0">
                <a:latin typeface="var(--jp-content-font-family)"/>
              </a:rPr>
              <a:t>Random Over-Sampling</a:t>
            </a:r>
          </a:p>
          <a:p>
            <a:pPr>
              <a:buFont typeface="+mj-lt"/>
              <a:buAutoNum type="arabicPeriod"/>
            </a:pPr>
            <a:r>
              <a:rPr lang="en-GB" dirty="0">
                <a:latin typeface="var(--jp-content-font-family)"/>
              </a:rPr>
              <a:t>SMOTE - Synthetic Minority Oversampling Technique</a:t>
            </a:r>
          </a:p>
          <a:p>
            <a:pPr>
              <a:buFont typeface="+mj-lt"/>
              <a:buAutoNum type="arabicPeriod"/>
            </a:pPr>
            <a:r>
              <a:rPr lang="en-GB" dirty="0">
                <a:latin typeface="var(--jp-content-font-family)"/>
              </a:rPr>
              <a:t>ADASYN - Adaptive Synthetic Sampling Method</a:t>
            </a:r>
          </a:p>
          <a:p>
            <a:pPr>
              <a:buFont typeface="+mj-lt"/>
              <a:buAutoNum type="arabicPeriod"/>
            </a:pPr>
            <a:r>
              <a:rPr lang="en-GB" dirty="0" err="1">
                <a:latin typeface="var(--jp-content-font-family)"/>
              </a:rPr>
              <a:t>SMOTETomek</a:t>
            </a:r>
            <a:r>
              <a:rPr lang="en-GB" dirty="0">
                <a:latin typeface="var(--jp-content-font-family)"/>
              </a:rPr>
              <a:t> - Over-sampling followed by under-sampling</a:t>
            </a:r>
          </a:p>
          <a:p>
            <a:pPr>
              <a:buFont typeface="+mj-lt"/>
              <a:buAutoNum type="arabicPeriod"/>
            </a:pPr>
            <a:endParaRPr lang="en-GB" b="0" i="0" dirty="0">
              <a:effectLst/>
              <a:latin typeface="var(--jp-content-font-family)"/>
            </a:endParaRPr>
          </a:p>
          <a:p>
            <a:r>
              <a:rPr lang="en-GB" sz="2400" b="1" dirty="0">
                <a:solidFill>
                  <a:schemeClr val="accent3">
                    <a:lumMod val="75000"/>
                  </a:schemeClr>
                </a:solidFill>
              </a:rPr>
              <a:t>Under sampling tends to loss of data so we will not use that. We will go with one of Random Over-Sampling, SMOTE - Synthetic Minority Oversampling Technique, ADASYN - Adaptive Synthetic Sampling Method and see which technique works better.</a:t>
            </a:r>
            <a:endParaRPr lang="en-GB" sz="2400" dirty="0">
              <a:solidFill>
                <a:schemeClr val="accent3">
                  <a:lumMod val="75000"/>
                </a:schemeClr>
              </a:solidFill>
            </a:endParaRPr>
          </a:p>
          <a:p>
            <a:br>
              <a:rPr lang="en-GB" dirty="0"/>
            </a:br>
            <a:endParaRPr lang="en-GB" b="0" i="0" dirty="0">
              <a:effectLst/>
              <a:latin typeface="var(--jp-content-font-family)"/>
            </a:endParaRPr>
          </a:p>
        </p:txBody>
      </p:sp>
    </p:spTree>
    <p:extLst>
      <p:ext uri="{BB962C8B-B14F-4D97-AF65-F5344CB8AC3E}">
        <p14:creationId xmlns:p14="http://schemas.microsoft.com/office/powerpoint/2010/main" val="377357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62B215-52A1-43CA-828D-EA2DD8D3B89A}"/>
              </a:ext>
            </a:extLst>
          </p:cNvPr>
          <p:cNvSpPr txBox="1"/>
          <p:nvPr/>
        </p:nvSpPr>
        <p:spPr>
          <a:xfrm>
            <a:off x="2705879" y="438538"/>
            <a:ext cx="5840963" cy="646331"/>
          </a:xfrm>
          <a:prstGeom prst="rect">
            <a:avLst/>
          </a:prstGeom>
          <a:noFill/>
        </p:spPr>
        <p:txBody>
          <a:bodyPr wrap="square" rtlCol="0">
            <a:spAutoFit/>
          </a:bodyPr>
          <a:lstStyle/>
          <a:p>
            <a:pPr algn="ctr"/>
            <a:r>
              <a:rPr lang="en-GB" sz="3600" dirty="0">
                <a:solidFill>
                  <a:srgbClr val="FF0000"/>
                </a:solidFill>
              </a:rPr>
              <a:t>MODELS USED</a:t>
            </a:r>
            <a:endParaRPr lang="en-IN" sz="3600" dirty="0">
              <a:solidFill>
                <a:srgbClr val="FF0000"/>
              </a:solidFill>
            </a:endParaRPr>
          </a:p>
        </p:txBody>
      </p:sp>
      <p:sp>
        <p:nvSpPr>
          <p:cNvPr id="6" name="TextBox 5">
            <a:extLst>
              <a:ext uri="{FF2B5EF4-FFF2-40B4-BE49-F238E27FC236}">
                <a16:creationId xmlns:a16="http://schemas.microsoft.com/office/drawing/2014/main" id="{6FBC7AE3-2529-42A8-BA80-D72423075F01}"/>
              </a:ext>
            </a:extLst>
          </p:cNvPr>
          <p:cNvSpPr txBox="1"/>
          <p:nvPr/>
        </p:nvSpPr>
        <p:spPr>
          <a:xfrm>
            <a:off x="494522" y="1397675"/>
            <a:ext cx="11122090" cy="2308324"/>
          </a:xfrm>
          <a:prstGeom prst="rect">
            <a:avLst/>
          </a:prstGeom>
          <a:noFill/>
        </p:spPr>
        <p:txBody>
          <a:bodyPr wrap="square" rtlCol="0">
            <a:spAutoFit/>
          </a:bodyPr>
          <a:lstStyle/>
          <a:p>
            <a:r>
              <a:rPr lang="en-GB" dirty="0"/>
              <a:t>Since this is a classification project we used 5 different classifiers to build different models:</a:t>
            </a:r>
          </a:p>
          <a:p>
            <a:endParaRPr lang="en-GB" dirty="0"/>
          </a:p>
          <a:p>
            <a:pPr marL="285750" indent="-285750">
              <a:buFont typeface="Arial" panose="020B0604020202020204" pitchFamily="34" charset="0"/>
              <a:buChar char="•"/>
            </a:pPr>
            <a:r>
              <a:rPr lang="en-GB" dirty="0">
                <a:solidFill>
                  <a:srgbClr val="FFFF00"/>
                </a:solidFill>
              </a:rPr>
              <a:t>Logistic Classifier</a:t>
            </a:r>
          </a:p>
          <a:p>
            <a:pPr marL="285750" indent="-285750">
              <a:buFont typeface="Arial" panose="020B0604020202020204" pitchFamily="34" charset="0"/>
              <a:buChar char="•"/>
            </a:pPr>
            <a:r>
              <a:rPr lang="en-GB" dirty="0">
                <a:solidFill>
                  <a:srgbClr val="FFFF00"/>
                </a:solidFill>
              </a:rPr>
              <a:t>KNN Classifier</a:t>
            </a:r>
          </a:p>
          <a:p>
            <a:pPr marL="285750" indent="-285750">
              <a:buFont typeface="Arial" panose="020B0604020202020204" pitchFamily="34" charset="0"/>
              <a:buChar char="•"/>
            </a:pPr>
            <a:r>
              <a:rPr lang="en-GB" dirty="0">
                <a:solidFill>
                  <a:srgbClr val="FFFF00"/>
                </a:solidFill>
              </a:rPr>
              <a:t>Decision Tree Classifier</a:t>
            </a:r>
          </a:p>
          <a:p>
            <a:pPr marL="285750" indent="-285750">
              <a:buFont typeface="Arial" panose="020B0604020202020204" pitchFamily="34" charset="0"/>
              <a:buChar char="•"/>
            </a:pPr>
            <a:r>
              <a:rPr lang="en-GB" dirty="0">
                <a:solidFill>
                  <a:srgbClr val="FFFF00"/>
                </a:solidFill>
              </a:rPr>
              <a:t>Random Forest Classifier</a:t>
            </a:r>
          </a:p>
          <a:p>
            <a:pPr marL="285750" indent="-285750">
              <a:buFont typeface="Arial" panose="020B0604020202020204" pitchFamily="34" charset="0"/>
              <a:buChar char="•"/>
            </a:pPr>
            <a:r>
              <a:rPr lang="en-GB" dirty="0">
                <a:solidFill>
                  <a:srgbClr val="FFFF00"/>
                </a:solidFill>
              </a:rPr>
              <a:t>Support Vector Machines</a:t>
            </a:r>
          </a:p>
          <a:p>
            <a:pPr marL="285750" indent="-285750">
              <a:buFont typeface="Arial" panose="020B0604020202020204" pitchFamily="34" charset="0"/>
              <a:buChar char="•"/>
            </a:pPr>
            <a:endParaRPr lang="en-GB" dirty="0">
              <a:solidFill>
                <a:srgbClr val="FFFF00"/>
              </a:solidFill>
            </a:endParaRPr>
          </a:p>
        </p:txBody>
      </p:sp>
      <p:sp>
        <p:nvSpPr>
          <p:cNvPr id="7" name="TextBox 6">
            <a:extLst>
              <a:ext uri="{FF2B5EF4-FFF2-40B4-BE49-F238E27FC236}">
                <a16:creationId xmlns:a16="http://schemas.microsoft.com/office/drawing/2014/main" id="{84E85706-B156-4DAB-BAA2-4507174E940D}"/>
              </a:ext>
            </a:extLst>
          </p:cNvPr>
          <p:cNvSpPr txBox="1"/>
          <p:nvPr/>
        </p:nvSpPr>
        <p:spPr>
          <a:xfrm>
            <a:off x="4851919" y="1890452"/>
            <a:ext cx="6074228" cy="1477328"/>
          </a:xfrm>
          <a:prstGeom prst="rect">
            <a:avLst/>
          </a:prstGeom>
          <a:noFill/>
        </p:spPr>
        <p:txBody>
          <a:bodyPr wrap="square" rtlCol="0">
            <a:spAutoFit/>
          </a:bodyPr>
          <a:lstStyle/>
          <a:p>
            <a:r>
              <a:rPr lang="en-GB" b="1" dirty="0">
                <a:solidFill>
                  <a:srgbClr val="00B050"/>
                </a:solidFill>
              </a:rPr>
              <a:t>Codes of  Different Classifiers:</a:t>
            </a:r>
          </a:p>
          <a:p>
            <a:endParaRPr lang="en-GB" dirty="0"/>
          </a:p>
          <a:p>
            <a:pPr marL="285750" indent="-285750">
              <a:buFont typeface="Arial" panose="020B0604020202020204" pitchFamily="34" charset="0"/>
              <a:buChar char="•"/>
            </a:pPr>
            <a:r>
              <a:rPr lang="en-GB" dirty="0"/>
              <a:t>Logistic Classifier:</a:t>
            </a:r>
          </a:p>
          <a:p>
            <a:endParaRPr lang="en-GB" dirty="0"/>
          </a:p>
          <a:p>
            <a:endParaRPr lang="en-IN" dirty="0"/>
          </a:p>
        </p:txBody>
      </p:sp>
      <p:pic>
        <p:nvPicPr>
          <p:cNvPr id="9" name="Picture 8">
            <a:extLst>
              <a:ext uri="{FF2B5EF4-FFF2-40B4-BE49-F238E27FC236}">
                <a16:creationId xmlns:a16="http://schemas.microsoft.com/office/drawing/2014/main" id="{245F0670-D465-4B52-9BD9-DEC2E8708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624" y="2973460"/>
            <a:ext cx="6150668" cy="3613952"/>
          </a:xfrm>
          <a:prstGeom prst="rect">
            <a:avLst/>
          </a:prstGeom>
        </p:spPr>
      </p:pic>
    </p:spTree>
    <p:extLst>
      <p:ext uri="{BB962C8B-B14F-4D97-AF65-F5344CB8AC3E}">
        <p14:creationId xmlns:p14="http://schemas.microsoft.com/office/powerpoint/2010/main" val="281805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54A788-28D5-D26E-1868-C9A27C926FF2}"/>
              </a:ext>
            </a:extLst>
          </p:cNvPr>
          <p:cNvSpPr txBox="1"/>
          <p:nvPr/>
        </p:nvSpPr>
        <p:spPr>
          <a:xfrm>
            <a:off x="558121" y="352418"/>
            <a:ext cx="3388728" cy="369332"/>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GB" dirty="0"/>
              <a:t>KNN Classifier</a:t>
            </a:r>
            <a:endParaRPr lang="en-IN" dirty="0"/>
          </a:p>
        </p:txBody>
      </p:sp>
      <p:pic>
        <p:nvPicPr>
          <p:cNvPr id="3" name="Picture 2">
            <a:extLst>
              <a:ext uri="{FF2B5EF4-FFF2-40B4-BE49-F238E27FC236}">
                <a16:creationId xmlns:a16="http://schemas.microsoft.com/office/drawing/2014/main" id="{AE942AE5-A0A4-4C99-B0FC-31D8EF025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33" y="889700"/>
            <a:ext cx="6096062" cy="5745978"/>
          </a:xfrm>
          <a:prstGeom prst="rect">
            <a:avLst/>
          </a:prstGeom>
        </p:spPr>
      </p:pic>
      <p:sp>
        <p:nvSpPr>
          <p:cNvPr id="6" name="TextBox 5">
            <a:extLst>
              <a:ext uri="{FF2B5EF4-FFF2-40B4-BE49-F238E27FC236}">
                <a16:creationId xmlns:a16="http://schemas.microsoft.com/office/drawing/2014/main" id="{AD5F4E5B-67D4-4BD1-BE37-5F6DBB244C1F}"/>
              </a:ext>
            </a:extLst>
          </p:cNvPr>
          <p:cNvSpPr txBox="1"/>
          <p:nvPr/>
        </p:nvSpPr>
        <p:spPr>
          <a:xfrm>
            <a:off x="6521643" y="365041"/>
            <a:ext cx="2951582" cy="369332"/>
          </a:xfrm>
          <a:prstGeom prst="rect">
            <a:avLst/>
          </a:prstGeom>
          <a:noFill/>
        </p:spPr>
        <p:txBody>
          <a:bodyPr wrap="square" rtlCol="0">
            <a:spAutoFit/>
          </a:bodyPr>
          <a:lstStyle/>
          <a:p>
            <a:pPr marL="285750" indent="-285750">
              <a:buFont typeface="Arial" panose="020B0604020202020204" pitchFamily="34" charset="0"/>
              <a:buChar char="•"/>
            </a:pPr>
            <a:r>
              <a:rPr lang="en-GB" dirty="0"/>
              <a:t>Decision Trees</a:t>
            </a:r>
            <a:endParaRPr lang="en-IN" dirty="0"/>
          </a:p>
        </p:txBody>
      </p:sp>
      <p:pic>
        <p:nvPicPr>
          <p:cNvPr id="8" name="Picture 7">
            <a:extLst>
              <a:ext uri="{FF2B5EF4-FFF2-40B4-BE49-F238E27FC236}">
                <a16:creationId xmlns:a16="http://schemas.microsoft.com/office/drawing/2014/main" id="{3BD75216-57F8-4E68-B104-24EC725A6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643" y="889700"/>
            <a:ext cx="5374887" cy="5922852"/>
          </a:xfrm>
          <a:prstGeom prst="rect">
            <a:avLst/>
          </a:prstGeom>
        </p:spPr>
      </p:pic>
    </p:spTree>
    <p:extLst>
      <p:ext uri="{BB962C8B-B14F-4D97-AF65-F5344CB8AC3E}">
        <p14:creationId xmlns:p14="http://schemas.microsoft.com/office/powerpoint/2010/main" val="105778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EEB9F0-A44C-7B2C-8221-2B3B9E887227}"/>
              </a:ext>
            </a:extLst>
          </p:cNvPr>
          <p:cNvSpPr txBox="1"/>
          <p:nvPr/>
        </p:nvSpPr>
        <p:spPr>
          <a:xfrm>
            <a:off x="620110" y="336331"/>
            <a:ext cx="3867807" cy="646331"/>
          </a:xfrm>
          <a:prstGeom prst="rect">
            <a:avLst/>
          </a:prstGeom>
          <a:noFill/>
        </p:spPr>
        <p:txBody>
          <a:bodyPr wrap="square" rtlCol="0">
            <a:spAutoFit/>
          </a:bodyPr>
          <a:lstStyle/>
          <a:p>
            <a:r>
              <a:rPr lang="en-GB" u="sng" dirty="0"/>
              <a:t>R</a:t>
            </a:r>
            <a:r>
              <a:rPr lang="en-IN" u="sng" dirty="0" err="1"/>
              <a:t>andom</a:t>
            </a:r>
            <a:r>
              <a:rPr lang="en-IN" u="sng" dirty="0"/>
              <a:t> Forest Classifier:</a:t>
            </a:r>
            <a:endParaRPr lang="en-IN" sz="1800" u="sng" dirty="0"/>
          </a:p>
          <a:p>
            <a:endParaRPr lang="en-IN" dirty="0"/>
          </a:p>
        </p:txBody>
      </p:sp>
      <p:pic>
        <p:nvPicPr>
          <p:cNvPr id="5" name="Picture 4">
            <a:extLst>
              <a:ext uri="{FF2B5EF4-FFF2-40B4-BE49-F238E27FC236}">
                <a16:creationId xmlns:a16="http://schemas.microsoft.com/office/drawing/2014/main" id="{9EDE71E9-1DB9-4FCD-BD36-FE31E6E61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35" y="982662"/>
            <a:ext cx="6210838" cy="5517358"/>
          </a:xfrm>
          <a:prstGeom prst="rect">
            <a:avLst/>
          </a:prstGeom>
        </p:spPr>
      </p:pic>
      <p:sp>
        <p:nvSpPr>
          <p:cNvPr id="6" name="TextBox 5">
            <a:extLst>
              <a:ext uri="{FF2B5EF4-FFF2-40B4-BE49-F238E27FC236}">
                <a16:creationId xmlns:a16="http://schemas.microsoft.com/office/drawing/2014/main" id="{49084B3D-4127-46EC-9147-2AF510C94A06}"/>
              </a:ext>
            </a:extLst>
          </p:cNvPr>
          <p:cNvSpPr txBox="1"/>
          <p:nvPr/>
        </p:nvSpPr>
        <p:spPr>
          <a:xfrm>
            <a:off x="7193902" y="327915"/>
            <a:ext cx="2473754" cy="369332"/>
          </a:xfrm>
          <a:prstGeom prst="rect">
            <a:avLst/>
          </a:prstGeom>
          <a:noFill/>
        </p:spPr>
        <p:txBody>
          <a:bodyPr wrap="none" rtlCol="0">
            <a:spAutoFit/>
          </a:bodyPr>
          <a:lstStyle/>
          <a:p>
            <a:r>
              <a:rPr lang="en-GB" dirty="0"/>
              <a:t>Support Vector Machines</a:t>
            </a:r>
            <a:endParaRPr lang="en-IN" dirty="0"/>
          </a:p>
        </p:txBody>
      </p:sp>
      <p:pic>
        <p:nvPicPr>
          <p:cNvPr id="8" name="Picture 7">
            <a:extLst>
              <a:ext uri="{FF2B5EF4-FFF2-40B4-BE49-F238E27FC236}">
                <a16:creationId xmlns:a16="http://schemas.microsoft.com/office/drawing/2014/main" id="{6FE8913C-705F-4304-B281-DC5EF990D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6041" y="952179"/>
            <a:ext cx="4831499" cy="5547841"/>
          </a:xfrm>
          <a:prstGeom prst="rect">
            <a:avLst/>
          </a:prstGeom>
        </p:spPr>
      </p:pic>
    </p:spTree>
    <p:extLst>
      <p:ext uri="{BB962C8B-B14F-4D97-AF65-F5344CB8AC3E}">
        <p14:creationId xmlns:p14="http://schemas.microsoft.com/office/powerpoint/2010/main" val="908615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782FF-DD5A-4ADB-9E11-ED03C6F537C6}"/>
              </a:ext>
            </a:extLst>
          </p:cNvPr>
          <p:cNvSpPr txBox="1"/>
          <p:nvPr/>
        </p:nvSpPr>
        <p:spPr>
          <a:xfrm>
            <a:off x="4250094" y="293914"/>
            <a:ext cx="4371392" cy="584775"/>
          </a:xfrm>
          <a:prstGeom prst="rect">
            <a:avLst/>
          </a:prstGeom>
          <a:noFill/>
        </p:spPr>
        <p:txBody>
          <a:bodyPr wrap="square" rtlCol="0">
            <a:spAutoFit/>
          </a:bodyPr>
          <a:lstStyle/>
          <a:p>
            <a:pPr algn="ctr"/>
            <a:r>
              <a:rPr lang="en-GB" sz="3200" b="1" dirty="0">
                <a:solidFill>
                  <a:srgbClr val="FF0000"/>
                </a:solidFill>
              </a:rPr>
              <a:t>MODEL VALIDATION</a:t>
            </a:r>
            <a:endParaRPr lang="en-IN" sz="3200" b="1" dirty="0">
              <a:solidFill>
                <a:srgbClr val="FF0000"/>
              </a:solidFill>
            </a:endParaRPr>
          </a:p>
        </p:txBody>
      </p:sp>
      <p:sp>
        <p:nvSpPr>
          <p:cNvPr id="3" name="TextBox 2">
            <a:extLst>
              <a:ext uri="{FF2B5EF4-FFF2-40B4-BE49-F238E27FC236}">
                <a16:creationId xmlns:a16="http://schemas.microsoft.com/office/drawing/2014/main" id="{E1257AC7-EBA2-4A27-BF2F-3B5BFA9542C2}"/>
              </a:ext>
            </a:extLst>
          </p:cNvPr>
          <p:cNvSpPr txBox="1"/>
          <p:nvPr/>
        </p:nvSpPr>
        <p:spPr>
          <a:xfrm>
            <a:off x="459532" y="1108815"/>
            <a:ext cx="11297039" cy="5909310"/>
          </a:xfrm>
          <a:prstGeom prst="rect">
            <a:avLst/>
          </a:prstGeom>
          <a:noFill/>
        </p:spPr>
        <p:txBody>
          <a:bodyPr wrap="square" rtlCol="0">
            <a:spAutoFit/>
          </a:bodyPr>
          <a:lstStyle/>
          <a:p>
            <a:r>
              <a:rPr lang="en-GB" b="1" dirty="0">
                <a:solidFill>
                  <a:srgbClr val="FFFF00"/>
                </a:solidFill>
              </a:rPr>
              <a:t>MODEL EVALUATION:</a:t>
            </a:r>
          </a:p>
          <a:p>
            <a:endParaRPr lang="en-GB" b="1" dirty="0"/>
          </a:p>
          <a:p>
            <a:pPr marL="285750" indent="-285750">
              <a:buFont typeface="Arial" panose="020B0604020202020204" pitchFamily="34" charset="0"/>
              <a:buChar char="•"/>
            </a:pPr>
            <a:r>
              <a:rPr lang="en-GB" dirty="0"/>
              <a:t>Cross-validation is a statistical method used to estimate the skill of machine learning models.</a:t>
            </a:r>
          </a:p>
          <a:p>
            <a:pPr marL="285750" indent="-285750">
              <a:buFont typeface="Arial" panose="020B0604020202020204" pitchFamily="34" charset="0"/>
              <a:buChar char="•"/>
            </a:pPr>
            <a:r>
              <a:rPr lang="en-GB" dirty="0"/>
              <a:t>It is commonly used in applied machine learning to compare and select a model for a given predictive </a:t>
            </a:r>
            <a:r>
              <a:rPr lang="en-GB" dirty="0" err="1"/>
              <a:t>modeling</a:t>
            </a:r>
            <a:r>
              <a:rPr lang="en-GB" dirty="0"/>
              <a:t> problem because it is easy to understand, easy to implement, and results in skill estimates that generally have a lower bias than other methods.</a:t>
            </a:r>
          </a:p>
          <a:p>
            <a:pPr marL="285750" indent="-285750">
              <a:buFont typeface="Arial" panose="020B0604020202020204" pitchFamily="34" charset="0"/>
              <a:buChar char="•"/>
            </a:pPr>
            <a:endParaRPr lang="en-GB" dirty="0"/>
          </a:p>
          <a:p>
            <a:r>
              <a:rPr lang="en-GB" b="1" dirty="0">
                <a:solidFill>
                  <a:srgbClr val="FFFF00"/>
                </a:solidFill>
              </a:rPr>
              <a:t>K Fold Cross Validation:</a:t>
            </a:r>
          </a:p>
          <a:p>
            <a:r>
              <a:rPr lang="en-GB" dirty="0"/>
              <a:t>K-fold cross-validation is to evaluate the model design, not a particular training. Because you re-trained the model of the same design with different training sets.</a:t>
            </a:r>
          </a:p>
          <a:p>
            <a:endParaRPr lang="en-GB" dirty="0"/>
          </a:p>
          <a:p>
            <a:pPr marL="285750" indent="-285750">
              <a:buFont typeface="Arial" panose="020B0604020202020204" pitchFamily="34" charset="0"/>
              <a:buChar char="•"/>
            </a:pPr>
            <a:r>
              <a:rPr lang="en-GB" dirty="0"/>
              <a:t>The general procedure is as follows:</a:t>
            </a:r>
          </a:p>
          <a:p>
            <a:pPr marL="285750" indent="-285750">
              <a:buFont typeface="Arial" panose="020B0604020202020204" pitchFamily="34" charset="0"/>
              <a:buChar char="•"/>
            </a:pPr>
            <a:r>
              <a:rPr lang="en-GB" dirty="0"/>
              <a:t>Shuffle the dataset randomly.</a:t>
            </a:r>
          </a:p>
          <a:p>
            <a:pPr marL="285750" indent="-285750">
              <a:buFont typeface="Arial" panose="020B0604020202020204" pitchFamily="34" charset="0"/>
              <a:buChar char="•"/>
            </a:pPr>
            <a:r>
              <a:rPr lang="en-GB" dirty="0"/>
              <a:t>Split the dataset into k groups</a:t>
            </a:r>
          </a:p>
          <a:p>
            <a:r>
              <a:rPr lang="en-GB" dirty="0"/>
              <a:t>For each unique group:</a:t>
            </a:r>
          </a:p>
          <a:p>
            <a:pPr marL="285750" indent="-285750">
              <a:buFont typeface="Arial" panose="020B0604020202020204" pitchFamily="34" charset="0"/>
              <a:buChar char="•"/>
            </a:pPr>
            <a:r>
              <a:rPr lang="en-GB" dirty="0"/>
              <a:t>Take the group as a hold out or test data set</a:t>
            </a:r>
          </a:p>
          <a:p>
            <a:pPr marL="285750" indent="-285750">
              <a:buFont typeface="Arial" panose="020B0604020202020204" pitchFamily="34" charset="0"/>
              <a:buChar char="•"/>
            </a:pPr>
            <a:r>
              <a:rPr lang="en-GB" dirty="0"/>
              <a:t>Take the remaining groups as a training data set</a:t>
            </a:r>
          </a:p>
          <a:p>
            <a:pPr marL="285750" indent="-285750">
              <a:buFont typeface="Arial" panose="020B0604020202020204" pitchFamily="34" charset="0"/>
              <a:buChar char="•"/>
            </a:pPr>
            <a:r>
              <a:rPr lang="en-GB" dirty="0"/>
              <a:t>Fit a model on the training set and evaluate it on the test set</a:t>
            </a:r>
          </a:p>
          <a:p>
            <a:pPr marL="285750" indent="-285750">
              <a:buFont typeface="Arial" panose="020B0604020202020204" pitchFamily="34" charset="0"/>
              <a:buChar char="•"/>
            </a:pPr>
            <a:r>
              <a:rPr lang="en-GB" dirty="0"/>
              <a:t>Retrain the evaluation score and discard the model</a:t>
            </a:r>
          </a:p>
          <a:p>
            <a:pPr marL="285750" indent="-285750">
              <a:buFont typeface="Arial" panose="020B0604020202020204" pitchFamily="34" charset="0"/>
              <a:buChar char="•"/>
            </a:pPr>
            <a:r>
              <a:rPr lang="en-GB" dirty="0"/>
              <a:t>Summarize the skill of the model using the sample of model evaluation scores.</a:t>
            </a:r>
          </a:p>
          <a:p>
            <a:endParaRPr lang="en-IN" dirty="0"/>
          </a:p>
        </p:txBody>
      </p:sp>
    </p:spTree>
    <p:extLst>
      <p:ext uri="{BB962C8B-B14F-4D97-AF65-F5344CB8AC3E}">
        <p14:creationId xmlns:p14="http://schemas.microsoft.com/office/powerpoint/2010/main" val="2566141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FFD5-3581-42DC-8C4C-CB44F3986682}"/>
              </a:ext>
            </a:extLst>
          </p:cNvPr>
          <p:cNvSpPr txBox="1"/>
          <p:nvPr/>
        </p:nvSpPr>
        <p:spPr>
          <a:xfrm>
            <a:off x="3065883" y="247261"/>
            <a:ext cx="6060234" cy="400110"/>
          </a:xfrm>
          <a:prstGeom prst="rect">
            <a:avLst/>
          </a:prstGeom>
          <a:noFill/>
        </p:spPr>
        <p:txBody>
          <a:bodyPr wrap="square" rtlCol="0">
            <a:spAutoFit/>
          </a:bodyPr>
          <a:lstStyle/>
          <a:p>
            <a:pPr algn="ctr"/>
            <a:r>
              <a:rPr lang="en-GB" sz="2000" b="1" dirty="0">
                <a:solidFill>
                  <a:srgbClr val="FF0000"/>
                </a:solidFill>
              </a:rPr>
              <a:t>CODE USED FOR K FOLD CROSS VALIDATION</a:t>
            </a:r>
            <a:endParaRPr lang="en-IN" sz="2000" b="1" dirty="0">
              <a:solidFill>
                <a:srgbClr val="FF0000"/>
              </a:solidFill>
            </a:endParaRPr>
          </a:p>
        </p:txBody>
      </p:sp>
      <p:pic>
        <p:nvPicPr>
          <p:cNvPr id="4" name="Picture 3">
            <a:extLst>
              <a:ext uri="{FF2B5EF4-FFF2-40B4-BE49-F238E27FC236}">
                <a16:creationId xmlns:a16="http://schemas.microsoft.com/office/drawing/2014/main" id="{FC149016-C413-4247-A98C-78A23CD48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003" y="719969"/>
            <a:ext cx="8915508" cy="5890770"/>
          </a:xfrm>
          <a:prstGeom prst="rect">
            <a:avLst/>
          </a:prstGeom>
        </p:spPr>
      </p:pic>
    </p:spTree>
    <p:extLst>
      <p:ext uri="{BB962C8B-B14F-4D97-AF65-F5344CB8AC3E}">
        <p14:creationId xmlns:p14="http://schemas.microsoft.com/office/powerpoint/2010/main" val="732324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A5CEF-C1E0-48EA-B744-C4C1DD62C70B}"/>
              </a:ext>
            </a:extLst>
          </p:cNvPr>
          <p:cNvSpPr txBox="1"/>
          <p:nvPr/>
        </p:nvSpPr>
        <p:spPr>
          <a:xfrm>
            <a:off x="3303037" y="410547"/>
            <a:ext cx="5868954" cy="461665"/>
          </a:xfrm>
          <a:prstGeom prst="rect">
            <a:avLst/>
          </a:prstGeom>
          <a:noFill/>
        </p:spPr>
        <p:txBody>
          <a:bodyPr wrap="square" rtlCol="0">
            <a:spAutoFit/>
          </a:bodyPr>
          <a:lstStyle/>
          <a:p>
            <a:pPr algn="ctr"/>
            <a:r>
              <a:rPr lang="en-GB" sz="2400" b="1" dirty="0">
                <a:solidFill>
                  <a:srgbClr val="FF0000"/>
                </a:solidFill>
              </a:rPr>
              <a:t>ACCURACIES OF DIFFERENT MODELS</a:t>
            </a:r>
            <a:endParaRPr lang="en-IN" sz="2400" b="1" dirty="0">
              <a:solidFill>
                <a:srgbClr val="FF0000"/>
              </a:solidFill>
            </a:endParaRPr>
          </a:p>
        </p:txBody>
      </p:sp>
      <p:sp>
        <p:nvSpPr>
          <p:cNvPr id="3" name="TextBox 2">
            <a:extLst>
              <a:ext uri="{FF2B5EF4-FFF2-40B4-BE49-F238E27FC236}">
                <a16:creationId xmlns:a16="http://schemas.microsoft.com/office/drawing/2014/main" id="{3A7509EB-F8BB-47C3-8048-71576CF94635}"/>
              </a:ext>
            </a:extLst>
          </p:cNvPr>
          <p:cNvSpPr txBox="1"/>
          <p:nvPr/>
        </p:nvSpPr>
        <p:spPr>
          <a:xfrm>
            <a:off x="839756" y="1168216"/>
            <a:ext cx="9610530" cy="1477328"/>
          </a:xfrm>
          <a:prstGeom prst="rect">
            <a:avLst/>
          </a:prstGeom>
          <a:noFill/>
        </p:spPr>
        <p:txBody>
          <a:bodyPr wrap="square" rtlCol="0">
            <a:spAutoFit/>
          </a:bodyPr>
          <a:lstStyle/>
          <a:p>
            <a:pPr marL="285750" indent="-285750">
              <a:buFont typeface="Arial" panose="020B0604020202020204" pitchFamily="34" charset="0"/>
              <a:buChar char="•"/>
            </a:pPr>
            <a:r>
              <a:rPr lang="en-GB" dirty="0"/>
              <a:t>We can see that we got the best match of train and test accuracies with </a:t>
            </a:r>
            <a:r>
              <a:rPr lang="en-GB" b="1" dirty="0">
                <a:solidFill>
                  <a:srgbClr val="FFFF00"/>
                </a:solidFill>
              </a:rPr>
              <a:t>Random Forest Classifier </a:t>
            </a:r>
            <a:r>
              <a:rPr lang="en-GB" dirty="0"/>
              <a:t>and the model is not overfitting too.</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 Besides, the RF model is also considering data from at least 3 features for prediction. So, we will </a:t>
            </a:r>
            <a:r>
              <a:rPr lang="en-GB" b="1" dirty="0">
                <a:solidFill>
                  <a:srgbClr val="FFFF00"/>
                </a:solidFill>
              </a:rPr>
              <a:t>deploy the Random Forest Classifier model </a:t>
            </a:r>
            <a:r>
              <a:rPr lang="en-GB" dirty="0"/>
              <a:t>after model validation.</a:t>
            </a:r>
            <a:endParaRPr lang="en-IN" dirty="0"/>
          </a:p>
        </p:txBody>
      </p:sp>
      <p:pic>
        <p:nvPicPr>
          <p:cNvPr id="5" name="Picture 4">
            <a:extLst>
              <a:ext uri="{FF2B5EF4-FFF2-40B4-BE49-F238E27FC236}">
                <a16:creationId xmlns:a16="http://schemas.microsoft.com/office/drawing/2014/main" id="{FEECF0EB-4E7E-415A-8704-928B0C802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843" y="2941548"/>
            <a:ext cx="8230313" cy="3680779"/>
          </a:xfrm>
          <a:prstGeom prst="rect">
            <a:avLst/>
          </a:prstGeom>
        </p:spPr>
      </p:pic>
    </p:spTree>
    <p:extLst>
      <p:ext uri="{BB962C8B-B14F-4D97-AF65-F5344CB8AC3E}">
        <p14:creationId xmlns:p14="http://schemas.microsoft.com/office/powerpoint/2010/main" val="2194879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3679CF-709C-4563-BCE5-A469317DDB94}"/>
              </a:ext>
            </a:extLst>
          </p:cNvPr>
          <p:cNvSpPr txBox="1"/>
          <p:nvPr/>
        </p:nvSpPr>
        <p:spPr>
          <a:xfrm>
            <a:off x="3666932" y="209735"/>
            <a:ext cx="4991877" cy="523220"/>
          </a:xfrm>
          <a:prstGeom prst="rect">
            <a:avLst/>
          </a:prstGeom>
          <a:noFill/>
        </p:spPr>
        <p:txBody>
          <a:bodyPr wrap="square" rtlCol="0">
            <a:spAutoFit/>
          </a:bodyPr>
          <a:lstStyle/>
          <a:p>
            <a:pPr algn="ctr"/>
            <a:r>
              <a:rPr lang="en-GB" sz="2800" b="1" dirty="0">
                <a:solidFill>
                  <a:srgbClr val="FF0000"/>
                </a:solidFill>
              </a:rPr>
              <a:t>MODEL DEPLOYMENT</a:t>
            </a:r>
            <a:endParaRPr lang="en-IN" sz="2800" b="1" dirty="0">
              <a:solidFill>
                <a:srgbClr val="FF0000"/>
              </a:solidFill>
            </a:endParaRPr>
          </a:p>
        </p:txBody>
      </p:sp>
      <p:sp>
        <p:nvSpPr>
          <p:cNvPr id="3" name="TextBox 2">
            <a:extLst>
              <a:ext uri="{FF2B5EF4-FFF2-40B4-BE49-F238E27FC236}">
                <a16:creationId xmlns:a16="http://schemas.microsoft.com/office/drawing/2014/main" id="{0D332593-4C0F-4126-896C-D6865D6F7364}"/>
              </a:ext>
            </a:extLst>
          </p:cNvPr>
          <p:cNvSpPr txBox="1"/>
          <p:nvPr/>
        </p:nvSpPr>
        <p:spPr>
          <a:xfrm>
            <a:off x="354563" y="1120676"/>
            <a:ext cx="10235682" cy="2308324"/>
          </a:xfrm>
          <a:prstGeom prst="rect">
            <a:avLst/>
          </a:prstGeom>
          <a:noFill/>
        </p:spPr>
        <p:txBody>
          <a:bodyPr wrap="square" rtlCol="0">
            <a:spAutoFit/>
          </a:bodyPr>
          <a:lstStyle/>
          <a:p>
            <a:pPr marL="342900" indent="-342900">
              <a:buAutoNum type="arabicPeriod"/>
            </a:pPr>
            <a:r>
              <a:rPr lang="en-GB" i="1" dirty="0"/>
              <a:t>Create a Pickle file using serialization to store the  model</a:t>
            </a:r>
          </a:p>
          <a:p>
            <a:pPr marL="342900" indent="-342900">
              <a:buAutoNum type="arabicPeriod"/>
            </a:pPr>
            <a:r>
              <a:rPr lang="en-GB" i="1" dirty="0"/>
              <a:t>Install </a:t>
            </a:r>
            <a:r>
              <a:rPr lang="en-GB" i="1" dirty="0" err="1"/>
              <a:t>Streamlit</a:t>
            </a:r>
            <a:r>
              <a:rPr lang="en-GB" i="1" dirty="0"/>
              <a:t> framework and local tunnel in google </a:t>
            </a:r>
            <a:r>
              <a:rPr lang="en-GB" i="1" dirty="0" err="1"/>
              <a:t>colab</a:t>
            </a:r>
            <a:r>
              <a:rPr lang="en-GB" i="1" dirty="0"/>
              <a:t>.</a:t>
            </a:r>
          </a:p>
          <a:p>
            <a:pPr marL="342900" indent="-342900">
              <a:buAutoNum type="arabicPeriod"/>
            </a:pPr>
            <a:r>
              <a:rPr lang="en-GB" i="1" dirty="0"/>
              <a:t>Write an app development code using Python and HTML.</a:t>
            </a:r>
          </a:p>
          <a:p>
            <a:pPr marL="342900" indent="-342900">
              <a:buAutoNum type="arabicPeriod"/>
            </a:pPr>
            <a:r>
              <a:rPr lang="en-GB" i="1" dirty="0"/>
              <a:t>Run the app and you will get an URL to your </a:t>
            </a:r>
            <a:r>
              <a:rPr lang="en-GB" i="1" dirty="0" err="1"/>
              <a:t>streamlit</a:t>
            </a:r>
            <a:r>
              <a:rPr lang="en-GB" i="1" dirty="0"/>
              <a:t> app</a:t>
            </a:r>
          </a:p>
          <a:p>
            <a:r>
              <a:rPr lang="en-GB" i="1" dirty="0"/>
              <a:t>     where the model is deployed and ready for production.</a:t>
            </a:r>
          </a:p>
          <a:p>
            <a:endParaRPr lang="en-GB" i="1" dirty="0"/>
          </a:p>
          <a:p>
            <a:r>
              <a:rPr lang="en-GB" i="1" dirty="0"/>
              <a:t>T</a:t>
            </a:r>
            <a:r>
              <a:rPr lang="en-IN" i="1" dirty="0"/>
              <a:t>he code is written as follows:</a:t>
            </a:r>
          </a:p>
          <a:p>
            <a:endParaRPr lang="en-GB" i="1" dirty="0"/>
          </a:p>
        </p:txBody>
      </p:sp>
      <p:pic>
        <p:nvPicPr>
          <p:cNvPr id="5" name="Picture 4">
            <a:extLst>
              <a:ext uri="{FF2B5EF4-FFF2-40B4-BE49-F238E27FC236}">
                <a16:creationId xmlns:a16="http://schemas.microsoft.com/office/drawing/2014/main" id="{FB7D1BDF-9D8E-496F-A15F-2ADB72D88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69" y="3273986"/>
            <a:ext cx="6218459" cy="3238781"/>
          </a:xfrm>
          <a:prstGeom prst="rect">
            <a:avLst/>
          </a:prstGeom>
        </p:spPr>
      </p:pic>
      <p:pic>
        <p:nvPicPr>
          <p:cNvPr id="7" name="Picture 6">
            <a:extLst>
              <a:ext uri="{FF2B5EF4-FFF2-40B4-BE49-F238E27FC236}">
                <a16:creationId xmlns:a16="http://schemas.microsoft.com/office/drawing/2014/main" id="{5933EEF0-E216-4BB2-86CD-404142BB4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021" y="868453"/>
            <a:ext cx="5264415" cy="3610330"/>
          </a:xfrm>
          <a:prstGeom prst="rect">
            <a:avLst/>
          </a:prstGeom>
        </p:spPr>
      </p:pic>
      <p:pic>
        <p:nvPicPr>
          <p:cNvPr id="9" name="Picture 8">
            <a:extLst>
              <a:ext uri="{FF2B5EF4-FFF2-40B4-BE49-F238E27FC236}">
                <a16:creationId xmlns:a16="http://schemas.microsoft.com/office/drawing/2014/main" id="{AB6ABAF7-866F-4E7F-A013-E330238515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6905" y="4614281"/>
            <a:ext cx="5096646" cy="2163670"/>
          </a:xfrm>
          <a:prstGeom prst="rect">
            <a:avLst/>
          </a:prstGeom>
        </p:spPr>
      </p:pic>
    </p:spTree>
    <p:extLst>
      <p:ext uri="{BB962C8B-B14F-4D97-AF65-F5344CB8AC3E}">
        <p14:creationId xmlns:p14="http://schemas.microsoft.com/office/powerpoint/2010/main" val="385179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68E8C7-582E-44FA-ABAD-995B50E49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31" y="209271"/>
            <a:ext cx="6031326" cy="6439458"/>
          </a:xfrm>
          <a:prstGeom prst="rect">
            <a:avLst/>
          </a:prstGeom>
        </p:spPr>
      </p:pic>
      <p:pic>
        <p:nvPicPr>
          <p:cNvPr id="7" name="Picture 6">
            <a:extLst>
              <a:ext uri="{FF2B5EF4-FFF2-40B4-BE49-F238E27FC236}">
                <a16:creationId xmlns:a16="http://schemas.microsoft.com/office/drawing/2014/main" id="{9B2CAEF2-3098-4B85-BE3B-6804E7FC4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218" y="129477"/>
            <a:ext cx="5562304" cy="6599046"/>
          </a:xfrm>
          <a:prstGeom prst="rect">
            <a:avLst/>
          </a:prstGeom>
        </p:spPr>
      </p:pic>
    </p:spTree>
    <p:extLst>
      <p:ext uri="{BB962C8B-B14F-4D97-AF65-F5344CB8AC3E}">
        <p14:creationId xmlns:p14="http://schemas.microsoft.com/office/powerpoint/2010/main" val="2337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B957-0D55-4353-A0A2-5197BFD655A0}"/>
              </a:ext>
            </a:extLst>
          </p:cNvPr>
          <p:cNvSpPr>
            <a:spLocks noGrp="1"/>
          </p:cNvSpPr>
          <p:nvPr>
            <p:ph type="title"/>
          </p:nvPr>
        </p:nvSpPr>
        <p:spPr/>
        <p:txBody>
          <a:bodyPr/>
          <a:lstStyle/>
          <a:p>
            <a:r>
              <a:rPr lang="en-GB" dirty="0">
                <a:solidFill>
                  <a:srgbClr val="FF0000"/>
                </a:solidFill>
              </a:rPr>
              <a:t>Flow of the project</a:t>
            </a:r>
            <a:endParaRPr lang="en-IN" dirty="0">
              <a:solidFill>
                <a:srgbClr val="FF0000"/>
              </a:solidFill>
            </a:endParaRPr>
          </a:p>
        </p:txBody>
      </p:sp>
      <p:sp>
        <p:nvSpPr>
          <p:cNvPr id="3" name="TextBox 2">
            <a:extLst>
              <a:ext uri="{FF2B5EF4-FFF2-40B4-BE49-F238E27FC236}">
                <a16:creationId xmlns:a16="http://schemas.microsoft.com/office/drawing/2014/main" id="{807FEAA1-8A92-46AC-A479-DD3C5EE39CE4}"/>
              </a:ext>
            </a:extLst>
          </p:cNvPr>
          <p:cNvSpPr txBox="1"/>
          <p:nvPr/>
        </p:nvSpPr>
        <p:spPr>
          <a:xfrm>
            <a:off x="1024128" y="2084832"/>
            <a:ext cx="4098378" cy="4308872"/>
          </a:xfrm>
          <a:prstGeom prst="rect">
            <a:avLst/>
          </a:prstGeom>
          <a:noFill/>
        </p:spPr>
        <p:txBody>
          <a:bodyPr wrap="square" rtlCol="0">
            <a:spAutoFit/>
          </a:bodyPr>
          <a:lstStyle/>
          <a:p>
            <a:pPr marL="285750" indent="-285750">
              <a:buFont typeface="Arial" panose="020B0604020202020204" pitchFamily="34" charset="0"/>
              <a:buChar char="•"/>
            </a:pPr>
            <a:r>
              <a:rPr lang="en-GB" sz="2000" dirty="0"/>
              <a:t>Import the libraries</a:t>
            </a:r>
          </a:p>
          <a:p>
            <a:pPr marL="285750" indent="-285750">
              <a:buFont typeface="Arial" panose="020B0604020202020204" pitchFamily="34" charset="0"/>
              <a:buChar char="•"/>
            </a:pPr>
            <a:r>
              <a:rPr lang="en-GB" sz="2000" dirty="0"/>
              <a:t>Load the dataset</a:t>
            </a:r>
          </a:p>
          <a:p>
            <a:pPr marL="285750" indent="-285750">
              <a:buFont typeface="Arial" panose="020B0604020202020204" pitchFamily="34" charset="0"/>
              <a:buChar char="•"/>
            </a:pPr>
            <a:r>
              <a:rPr lang="en-GB" sz="2000" dirty="0"/>
              <a:t>Data Exploration</a:t>
            </a:r>
          </a:p>
          <a:p>
            <a:pPr marL="285750" indent="-285750">
              <a:buFont typeface="Arial" panose="020B0604020202020204" pitchFamily="34" charset="0"/>
              <a:buChar char="•"/>
            </a:pPr>
            <a:r>
              <a:rPr lang="en-GB" sz="2000" dirty="0"/>
              <a:t>Descriptive Statistics</a:t>
            </a:r>
          </a:p>
          <a:p>
            <a:pPr marL="285750" indent="-285750">
              <a:buFont typeface="Arial" panose="020B0604020202020204" pitchFamily="34" charset="0"/>
              <a:buChar char="•"/>
            </a:pPr>
            <a:r>
              <a:rPr lang="en-GB" sz="2000" dirty="0"/>
              <a:t>Feature Engineering</a:t>
            </a:r>
          </a:p>
          <a:p>
            <a:pPr marL="285750" indent="-285750">
              <a:buFont typeface="Arial" panose="020B0604020202020204" pitchFamily="34" charset="0"/>
              <a:buChar char="•"/>
            </a:pPr>
            <a:r>
              <a:rPr lang="en-GB" sz="2000" dirty="0"/>
              <a:t>Explorative Data Analysis</a:t>
            </a:r>
          </a:p>
          <a:p>
            <a:pPr marL="285750" indent="-285750">
              <a:buFont typeface="Arial" panose="020B0604020202020204" pitchFamily="34" charset="0"/>
              <a:buChar char="•"/>
            </a:pPr>
            <a:r>
              <a:rPr lang="en-GB" sz="2000" dirty="0"/>
              <a:t>Model Building</a:t>
            </a:r>
          </a:p>
          <a:p>
            <a:pPr marL="285750" indent="-285750">
              <a:buFont typeface="Arial" panose="020B0604020202020204" pitchFamily="34" charset="0"/>
              <a:buChar char="•"/>
            </a:pPr>
            <a:r>
              <a:rPr lang="en-GB" sz="2000" dirty="0"/>
              <a:t>Hyperparameter Tuning</a:t>
            </a:r>
          </a:p>
          <a:p>
            <a:pPr marL="285750" indent="-285750">
              <a:buFont typeface="Arial" panose="020B0604020202020204" pitchFamily="34" charset="0"/>
              <a:buChar char="•"/>
            </a:pPr>
            <a:r>
              <a:rPr lang="en-GB" sz="2000" dirty="0"/>
              <a:t>Model Validation</a:t>
            </a:r>
          </a:p>
          <a:p>
            <a:pPr marL="285750" indent="-285750">
              <a:buFont typeface="Arial" panose="020B0604020202020204" pitchFamily="34" charset="0"/>
              <a:buChar char="•"/>
            </a:pPr>
            <a:r>
              <a:rPr lang="en-GB" sz="2000" dirty="0"/>
              <a:t>Model Deployment</a:t>
            </a:r>
          </a:p>
          <a:p>
            <a:pPr marL="285750" indent="-285750">
              <a:buFont typeface="Arial" panose="020B0604020202020204" pitchFamily="34" charset="0"/>
              <a:buChar char="•"/>
            </a:pPr>
            <a:r>
              <a:rPr lang="en-GB" sz="2000" dirty="0"/>
              <a:t>Production</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14830F8A-6207-47BD-BC66-A6538B4B5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68" y="1335024"/>
            <a:ext cx="5076586" cy="5098067"/>
          </a:xfrm>
          <a:prstGeom prst="rect">
            <a:avLst/>
          </a:prstGeom>
        </p:spPr>
      </p:pic>
    </p:spTree>
    <p:extLst>
      <p:ext uri="{BB962C8B-B14F-4D97-AF65-F5344CB8AC3E}">
        <p14:creationId xmlns:p14="http://schemas.microsoft.com/office/powerpoint/2010/main" val="4059689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DCF738-2208-98E1-ABDA-B387B144ACC6}"/>
              </a:ext>
            </a:extLst>
          </p:cNvPr>
          <p:cNvSpPr txBox="1"/>
          <p:nvPr/>
        </p:nvSpPr>
        <p:spPr>
          <a:xfrm>
            <a:off x="641130" y="546538"/>
            <a:ext cx="10723556" cy="6278642"/>
          </a:xfrm>
          <a:prstGeom prst="rect">
            <a:avLst/>
          </a:prstGeom>
          <a:noFill/>
        </p:spPr>
        <p:txBody>
          <a:bodyPr wrap="square">
            <a:spAutoFit/>
          </a:bodyPr>
          <a:lstStyle/>
          <a:p>
            <a:pPr algn="l"/>
            <a:r>
              <a:rPr lang="en-US" sz="3200" b="1" u="sng" dirty="0">
                <a:solidFill>
                  <a:srgbClr val="FF0000"/>
                </a:solidFill>
                <a:latin typeface="sohne"/>
              </a:rPr>
              <a:t>Real Life applications:</a:t>
            </a:r>
            <a:endParaRPr lang="en-US" sz="3200" b="1" i="0" u="sng" dirty="0">
              <a:solidFill>
                <a:srgbClr val="FF0000"/>
              </a:solidFill>
              <a:effectLst/>
              <a:latin typeface="sohne"/>
            </a:endParaRPr>
          </a:p>
          <a:p>
            <a:pPr algn="l"/>
            <a:endParaRPr lang="en-US" sz="3200" b="1" u="sng" dirty="0">
              <a:solidFill>
                <a:srgbClr val="242424"/>
              </a:solidFill>
              <a:latin typeface="sohne"/>
            </a:endParaRPr>
          </a:p>
          <a:p>
            <a:pPr marL="285750" indent="-285750">
              <a:buFont typeface="Arial" panose="020B0604020202020204" pitchFamily="34" charset="0"/>
              <a:buChar char="•"/>
            </a:pPr>
            <a:r>
              <a:rPr lang="en-GB" dirty="0"/>
              <a:t>Bankruptcy predictions are classification problems that entail the prediction of the likelihood of failure of a company, given a number of </a:t>
            </a:r>
            <a:r>
              <a:rPr lang="en-GB" dirty="0">
                <a:hlinkClick r:id="rId2" tooltip="Learn more about financial ratio from ScienceDirect's AI-generated Topic Pages"/>
              </a:rPr>
              <a:t>financial ratio</a:t>
            </a:r>
            <a:r>
              <a:rPr lang="en-GB" dirty="0"/>
              <a:t> shaping to its status.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 number of such studies, </a:t>
            </a:r>
            <a:r>
              <a:rPr lang="en-GB" dirty="0">
                <a:hlinkClick r:id="rId3" tooltip="Learn more about neural networks from ScienceDirect's AI-generated Topic Pages"/>
              </a:rPr>
              <a:t>neural networks</a:t>
            </a:r>
            <a:r>
              <a:rPr lang="en-GB" dirty="0"/>
              <a:t> have been used and tested against traditional classification methods such as </a:t>
            </a:r>
            <a:r>
              <a:rPr lang="en-GB" dirty="0">
                <a:hlinkClick r:id="rId4" tooltip="Learn more about discriminant analysis from ScienceDirect's AI-generated Topic Pages"/>
              </a:rPr>
              <a:t>discriminant analysis</a:t>
            </a:r>
            <a:r>
              <a:rPr lang="en-GB" dirty="0"/>
              <a:t>, </a:t>
            </a:r>
            <a:r>
              <a:rPr lang="en-GB" dirty="0">
                <a:hlinkClick r:id="rId5" tooltip="Learn more about logistic regression from ScienceDirect's AI-generated Topic Pages"/>
              </a:rPr>
              <a:t>logistic regression</a:t>
            </a:r>
            <a:r>
              <a:rPr lang="en-GB" dirty="0"/>
              <a:t>, </a:t>
            </a:r>
            <a:r>
              <a:rPr lang="en-GB" dirty="0" err="1">
                <a:hlinkClick r:id="rId6" tooltip="Learn more about probit from ScienceDirect's AI-generated Topic Pages"/>
              </a:rPr>
              <a:t>probit</a:t>
            </a:r>
            <a:r>
              <a:rPr lang="en-GB" dirty="0"/>
              <a:t> analysis, decision trees, </a:t>
            </a:r>
            <a:r>
              <a:rPr lang="en-GB" i="1" dirty="0"/>
              <a:t>k</a:t>
            </a:r>
            <a:r>
              <a:rPr lang="en-GB" dirty="0"/>
              <a:t>-nearest neighbour and </a:t>
            </a:r>
            <a:r>
              <a:rPr lang="en-GB" dirty="0">
                <a:hlinkClick r:id="rId7" tooltip="Learn more about case based reasoning from ScienceDirect's AI-generated Topic Pages"/>
              </a:rPr>
              <a:t>case based reasoning</a:t>
            </a:r>
            <a:r>
              <a:rPr lang="en-GB" dirty="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Bankruptcy prediction model detects financial distress in businesses which will lead to eventual bankruptcy which will allow the officials to work on factors causing bankruptcy.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First, companies using bankruptcy prediction models need to take these financial and other aspects into account when building and applying prediction models to minimize the misclassification costs and maximize the saved costs.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Second, when the number of employees is used as an additional evaluation criterion, ML models could provide a specific focus on large companies whose bankruptcies could have serious (socio-economic) consequences due to company size, number of employees, or related measures of company relevance from an economic perspective.</a:t>
            </a:r>
          </a:p>
          <a:p>
            <a:pPr marL="285750" indent="-285750">
              <a:buFont typeface="Arial" panose="020B0604020202020204" pitchFamily="34" charset="0"/>
              <a:buChar char="•"/>
            </a:pPr>
            <a:endParaRPr lang="en-GB" sz="3200" b="1" i="0" u="sng" dirty="0">
              <a:solidFill>
                <a:srgbClr val="242424"/>
              </a:solidFill>
              <a:effectLst/>
              <a:latin typeface="sohne"/>
            </a:endParaRPr>
          </a:p>
        </p:txBody>
      </p:sp>
    </p:spTree>
    <p:extLst>
      <p:ext uri="{BB962C8B-B14F-4D97-AF65-F5344CB8AC3E}">
        <p14:creationId xmlns:p14="http://schemas.microsoft.com/office/powerpoint/2010/main" val="3283921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593B38-8C0E-4B2B-951A-3CFFF98DB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552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EFEC21C-C7D9-4830-A0E2-7F4CF19F825C}"/>
              </a:ext>
            </a:extLst>
          </p:cNvPr>
          <p:cNvSpPr>
            <a:spLocks noGrp="1"/>
          </p:cNvSpPr>
          <p:nvPr>
            <p:ph type="body" sz="quarter" idx="14"/>
          </p:nvPr>
        </p:nvSpPr>
        <p:spPr>
          <a:xfrm>
            <a:off x="605551" y="720135"/>
            <a:ext cx="10711543" cy="887192"/>
          </a:xfrm>
        </p:spPr>
        <p:txBody>
          <a:bodyPr/>
          <a:lstStyle/>
          <a:p>
            <a:r>
              <a:rPr lang="en-GB" dirty="0">
                <a:solidFill>
                  <a:schemeClr val="tx1"/>
                </a:solidFill>
              </a:rPr>
              <a:t>Introduction</a:t>
            </a:r>
          </a:p>
        </p:txBody>
      </p:sp>
      <p:sp>
        <p:nvSpPr>
          <p:cNvPr id="9" name="Rectangle 8">
            <a:extLst>
              <a:ext uri="{FF2B5EF4-FFF2-40B4-BE49-F238E27FC236}">
                <a16:creationId xmlns:a16="http://schemas.microsoft.com/office/drawing/2014/main" id="{865A8D14-2834-4744-A579-F4D1B64AC7F0}"/>
              </a:ext>
            </a:extLst>
          </p:cNvPr>
          <p:cNvSpPr/>
          <p:nvPr/>
        </p:nvSpPr>
        <p:spPr>
          <a:xfrm rot="16200000">
            <a:off x="11397951" y="5575011"/>
            <a:ext cx="1296000" cy="29210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D1346AF-19BF-434E-B1E9-16DBB133DEDC}"/>
              </a:ext>
            </a:extLst>
          </p:cNvPr>
          <p:cNvSpPr/>
          <p:nvPr/>
        </p:nvSpPr>
        <p:spPr>
          <a:xfrm>
            <a:off x="1231451" y="3538199"/>
            <a:ext cx="473938" cy="4739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857A2C0D-D086-4CFB-A8E2-343EEAFD8805}"/>
              </a:ext>
            </a:extLst>
          </p:cNvPr>
          <p:cNvSpPr/>
          <p:nvPr/>
        </p:nvSpPr>
        <p:spPr>
          <a:xfrm>
            <a:off x="868048" y="3181908"/>
            <a:ext cx="247092" cy="2470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EDF12E26-09C9-4310-82F3-365179C57C43}"/>
              </a:ext>
            </a:extLst>
          </p:cNvPr>
          <p:cNvSpPr txBox="1"/>
          <p:nvPr/>
        </p:nvSpPr>
        <p:spPr>
          <a:xfrm>
            <a:off x="470873" y="1754807"/>
            <a:ext cx="10980897" cy="923330"/>
          </a:xfrm>
          <a:prstGeom prst="rect">
            <a:avLst/>
          </a:prstGeom>
          <a:noFill/>
        </p:spPr>
        <p:txBody>
          <a:bodyPr wrap="square" rtlCol="0">
            <a:spAutoFit/>
          </a:bodyPr>
          <a:lstStyle/>
          <a:p>
            <a:pPr lvl="0">
              <a:defRPr/>
            </a:pPr>
            <a:r>
              <a:rPr lang="en-GB" dirty="0"/>
              <a:t>Bankruptcy is a legal process through which people or other entities who cannot repay debts to creditors may seek relief from some or all of their debts. In most jurisdictions, bankruptcy is imposed by a court order, often initiated by the debtor.</a:t>
            </a:r>
            <a:endParaRPr kumimoji="0" lang="en-GB" sz="2000" b="0" i="0" u="none" strike="noStrike" kern="1200" cap="none" spc="0" normalizeH="0" baseline="0" noProof="0" dirty="0">
              <a:ln>
                <a:noFill/>
              </a:ln>
              <a:solidFill>
                <a:schemeClr val="tx1">
                  <a:lumMod val="95000"/>
                  <a:lumOff val="5000"/>
                </a:schemeClr>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798940C4-D1A1-4CC6-9463-C3CDAF558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892" y="2825617"/>
            <a:ext cx="6870440" cy="3864623"/>
          </a:xfrm>
          <a:prstGeom prst="rect">
            <a:avLst/>
          </a:prstGeom>
        </p:spPr>
      </p:pic>
    </p:spTree>
    <p:extLst>
      <p:ext uri="{BB962C8B-B14F-4D97-AF65-F5344CB8AC3E}">
        <p14:creationId xmlns:p14="http://schemas.microsoft.com/office/powerpoint/2010/main" val="27806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596C6F-257A-4220-9A69-5DB333853088}"/>
              </a:ext>
            </a:extLst>
          </p:cNvPr>
          <p:cNvSpPr>
            <a:spLocks noGrp="1"/>
          </p:cNvSpPr>
          <p:nvPr>
            <p:ph type="title"/>
          </p:nvPr>
        </p:nvSpPr>
        <p:spPr>
          <a:xfrm>
            <a:off x="748892" y="645621"/>
            <a:ext cx="10515600" cy="1325563"/>
          </a:xfrm>
        </p:spPr>
        <p:txBody>
          <a:bodyPr>
            <a:normAutofit/>
          </a:bodyPr>
          <a:lstStyle/>
          <a:p>
            <a:pPr algn="ctr"/>
            <a:r>
              <a:rPr lang="en-GB" sz="4800" b="1" dirty="0">
                <a:solidFill>
                  <a:srgbClr val="FF0000"/>
                </a:solidFill>
                <a:latin typeface="Raleway" panose="020B0503030101060003" pitchFamily="34" charset="0"/>
              </a:rPr>
              <a:t>Business Problem</a:t>
            </a:r>
          </a:p>
        </p:txBody>
      </p:sp>
      <p:sp>
        <p:nvSpPr>
          <p:cNvPr id="10" name="Title 3">
            <a:extLst>
              <a:ext uri="{FF2B5EF4-FFF2-40B4-BE49-F238E27FC236}">
                <a16:creationId xmlns:a16="http://schemas.microsoft.com/office/drawing/2014/main" id="{4E11161D-C229-4677-8B8E-BE86983C1B3D}"/>
              </a:ext>
            </a:extLst>
          </p:cNvPr>
          <p:cNvSpPr txBox="1">
            <a:spLocks/>
          </p:cNvSpPr>
          <p:nvPr/>
        </p:nvSpPr>
        <p:spPr>
          <a:xfrm>
            <a:off x="901292" y="1647876"/>
            <a:ext cx="10515600" cy="31055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This is a classification project, since the variable to predict is binary (bankruptcy or non-bankruptcy).</a:t>
            </a:r>
          </a:p>
          <a:p>
            <a:pPr marL="457200" indent="-4572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The goal here is to model the probability that a business goes bankrupt from different features</a:t>
            </a:r>
          </a:p>
          <a:p>
            <a:pPr marL="457200" indent="-457200">
              <a:buFont typeface="Arial" panose="020B0604020202020204" pitchFamily="34" charset="0"/>
              <a:buChar char="•"/>
            </a:pPr>
            <a:endParaRPr lang="en-GB" sz="2000" dirty="0">
              <a:effectLst/>
              <a:latin typeface="Arial" panose="020B0604020202020204" pitchFamily="34" charset="0"/>
              <a:ea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000" dirty="0">
                <a:latin typeface="Arial" panose="020B0604020202020204" pitchFamily="34" charset="0"/>
                <a:cs typeface="Arial" panose="020B0604020202020204" pitchFamily="34" charset="0"/>
              </a:rPr>
              <a:t>Bankruptcy prediction is the problem of detecting financial distress in businesses which will lead to eventual bankruptcy. Bankruptcy prediction has been studied since at least 1930s. The early models of bankruptcy prediction employed univariate statistical models over financial ratios.</a:t>
            </a:r>
            <a:endParaRPr lang="en-IN" sz="2000"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6000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0CF9-2408-4989-B91C-8FFA83AC68F8}"/>
              </a:ext>
            </a:extLst>
          </p:cNvPr>
          <p:cNvSpPr>
            <a:spLocks noGrp="1"/>
          </p:cNvSpPr>
          <p:nvPr>
            <p:ph type="title"/>
          </p:nvPr>
        </p:nvSpPr>
        <p:spPr>
          <a:xfrm>
            <a:off x="645130" y="609601"/>
            <a:ext cx="9404723" cy="1040180"/>
          </a:xfrm>
        </p:spPr>
        <p:txBody>
          <a:bodyPr>
            <a:normAutofit/>
          </a:bodyPr>
          <a:lstStyle/>
          <a:p>
            <a:r>
              <a:rPr lang="en-GB" sz="6000" b="1" dirty="0">
                <a:solidFill>
                  <a:srgbClr val="FF0000"/>
                </a:solidFill>
                <a:latin typeface="Raleway" panose="020B0503030101060003" pitchFamily="34" charset="0"/>
                <a:cs typeface="Raavi" panose="020B0502040204020203" pitchFamily="34" charset="0"/>
              </a:rPr>
              <a:t>ABOUT DATASET</a:t>
            </a:r>
          </a:p>
        </p:txBody>
      </p:sp>
      <p:sp>
        <p:nvSpPr>
          <p:cNvPr id="3" name="Content Placeholder 2">
            <a:extLst>
              <a:ext uri="{FF2B5EF4-FFF2-40B4-BE49-F238E27FC236}">
                <a16:creationId xmlns:a16="http://schemas.microsoft.com/office/drawing/2014/main" id="{B7FE56D3-A35B-40C1-AA4A-7C2E20C60AB2}"/>
              </a:ext>
            </a:extLst>
          </p:cNvPr>
          <p:cNvSpPr>
            <a:spLocks noGrp="1"/>
          </p:cNvSpPr>
          <p:nvPr>
            <p:ph idx="1"/>
          </p:nvPr>
        </p:nvSpPr>
        <p:spPr/>
        <p:txBody>
          <a:bodyPr>
            <a:normAutofit fontScale="85000" lnSpcReduction="20000"/>
          </a:bodyPr>
          <a:lstStyle/>
          <a:p>
            <a:r>
              <a:rPr lang="en-IN" dirty="0"/>
              <a:t>The data file contains 7 features about 250 companies</a:t>
            </a:r>
          </a:p>
          <a:p>
            <a:pPr marL="0" indent="0">
              <a:buNone/>
            </a:pPr>
            <a:endParaRPr lang="en-GB" dirty="0"/>
          </a:p>
          <a:p>
            <a:pPr marL="0" indent="0">
              <a:buNone/>
            </a:pPr>
            <a:r>
              <a:rPr lang="en-GB" b="1" u="sng" dirty="0">
                <a:solidFill>
                  <a:srgbClr val="FFFF00"/>
                </a:solidFill>
              </a:rPr>
              <a:t>I</a:t>
            </a:r>
            <a:r>
              <a:rPr lang="en-IN" b="1" u="sng" dirty="0" err="1">
                <a:solidFill>
                  <a:srgbClr val="FFFF00"/>
                </a:solidFill>
              </a:rPr>
              <a:t>nput</a:t>
            </a:r>
            <a:r>
              <a:rPr lang="en-IN" b="1" u="sng" dirty="0">
                <a:solidFill>
                  <a:srgbClr val="FFFF00"/>
                </a:solidFill>
              </a:rPr>
              <a:t> Variables:</a:t>
            </a:r>
          </a:p>
          <a:p>
            <a:pPr lvl="0"/>
            <a:r>
              <a:rPr lang="en-IN" dirty="0">
                <a:latin typeface="Arial" panose="020B0604020202020204" pitchFamily="34" charset="0"/>
                <a:cs typeface="Arial" panose="020B0604020202020204" pitchFamily="34" charset="0"/>
              </a:rPr>
              <a:t>Industrial Risk: 0=low risk, 0.5=medium risk, 1=high risk.</a:t>
            </a:r>
          </a:p>
          <a:p>
            <a:pPr lvl="0"/>
            <a:r>
              <a:rPr lang="en-IN" dirty="0">
                <a:latin typeface="Arial" panose="020B0604020202020204" pitchFamily="34" charset="0"/>
                <a:cs typeface="Arial" panose="020B0604020202020204" pitchFamily="34" charset="0"/>
              </a:rPr>
              <a:t>Management Risk: 0=low risk, 0.5=medium risk, 1=high risk.</a:t>
            </a:r>
          </a:p>
          <a:p>
            <a:pPr lvl="0"/>
            <a:r>
              <a:rPr lang="en-IN" dirty="0">
                <a:latin typeface="Arial" panose="020B0604020202020204" pitchFamily="34" charset="0"/>
                <a:cs typeface="Arial" panose="020B0604020202020204" pitchFamily="34" charset="0"/>
              </a:rPr>
              <a:t>Financial Flexibility: 0=low flexibility, 0.5=medium flexibility, 1=high flexibility.</a:t>
            </a:r>
          </a:p>
          <a:p>
            <a:pPr lvl="0"/>
            <a:r>
              <a:rPr lang="en-IN" dirty="0">
                <a:latin typeface="Arial" panose="020B0604020202020204" pitchFamily="34" charset="0"/>
                <a:cs typeface="Arial" panose="020B0604020202020204" pitchFamily="34" charset="0"/>
              </a:rPr>
              <a:t>Credibility: 0=low credibility, 0.5=medium credibility, 1=high credibility.</a:t>
            </a:r>
          </a:p>
          <a:p>
            <a:pPr lvl="0"/>
            <a:r>
              <a:rPr lang="en-IN" dirty="0">
                <a:latin typeface="Arial" panose="020B0604020202020204" pitchFamily="34" charset="0"/>
                <a:cs typeface="Arial" panose="020B0604020202020204" pitchFamily="34" charset="0"/>
              </a:rPr>
              <a:t>Competitiveness: 0=low competitiveness, 0.5=medium competitiveness, 1=high competitiveness.</a:t>
            </a:r>
          </a:p>
          <a:p>
            <a:pPr lvl="0"/>
            <a:r>
              <a:rPr lang="en-IN" dirty="0">
                <a:latin typeface="Arial" panose="020B0604020202020204" pitchFamily="34" charset="0"/>
                <a:cs typeface="Arial" panose="020B0604020202020204" pitchFamily="34" charset="0"/>
              </a:rPr>
              <a:t>Operating Risk: 0=low risk, 0.5=medium risk, 1=high risk.</a:t>
            </a:r>
          </a:p>
          <a:p>
            <a:pPr marL="0" lvl="0" indent="0">
              <a:buNone/>
            </a:pPr>
            <a:endParaRPr lang="en-GB" dirty="0">
              <a:latin typeface="Arial" panose="020B0604020202020204" pitchFamily="34" charset="0"/>
              <a:cs typeface="Arial" panose="020B0604020202020204" pitchFamily="34" charset="0"/>
            </a:endParaRPr>
          </a:p>
          <a:p>
            <a:pPr marL="0" lvl="0" indent="0">
              <a:buNone/>
            </a:pPr>
            <a:r>
              <a:rPr lang="en-GB" b="1" u="sng" dirty="0">
                <a:solidFill>
                  <a:srgbClr val="FFFF00"/>
                </a:solidFill>
                <a:latin typeface="Arial" panose="020B0604020202020204" pitchFamily="34" charset="0"/>
                <a:cs typeface="Arial" panose="020B0604020202020204" pitchFamily="34" charset="0"/>
              </a:rPr>
              <a:t>Target Variable:</a:t>
            </a:r>
            <a:endParaRPr lang="en-IN" b="1" u="sng" dirty="0">
              <a:solidFill>
                <a:srgbClr val="FFFF00"/>
              </a:solidFill>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Class: bankruptcy, non-bankruptcy (target variable).</a:t>
            </a:r>
          </a:p>
          <a:p>
            <a:endParaRPr lang="en-IN" dirty="0"/>
          </a:p>
        </p:txBody>
      </p:sp>
      <p:sp>
        <p:nvSpPr>
          <p:cNvPr id="5" name="Rectangle 4">
            <a:extLst>
              <a:ext uri="{FF2B5EF4-FFF2-40B4-BE49-F238E27FC236}">
                <a16:creationId xmlns:a16="http://schemas.microsoft.com/office/drawing/2014/main" id="{79A0D78C-3642-425E-A25F-CE7A59BF237C}"/>
              </a:ext>
            </a:extLst>
          </p:cNvPr>
          <p:cNvSpPr/>
          <p:nvPr/>
        </p:nvSpPr>
        <p:spPr>
          <a:xfrm rot="16200000">
            <a:off x="11405597" y="1318618"/>
            <a:ext cx="1296000" cy="2768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54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E7C1-8D10-FA6A-B3B9-1052E808927B}"/>
              </a:ext>
            </a:extLst>
          </p:cNvPr>
          <p:cNvSpPr>
            <a:spLocks noGrp="1"/>
          </p:cNvSpPr>
          <p:nvPr>
            <p:ph type="title"/>
          </p:nvPr>
        </p:nvSpPr>
        <p:spPr/>
        <p:txBody>
          <a:bodyPr/>
          <a:lstStyle/>
          <a:p>
            <a:r>
              <a:rPr lang="en-IN" dirty="0"/>
              <a:t>INSIGHTS:	</a:t>
            </a:r>
          </a:p>
        </p:txBody>
      </p:sp>
      <p:sp>
        <p:nvSpPr>
          <p:cNvPr id="3" name="TextBox 2">
            <a:extLst>
              <a:ext uri="{FF2B5EF4-FFF2-40B4-BE49-F238E27FC236}">
                <a16:creationId xmlns:a16="http://schemas.microsoft.com/office/drawing/2014/main" id="{BF41ABAB-285A-BE12-5FF8-950E48FDE154}"/>
              </a:ext>
            </a:extLst>
          </p:cNvPr>
          <p:cNvSpPr txBox="1"/>
          <p:nvPr/>
        </p:nvSpPr>
        <p:spPr>
          <a:xfrm>
            <a:off x="1324303" y="2364828"/>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0B0873B5-EF91-32D7-908A-B5144FAB2E67}"/>
              </a:ext>
            </a:extLst>
          </p:cNvPr>
          <p:cNvSpPr txBox="1"/>
          <p:nvPr/>
        </p:nvSpPr>
        <p:spPr>
          <a:xfrm>
            <a:off x="966952" y="1996966"/>
            <a:ext cx="10515600" cy="3170099"/>
          </a:xfrm>
          <a:prstGeom prst="rect">
            <a:avLst/>
          </a:prstGeom>
          <a:noFill/>
        </p:spPr>
        <p:txBody>
          <a:bodyPr wrap="square" rtlCol="0">
            <a:spAutoFit/>
          </a:bodyPr>
          <a:lstStyle/>
          <a:p>
            <a:r>
              <a:rPr lang="en-IN" dirty="0">
                <a:latin typeface="Bahnschrift" panose="020B0502040204020203" pitchFamily="34" charset="0"/>
              </a:rPr>
              <a:t>The data file contains 7 features about 250 companies.</a:t>
            </a:r>
          </a:p>
          <a:p>
            <a:pPr algn="l"/>
            <a:endParaRPr lang="en-US" b="0" i="0" dirty="0">
              <a:solidFill>
                <a:srgbClr val="FFFF00"/>
              </a:solidFill>
              <a:effectLst/>
              <a:latin typeface="Bahnschrift" panose="020B0502040204020203" pitchFamily="34" charset="0"/>
            </a:endParaRPr>
          </a:p>
          <a:p>
            <a:pPr algn="l">
              <a:buFont typeface="Arial" panose="020B0604020202020204" pitchFamily="34" charset="0"/>
              <a:buChar char="•"/>
            </a:pPr>
            <a:r>
              <a:rPr lang="en-US" b="0" i="0" dirty="0">
                <a:solidFill>
                  <a:srgbClr val="FFFF00"/>
                </a:solidFill>
                <a:effectLst/>
                <a:latin typeface="Bahnschrift" panose="020B0502040204020203" pitchFamily="34" charset="0"/>
              </a:rPr>
              <a:t> </a:t>
            </a:r>
            <a:r>
              <a:rPr lang="en-US" sz="1600" b="0" i="0" dirty="0">
                <a:solidFill>
                  <a:srgbClr val="FFFF00"/>
                </a:solidFill>
                <a:effectLst/>
                <a:latin typeface="Bahnschrift" panose="020B0502040204020203" pitchFamily="34" charset="0"/>
              </a:rPr>
              <a:t>All columns are of </a:t>
            </a:r>
            <a:r>
              <a:rPr lang="en-US" sz="1600" dirty="0">
                <a:solidFill>
                  <a:srgbClr val="FFFF00"/>
                </a:solidFill>
                <a:latin typeface="Bahnschrift" panose="020B0502040204020203" pitchFamily="34" charset="0"/>
              </a:rPr>
              <a:t>numerical</a:t>
            </a:r>
            <a:r>
              <a:rPr lang="en-US" sz="1600" b="0" i="0" dirty="0">
                <a:solidFill>
                  <a:srgbClr val="FFFF00"/>
                </a:solidFill>
                <a:effectLst/>
                <a:latin typeface="Bahnschrift" panose="020B0502040204020203" pitchFamily="34" charset="0"/>
              </a:rPr>
              <a:t> datatype.</a:t>
            </a:r>
            <a:endParaRPr lang="en-US" sz="1600" dirty="0">
              <a:solidFill>
                <a:srgbClr val="FFFF00"/>
              </a:solidFill>
              <a:latin typeface="Bahnschrift" panose="020B0502040204020203" pitchFamily="34" charset="0"/>
            </a:endParaRPr>
          </a:p>
          <a:p>
            <a:pPr algn="l">
              <a:buFont typeface="Arial" panose="020B0604020202020204" pitchFamily="34" charset="0"/>
              <a:buChar char="•"/>
            </a:pPr>
            <a:r>
              <a:rPr lang="en-US" sz="1600" b="0" i="0" dirty="0">
                <a:solidFill>
                  <a:srgbClr val="FFFF00"/>
                </a:solidFill>
                <a:effectLst/>
                <a:latin typeface="Bahnschrift" panose="020B0502040204020203" pitchFamily="34" charset="0"/>
              </a:rPr>
              <a:t> There are no missing values in the dataset.</a:t>
            </a:r>
          </a:p>
          <a:p>
            <a:pPr algn="l">
              <a:buFont typeface="Arial" panose="020B0604020202020204" pitchFamily="34" charset="0"/>
              <a:buChar char="•"/>
            </a:pPr>
            <a:r>
              <a:rPr lang="en-US" sz="1600" dirty="0">
                <a:solidFill>
                  <a:srgbClr val="FFFF00"/>
                </a:solidFill>
                <a:latin typeface="Bahnschrift" panose="020B0502040204020203" pitchFamily="34" charset="0"/>
              </a:rPr>
              <a:t> There are no null values in the dataset.</a:t>
            </a:r>
          </a:p>
          <a:p>
            <a:pPr algn="l">
              <a:buFont typeface="Arial" panose="020B0604020202020204" pitchFamily="34" charset="0"/>
              <a:buChar char="•"/>
            </a:pPr>
            <a:r>
              <a:rPr lang="en-US" sz="1600" dirty="0">
                <a:solidFill>
                  <a:srgbClr val="FFFF00"/>
                </a:solidFill>
                <a:latin typeface="Bahnschrift" panose="020B0502040204020203" pitchFamily="34" charset="0"/>
              </a:rPr>
              <a:t> There are no duplicates in the given dataset.</a:t>
            </a:r>
          </a:p>
          <a:p>
            <a:pPr algn="l">
              <a:buFont typeface="Arial" panose="020B0604020202020204" pitchFamily="34" charset="0"/>
              <a:buChar char="•"/>
            </a:pPr>
            <a:endParaRPr lang="en-US" sz="1600" dirty="0">
              <a:solidFill>
                <a:srgbClr val="FFFF00"/>
              </a:solidFill>
              <a:latin typeface="Bahnschrift" panose="020B0502040204020203" pitchFamily="34" charset="0"/>
            </a:endParaRPr>
          </a:p>
          <a:p>
            <a:pPr algn="l">
              <a:buFont typeface="Arial" panose="020B0604020202020204" pitchFamily="34" charset="0"/>
              <a:buChar char="•"/>
            </a:pPr>
            <a:r>
              <a:rPr lang="en-US" sz="1600" dirty="0">
                <a:solidFill>
                  <a:srgbClr val="FFFF00"/>
                </a:solidFill>
                <a:latin typeface="Bahnschrift" panose="020B0502040204020203" pitchFamily="34" charset="0"/>
              </a:rPr>
              <a:t> Since, there are no categorical features, no transformation techniques are used.</a:t>
            </a:r>
          </a:p>
          <a:p>
            <a:pPr algn="l">
              <a:buFont typeface="Arial" panose="020B0604020202020204" pitchFamily="34" charset="0"/>
              <a:buChar char="•"/>
            </a:pPr>
            <a:r>
              <a:rPr lang="en-US" sz="1600" dirty="0">
                <a:solidFill>
                  <a:srgbClr val="FFFF00"/>
                </a:solidFill>
                <a:latin typeface="Bahnschrift" panose="020B0502040204020203" pitchFamily="34" charset="0"/>
              </a:rPr>
              <a:t> No categorical variables, so there is no point of handling rare categorical variables.</a:t>
            </a:r>
          </a:p>
          <a:p>
            <a:pPr algn="l">
              <a:buFont typeface="Arial" panose="020B0604020202020204" pitchFamily="34" charset="0"/>
              <a:buChar char="•"/>
            </a:pPr>
            <a:r>
              <a:rPr lang="en-US" sz="1600" dirty="0">
                <a:solidFill>
                  <a:srgbClr val="FFFF00"/>
                </a:solidFill>
                <a:latin typeface="Bahnschrift" panose="020B0502040204020203" pitchFamily="34" charset="0"/>
              </a:rPr>
              <a:t> Since there are no continuous variables, outliers will not be present.</a:t>
            </a:r>
          </a:p>
          <a:p>
            <a:pPr algn="l">
              <a:buFont typeface="Arial" panose="020B0604020202020204" pitchFamily="34" charset="0"/>
              <a:buChar char="•"/>
            </a:pPr>
            <a:endParaRPr lang="en-US" sz="1600" b="0" i="0" dirty="0">
              <a:solidFill>
                <a:srgbClr val="FFFF00"/>
              </a:solidFill>
              <a:effectLst/>
              <a:latin typeface="Bahnschrift" panose="020B0502040204020203" pitchFamily="34" charset="0"/>
            </a:endParaRPr>
          </a:p>
          <a:p>
            <a:endParaRPr lang="en-IN" dirty="0">
              <a:latin typeface="Bahnschrift" panose="020B0502040204020203" pitchFamily="34" charset="0"/>
            </a:endParaRPr>
          </a:p>
        </p:txBody>
      </p:sp>
    </p:spTree>
    <p:extLst>
      <p:ext uri="{BB962C8B-B14F-4D97-AF65-F5344CB8AC3E}">
        <p14:creationId xmlns:p14="http://schemas.microsoft.com/office/powerpoint/2010/main" val="343951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0D4F57-259C-10E7-2391-454175D6978C}"/>
              </a:ext>
            </a:extLst>
          </p:cNvPr>
          <p:cNvSpPr txBox="1"/>
          <p:nvPr/>
        </p:nvSpPr>
        <p:spPr>
          <a:xfrm>
            <a:off x="795032" y="1262207"/>
            <a:ext cx="8923282" cy="7848302"/>
          </a:xfrm>
          <a:prstGeom prst="rect">
            <a:avLst/>
          </a:prstGeom>
          <a:noFill/>
        </p:spPr>
        <p:txBody>
          <a:bodyPr wrap="square" rtlCol="0">
            <a:spAutoFit/>
          </a:bodyPr>
          <a:lstStyle/>
          <a:p>
            <a:r>
              <a:rPr lang="en-GB" b="1" dirty="0"/>
              <a:t>We can see that the variables that correlate the most with the target variable negatively correlate. Competitiveness is the variable with the highest correlation</a:t>
            </a:r>
          </a:p>
          <a:p>
            <a:endParaRPr lang="en-GB" dirty="0"/>
          </a:p>
          <a:p>
            <a:pPr marL="285750" indent="-285750">
              <a:buFont typeface="Arial" panose="020B0604020202020204" pitchFamily="34" charset="0"/>
              <a:buChar char="•"/>
            </a:pPr>
            <a:r>
              <a:rPr lang="en-GB" dirty="0" err="1">
                <a:solidFill>
                  <a:srgbClr val="FFFF00"/>
                </a:solidFill>
              </a:rPr>
              <a:t>financial_flexibility</a:t>
            </a:r>
            <a:r>
              <a:rPr lang="en-GB" dirty="0">
                <a:solidFill>
                  <a:srgbClr val="FFFF00"/>
                </a:solidFill>
              </a:rPr>
              <a:t> is highly overall correlated with </a:t>
            </a:r>
            <a:r>
              <a:rPr lang="en-GB" dirty="0" err="1">
                <a:solidFill>
                  <a:srgbClr val="FFFF00"/>
                </a:solidFill>
              </a:rPr>
              <a:t>class_yn</a:t>
            </a:r>
            <a:r>
              <a:rPr lang="en-GB" dirty="0">
                <a:solidFill>
                  <a:srgbClr val="FFFF00"/>
                </a:solidFill>
              </a:rPr>
              <a:t>.</a:t>
            </a:r>
          </a:p>
          <a:p>
            <a:pPr marL="285750" indent="-285750">
              <a:buFont typeface="Arial" panose="020B0604020202020204" pitchFamily="34" charset="0"/>
              <a:buChar char="•"/>
            </a:pPr>
            <a:r>
              <a:rPr lang="en-GB" dirty="0">
                <a:solidFill>
                  <a:srgbClr val="FFFF00"/>
                </a:solidFill>
              </a:rPr>
              <a:t>credibility is highly overall correlated with </a:t>
            </a:r>
            <a:r>
              <a:rPr lang="en-GB" dirty="0" err="1">
                <a:solidFill>
                  <a:srgbClr val="FFFF00"/>
                </a:solidFill>
              </a:rPr>
              <a:t>class_yn</a:t>
            </a:r>
            <a:r>
              <a:rPr lang="en-GB" dirty="0">
                <a:solidFill>
                  <a:srgbClr val="FFFF00"/>
                </a:solidFill>
              </a:rPr>
              <a:t>.</a:t>
            </a:r>
          </a:p>
          <a:p>
            <a:pPr marL="285750" indent="-285750">
              <a:buFont typeface="Arial" panose="020B0604020202020204" pitchFamily="34" charset="0"/>
              <a:buChar char="•"/>
            </a:pPr>
            <a:r>
              <a:rPr lang="en-GB" dirty="0">
                <a:solidFill>
                  <a:srgbClr val="FFFF00"/>
                </a:solidFill>
              </a:rPr>
              <a:t>competitiveness is highly overall correlated with </a:t>
            </a:r>
            <a:r>
              <a:rPr lang="en-GB" dirty="0" err="1">
                <a:solidFill>
                  <a:srgbClr val="FFFF00"/>
                </a:solidFill>
              </a:rPr>
              <a:t>class_yn</a:t>
            </a:r>
            <a:r>
              <a:rPr lang="en-GB" dirty="0">
                <a:solidFill>
                  <a:srgbClr val="FFFF00"/>
                </a:solidFill>
              </a:rPr>
              <a:t>.</a:t>
            </a:r>
          </a:p>
          <a:p>
            <a:pPr marL="285750" indent="-285750">
              <a:buFont typeface="Arial" panose="020B0604020202020204" pitchFamily="34" charset="0"/>
              <a:buChar char="•"/>
            </a:pPr>
            <a:endParaRPr lang="en-GB" dirty="0">
              <a:solidFill>
                <a:srgbClr val="FFFF00"/>
              </a:solidFill>
            </a:endParaRPr>
          </a:p>
          <a:p>
            <a:endParaRPr lang="en-GB" dirty="0">
              <a:solidFill>
                <a:srgbClr val="FFFF00"/>
              </a:solidFill>
            </a:endParaRPr>
          </a:p>
          <a:p>
            <a:br>
              <a:rPr lang="en-GB" dirty="0">
                <a:solidFill>
                  <a:srgbClr val="FFFF00"/>
                </a:solidFill>
              </a:rPr>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endParaRPr lang="en-GB" dirty="0"/>
          </a:p>
          <a:p>
            <a:endParaRPr lang="en-IN" dirty="0"/>
          </a:p>
        </p:txBody>
      </p:sp>
      <p:sp>
        <p:nvSpPr>
          <p:cNvPr id="3" name="TextBox 2">
            <a:extLst>
              <a:ext uri="{FF2B5EF4-FFF2-40B4-BE49-F238E27FC236}">
                <a16:creationId xmlns:a16="http://schemas.microsoft.com/office/drawing/2014/main" id="{C6A2C2F9-FDD9-866A-1EED-DA7FC6A5E647}"/>
              </a:ext>
            </a:extLst>
          </p:cNvPr>
          <p:cNvSpPr txBox="1"/>
          <p:nvPr/>
        </p:nvSpPr>
        <p:spPr>
          <a:xfrm>
            <a:off x="977462" y="546538"/>
            <a:ext cx="9622114" cy="1200329"/>
          </a:xfrm>
          <a:prstGeom prst="rect">
            <a:avLst/>
          </a:prstGeom>
          <a:noFill/>
        </p:spPr>
        <p:txBody>
          <a:bodyPr wrap="square" rtlCol="0">
            <a:spAutoFit/>
          </a:bodyPr>
          <a:lstStyle/>
          <a:p>
            <a:pPr algn="ctr"/>
            <a:r>
              <a:rPr lang="en-IN" sz="2400" b="1" u="sng" dirty="0">
                <a:solidFill>
                  <a:srgbClr val="FF0000"/>
                </a:solidFill>
              </a:rPr>
              <a:t>CORRELATION BETWEEN VARIABLES:</a:t>
            </a:r>
          </a:p>
          <a:p>
            <a:endParaRPr lang="en-IN" sz="2400" b="1" u="sng" dirty="0">
              <a:solidFill>
                <a:srgbClr val="FF0000"/>
              </a:solidFill>
            </a:endParaRPr>
          </a:p>
          <a:p>
            <a:endParaRPr lang="en-IN" sz="2400" b="1" dirty="0">
              <a:solidFill>
                <a:srgbClr val="FF0000"/>
              </a:solidFill>
            </a:endParaRPr>
          </a:p>
        </p:txBody>
      </p:sp>
      <p:pic>
        <p:nvPicPr>
          <p:cNvPr id="5" name="Picture 4">
            <a:extLst>
              <a:ext uri="{FF2B5EF4-FFF2-40B4-BE49-F238E27FC236}">
                <a16:creationId xmlns:a16="http://schemas.microsoft.com/office/drawing/2014/main" id="{35224EBD-2EE2-46CB-B737-C8FA851F5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939" y="3226988"/>
            <a:ext cx="9785227" cy="3370854"/>
          </a:xfrm>
          <a:prstGeom prst="rect">
            <a:avLst/>
          </a:prstGeom>
        </p:spPr>
      </p:pic>
    </p:spTree>
    <p:extLst>
      <p:ext uri="{BB962C8B-B14F-4D97-AF65-F5344CB8AC3E}">
        <p14:creationId xmlns:p14="http://schemas.microsoft.com/office/powerpoint/2010/main" val="8872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0DB6F37-DBDE-4FB5-9DD5-D928508EC395}"/>
              </a:ext>
            </a:extLst>
          </p:cNvPr>
          <p:cNvSpPr>
            <a:spLocks noGrp="1"/>
          </p:cNvSpPr>
          <p:nvPr>
            <p:ph idx="4294967295"/>
          </p:nvPr>
        </p:nvSpPr>
        <p:spPr>
          <a:xfrm>
            <a:off x="1129004" y="102636"/>
            <a:ext cx="9720263" cy="4022725"/>
          </a:xfrm>
        </p:spPr>
        <p:txBody>
          <a:bodyPr>
            <a:normAutofit fontScale="92500" lnSpcReduction="10000"/>
          </a:bodyPr>
          <a:lstStyle/>
          <a:p>
            <a:pPr marL="0" indent="0">
              <a:buNone/>
            </a:pPr>
            <a:r>
              <a:rPr lang="en-GB" sz="2100" dirty="0">
                <a:solidFill>
                  <a:srgbClr val="FF0000"/>
                </a:solidFill>
              </a:rPr>
              <a:t>Heatmap below says:</a:t>
            </a:r>
          </a:p>
          <a:p>
            <a:pPr>
              <a:buFont typeface="Arial" panose="020B0604020202020204" pitchFamily="34" charset="0"/>
              <a:buChar char="•"/>
            </a:pPr>
            <a:r>
              <a:rPr lang="en-GB" sz="2100" dirty="0">
                <a:solidFill>
                  <a:srgbClr val="FFFF00"/>
                </a:solidFill>
              </a:rPr>
              <a:t>A bank with high credibility may also be highly competitive in the market. This is because a good reputation and trustworthiness con attract customers and investors, enhancing the bank market position.</a:t>
            </a:r>
          </a:p>
          <a:p>
            <a:pPr>
              <a:buFont typeface="Arial" panose="020B0604020202020204" pitchFamily="34" charset="0"/>
              <a:buChar char="•"/>
            </a:pPr>
            <a:r>
              <a:rPr lang="en-GB" sz="2100" dirty="0">
                <a:solidFill>
                  <a:srgbClr val="FFFF00"/>
                </a:solidFill>
              </a:rPr>
              <a:t>High credibility often leads to customer trust and loyalty. When customers trust a bank, they are more likely to doing business with it, and this can contribute to the bank's competitiveness.</a:t>
            </a:r>
          </a:p>
          <a:p>
            <a:pPr>
              <a:buFont typeface="Arial" panose="020B0604020202020204" pitchFamily="34" charset="0"/>
              <a:buChar char="•"/>
            </a:pPr>
            <a:r>
              <a:rPr lang="en-GB" sz="2100" dirty="0">
                <a:solidFill>
                  <a:srgbClr val="FFFF00"/>
                </a:solidFill>
              </a:rPr>
              <a:t>A credible bank is likely to be financially stable. Financial stability is a key factor in competitiveness as it allows the bank to offer reliable and secure services</a:t>
            </a:r>
          </a:p>
          <a:p>
            <a:pPr>
              <a:buFont typeface="Arial" panose="020B0604020202020204" pitchFamily="34" charset="0"/>
              <a:buChar char="•"/>
            </a:pPr>
            <a:r>
              <a:rPr lang="en-GB" sz="2100" dirty="0">
                <a:solidFill>
                  <a:srgbClr val="FFFF00"/>
                </a:solidFill>
              </a:rPr>
              <a:t>A bank with high credibility is more likely to comply with industry regulations and standards. This can enhance its competitiveness, as it is less likely to face legal or regulatory issues.</a:t>
            </a:r>
          </a:p>
          <a:p>
            <a:pPr>
              <a:buFont typeface="Arial" panose="020B0604020202020204" pitchFamily="34" charset="0"/>
              <a:buChar char="•"/>
            </a:pPr>
            <a:r>
              <a:rPr lang="en-GB" sz="2100" dirty="0">
                <a:solidFill>
                  <a:srgbClr val="FFFF00"/>
                </a:solidFill>
              </a:rPr>
              <a:t>A company facing high industrial risk may need to implement more sophisticated risk management strategies. This could result in a positive correlation between industrial and management risk</a:t>
            </a:r>
            <a:br>
              <a:rPr lang="en-GB" sz="2400" dirty="0"/>
            </a:br>
            <a:endParaRPr lang="en-IN" dirty="0"/>
          </a:p>
        </p:txBody>
      </p:sp>
      <p:pic>
        <p:nvPicPr>
          <p:cNvPr id="7" name="Picture 6">
            <a:extLst>
              <a:ext uri="{FF2B5EF4-FFF2-40B4-BE49-F238E27FC236}">
                <a16:creationId xmlns:a16="http://schemas.microsoft.com/office/drawing/2014/main" id="{CEF2FEC6-3EE9-4530-9404-8BEB088FD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886" y="3933609"/>
            <a:ext cx="7315662" cy="2821755"/>
          </a:xfrm>
          <a:prstGeom prst="rect">
            <a:avLst/>
          </a:prstGeom>
        </p:spPr>
      </p:pic>
    </p:spTree>
    <p:extLst>
      <p:ext uri="{BB962C8B-B14F-4D97-AF65-F5344CB8AC3E}">
        <p14:creationId xmlns:p14="http://schemas.microsoft.com/office/powerpoint/2010/main" val="267412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EEE419-3FF9-41F7-B588-EE429A205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98" y="774962"/>
            <a:ext cx="2822892" cy="2172798"/>
          </a:xfrm>
          <a:prstGeom prst="rect">
            <a:avLst/>
          </a:prstGeom>
        </p:spPr>
      </p:pic>
      <p:sp>
        <p:nvSpPr>
          <p:cNvPr id="4" name="Title 3">
            <a:extLst>
              <a:ext uri="{FF2B5EF4-FFF2-40B4-BE49-F238E27FC236}">
                <a16:creationId xmlns:a16="http://schemas.microsoft.com/office/drawing/2014/main" id="{047B063C-BA8C-47D4-95F8-3355C7C5BF5E}"/>
              </a:ext>
            </a:extLst>
          </p:cNvPr>
          <p:cNvSpPr>
            <a:spLocks noGrp="1"/>
          </p:cNvSpPr>
          <p:nvPr>
            <p:ph type="title"/>
          </p:nvPr>
        </p:nvSpPr>
        <p:spPr>
          <a:xfrm>
            <a:off x="1707502" y="74646"/>
            <a:ext cx="9245082" cy="785010"/>
          </a:xfrm>
        </p:spPr>
        <p:txBody>
          <a:bodyPr>
            <a:normAutofit/>
          </a:bodyPr>
          <a:lstStyle/>
          <a:p>
            <a:pPr algn="ctr"/>
            <a:r>
              <a:rPr lang="en-GB" sz="3600" b="1" dirty="0">
                <a:solidFill>
                  <a:srgbClr val="FF0000"/>
                </a:solidFill>
              </a:rPr>
              <a:t>GRAPHICAL REPRESENTATIONS</a:t>
            </a:r>
            <a:endParaRPr lang="en-IN" sz="3600" b="1" dirty="0">
              <a:solidFill>
                <a:srgbClr val="FF0000"/>
              </a:solidFill>
            </a:endParaRPr>
          </a:p>
        </p:txBody>
      </p:sp>
      <p:pic>
        <p:nvPicPr>
          <p:cNvPr id="19" name="Picture 18">
            <a:extLst>
              <a:ext uri="{FF2B5EF4-FFF2-40B4-BE49-F238E27FC236}">
                <a16:creationId xmlns:a16="http://schemas.microsoft.com/office/drawing/2014/main" id="{252C054C-5B9A-411C-BE6F-330C16D76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589" y="774962"/>
            <a:ext cx="2920958" cy="2027248"/>
          </a:xfrm>
          <a:prstGeom prst="rect">
            <a:avLst/>
          </a:prstGeom>
        </p:spPr>
      </p:pic>
      <p:pic>
        <p:nvPicPr>
          <p:cNvPr id="21" name="Picture 20">
            <a:extLst>
              <a:ext uri="{FF2B5EF4-FFF2-40B4-BE49-F238E27FC236}">
                <a16:creationId xmlns:a16="http://schemas.microsoft.com/office/drawing/2014/main" id="{74A1D040-776F-44E6-A127-ACF186FE7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774962"/>
            <a:ext cx="2987307" cy="2027248"/>
          </a:xfrm>
          <a:prstGeom prst="rect">
            <a:avLst/>
          </a:prstGeom>
        </p:spPr>
      </p:pic>
      <p:pic>
        <p:nvPicPr>
          <p:cNvPr id="23" name="Picture 22">
            <a:extLst>
              <a:ext uri="{FF2B5EF4-FFF2-40B4-BE49-F238E27FC236}">
                <a16:creationId xmlns:a16="http://schemas.microsoft.com/office/drawing/2014/main" id="{89B40789-3161-46DD-B941-7677AA536E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8706" y="774962"/>
            <a:ext cx="2822892" cy="2111941"/>
          </a:xfrm>
          <a:prstGeom prst="rect">
            <a:avLst/>
          </a:prstGeom>
        </p:spPr>
      </p:pic>
      <p:pic>
        <p:nvPicPr>
          <p:cNvPr id="25" name="Picture 24">
            <a:extLst>
              <a:ext uri="{FF2B5EF4-FFF2-40B4-BE49-F238E27FC236}">
                <a16:creationId xmlns:a16="http://schemas.microsoft.com/office/drawing/2014/main" id="{2AE787B6-6F8C-4025-9BA4-95D2746E9D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298" y="3345951"/>
            <a:ext cx="2822892" cy="2188732"/>
          </a:xfrm>
          <a:prstGeom prst="rect">
            <a:avLst/>
          </a:prstGeom>
        </p:spPr>
      </p:pic>
      <p:pic>
        <p:nvPicPr>
          <p:cNvPr id="27" name="Picture 26">
            <a:extLst>
              <a:ext uri="{FF2B5EF4-FFF2-40B4-BE49-F238E27FC236}">
                <a16:creationId xmlns:a16="http://schemas.microsoft.com/office/drawing/2014/main" id="{AC3D2662-FD00-49C8-8469-412793FE82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6099" y="3422741"/>
            <a:ext cx="2951472" cy="2111942"/>
          </a:xfrm>
          <a:prstGeom prst="rect">
            <a:avLst/>
          </a:prstGeom>
        </p:spPr>
      </p:pic>
      <p:pic>
        <p:nvPicPr>
          <p:cNvPr id="29" name="Picture 28">
            <a:extLst>
              <a:ext uri="{FF2B5EF4-FFF2-40B4-BE49-F238E27FC236}">
                <a16:creationId xmlns:a16="http://schemas.microsoft.com/office/drawing/2014/main" id="{8A66A131-3F98-40F8-93CB-753693A7D1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0159" y="2973336"/>
            <a:ext cx="4026296" cy="2658137"/>
          </a:xfrm>
          <a:prstGeom prst="rect">
            <a:avLst/>
          </a:prstGeom>
        </p:spPr>
      </p:pic>
      <p:sp>
        <p:nvSpPr>
          <p:cNvPr id="31" name="TextBox 30">
            <a:extLst>
              <a:ext uri="{FF2B5EF4-FFF2-40B4-BE49-F238E27FC236}">
                <a16:creationId xmlns:a16="http://schemas.microsoft.com/office/drawing/2014/main" id="{4D8269C0-109C-403A-9E90-01E95785C6E6}"/>
              </a:ext>
            </a:extLst>
          </p:cNvPr>
          <p:cNvSpPr txBox="1"/>
          <p:nvPr/>
        </p:nvSpPr>
        <p:spPr>
          <a:xfrm>
            <a:off x="5436637" y="5716166"/>
            <a:ext cx="6755363" cy="923330"/>
          </a:xfrm>
          <a:prstGeom prst="rect">
            <a:avLst/>
          </a:prstGeom>
          <a:noFill/>
        </p:spPr>
        <p:txBody>
          <a:bodyPr wrap="square" rtlCol="0">
            <a:spAutoFit/>
          </a:bodyPr>
          <a:lstStyle/>
          <a:p>
            <a:r>
              <a:rPr lang="en-GB" b="1" dirty="0">
                <a:solidFill>
                  <a:srgbClr val="FFFF00"/>
                </a:solidFill>
              </a:rPr>
              <a:t>Distribution of the target variable (</a:t>
            </a:r>
            <a:r>
              <a:rPr lang="en-GB" b="1" dirty="0" err="1">
                <a:solidFill>
                  <a:srgbClr val="FFFF00"/>
                </a:solidFill>
              </a:rPr>
              <a:t>class_yn</a:t>
            </a:r>
            <a:r>
              <a:rPr lang="en-GB" b="1" dirty="0">
                <a:solidFill>
                  <a:srgbClr val="FFFF00"/>
                </a:solidFill>
              </a:rPr>
              <a:t>) is done to see if there's an imbalance between classes. This helps in understanding if there are more instances of one class compared to the other.</a:t>
            </a:r>
            <a:endParaRPr lang="en-IN" b="1" dirty="0">
              <a:solidFill>
                <a:srgbClr val="FFFF00"/>
              </a:solidFill>
            </a:endParaRPr>
          </a:p>
        </p:txBody>
      </p:sp>
    </p:spTree>
    <p:extLst>
      <p:ext uri="{BB962C8B-B14F-4D97-AF65-F5344CB8AC3E}">
        <p14:creationId xmlns:p14="http://schemas.microsoft.com/office/powerpoint/2010/main" val="3460412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1404</TotalTime>
  <Words>1474</Words>
  <Application>Microsoft Office PowerPoint</Application>
  <PresentationFormat>Widescreen</PresentationFormat>
  <Paragraphs>161</Paragraphs>
  <Slides>21</Slides>
  <Notes>0</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21</vt:i4>
      </vt:variant>
    </vt:vector>
  </HeadingPairs>
  <TitlesOfParts>
    <vt:vector size="40" baseType="lpstr">
      <vt:lpstr>Arial</vt:lpstr>
      <vt:lpstr>Bahnschrift</vt:lpstr>
      <vt:lpstr>Bahnschrift SemiLight SemiConde</vt:lpstr>
      <vt:lpstr>Calibri</vt:lpstr>
      <vt:lpstr>Calibri Light</vt:lpstr>
      <vt:lpstr>Cambria Math</vt:lpstr>
      <vt:lpstr>Century Gothic</vt:lpstr>
      <vt:lpstr>Helvetica Neue</vt:lpstr>
      <vt:lpstr>Perpetua</vt:lpstr>
      <vt:lpstr>Raavi</vt:lpstr>
      <vt:lpstr>Raleway</vt:lpstr>
      <vt:lpstr>sohne</vt:lpstr>
      <vt:lpstr>Tw Cen MT</vt:lpstr>
      <vt:lpstr>Tw Cen MT Condensed</vt:lpstr>
      <vt:lpstr>var(--jp-content-font-family)</vt:lpstr>
      <vt:lpstr>Wingdings 3</vt:lpstr>
      <vt:lpstr>Ion</vt:lpstr>
      <vt:lpstr>Integral</vt:lpstr>
      <vt:lpstr>Office Theme</vt:lpstr>
      <vt:lpstr> Project NAME Bankruptcy PREVENTION</vt:lpstr>
      <vt:lpstr>Flow of the project</vt:lpstr>
      <vt:lpstr>PowerPoint Presentation</vt:lpstr>
      <vt:lpstr>Business Problem</vt:lpstr>
      <vt:lpstr>ABOUT DATASET</vt:lpstr>
      <vt:lpstr>INSIGHTS: </vt:lpstr>
      <vt:lpstr>PowerPoint Presentation</vt:lpstr>
      <vt:lpstr>PowerPoint Presentation</vt:lpstr>
      <vt:lpstr>GRAPHICAL REPRESENTATIONS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Deepak Malhotra</dc:creator>
  <cp:lastModifiedBy>user</cp:lastModifiedBy>
  <cp:revision>38</cp:revision>
  <dcterms:created xsi:type="dcterms:W3CDTF">2019-05-04T10:36:02Z</dcterms:created>
  <dcterms:modified xsi:type="dcterms:W3CDTF">2023-10-11T16:31:12Z</dcterms:modified>
</cp:coreProperties>
</file>