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60" r:id="rId3"/>
    <p:sldId id="257" r:id="rId4"/>
    <p:sldId id="258" r:id="rId5"/>
    <p:sldId id="259" r:id="rId6"/>
    <p:sldId id="261" r:id="rId7"/>
    <p:sldId id="262" r:id="rId8"/>
    <p:sldId id="263" r:id="rId9"/>
    <p:sldId id="287" r:id="rId10"/>
    <p:sldId id="264" r:id="rId11"/>
    <p:sldId id="265" r:id="rId12"/>
    <p:sldId id="267" r:id="rId13"/>
    <p:sldId id="268" r:id="rId14"/>
    <p:sldId id="269" r:id="rId15"/>
    <p:sldId id="270" r:id="rId16"/>
    <p:sldId id="271" r:id="rId17"/>
    <p:sldId id="272" r:id="rId18"/>
    <p:sldId id="266" r:id="rId19"/>
    <p:sldId id="285" r:id="rId20"/>
    <p:sldId id="28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2475868-42A5-4D16-AC71-E15B31477B90}" type="datetimeFigureOut">
              <a:rPr lang="en-US" smtClean="0"/>
              <a:t>4/20/2022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98060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5868-42A5-4D16-AC71-E15B31477B90}"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29450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2475868-42A5-4D16-AC71-E15B31477B90}" type="datetimeFigureOut">
              <a:rPr lang="en-US" smtClean="0"/>
              <a:t>4/20/2022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3013732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2475868-42A5-4D16-AC71-E15B31477B90}" type="datetimeFigureOut">
              <a:rPr lang="en-US" smtClean="0"/>
              <a:t>4/20/2022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B66869D-1096-415C-BFE4-75A433E2CAD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2618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2475868-42A5-4D16-AC71-E15B31477B90}" type="datetimeFigureOut">
              <a:rPr lang="en-US" smtClean="0"/>
              <a:t>4/20/2022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1728135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5868-42A5-4D16-AC71-E15B31477B90}"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1722990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2475868-42A5-4D16-AC71-E15B31477B90}"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781393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5868-42A5-4D16-AC71-E15B31477B90}"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489539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2475868-42A5-4D16-AC71-E15B31477B90}" type="datetimeFigureOut">
              <a:rPr lang="en-US" smtClean="0"/>
              <a:t>4/20/2022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213106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75868-42A5-4D16-AC71-E15B31477B90}"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101341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2475868-42A5-4D16-AC71-E15B31477B90}" type="datetimeFigureOut">
              <a:rPr lang="en-US" smtClean="0"/>
              <a:t>4/20/2022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133422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75868-42A5-4D16-AC71-E15B31477B90}"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89803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75868-42A5-4D16-AC71-E15B31477B90}"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32786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75868-42A5-4D16-AC71-E15B31477B90}"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184314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75868-42A5-4D16-AC71-E15B31477B90}"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414062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5868-42A5-4D16-AC71-E15B31477B90}"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194264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475868-42A5-4D16-AC71-E15B31477B90}"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6869D-1096-415C-BFE4-75A433E2CADE}" type="slidenum">
              <a:rPr lang="en-US" smtClean="0"/>
              <a:t>‹#›</a:t>
            </a:fld>
            <a:endParaRPr lang="en-US"/>
          </a:p>
        </p:txBody>
      </p:sp>
    </p:spTree>
    <p:extLst>
      <p:ext uri="{BB962C8B-B14F-4D97-AF65-F5344CB8AC3E}">
        <p14:creationId xmlns:p14="http://schemas.microsoft.com/office/powerpoint/2010/main" val="220572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475868-42A5-4D16-AC71-E15B31477B90}" type="datetimeFigureOut">
              <a:rPr lang="en-US" smtClean="0"/>
              <a:t>4/20/2022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66869D-1096-415C-BFE4-75A433E2CADE}" type="slidenum">
              <a:rPr lang="en-US" smtClean="0"/>
              <a:t>‹#›</a:t>
            </a:fld>
            <a:endParaRPr lang="en-US"/>
          </a:p>
        </p:txBody>
      </p:sp>
    </p:spTree>
    <p:extLst>
      <p:ext uri="{BB962C8B-B14F-4D97-AF65-F5344CB8AC3E}">
        <p14:creationId xmlns:p14="http://schemas.microsoft.com/office/powerpoint/2010/main" val="2293657910"/>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09" y="1953490"/>
            <a:ext cx="9144000" cy="1995055"/>
          </a:xfrm>
        </p:spPr>
        <p:txBody>
          <a:bodyPr>
            <a:normAutofit fontScale="90000"/>
          </a:bodyPr>
          <a:lstStyle/>
          <a:p>
            <a:pPr algn="ctr"/>
            <a:r>
              <a:rPr lang="en-US" dirty="0"/>
              <a:t>Loan Prediction using Machine Learning</a:t>
            </a:r>
          </a:p>
        </p:txBody>
      </p:sp>
      <p:sp>
        <p:nvSpPr>
          <p:cNvPr id="3" name="TextBox 2">
            <a:extLst>
              <a:ext uri="{FF2B5EF4-FFF2-40B4-BE49-F238E27FC236}">
                <a16:creationId xmlns:a16="http://schemas.microsoft.com/office/drawing/2014/main" id="{0FF8D11A-FF73-4D8A-B22C-9F5E2CD3F9EF}"/>
              </a:ext>
            </a:extLst>
          </p:cNvPr>
          <p:cNvSpPr txBox="1"/>
          <p:nvPr/>
        </p:nvSpPr>
        <p:spPr>
          <a:xfrm flipH="1">
            <a:off x="245097" y="5656083"/>
            <a:ext cx="4011427" cy="923330"/>
          </a:xfrm>
          <a:prstGeom prst="rect">
            <a:avLst/>
          </a:prstGeom>
          <a:noFill/>
        </p:spPr>
        <p:txBody>
          <a:bodyPr wrap="square" rtlCol="0">
            <a:spAutoFit/>
          </a:bodyPr>
          <a:lstStyle/>
          <a:p>
            <a:r>
              <a:rPr lang="en-US" b="1" dirty="0"/>
              <a:t>Dheeraj Parmar</a:t>
            </a:r>
            <a:r>
              <a:rPr lang="en-IN" b="1" dirty="0"/>
              <a:t>     20190802113</a:t>
            </a:r>
          </a:p>
          <a:p>
            <a:r>
              <a:rPr lang="en-IN" b="1" dirty="0"/>
              <a:t>Ashwin </a:t>
            </a:r>
            <a:r>
              <a:rPr lang="en-IN" b="1" dirty="0" err="1"/>
              <a:t>Jawalikar</a:t>
            </a:r>
            <a:r>
              <a:rPr lang="en-IN" b="1" dirty="0"/>
              <a:t>  20190802140</a:t>
            </a:r>
          </a:p>
          <a:p>
            <a:r>
              <a:rPr lang="en-IN" b="1" dirty="0" err="1"/>
              <a:t>Shreyash</a:t>
            </a:r>
            <a:r>
              <a:rPr lang="en-IN" b="1" dirty="0"/>
              <a:t> Patil        20200812020</a:t>
            </a:r>
            <a:endParaRPr lang="en-US" b="1" dirty="0"/>
          </a:p>
        </p:txBody>
      </p:sp>
    </p:spTree>
    <p:extLst>
      <p:ext uri="{BB962C8B-B14F-4D97-AF65-F5344CB8AC3E}">
        <p14:creationId xmlns:p14="http://schemas.microsoft.com/office/powerpoint/2010/main" val="3799070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8035"/>
            <a:ext cx="10040942" cy="789710"/>
          </a:xfrm>
        </p:spPr>
        <p:txBody>
          <a:bodyPr>
            <a:normAutofit/>
          </a:bodyPr>
          <a:lstStyle/>
          <a:p>
            <a:r>
              <a:rPr lang="en-US" dirty="0"/>
              <a:t>FEATURES PRESENT IN LOAN PREDICTION</a:t>
            </a:r>
          </a:p>
        </p:txBody>
      </p:sp>
      <p:sp>
        <p:nvSpPr>
          <p:cNvPr id="3" name="Content Placeholder 2"/>
          <p:cNvSpPr>
            <a:spLocks noGrp="1"/>
          </p:cNvSpPr>
          <p:nvPr>
            <p:ph idx="1"/>
          </p:nvPr>
        </p:nvSpPr>
        <p:spPr>
          <a:xfrm>
            <a:off x="677333" y="1357745"/>
            <a:ext cx="10821940" cy="5292437"/>
          </a:xfrm>
        </p:spPr>
        <p:txBody>
          <a:bodyPr>
            <a:normAutofit fontScale="92500" lnSpcReduction="10000"/>
          </a:bodyPr>
          <a:lstStyle/>
          <a:p>
            <a:endParaRPr lang="en-US" sz="2200" dirty="0"/>
          </a:p>
          <a:p>
            <a:r>
              <a:rPr lang="en-US" sz="2200" dirty="0" err="1"/>
              <a:t>Loan_ID</a:t>
            </a:r>
            <a:r>
              <a:rPr lang="en-US" sz="2200" dirty="0"/>
              <a:t> – The ID number generated by the bank which is giving loan. </a:t>
            </a:r>
          </a:p>
          <a:p>
            <a:r>
              <a:rPr lang="en-US" sz="2200" dirty="0"/>
              <a:t>Gender – Whether the person taking loan is male or female.</a:t>
            </a:r>
          </a:p>
          <a:p>
            <a:r>
              <a:rPr lang="en-US" sz="2200" dirty="0"/>
              <a:t>Married – Whether the person is married or unmarried.</a:t>
            </a:r>
          </a:p>
          <a:p>
            <a:r>
              <a:rPr lang="en-US" sz="2200" dirty="0"/>
              <a:t>Dependents – Family members who stay with the person.</a:t>
            </a:r>
          </a:p>
          <a:p>
            <a:r>
              <a:rPr lang="en-US" sz="2200" dirty="0"/>
              <a:t>Education – Educational qualification of the person taking loan.</a:t>
            </a:r>
          </a:p>
          <a:p>
            <a:r>
              <a:rPr lang="en-US" sz="2200" dirty="0" err="1"/>
              <a:t>Self_Employed</a:t>
            </a:r>
            <a:r>
              <a:rPr lang="en-US" sz="2200" dirty="0"/>
              <a:t> – Whether the person is self-employed or not.</a:t>
            </a:r>
          </a:p>
          <a:p>
            <a:r>
              <a:rPr lang="en-US" sz="2200" dirty="0" err="1"/>
              <a:t>ApplicantIncome</a:t>
            </a:r>
            <a:r>
              <a:rPr lang="en-US" sz="2200" dirty="0"/>
              <a:t> – The basic salary or income of the applicant per month.</a:t>
            </a:r>
          </a:p>
          <a:p>
            <a:r>
              <a:rPr lang="en-US" sz="2200" dirty="0" err="1"/>
              <a:t>CoapplicantIncome</a:t>
            </a:r>
            <a:r>
              <a:rPr lang="en-US" sz="2200" dirty="0"/>
              <a:t> – The basic income or family members.</a:t>
            </a:r>
          </a:p>
          <a:p>
            <a:r>
              <a:rPr lang="en-US" sz="2200" dirty="0" err="1"/>
              <a:t>LoanAmount</a:t>
            </a:r>
            <a:r>
              <a:rPr lang="en-US" sz="2200" dirty="0"/>
              <a:t> – The amount of loan for which loan is applied.</a:t>
            </a:r>
          </a:p>
          <a:p>
            <a:r>
              <a:rPr lang="en-US" sz="2200" dirty="0" err="1"/>
              <a:t>Loan_Amount_Term</a:t>
            </a:r>
            <a:r>
              <a:rPr lang="en-US" sz="2200" dirty="0"/>
              <a:t> – How much time does the loan applicant take to pay the loan.</a:t>
            </a:r>
          </a:p>
          <a:p>
            <a:r>
              <a:rPr lang="en-US" sz="2200" dirty="0" err="1"/>
              <a:t>Credit_History</a:t>
            </a:r>
            <a:r>
              <a:rPr lang="en-US" sz="2200" dirty="0"/>
              <a:t> – Whether the loan applicant has taken loan previously from same bank.</a:t>
            </a:r>
          </a:p>
          <a:p>
            <a:r>
              <a:rPr lang="en-US" sz="2200" dirty="0" err="1"/>
              <a:t>Property_Area</a:t>
            </a:r>
            <a:r>
              <a:rPr lang="en-US" sz="2200" dirty="0"/>
              <a:t> – This is about the area where the person stays ( Rural/Urban).</a:t>
            </a:r>
            <a:br>
              <a:rPr lang="en-US" dirty="0"/>
            </a:br>
            <a:endParaRPr lang="en-US" dirty="0"/>
          </a:p>
        </p:txBody>
      </p:sp>
    </p:spTree>
    <p:extLst>
      <p:ext uri="{BB962C8B-B14F-4D97-AF65-F5344CB8AC3E}">
        <p14:creationId xmlns:p14="http://schemas.microsoft.com/office/powerpoint/2010/main" val="220988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r>
              <a:rPr lang="en-US" dirty="0"/>
              <a:t>LOAN_STATUS – Based on the mentioned features, the machine learning algorithm decides whether the person should be give loan or not.</a:t>
            </a:r>
          </a:p>
        </p:txBody>
      </p:sp>
    </p:spTree>
    <p:extLst>
      <p:ext uri="{BB962C8B-B14F-4D97-AF65-F5344CB8AC3E}">
        <p14:creationId xmlns:p14="http://schemas.microsoft.com/office/powerpoint/2010/main" val="2584433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2436975"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101" y="2000050"/>
            <a:ext cx="6657921" cy="3811787"/>
          </a:xfrm>
          <a:prstGeom prst="rect">
            <a:avLst/>
          </a:prstGeom>
        </p:spPr>
      </p:pic>
    </p:spTree>
    <p:extLst>
      <p:ext uri="{BB962C8B-B14F-4D97-AF65-F5344CB8AC3E}">
        <p14:creationId xmlns:p14="http://schemas.microsoft.com/office/powerpoint/2010/main" val="257361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056" y="1930399"/>
            <a:ext cx="6221886" cy="4498109"/>
          </a:xfr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179" y="1930399"/>
            <a:ext cx="5333021" cy="4471205"/>
          </a:xfrm>
          <a:prstGeom prst="rect">
            <a:avLst/>
          </a:prstGeom>
        </p:spPr>
      </p:pic>
    </p:spTree>
    <p:extLst>
      <p:ext uri="{BB962C8B-B14F-4D97-AF65-F5344CB8AC3E}">
        <p14:creationId xmlns:p14="http://schemas.microsoft.com/office/powerpoint/2010/main" val="196969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576555"/>
            <a:ext cx="10820400" cy="3259053"/>
          </a:xfrm>
          <a:prstGeom prst="rect">
            <a:avLst/>
          </a:prstGeom>
        </p:spPr>
      </p:pic>
    </p:spTree>
    <p:extLst>
      <p:ext uri="{BB962C8B-B14F-4D97-AF65-F5344CB8AC3E}">
        <p14:creationId xmlns:p14="http://schemas.microsoft.com/office/powerpoint/2010/main" val="372604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10516610" cy="4311911"/>
          </a:xfrm>
          <a:prstGeom prst="rect">
            <a:avLst/>
          </a:prstGeom>
        </p:spPr>
      </p:pic>
    </p:spTree>
    <p:extLst>
      <p:ext uri="{BB962C8B-B14F-4D97-AF65-F5344CB8AC3E}">
        <p14:creationId xmlns:p14="http://schemas.microsoft.com/office/powerpoint/2010/main" val="173925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39091"/>
          </a:xfrm>
        </p:spPr>
        <p:txBody>
          <a:bodyPr>
            <a:normAutofit fontScale="90000"/>
          </a:bodyPr>
          <a:lstStyle/>
          <a:p>
            <a:r>
              <a:rPr lang="en-US" dirty="0"/>
              <a:t>Visualizing data using google </a:t>
            </a:r>
            <a:r>
              <a:rPr lang="en-US" dirty="0" err="1"/>
              <a:t>Colab</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909" y="2193925"/>
            <a:ext cx="9104182" cy="4024313"/>
          </a:xfrm>
        </p:spPr>
      </p:pic>
    </p:spTree>
    <p:extLst>
      <p:ext uri="{BB962C8B-B14F-4D97-AF65-F5344CB8AC3E}">
        <p14:creationId xmlns:p14="http://schemas.microsoft.com/office/powerpoint/2010/main" val="105236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2945"/>
          </a:xfrm>
        </p:spPr>
        <p:txBody>
          <a:bodyPr>
            <a:normAutofit fontScale="90000"/>
          </a:bodyPr>
          <a:lstStyle/>
          <a:p>
            <a:r>
              <a:rPr lang="en-US" dirty="0"/>
              <a:t>Visualizing data using google </a:t>
            </a:r>
            <a:r>
              <a:rPr lang="en-US" dirty="0" err="1"/>
              <a:t>Colab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144" y="1662545"/>
            <a:ext cx="10483728" cy="4550591"/>
          </a:xfrm>
        </p:spPr>
      </p:pic>
    </p:spTree>
    <p:extLst>
      <p:ext uri="{BB962C8B-B14F-4D97-AF65-F5344CB8AC3E}">
        <p14:creationId xmlns:p14="http://schemas.microsoft.com/office/powerpoint/2010/main" val="3647276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806" y="581891"/>
            <a:ext cx="9394921" cy="1320800"/>
          </a:xfrm>
        </p:spPr>
        <p:txBody>
          <a:bodyPr>
            <a:normAutofit/>
          </a:bodyPr>
          <a:lstStyle/>
          <a:p>
            <a:r>
              <a:rPr lang="en-US" dirty="0"/>
              <a:t>Explanation of the Code using Google </a:t>
            </a:r>
            <a:r>
              <a:rPr lang="en-US" dirty="0" err="1"/>
              <a:t>Colab</a:t>
            </a:r>
            <a:endParaRPr lang="en-US" dirty="0"/>
          </a:p>
        </p:txBody>
      </p:sp>
      <p:sp>
        <p:nvSpPr>
          <p:cNvPr id="3" name="Content Placeholder 2"/>
          <p:cNvSpPr>
            <a:spLocks noGrp="1"/>
          </p:cNvSpPr>
          <p:nvPr>
            <p:ph idx="1"/>
          </p:nvPr>
        </p:nvSpPr>
        <p:spPr/>
        <p:txBody>
          <a:bodyPr/>
          <a:lstStyle/>
          <a:p>
            <a:r>
              <a:rPr lang="en-US" dirty="0"/>
              <a:t>The dataset is trained and tested with 3 methods </a:t>
            </a:r>
          </a:p>
          <a:p>
            <a:endParaRPr lang="en-US" dirty="0"/>
          </a:p>
          <a:p>
            <a:pPr marL="0" indent="0">
              <a:buNone/>
            </a:pPr>
            <a:r>
              <a:rPr lang="en-US" dirty="0"/>
              <a:t>Loan prediction using logistic regression</a:t>
            </a:r>
          </a:p>
          <a:p>
            <a:pPr marL="0" indent="0">
              <a:buNone/>
            </a:pPr>
            <a:r>
              <a:rPr lang="en-US" dirty="0"/>
              <a:t>Loan prediction using random forest classification</a:t>
            </a:r>
          </a:p>
          <a:p>
            <a:pPr marL="0" indent="0">
              <a:buNone/>
            </a:pPr>
            <a:r>
              <a:rPr lang="en-US" dirty="0"/>
              <a:t>Loan prediction using decision tree classification</a:t>
            </a:r>
          </a:p>
          <a:p>
            <a:pPr>
              <a:buFont typeface="+mj-lt"/>
              <a:buAutoNum type="arabicPeriod"/>
            </a:pPr>
            <a:endParaRPr lang="en-US" dirty="0"/>
          </a:p>
        </p:txBody>
      </p:sp>
    </p:spTree>
    <p:extLst>
      <p:ext uri="{BB962C8B-B14F-4D97-AF65-F5344CB8AC3E}">
        <p14:creationId xmlns:p14="http://schemas.microsoft.com/office/powerpoint/2010/main" val="149315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84084" cy="1039091"/>
          </a:xfrm>
        </p:spPr>
        <p:txBody>
          <a:bodyPr>
            <a:normAutofit fontScale="90000"/>
          </a:bodyPr>
          <a:lstStyle/>
          <a:p>
            <a:r>
              <a:rPr lang="en-US" dirty="0"/>
              <a:t>Loan prediction models 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5840493"/>
              </p:ext>
            </p:extLst>
          </p:nvPr>
        </p:nvGraphicFramePr>
        <p:xfrm>
          <a:off x="677334" y="1648691"/>
          <a:ext cx="10849119" cy="3838432"/>
        </p:xfrm>
        <a:graphic>
          <a:graphicData uri="http://schemas.openxmlformats.org/drawingml/2006/table">
            <a:tbl>
              <a:tblPr firstRow="1" bandRow="1">
                <a:tableStyleId>{5C22544A-7EE6-4342-B048-85BDC9FD1C3A}</a:tableStyleId>
              </a:tblPr>
              <a:tblGrid>
                <a:gridCol w="3616373">
                  <a:extLst>
                    <a:ext uri="{9D8B030D-6E8A-4147-A177-3AD203B41FA5}">
                      <a16:colId xmlns:a16="http://schemas.microsoft.com/office/drawing/2014/main" val="2739393410"/>
                    </a:ext>
                  </a:extLst>
                </a:gridCol>
                <a:gridCol w="3616373">
                  <a:extLst>
                    <a:ext uri="{9D8B030D-6E8A-4147-A177-3AD203B41FA5}">
                      <a16:colId xmlns:a16="http://schemas.microsoft.com/office/drawing/2014/main" val="1540227655"/>
                    </a:ext>
                  </a:extLst>
                </a:gridCol>
                <a:gridCol w="3616373">
                  <a:extLst>
                    <a:ext uri="{9D8B030D-6E8A-4147-A177-3AD203B41FA5}">
                      <a16:colId xmlns:a16="http://schemas.microsoft.com/office/drawing/2014/main" val="3168677962"/>
                    </a:ext>
                  </a:extLst>
                </a:gridCol>
              </a:tblGrid>
              <a:tr h="959608">
                <a:tc>
                  <a:txBody>
                    <a:bodyPr/>
                    <a:lstStyle/>
                    <a:p>
                      <a:r>
                        <a:rPr lang="en-US" dirty="0"/>
                        <a:t>Loan</a:t>
                      </a:r>
                      <a:r>
                        <a:rPr lang="en-US" baseline="0" dirty="0"/>
                        <a:t> Prediction</a:t>
                      </a:r>
                      <a:endParaRPr lang="en-US" dirty="0"/>
                    </a:p>
                  </a:txBody>
                  <a:tcPr/>
                </a:tc>
                <a:tc>
                  <a:txBody>
                    <a:bodyPr/>
                    <a:lstStyle/>
                    <a:p>
                      <a:r>
                        <a:rPr lang="en-US" dirty="0"/>
                        <a:t>Accuracy</a:t>
                      </a:r>
                      <a:r>
                        <a:rPr lang="en-US" baseline="0" dirty="0"/>
                        <a:t> </a:t>
                      </a:r>
                      <a:endParaRPr lang="en-US" dirty="0"/>
                    </a:p>
                  </a:txBody>
                  <a:tcPr/>
                </a:tc>
                <a:tc>
                  <a:txBody>
                    <a:bodyPr/>
                    <a:lstStyle/>
                    <a:p>
                      <a:r>
                        <a:rPr lang="en-US" dirty="0"/>
                        <a:t>Accuracy using K-fold</a:t>
                      </a:r>
                      <a:r>
                        <a:rPr lang="en-US" baseline="0" dirty="0"/>
                        <a:t> Cross Validation</a:t>
                      </a:r>
                      <a:endParaRPr lang="en-US" dirty="0"/>
                    </a:p>
                  </a:txBody>
                  <a:tcPr/>
                </a:tc>
                <a:extLst>
                  <a:ext uri="{0D108BD9-81ED-4DB2-BD59-A6C34878D82A}">
                    <a16:rowId xmlns:a16="http://schemas.microsoft.com/office/drawing/2014/main" val="3065502918"/>
                  </a:ext>
                </a:extLst>
              </a:tr>
              <a:tr h="959608">
                <a:tc>
                  <a:txBody>
                    <a:bodyPr/>
                    <a:lstStyle/>
                    <a:p>
                      <a:r>
                        <a:rPr lang="en-US" u="none" dirty="0"/>
                        <a:t>Using</a:t>
                      </a:r>
                      <a:r>
                        <a:rPr lang="en-US" u="none" baseline="0" dirty="0"/>
                        <a:t> Logistic Regression</a:t>
                      </a:r>
                      <a:endParaRPr lang="en-US" u="non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0.8373983739837398</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0.8024081632653062</a:t>
                      </a:r>
                    </a:p>
                    <a:p>
                      <a:endParaRPr lang="en-US" dirty="0"/>
                    </a:p>
                  </a:txBody>
                  <a:tcPr/>
                </a:tc>
                <a:extLst>
                  <a:ext uri="{0D108BD9-81ED-4DB2-BD59-A6C34878D82A}">
                    <a16:rowId xmlns:a16="http://schemas.microsoft.com/office/drawing/2014/main" val="3883690272"/>
                  </a:ext>
                </a:extLst>
              </a:tr>
              <a:tr h="959608">
                <a:tc>
                  <a:txBody>
                    <a:bodyPr/>
                    <a:lstStyle/>
                    <a:p>
                      <a:r>
                        <a:rPr lang="en-US" dirty="0"/>
                        <a:t>Using Random Forest</a:t>
                      </a:r>
                      <a:r>
                        <a:rPr lang="en-US" baseline="0" dirty="0"/>
                        <a:t> Classification</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0.6910569105691057</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0.7148163265306122</a:t>
                      </a:r>
                    </a:p>
                    <a:p>
                      <a:endParaRPr lang="en-US" dirty="0"/>
                    </a:p>
                  </a:txBody>
                  <a:tcPr/>
                </a:tc>
                <a:extLst>
                  <a:ext uri="{0D108BD9-81ED-4DB2-BD59-A6C34878D82A}">
                    <a16:rowId xmlns:a16="http://schemas.microsoft.com/office/drawing/2014/main" val="3084211689"/>
                  </a:ext>
                </a:extLst>
              </a:tr>
              <a:tr h="959608">
                <a:tc>
                  <a:txBody>
                    <a:bodyPr/>
                    <a:lstStyle/>
                    <a:p>
                      <a:r>
                        <a:rPr lang="en-US" dirty="0"/>
                        <a:t>Using Decision Tree Classification</a:t>
                      </a:r>
                    </a:p>
                  </a:txBody>
                  <a:tcPr/>
                </a:tc>
                <a:tc>
                  <a:txBody>
                    <a:bodyPr/>
                    <a:lstStyle/>
                    <a:p>
                      <a:r>
                        <a:rPr lang="en-US" sz="1800" b="0" i="0" kern="1200" dirty="0">
                          <a:solidFill>
                            <a:schemeClr val="dk1"/>
                          </a:solidFill>
                          <a:effectLst/>
                          <a:latin typeface="+mn-lt"/>
                          <a:ea typeface="+mn-ea"/>
                          <a:cs typeface="+mn-cs"/>
                        </a:rPr>
                        <a:t>0.8292682926829268</a:t>
                      </a:r>
                      <a:endParaRPr lang="en-US" dirty="0"/>
                    </a:p>
                  </a:txBody>
                  <a:tcPr/>
                </a:tc>
                <a:tc>
                  <a:txBody>
                    <a:bodyPr/>
                    <a:lstStyle/>
                    <a:p>
                      <a:r>
                        <a:rPr lang="en-US" sz="1800" b="0" i="0" kern="1200" dirty="0">
                          <a:solidFill>
                            <a:schemeClr val="dk1"/>
                          </a:solidFill>
                          <a:effectLst/>
                          <a:latin typeface="+mn-lt"/>
                          <a:ea typeface="+mn-ea"/>
                          <a:cs typeface="+mn-cs"/>
                        </a:rPr>
                        <a:t>0.7922448979591836</a:t>
                      </a:r>
                      <a:endParaRPr lang="en-US" dirty="0"/>
                    </a:p>
                  </a:txBody>
                  <a:tcPr/>
                </a:tc>
                <a:extLst>
                  <a:ext uri="{0D108BD9-81ED-4DB2-BD59-A6C34878D82A}">
                    <a16:rowId xmlns:a16="http://schemas.microsoft.com/office/drawing/2014/main" val="2274716852"/>
                  </a:ext>
                </a:extLst>
              </a:tr>
            </a:tbl>
          </a:graphicData>
        </a:graphic>
      </p:graphicFrame>
      <p:sp>
        <p:nvSpPr>
          <p:cNvPr id="5" name="TextBox 4"/>
          <p:cNvSpPr txBox="1"/>
          <p:nvPr/>
        </p:nvSpPr>
        <p:spPr>
          <a:xfrm>
            <a:off x="677334" y="5763491"/>
            <a:ext cx="10445798" cy="646331"/>
          </a:xfrm>
          <a:prstGeom prst="rect">
            <a:avLst/>
          </a:prstGeom>
          <a:noFill/>
        </p:spPr>
        <p:txBody>
          <a:bodyPr wrap="square" rtlCol="0">
            <a:spAutoFit/>
          </a:bodyPr>
          <a:lstStyle/>
          <a:p>
            <a:r>
              <a:rPr lang="en-US" dirty="0"/>
              <a:t>This means that from the above accuracy table, we can conclude that logistic regression is best model for the loan prediction problem.</a:t>
            </a:r>
          </a:p>
        </p:txBody>
      </p:sp>
    </p:spTree>
    <p:extLst>
      <p:ext uri="{BB962C8B-B14F-4D97-AF65-F5344CB8AC3E}">
        <p14:creationId xmlns:p14="http://schemas.microsoft.com/office/powerpoint/2010/main" val="275590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a:t>Content</a:t>
            </a:r>
          </a:p>
        </p:txBody>
      </p:sp>
      <p:sp>
        <p:nvSpPr>
          <p:cNvPr id="3" name="Content Placeholder 2"/>
          <p:cNvSpPr>
            <a:spLocks noGrp="1"/>
          </p:cNvSpPr>
          <p:nvPr>
            <p:ph idx="1"/>
          </p:nvPr>
        </p:nvSpPr>
        <p:spPr>
          <a:xfrm>
            <a:off x="677333" y="1357745"/>
            <a:ext cx="10281611" cy="5056910"/>
          </a:xfrm>
        </p:spPr>
        <p:txBody>
          <a:bodyPr>
            <a:normAutofit lnSpcReduction="10000"/>
          </a:bodyPr>
          <a:lstStyle/>
          <a:p>
            <a:endParaRPr lang="en-US" sz="2000" dirty="0"/>
          </a:p>
          <a:p>
            <a:r>
              <a:rPr lang="en-US" sz="2000" dirty="0"/>
              <a:t>Introduction</a:t>
            </a:r>
          </a:p>
          <a:p>
            <a:r>
              <a:rPr lang="en-US" sz="2000" dirty="0"/>
              <a:t>The classification problem</a:t>
            </a:r>
          </a:p>
          <a:p>
            <a:r>
              <a:rPr lang="en-US" sz="2000" dirty="0"/>
              <a:t>Steps involved in machine learning</a:t>
            </a:r>
          </a:p>
          <a:p>
            <a:r>
              <a:rPr lang="en-US" sz="2000" dirty="0"/>
              <a:t>Features </a:t>
            </a:r>
          </a:p>
          <a:p>
            <a:r>
              <a:rPr lang="en-US" sz="2000" dirty="0"/>
              <a:t>Labels</a:t>
            </a:r>
          </a:p>
          <a:p>
            <a:r>
              <a:rPr lang="en-US" sz="2000" dirty="0"/>
              <a:t>Visualizing data using Google </a:t>
            </a:r>
            <a:r>
              <a:rPr lang="en-US" sz="2000" dirty="0" err="1"/>
              <a:t>Colab</a:t>
            </a:r>
            <a:endParaRPr lang="en-US" sz="2000" dirty="0"/>
          </a:p>
          <a:p>
            <a:r>
              <a:rPr lang="en-US" sz="2000" dirty="0"/>
              <a:t>Explanation of the Code using Google </a:t>
            </a:r>
            <a:r>
              <a:rPr lang="en-US" sz="2000" dirty="0" err="1"/>
              <a:t>Colab</a:t>
            </a:r>
            <a:endParaRPr lang="en-US" sz="2000" dirty="0"/>
          </a:p>
          <a:p>
            <a:r>
              <a:rPr lang="en-US" sz="2000" dirty="0"/>
              <a:t>Models of training and testing the dataset</a:t>
            </a:r>
          </a:p>
          <a:p>
            <a:pPr>
              <a:buAutoNum type="arabicPeriod"/>
            </a:pPr>
            <a:r>
              <a:rPr lang="en-US" sz="2000" dirty="0"/>
              <a:t>Loan prediction using logistic regression</a:t>
            </a:r>
          </a:p>
          <a:p>
            <a:pPr>
              <a:buAutoNum type="arabicPeriod"/>
            </a:pPr>
            <a:r>
              <a:rPr lang="en-US" sz="2000" dirty="0"/>
              <a:t>Loan prediction using random forest classification</a:t>
            </a:r>
          </a:p>
          <a:p>
            <a:pPr>
              <a:buAutoNum type="arabicPeriod"/>
            </a:pPr>
            <a:r>
              <a:rPr lang="en-US" sz="2000" dirty="0"/>
              <a:t>Loan prediction using decision tree classification</a:t>
            </a:r>
          </a:p>
          <a:p>
            <a:r>
              <a:rPr lang="en-US" sz="2000" dirty="0"/>
              <a:t>Loan Prediction models Comparison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37774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316" y="2701636"/>
            <a:ext cx="8596668" cy="1510145"/>
          </a:xfrm>
        </p:spPr>
        <p:txBody>
          <a:bodyPr>
            <a:noAutofit/>
          </a:bodyPr>
          <a:lstStyle/>
          <a:p>
            <a:pPr algn="ctr"/>
            <a:r>
              <a:rPr lang="en-US" sz="10000" dirty="0"/>
              <a:t>THANK YOU</a:t>
            </a:r>
          </a:p>
        </p:txBody>
      </p:sp>
    </p:spTree>
    <p:extLst>
      <p:ext uri="{BB962C8B-B14F-4D97-AF65-F5344CB8AC3E}">
        <p14:creationId xmlns:p14="http://schemas.microsoft.com/office/powerpoint/2010/main" val="123472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676401"/>
            <a:ext cx="9117830" cy="4364962"/>
          </a:xfrm>
        </p:spPr>
        <p:txBody>
          <a:bodyPr>
            <a:normAutofit/>
          </a:bodyPr>
          <a:lstStyle/>
          <a:p>
            <a:pPr marL="0" indent="0">
              <a:buNone/>
            </a:pPr>
            <a:endParaRPr lang="en-US" sz="2200" dirty="0"/>
          </a:p>
          <a:p>
            <a:pPr marL="0" indent="0">
              <a:buNone/>
            </a:pPr>
            <a:r>
              <a:rPr lang="en-US" sz="2200" dirty="0"/>
              <a:t>Loan-Prediction</a:t>
            </a:r>
          </a:p>
          <a:p>
            <a:pPr marL="0" indent="0">
              <a:buNone/>
            </a:pPr>
            <a:endParaRPr lang="en-US" sz="2200" dirty="0"/>
          </a:p>
        </p:txBody>
      </p:sp>
      <p:sp>
        <p:nvSpPr>
          <p:cNvPr id="4" name="TextBox 3">
            <a:extLst>
              <a:ext uri="{FF2B5EF4-FFF2-40B4-BE49-F238E27FC236}">
                <a16:creationId xmlns:a16="http://schemas.microsoft.com/office/drawing/2014/main" id="{C6B3B232-ED4F-4AB7-9DC2-B416BDB4AAC1}"/>
              </a:ext>
            </a:extLst>
          </p:cNvPr>
          <p:cNvSpPr txBox="1"/>
          <p:nvPr/>
        </p:nvSpPr>
        <p:spPr>
          <a:xfrm flipH="1">
            <a:off x="677334" y="2935552"/>
            <a:ext cx="9860437" cy="923330"/>
          </a:xfrm>
          <a:prstGeom prst="rect">
            <a:avLst/>
          </a:prstGeom>
          <a:noFill/>
        </p:spPr>
        <p:txBody>
          <a:bodyPr wrap="square" rtlCol="0">
            <a:spAutoFit/>
          </a:bodyPr>
          <a:lstStyle/>
          <a:p>
            <a:r>
              <a:rPr lang="en-US" sz="1800" dirty="0"/>
              <a:t>Loan prediction is a very common real-life problem that each retail bank faces </a:t>
            </a:r>
            <a:r>
              <a:rPr lang="en-US" sz="1800" dirty="0" err="1"/>
              <a:t>atleast</a:t>
            </a:r>
            <a:r>
              <a:rPr lang="en-US" sz="1800" dirty="0"/>
              <a:t> once in its lifetime. If done correctly, it can save a lot of man hours at the end of a retail bank.</a:t>
            </a:r>
          </a:p>
        </p:txBody>
      </p:sp>
    </p:spTree>
    <p:extLst>
      <p:ext uri="{BB962C8B-B14F-4D97-AF65-F5344CB8AC3E}">
        <p14:creationId xmlns:p14="http://schemas.microsoft.com/office/powerpoint/2010/main" val="237183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Classification problem</a:t>
            </a:r>
          </a:p>
        </p:txBody>
      </p:sp>
      <p:sp>
        <p:nvSpPr>
          <p:cNvPr id="3" name="Content Placeholder 2"/>
          <p:cNvSpPr>
            <a:spLocks noGrp="1"/>
          </p:cNvSpPr>
          <p:nvPr>
            <p:ph idx="1"/>
          </p:nvPr>
        </p:nvSpPr>
        <p:spPr>
          <a:xfrm>
            <a:off x="677334" y="1690255"/>
            <a:ext cx="8813030" cy="4351107"/>
          </a:xfrm>
        </p:spPr>
        <p:txBody>
          <a:bodyPr>
            <a:normAutofit/>
          </a:bodyPr>
          <a:lstStyle/>
          <a:p>
            <a:endParaRPr lang="en-US" sz="2200" dirty="0"/>
          </a:p>
          <a:p>
            <a:endParaRPr lang="en-US" sz="2200" dirty="0"/>
          </a:p>
          <a:p>
            <a:r>
              <a:rPr lang="en-US" sz="2200" dirty="0"/>
              <a:t>It is a classification problem where we have to predict whether a loan would be approved or not. In a classification problem, we have to predict discrete values based on a given set of independent variable</a:t>
            </a:r>
            <a:r>
              <a:rPr lang="en-US" dirty="0"/>
              <a:t>s</a:t>
            </a:r>
            <a:r>
              <a:rPr lang="en-US" sz="2200" dirty="0"/>
              <a:t>. </a:t>
            </a:r>
            <a:endParaRPr lang="en-US" dirty="0"/>
          </a:p>
          <a:p>
            <a:endParaRPr lang="en-US" dirty="0"/>
          </a:p>
          <a:p>
            <a:r>
              <a:rPr lang="en-US" dirty="0"/>
              <a:t>Classification can be of two types:</a:t>
            </a:r>
          </a:p>
          <a:p>
            <a:pPr lvl="2"/>
            <a:r>
              <a:rPr lang="en-US" dirty="0"/>
              <a:t>Binary Classification</a:t>
            </a:r>
          </a:p>
          <a:p>
            <a:pPr lvl="2"/>
            <a:r>
              <a:rPr lang="en-US" dirty="0"/>
              <a:t>Multiclass Classification</a:t>
            </a:r>
          </a:p>
        </p:txBody>
      </p:sp>
    </p:spTree>
    <p:extLst>
      <p:ext uri="{BB962C8B-B14F-4D97-AF65-F5344CB8AC3E}">
        <p14:creationId xmlns:p14="http://schemas.microsoft.com/office/powerpoint/2010/main" val="82380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a:t>
            </a:r>
            <a:r>
              <a:rPr lang="en-US" dirty="0" err="1"/>
              <a:t>iN</a:t>
            </a:r>
            <a:r>
              <a:rPr lang="en-US" dirty="0"/>
              <a:t> Prediction</a:t>
            </a:r>
          </a:p>
        </p:txBody>
      </p:sp>
      <p:sp>
        <p:nvSpPr>
          <p:cNvPr id="3" name="Content Placeholder 2"/>
          <p:cNvSpPr>
            <a:spLocks noGrp="1"/>
          </p:cNvSpPr>
          <p:nvPr>
            <p:ph idx="1"/>
          </p:nvPr>
        </p:nvSpPr>
        <p:spPr>
          <a:xfrm>
            <a:off x="677334" y="1551709"/>
            <a:ext cx="9838266" cy="5015346"/>
          </a:xfrm>
        </p:spPr>
        <p:txBody>
          <a:bodyPr>
            <a:normAutofit fontScale="40000" lnSpcReduction="20000"/>
          </a:bodyPr>
          <a:lstStyle/>
          <a:p>
            <a:pPr marL="0" indent="0">
              <a:buNone/>
            </a:pPr>
            <a:r>
              <a:rPr lang="en-US" sz="5000" b="1" dirty="0"/>
              <a:t>   </a:t>
            </a:r>
          </a:p>
          <a:p>
            <a:pPr marL="0" indent="0">
              <a:buNone/>
            </a:pPr>
            <a:r>
              <a:rPr lang="en-US" sz="5000" b="1" dirty="0"/>
              <a:t>  </a:t>
            </a:r>
          </a:p>
          <a:p>
            <a:pPr marL="0" indent="0">
              <a:buNone/>
            </a:pPr>
            <a:r>
              <a:rPr lang="en-US" sz="5000" b="1" dirty="0"/>
              <a:t>  1 - Data Collection</a:t>
            </a:r>
            <a:endParaRPr lang="en-US" sz="5000" dirty="0"/>
          </a:p>
          <a:p>
            <a:r>
              <a:rPr lang="en-US" sz="5000" dirty="0"/>
              <a:t>The quantity &amp; quality of your data dictate how accurate our model is</a:t>
            </a:r>
          </a:p>
          <a:p>
            <a:r>
              <a:rPr lang="en-US" sz="5000" dirty="0"/>
              <a:t>The outcome of this step is generally a representation of data which we will use for training</a:t>
            </a:r>
          </a:p>
          <a:p>
            <a:r>
              <a:rPr lang="en-US" sz="5000" dirty="0"/>
              <a:t>Using pre-collected data, by way of datasets from Kaggle etc., still fits into this step</a:t>
            </a:r>
          </a:p>
          <a:p>
            <a:pPr marL="0" indent="0">
              <a:buNone/>
            </a:pPr>
            <a:r>
              <a:rPr lang="en-US" sz="5000" dirty="0"/>
              <a:t> </a:t>
            </a:r>
            <a:br>
              <a:rPr lang="en-US" sz="5000" dirty="0"/>
            </a:br>
            <a:r>
              <a:rPr lang="en-US" sz="5000" b="1" dirty="0"/>
              <a:t>2 - Data Preparation</a:t>
            </a:r>
            <a:endParaRPr lang="en-US" sz="5000" dirty="0"/>
          </a:p>
          <a:p>
            <a:r>
              <a:rPr lang="en-US" sz="5000" dirty="0"/>
              <a:t>Wrangle data and prepare it for training</a:t>
            </a:r>
          </a:p>
          <a:p>
            <a:r>
              <a:rPr lang="en-US" sz="5000" dirty="0"/>
              <a:t>Clean that which may require it (remove duplicates, correct errors, deal with missing values, normalization, data type conversions, etc.)</a:t>
            </a:r>
          </a:p>
          <a:p>
            <a:r>
              <a:rPr lang="en-US" sz="5000" dirty="0"/>
              <a:t>Randomize data, which erases the effects of the particular order in which we collected and/or otherwise prepared our data.</a:t>
            </a:r>
          </a:p>
          <a:p>
            <a:endParaRPr lang="en-US" dirty="0"/>
          </a:p>
        </p:txBody>
      </p:sp>
    </p:spTree>
    <p:extLst>
      <p:ext uri="{BB962C8B-B14F-4D97-AF65-F5344CB8AC3E}">
        <p14:creationId xmlns:p14="http://schemas.microsoft.com/office/powerpoint/2010/main" val="391553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in Prediction</a:t>
            </a:r>
          </a:p>
        </p:txBody>
      </p:sp>
      <p:sp>
        <p:nvSpPr>
          <p:cNvPr id="3" name="Content Placeholder 2"/>
          <p:cNvSpPr>
            <a:spLocks noGrp="1"/>
          </p:cNvSpPr>
          <p:nvPr>
            <p:ph idx="1"/>
          </p:nvPr>
        </p:nvSpPr>
        <p:spPr/>
        <p:txBody>
          <a:bodyPr>
            <a:normAutofit/>
          </a:bodyPr>
          <a:lstStyle/>
          <a:p>
            <a:pPr marL="0" indent="0">
              <a:buNone/>
            </a:pPr>
            <a:r>
              <a:rPr lang="en-US" sz="2200" b="1" dirty="0"/>
              <a:t>3 - Choose a Model</a:t>
            </a:r>
            <a:endParaRPr lang="en-US" sz="2200" dirty="0"/>
          </a:p>
          <a:p>
            <a:pPr lvl="1"/>
            <a:r>
              <a:rPr lang="en-US" dirty="0"/>
              <a:t>Different algorithms are for different tasks; choose the right one</a:t>
            </a:r>
          </a:p>
          <a:p>
            <a:pPr marL="0" indent="0">
              <a:buNone/>
            </a:pPr>
            <a:br>
              <a:rPr lang="en-US" sz="2200" dirty="0"/>
            </a:br>
            <a:r>
              <a:rPr lang="en-US" sz="2200" b="1" dirty="0"/>
              <a:t>4 - Train the Model</a:t>
            </a:r>
            <a:endParaRPr lang="en-US" sz="2200" dirty="0"/>
          </a:p>
          <a:p>
            <a:r>
              <a:rPr lang="en-US" sz="2200" dirty="0"/>
              <a:t>The goal of training is to answer a question or make a prediction correctly as often as possible</a:t>
            </a:r>
          </a:p>
          <a:p>
            <a:r>
              <a:rPr lang="en-US" sz="2200" dirty="0"/>
              <a:t>Linear regression example: algorithm would need to learn values for </a:t>
            </a:r>
            <a:r>
              <a:rPr lang="en-US" sz="2200" i="1" dirty="0"/>
              <a:t>m</a:t>
            </a:r>
            <a:r>
              <a:rPr lang="en-US" sz="2200" dirty="0"/>
              <a:t> (or </a:t>
            </a:r>
            <a:r>
              <a:rPr lang="en-US" sz="2200" i="1" dirty="0"/>
              <a:t>W</a:t>
            </a:r>
            <a:r>
              <a:rPr lang="en-US" sz="2200" dirty="0"/>
              <a:t>) and </a:t>
            </a:r>
            <a:r>
              <a:rPr lang="en-US" sz="2200" i="1" dirty="0"/>
              <a:t>b</a:t>
            </a:r>
            <a:r>
              <a:rPr lang="en-US" sz="2200" dirty="0"/>
              <a:t> (</a:t>
            </a:r>
            <a:r>
              <a:rPr lang="en-US" sz="2200" i="1" dirty="0"/>
              <a:t>x</a:t>
            </a:r>
            <a:r>
              <a:rPr lang="en-US" sz="2200" dirty="0"/>
              <a:t> is input, </a:t>
            </a:r>
            <a:r>
              <a:rPr lang="en-US" sz="2200" i="1" dirty="0"/>
              <a:t>y</a:t>
            </a:r>
            <a:r>
              <a:rPr lang="en-US" sz="2200" dirty="0"/>
              <a:t> is output)</a:t>
            </a:r>
          </a:p>
          <a:p>
            <a:r>
              <a:rPr lang="en-US" sz="2200" dirty="0"/>
              <a:t>Each iteration of process is a training step </a:t>
            </a:r>
            <a:br>
              <a:rPr lang="en-US" sz="2200" dirty="0"/>
            </a:br>
            <a:endParaRPr lang="en-US" sz="2200" dirty="0"/>
          </a:p>
          <a:p>
            <a:endParaRPr lang="en-US" dirty="0"/>
          </a:p>
        </p:txBody>
      </p:sp>
    </p:spTree>
    <p:extLst>
      <p:ext uri="{BB962C8B-B14F-4D97-AF65-F5344CB8AC3E}">
        <p14:creationId xmlns:p14="http://schemas.microsoft.com/office/powerpoint/2010/main" val="184841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in Prediction</a:t>
            </a:r>
          </a:p>
        </p:txBody>
      </p:sp>
      <p:sp>
        <p:nvSpPr>
          <p:cNvPr id="3" name="Content Placeholder 2"/>
          <p:cNvSpPr>
            <a:spLocks noGrp="1"/>
          </p:cNvSpPr>
          <p:nvPr>
            <p:ph idx="1"/>
          </p:nvPr>
        </p:nvSpPr>
        <p:spPr/>
        <p:txBody>
          <a:bodyPr>
            <a:normAutofit/>
          </a:bodyPr>
          <a:lstStyle/>
          <a:p>
            <a:pPr marL="0" indent="0">
              <a:buNone/>
            </a:pPr>
            <a:r>
              <a:rPr lang="en-US" sz="2200" b="1" dirty="0"/>
              <a:t>   </a:t>
            </a:r>
            <a:r>
              <a:rPr lang="en-US" sz="2000" b="1" dirty="0"/>
              <a:t>5 - Evaluate the Model</a:t>
            </a:r>
            <a:endParaRPr lang="en-US" sz="2000" dirty="0"/>
          </a:p>
          <a:p>
            <a:r>
              <a:rPr lang="en-US" sz="2000" dirty="0"/>
              <a:t>Uses some metric or combination of metrics to "measure" objective performance of model</a:t>
            </a:r>
          </a:p>
          <a:p>
            <a:r>
              <a:rPr lang="en-US" sz="2000" dirty="0"/>
              <a:t>Test the model against previously unseen data</a:t>
            </a:r>
          </a:p>
          <a:p>
            <a:r>
              <a:rPr lang="en-US" sz="2000" dirty="0"/>
              <a:t>This unseen data is meant to be somewhat representative of model performance in the real world, but still helps tune the model (as opposed to test data, which does not)</a:t>
            </a:r>
          </a:p>
          <a:p>
            <a:r>
              <a:rPr lang="en-US" sz="2000" dirty="0"/>
              <a:t>Good train/evaluate split 80/20, 70/30, or similar, depending on domain, data availability, dataset particulars, etc. </a:t>
            </a:r>
          </a:p>
        </p:txBody>
      </p:sp>
    </p:spTree>
    <p:extLst>
      <p:ext uri="{BB962C8B-B14F-4D97-AF65-F5344CB8AC3E}">
        <p14:creationId xmlns:p14="http://schemas.microsoft.com/office/powerpoint/2010/main" val="17088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in Prediction</a:t>
            </a:r>
          </a:p>
        </p:txBody>
      </p:sp>
      <p:sp>
        <p:nvSpPr>
          <p:cNvPr id="3" name="Content Placeholder 2"/>
          <p:cNvSpPr>
            <a:spLocks noGrp="1"/>
          </p:cNvSpPr>
          <p:nvPr>
            <p:ph idx="1"/>
          </p:nvPr>
        </p:nvSpPr>
        <p:spPr/>
        <p:txBody>
          <a:bodyPr>
            <a:normAutofit fontScale="92500" lnSpcReduction="20000"/>
          </a:bodyPr>
          <a:lstStyle/>
          <a:p>
            <a:pPr marL="0" indent="0">
              <a:buNone/>
            </a:pPr>
            <a:r>
              <a:rPr lang="en-US" sz="2200" b="1" dirty="0"/>
              <a:t>   </a:t>
            </a:r>
            <a:r>
              <a:rPr lang="en-US" sz="2600" b="1" dirty="0"/>
              <a:t>6 - Parameter Tuning</a:t>
            </a:r>
            <a:endParaRPr lang="en-US" sz="2600" dirty="0"/>
          </a:p>
          <a:p>
            <a:r>
              <a:rPr lang="en-US" sz="2600" dirty="0"/>
              <a:t>This step refers to </a:t>
            </a:r>
            <a:r>
              <a:rPr lang="en-US" sz="2600" i="1" dirty="0"/>
              <a:t>hyper-parameter</a:t>
            </a:r>
            <a:r>
              <a:rPr lang="en-US" sz="2600" dirty="0"/>
              <a:t> tuning, which is an "art form" as opposed to a science</a:t>
            </a:r>
          </a:p>
          <a:p>
            <a:r>
              <a:rPr lang="en-US" sz="2600" dirty="0"/>
              <a:t>Tune model parameters for improved performance</a:t>
            </a:r>
          </a:p>
          <a:p>
            <a:r>
              <a:rPr lang="en-US" sz="2600" dirty="0"/>
              <a:t>Simple model hyper-parameters may include: number of training steps, learning rate, initialization values and distribution, etc.</a:t>
            </a:r>
          </a:p>
          <a:p>
            <a:pPr marL="0" indent="0">
              <a:buNone/>
            </a:pPr>
            <a:r>
              <a:rPr lang="en-US" sz="2600" dirty="0"/>
              <a:t> </a:t>
            </a:r>
            <a:br>
              <a:rPr lang="en-US" sz="2600" dirty="0"/>
            </a:br>
            <a:r>
              <a:rPr lang="en-US" sz="2600" dirty="0"/>
              <a:t>   </a:t>
            </a:r>
            <a:r>
              <a:rPr lang="en-US" sz="2600" b="1" dirty="0"/>
              <a:t>7 - Make Predictions</a:t>
            </a:r>
            <a:endParaRPr lang="en-US" sz="2600" dirty="0"/>
          </a:p>
          <a:p>
            <a:r>
              <a:rPr lang="en-US" sz="2600" dirty="0"/>
              <a:t>Using further (test set) data which have, until this point, been withheld from the model (and for which class labels are known), are used to test the model; a better approximation of how the model will perform in the real world.</a:t>
            </a:r>
          </a:p>
          <a:p>
            <a:endParaRPr lang="en-US" dirty="0"/>
          </a:p>
        </p:txBody>
      </p:sp>
    </p:spTree>
    <p:extLst>
      <p:ext uri="{BB962C8B-B14F-4D97-AF65-F5344CB8AC3E}">
        <p14:creationId xmlns:p14="http://schemas.microsoft.com/office/powerpoint/2010/main" val="391948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idx="1"/>
          </p:nvPr>
        </p:nvSpPr>
        <p:spPr>
          <a:xfrm>
            <a:off x="677333" y="1930401"/>
            <a:ext cx="8937721" cy="4110962"/>
          </a:xfrm>
        </p:spPr>
        <p:txBody>
          <a:bodyPr/>
          <a:lstStyle/>
          <a:p>
            <a:r>
              <a:rPr lang="en-US" sz="2000" dirty="0"/>
              <a:t>Here we have two datasets. First is train_dataset.csv, test_dataset.csv.</a:t>
            </a:r>
          </a:p>
          <a:p>
            <a:r>
              <a:rPr lang="en-US" sz="2000" dirty="0"/>
              <a:t>These are datasets of loan approval applications which are featured with annual income, married or not, dependents are there or not, educated or not, credit history present or not, loan amount etc.</a:t>
            </a:r>
          </a:p>
          <a:p>
            <a:r>
              <a:rPr lang="en-US" sz="2000" dirty="0"/>
              <a:t>The outcome of the dataset is represented </a:t>
            </a:r>
            <a:r>
              <a:rPr lang="en-US" sz="2000"/>
              <a:t>by loan status </a:t>
            </a:r>
            <a:r>
              <a:rPr lang="en-US" sz="2000" dirty="0"/>
              <a:t>in the train dataset.</a:t>
            </a:r>
          </a:p>
          <a:p>
            <a:r>
              <a:rPr lang="en-US" sz="2000" dirty="0"/>
              <a:t>This column is absent in test_dataset.csv as we need to assign loan status with the help of training dataset.</a:t>
            </a:r>
          </a:p>
          <a:p>
            <a:endParaRPr lang="en-US" dirty="0"/>
          </a:p>
        </p:txBody>
      </p:sp>
    </p:spTree>
    <p:extLst>
      <p:ext uri="{BB962C8B-B14F-4D97-AF65-F5344CB8AC3E}">
        <p14:creationId xmlns:p14="http://schemas.microsoft.com/office/powerpoint/2010/main" val="10391850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1331</TotalTime>
  <Words>966</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Vapor Trail</vt:lpstr>
      <vt:lpstr>Loan Prediction using Machine Learning</vt:lpstr>
      <vt:lpstr>Content</vt:lpstr>
      <vt:lpstr>INTRODUCTION</vt:lpstr>
      <vt:lpstr>The Classification problem</vt:lpstr>
      <vt:lpstr>Steps involved iN Prediction</vt:lpstr>
      <vt:lpstr>Steps involved in Prediction</vt:lpstr>
      <vt:lpstr>Steps involved in Prediction</vt:lpstr>
      <vt:lpstr>Steps involved in Prediction</vt:lpstr>
      <vt:lpstr>DATASETS</vt:lpstr>
      <vt:lpstr>FEATURES PRESENT IN LOAN PREDICTION</vt:lpstr>
      <vt:lpstr>Labels</vt:lpstr>
      <vt:lpstr>Visualizing data using google Colab</vt:lpstr>
      <vt:lpstr>Visualizing data using google Colab</vt:lpstr>
      <vt:lpstr>Visualizing data using google Colab</vt:lpstr>
      <vt:lpstr>Visualizing data using google Colab</vt:lpstr>
      <vt:lpstr>Visualizing data using google Colab</vt:lpstr>
      <vt:lpstr>Visualizing data using google Colab</vt:lpstr>
      <vt:lpstr>Explanation of the Code using Google Colab</vt:lpstr>
      <vt:lpstr>Loan prediction models 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using Machine Learning</dc:title>
  <dc:creator>VIVEK SHENOY</dc:creator>
  <cp:lastModifiedBy>Dheeraj Parmar</cp:lastModifiedBy>
  <cp:revision>35</cp:revision>
  <dcterms:created xsi:type="dcterms:W3CDTF">2020-06-09T17:20:34Z</dcterms:created>
  <dcterms:modified xsi:type="dcterms:W3CDTF">2022-04-20T19:12:34Z</dcterms:modified>
</cp:coreProperties>
</file>