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9" r:id="rId2"/>
    <p:sldId id="257" r:id="rId3"/>
    <p:sldId id="263" r:id="rId4"/>
    <p:sldId id="267" r:id="rId5"/>
    <p:sldId id="266" r:id="rId6"/>
    <p:sldId id="283" r:id="rId7"/>
    <p:sldId id="285" r:id="rId8"/>
    <p:sldId id="282" r:id="rId9"/>
    <p:sldId id="269" r:id="rId10"/>
    <p:sldId id="284" r:id="rId11"/>
    <p:sldId id="286" r:id="rId12"/>
    <p:sldId id="265" r:id="rId13"/>
    <p:sldId id="281"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838" autoAdjust="0"/>
    <p:restoredTop sz="94660"/>
  </p:normalViewPr>
  <p:slideViewPr>
    <p:cSldViewPr snapToGrid="0">
      <p:cViewPr varScale="1">
        <p:scale>
          <a:sx n="79" d="100"/>
          <a:sy n="79" d="100"/>
        </p:scale>
        <p:origin x="-17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77279613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89544236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945941922"/>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7842368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16350490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1489180528"/>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105574736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2398376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25445853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2906984773"/>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294076450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105108123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175460771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90051280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892925789"/>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69319758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533F9-D401-45CD-B83F-50DAEC50ADDA}" type="datetimeFigureOut">
              <a:rPr lang="en-IN" smtClean="0"/>
              <a:pPr/>
              <a:t>04-01-2020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23316763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E533F9-D401-45CD-B83F-50DAEC50ADDA}" type="datetimeFigureOut">
              <a:rPr lang="en-IN" smtClean="0"/>
              <a:pPr/>
              <a:t>04-01-2020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F67FDA-45B0-48E3-9239-D96685C10B56}" type="slidenum">
              <a:rPr lang="en-IN" smtClean="0"/>
              <a:pPr/>
              <a:t>‹#›</a:t>
            </a:fld>
            <a:endParaRPr lang="en-IN"/>
          </a:p>
        </p:txBody>
      </p:sp>
    </p:spTree>
    <p:extLst>
      <p:ext uri="{BB962C8B-B14F-4D97-AF65-F5344CB8AC3E}">
        <p14:creationId xmlns="" xmlns:p14="http://schemas.microsoft.com/office/powerpoint/2010/main" val="355157791"/>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drive.google.com/drive/my-drive?tid=0By9jKmOK17EVZmxsZ1BBX2J3en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s.png"/>
          <p:cNvPicPr>
            <a:picLocks noChangeAspect="1"/>
          </p:cNvPicPr>
          <p:nvPr/>
        </p:nvPicPr>
        <p:blipFill>
          <a:blip r:embed="rId2"/>
          <a:stretch>
            <a:fillRect/>
          </a:stretch>
        </p:blipFill>
        <p:spPr>
          <a:xfrm>
            <a:off x="566625" y="3292993"/>
            <a:ext cx="4460297" cy="2968125"/>
          </a:xfrm>
          <a:prstGeom prst="rect">
            <a:avLst/>
          </a:prstGeom>
        </p:spPr>
      </p:pic>
      <p:sp>
        <p:nvSpPr>
          <p:cNvPr id="6" name="TextBox 5">
            <a:extLst>
              <a:ext uri="{FF2B5EF4-FFF2-40B4-BE49-F238E27FC236}">
                <a16:creationId xmlns="" xmlns:a16="http://schemas.microsoft.com/office/drawing/2014/main" id="{96A949FE-8A36-4F28-989C-AE440CE86399}"/>
              </a:ext>
            </a:extLst>
          </p:cNvPr>
          <p:cNvSpPr txBox="1"/>
          <p:nvPr/>
        </p:nvSpPr>
        <p:spPr>
          <a:xfrm>
            <a:off x="554637" y="1312750"/>
            <a:ext cx="10354117" cy="1754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5400" b="1" dirty="0" smtClean="0"/>
              <a:t>Bank </a:t>
            </a:r>
            <a:r>
              <a:rPr lang="en-IN" sz="5400" b="1" smtClean="0"/>
              <a:t>marketing Analysis using</a:t>
            </a:r>
            <a:endParaRPr lang="en-IN" sz="5400" b="1" dirty="0" smtClean="0"/>
          </a:p>
          <a:p>
            <a:r>
              <a:rPr lang="en-IN" sz="5400" b="1" dirty="0" smtClean="0"/>
              <a:t>          Machine Learning</a:t>
            </a:r>
            <a:endParaRPr lang="en-IN" sz="5400" b="1" dirty="0"/>
          </a:p>
        </p:txBody>
      </p:sp>
      <p:sp>
        <p:nvSpPr>
          <p:cNvPr id="12" name="Rectangle 11"/>
          <p:cNvSpPr/>
          <p:nvPr/>
        </p:nvSpPr>
        <p:spPr>
          <a:xfrm>
            <a:off x="9306599" y="4994756"/>
            <a:ext cx="2367956" cy="646331"/>
          </a:xfrm>
          <a:prstGeom prst="rect">
            <a:avLst/>
          </a:prstGeom>
        </p:spPr>
        <p:txBody>
          <a:bodyPr wrap="none">
            <a:spAutoFit/>
          </a:bodyPr>
          <a:lstStyle/>
          <a:p>
            <a:r>
              <a:rPr lang="en-IN" b="1" dirty="0" smtClean="0"/>
              <a:t>#DHEERAJ PRANAV </a:t>
            </a:r>
          </a:p>
          <a:p>
            <a:r>
              <a:rPr lang="en-IN" b="1" dirty="0" smtClean="0"/>
              <a:t>   B. </a:t>
            </a:r>
            <a:r>
              <a:rPr lang="en-IN" b="1" dirty="0" err="1" smtClean="0"/>
              <a:t>Tech,CSE</a:t>
            </a:r>
            <a:endParaRPr lang="en-IN" b="1" dirty="0"/>
          </a:p>
        </p:txBody>
      </p:sp>
    </p:spTree>
    <p:extLst>
      <p:ext uri="{BB962C8B-B14F-4D97-AF65-F5344CB8AC3E}">
        <p14:creationId xmlns="" xmlns:p14="http://schemas.microsoft.com/office/powerpoint/2010/main" val="1810598525"/>
      </p:ext>
    </p:extLst>
  </p:cSld>
  <p:clrMapOvr>
    <a:masterClrMapping/>
  </p:clrMapOvr>
  <mc:AlternateContent xmlns:mc="http://schemas.openxmlformats.org/markup-compatibility/2006">
    <mc:Choice xmlns="" xmlns:p14="http://schemas.microsoft.com/office/powerpoint/2010/main" Requires="p14">
      <p:transition p14:dur="0" advTm="10141"/>
    </mc:Choice>
    <mc:Fallback>
      <p:transition advTm="101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89BF41A-DD64-4769-8466-AC99B6696AD3}"/>
              </a:ext>
            </a:extLst>
          </p:cNvPr>
          <p:cNvSpPr txBox="1"/>
          <p:nvPr/>
        </p:nvSpPr>
        <p:spPr>
          <a:xfrm>
            <a:off x="554637" y="284813"/>
            <a:ext cx="3626314"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Feature Selection</a:t>
            </a:r>
            <a:endParaRPr lang="en-IN" sz="3200" b="1" dirty="0"/>
          </a:p>
        </p:txBody>
      </p:sp>
      <p:sp>
        <p:nvSpPr>
          <p:cNvPr id="3" name="TextBox 2">
            <a:extLst>
              <a:ext uri="{FF2B5EF4-FFF2-40B4-BE49-F238E27FC236}">
                <a16:creationId xmlns="" xmlns:a16="http://schemas.microsoft.com/office/drawing/2014/main" id="{B907CA1C-B9DB-4ADF-A117-631AF91BF350}"/>
              </a:ext>
            </a:extLst>
          </p:cNvPr>
          <p:cNvSpPr txBox="1"/>
          <p:nvPr/>
        </p:nvSpPr>
        <p:spPr>
          <a:xfrm>
            <a:off x="449129" y="1104598"/>
            <a:ext cx="8428892"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Significant features are detected and selected  using various methods during mode building:</a:t>
            </a:r>
          </a:p>
          <a:p>
            <a:pPr marL="285750" indent="-285750"/>
            <a:r>
              <a:rPr lang="en-IN" dirty="0" smtClean="0"/>
              <a:t>1.Recursive Feature Elimination</a:t>
            </a:r>
          </a:p>
          <a:p>
            <a:pPr marL="285750" indent="-285750"/>
            <a:r>
              <a:rPr lang="en-IN" dirty="0" smtClean="0"/>
              <a:t>2.Variancce inflation factor</a:t>
            </a:r>
          </a:p>
          <a:p>
            <a:pPr marL="285750" indent="-285750"/>
            <a:r>
              <a:rPr lang="en-IN" dirty="0" smtClean="0"/>
              <a:t>3.OLS (p values)  </a:t>
            </a:r>
            <a:endParaRPr lang="en-IN" dirty="0"/>
          </a:p>
          <a:p>
            <a:endParaRPr lang="en-IN" dirty="0"/>
          </a:p>
          <a:p>
            <a:pPr marL="285750" indent="-285750">
              <a:buFont typeface="Wingdings" panose="05000000000000000000" pitchFamily="2" charset="2"/>
              <a:buChar char="Ø"/>
            </a:pPr>
            <a:r>
              <a:rPr lang="en-IN" dirty="0" smtClean="0"/>
              <a:t>Significant features are:</a:t>
            </a:r>
          </a:p>
          <a:p>
            <a:pPr marL="285750" indent="-285750"/>
            <a:r>
              <a:rPr lang="en-US" dirty="0" smtClean="0"/>
              <a:t>['</a:t>
            </a:r>
            <a:r>
              <a:rPr lang="en-US" dirty="0" err="1" smtClean="0"/>
              <a:t>poutcome_co</a:t>
            </a:r>
            <a:r>
              <a:rPr lang="en-US" dirty="0" smtClean="0"/>
              <a:t>', </a:t>
            </a:r>
          </a:p>
          <a:p>
            <a:pPr marL="285750" indent="-285750"/>
            <a:r>
              <a:rPr lang="en-US" dirty="0" smtClean="0"/>
              <a:t>'student',</a:t>
            </a:r>
          </a:p>
          <a:p>
            <a:pPr marL="285750" indent="-285750"/>
            <a:r>
              <a:rPr lang="en-US" dirty="0" smtClean="0"/>
              <a:t>‘</a:t>
            </a:r>
            <a:r>
              <a:rPr lang="en-US" dirty="0" err="1" smtClean="0"/>
              <a:t>month_dec</a:t>
            </a:r>
            <a:r>
              <a:rPr lang="en-US" dirty="0" smtClean="0"/>
              <a:t>',</a:t>
            </a:r>
          </a:p>
          <a:p>
            <a:pPr marL="285750" indent="-285750"/>
            <a:r>
              <a:rPr lang="en-US" dirty="0" smtClean="0"/>
              <a:t>'</a:t>
            </a:r>
            <a:r>
              <a:rPr lang="en-US" dirty="0" err="1" smtClean="0"/>
              <a:t>month_mar</a:t>
            </a:r>
            <a:r>
              <a:rPr lang="en-US" dirty="0" smtClean="0"/>
              <a:t>',</a:t>
            </a:r>
          </a:p>
          <a:p>
            <a:pPr marL="285750" indent="-285750"/>
            <a:r>
              <a:rPr lang="en-US" dirty="0" smtClean="0"/>
              <a:t>'</a:t>
            </a:r>
            <a:r>
              <a:rPr lang="en-US" dirty="0" err="1" smtClean="0"/>
              <a:t>month_may</a:t>
            </a:r>
            <a:r>
              <a:rPr lang="en-US" dirty="0" smtClean="0"/>
              <a:t>',</a:t>
            </a:r>
          </a:p>
          <a:p>
            <a:pPr marL="285750" indent="-285750"/>
            <a:r>
              <a:rPr lang="en-US" dirty="0" smtClean="0"/>
              <a:t> '</a:t>
            </a:r>
            <a:r>
              <a:rPr lang="en-US" dirty="0" err="1" smtClean="0"/>
              <a:t>month_oct</a:t>
            </a:r>
            <a:r>
              <a:rPr lang="en-US" dirty="0" smtClean="0"/>
              <a:t>',</a:t>
            </a:r>
          </a:p>
          <a:p>
            <a:pPr marL="285750" indent="-285750"/>
            <a:r>
              <a:rPr lang="en-US" dirty="0" smtClean="0"/>
              <a:t> '</a:t>
            </a:r>
            <a:r>
              <a:rPr lang="en-US" dirty="0" err="1" smtClean="0"/>
              <a:t>month_sep</a:t>
            </a:r>
            <a:r>
              <a:rPr lang="en-US" dirty="0" smtClean="0"/>
              <a:t>']</a:t>
            </a:r>
            <a:endParaRPr lang="en-IN" dirty="0"/>
          </a:p>
        </p:txBody>
      </p:sp>
      <p:pic>
        <p:nvPicPr>
          <p:cNvPr id="4" name="Picture 3" descr="Capture.PNG"/>
          <p:cNvPicPr>
            <a:picLocks noChangeAspect="1"/>
          </p:cNvPicPr>
          <p:nvPr/>
        </p:nvPicPr>
        <p:blipFill>
          <a:blip r:embed="rId2"/>
          <a:stretch>
            <a:fillRect/>
          </a:stretch>
        </p:blipFill>
        <p:spPr>
          <a:xfrm>
            <a:off x="5664501" y="2354835"/>
            <a:ext cx="3502115" cy="3275256"/>
          </a:xfrm>
          <a:prstGeom prst="rect">
            <a:avLst/>
          </a:prstGeom>
        </p:spPr>
      </p:pic>
    </p:spTree>
    <p:extLst>
      <p:ext uri="{BB962C8B-B14F-4D97-AF65-F5344CB8AC3E}">
        <p14:creationId xmlns="" xmlns:p14="http://schemas.microsoft.com/office/powerpoint/2010/main" val="129875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89BF41A-DD64-4769-8466-AC99B6696AD3}"/>
              </a:ext>
            </a:extLst>
          </p:cNvPr>
          <p:cNvSpPr txBox="1"/>
          <p:nvPr/>
        </p:nvSpPr>
        <p:spPr>
          <a:xfrm>
            <a:off x="554637" y="284813"/>
            <a:ext cx="362310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Model Evaluation</a:t>
            </a:r>
            <a:endParaRPr lang="en-IN" sz="3200" b="1" dirty="0"/>
          </a:p>
        </p:txBody>
      </p:sp>
      <p:sp>
        <p:nvSpPr>
          <p:cNvPr id="3" name="TextBox 2">
            <a:extLst>
              <a:ext uri="{FF2B5EF4-FFF2-40B4-BE49-F238E27FC236}">
                <a16:creationId xmlns="" xmlns:a16="http://schemas.microsoft.com/office/drawing/2014/main" id="{B907CA1C-B9DB-4ADF-A117-631AF91BF350}"/>
              </a:ext>
            </a:extLst>
          </p:cNvPr>
          <p:cNvSpPr txBox="1"/>
          <p:nvPr/>
        </p:nvSpPr>
        <p:spPr>
          <a:xfrm>
            <a:off x="449129" y="1104598"/>
            <a:ext cx="8428892"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Model’s of different types of algorithms are evaluated based on different metrics , here we have used :</a:t>
            </a:r>
          </a:p>
          <a:p>
            <a:pPr marL="285750" indent="-285750">
              <a:buFont typeface="Wingdings" panose="05000000000000000000" pitchFamily="2" charset="2"/>
              <a:buChar char="Ø"/>
            </a:pPr>
            <a:endParaRPr lang="en-IN" dirty="0" smtClean="0"/>
          </a:p>
          <a:p>
            <a:pPr marL="285750" indent="-285750"/>
            <a:r>
              <a:rPr lang="en-IN" dirty="0" smtClean="0"/>
              <a:t>    1. Accuracy Score</a:t>
            </a:r>
          </a:p>
          <a:p>
            <a:pPr marL="285750" indent="-285750"/>
            <a:r>
              <a:rPr lang="en-IN" dirty="0" smtClean="0"/>
              <a:t>    2. Precision and Recall </a:t>
            </a:r>
          </a:p>
          <a:p>
            <a:pPr marL="285750" indent="-285750"/>
            <a:r>
              <a:rPr lang="en-IN" dirty="0" smtClean="0"/>
              <a:t>    3. K-Fold ( cross validation score)</a:t>
            </a:r>
          </a:p>
          <a:p>
            <a:pPr marL="285750" indent="-285750"/>
            <a:endParaRPr lang="en-IN" dirty="0" smtClean="0"/>
          </a:p>
          <a:p>
            <a:pPr marL="285750" indent="-285750">
              <a:buFont typeface="Wingdings" pitchFamily="2" charset="2"/>
              <a:buChar char="Ø"/>
            </a:pPr>
            <a:r>
              <a:rPr lang="en-US" dirty="0" smtClean="0"/>
              <a:t> logistic regression achieved an accuracy of about 88%, suggesting a high level of strength of this model to classify the customer response given all the defined customer features.</a:t>
            </a:r>
          </a:p>
          <a:p>
            <a:pPr marL="285750" indent="-285750">
              <a:buFont typeface="Wingdings" pitchFamily="2" charset="2"/>
              <a:buChar char="Ø"/>
            </a:pPr>
            <a:endParaRPr lang="en-US" dirty="0" smtClean="0"/>
          </a:p>
          <a:p>
            <a:pPr marL="285750" indent="-285750">
              <a:buFont typeface="Wingdings" pitchFamily="2" charset="2"/>
              <a:buChar char="Ø"/>
            </a:pPr>
            <a:r>
              <a:rPr lang="en-US" dirty="0" smtClean="0"/>
              <a:t>Random forest has also got somehow similar accuracy.</a:t>
            </a:r>
          </a:p>
          <a:p>
            <a:pPr marL="285750" indent="-285750">
              <a:buFont typeface="Wingdings" pitchFamily="2" charset="2"/>
              <a:buChar char="Ø"/>
            </a:pPr>
            <a:endParaRPr lang="en-US" dirty="0" smtClean="0"/>
          </a:p>
          <a:p>
            <a:pPr marL="285750" indent="-285750">
              <a:buFont typeface="Wingdings" pitchFamily="2" charset="2"/>
              <a:buChar char="Ø"/>
            </a:pPr>
            <a:endParaRPr lang="en-IN" dirty="0" smtClean="0"/>
          </a:p>
          <a:p>
            <a:endParaRPr lang="en-IN" dirty="0"/>
          </a:p>
        </p:txBody>
      </p:sp>
    </p:spTree>
    <p:extLst>
      <p:ext uri="{BB962C8B-B14F-4D97-AF65-F5344CB8AC3E}">
        <p14:creationId xmlns="" xmlns:p14="http://schemas.microsoft.com/office/powerpoint/2010/main" val="129875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descr="Capture123.PNG"/>
          <p:cNvPicPr>
            <a:picLocks noChangeAspect="1"/>
          </p:cNvPicPr>
          <p:nvPr/>
        </p:nvPicPr>
        <p:blipFill>
          <a:blip r:embed="rId2"/>
          <a:stretch>
            <a:fillRect/>
          </a:stretch>
        </p:blipFill>
        <p:spPr>
          <a:xfrm>
            <a:off x="691050" y="1451490"/>
            <a:ext cx="4696481" cy="3667637"/>
          </a:xfrm>
          <a:prstGeom prst="rect">
            <a:avLst/>
          </a:prstGeom>
        </p:spPr>
      </p:pic>
      <p:pic>
        <p:nvPicPr>
          <p:cNvPr id="8" name="Picture 7" descr="123.PNG"/>
          <p:cNvPicPr>
            <a:picLocks noChangeAspect="1"/>
          </p:cNvPicPr>
          <p:nvPr/>
        </p:nvPicPr>
        <p:blipFill>
          <a:blip r:embed="rId3"/>
          <a:stretch>
            <a:fillRect/>
          </a:stretch>
        </p:blipFill>
        <p:spPr>
          <a:xfrm>
            <a:off x="7197134" y="3588000"/>
            <a:ext cx="3258005" cy="962159"/>
          </a:xfrm>
          <a:prstGeom prst="rect">
            <a:avLst/>
          </a:prstGeom>
        </p:spPr>
      </p:pic>
      <p:sp>
        <p:nvSpPr>
          <p:cNvPr id="9" name="TextBox 8">
            <a:extLst>
              <a:ext uri="{FF2B5EF4-FFF2-40B4-BE49-F238E27FC236}">
                <a16:creationId xmlns="" xmlns:a16="http://schemas.microsoft.com/office/drawing/2014/main" id="{389BF41A-DD64-4769-8466-AC99B6696AD3}"/>
              </a:ext>
            </a:extLst>
          </p:cNvPr>
          <p:cNvSpPr txBox="1"/>
          <p:nvPr/>
        </p:nvSpPr>
        <p:spPr>
          <a:xfrm>
            <a:off x="554637" y="284813"/>
            <a:ext cx="4185761"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Accuracy Measures</a:t>
            </a:r>
            <a:endParaRPr lang="en-IN" sz="3200" b="1" dirty="0"/>
          </a:p>
        </p:txBody>
      </p:sp>
      <p:sp>
        <p:nvSpPr>
          <p:cNvPr id="10" name="Rectangle 9"/>
          <p:cNvSpPr/>
          <p:nvPr/>
        </p:nvSpPr>
        <p:spPr>
          <a:xfrm>
            <a:off x="7048053" y="2878574"/>
            <a:ext cx="2185214" cy="369332"/>
          </a:xfrm>
          <a:prstGeom prst="rect">
            <a:avLst/>
          </a:prstGeom>
        </p:spPr>
        <p:txBody>
          <a:bodyPr wrap="none">
            <a:spAutoFit/>
          </a:bodyPr>
          <a:lstStyle/>
          <a:p>
            <a:r>
              <a:rPr lang="en-IN" b="1" dirty="0" smtClean="0"/>
              <a:t>#Confusion Matrix</a:t>
            </a:r>
            <a:endParaRPr lang="en-IN" b="1" dirty="0"/>
          </a:p>
        </p:txBody>
      </p:sp>
    </p:spTree>
    <p:extLst>
      <p:ext uri="{BB962C8B-B14F-4D97-AF65-F5344CB8AC3E}">
        <p14:creationId xmlns="" xmlns:p14="http://schemas.microsoft.com/office/powerpoint/2010/main" val="1244625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907CA1C-B9DB-4ADF-A117-631AF91BF350}"/>
              </a:ext>
            </a:extLst>
          </p:cNvPr>
          <p:cNvSpPr txBox="1"/>
          <p:nvPr/>
        </p:nvSpPr>
        <p:spPr>
          <a:xfrm>
            <a:off x="449129" y="1104598"/>
            <a:ext cx="8428892" cy="369332"/>
          </a:xfrm>
          <a:prstGeom prst="rect">
            <a:avLst/>
          </a:prstGeom>
          <a:noFill/>
        </p:spPr>
        <p:txBody>
          <a:bodyPr wrap="square" rtlCol="0">
            <a:spAutoFit/>
          </a:bodyPr>
          <a:lstStyle/>
          <a:p>
            <a:endParaRPr lang="en-IN" b="1" dirty="0"/>
          </a:p>
        </p:txBody>
      </p:sp>
      <p:sp>
        <p:nvSpPr>
          <p:cNvPr id="3" name="TextBox 2">
            <a:extLst>
              <a:ext uri="{FF2B5EF4-FFF2-40B4-BE49-F238E27FC236}">
                <a16:creationId xmlns="" xmlns:a16="http://schemas.microsoft.com/office/drawing/2014/main" id="{74AB5F90-8612-433E-B90F-D52AE01977AD}"/>
              </a:ext>
            </a:extLst>
          </p:cNvPr>
          <p:cNvSpPr txBox="1"/>
          <p:nvPr/>
        </p:nvSpPr>
        <p:spPr>
          <a:xfrm>
            <a:off x="554637" y="331114"/>
            <a:ext cx="2893741"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a:t>CONCLUSION</a:t>
            </a:r>
          </a:p>
        </p:txBody>
      </p:sp>
      <p:sp>
        <p:nvSpPr>
          <p:cNvPr id="5" name="TextBox 4">
            <a:extLst>
              <a:ext uri="{FF2B5EF4-FFF2-40B4-BE49-F238E27FC236}">
                <a16:creationId xmlns="" xmlns:a16="http://schemas.microsoft.com/office/drawing/2014/main" id="{C95A1DEC-7F8E-414E-8EB5-760F299D80E2}"/>
              </a:ext>
            </a:extLst>
          </p:cNvPr>
          <p:cNvSpPr txBox="1"/>
          <p:nvPr/>
        </p:nvSpPr>
        <p:spPr>
          <a:xfrm>
            <a:off x="502386" y="4479890"/>
            <a:ext cx="2433680" cy="369332"/>
          </a:xfrm>
          <a:prstGeom prst="rect">
            <a:avLst/>
          </a:prstGeom>
          <a:noFill/>
        </p:spPr>
        <p:txBody>
          <a:bodyPr wrap="none" rtlCol="0">
            <a:spAutoFit/>
          </a:bodyPr>
          <a:lstStyle/>
          <a:p>
            <a:r>
              <a:rPr lang="en-IN" b="1" dirty="0" smtClean="0"/>
              <a:t>#Recommendations</a:t>
            </a:r>
            <a:endParaRPr lang="en-IN" b="1" dirty="0"/>
          </a:p>
        </p:txBody>
      </p:sp>
      <p:sp>
        <p:nvSpPr>
          <p:cNvPr id="6" name="TextBox 5">
            <a:extLst>
              <a:ext uri="{FF2B5EF4-FFF2-40B4-BE49-F238E27FC236}">
                <a16:creationId xmlns="" xmlns:a16="http://schemas.microsoft.com/office/drawing/2014/main" id="{DC9A7B73-C7D4-451A-9D42-32169E4D225D}"/>
              </a:ext>
            </a:extLst>
          </p:cNvPr>
          <p:cNvSpPr txBox="1"/>
          <p:nvPr/>
        </p:nvSpPr>
        <p:spPr>
          <a:xfrm>
            <a:off x="437070" y="4895333"/>
            <a:ext cx="8428891" cy="1298369"/>
          </a:xfrm>
          <a:prstGeom prst="rect">
            <a:avLst/>
          </a:prstGeom>
          <a:noFill/>
        </p:spPr>
        <p:txBody>
          <a:bodyPr wrap="square" rtlCol="0">
            <a:spAutoFit/>
          </a:bodyPr>
          <a:lstStyle/>
          <a:p>
            <a:pPr marL="348615" indent="-336550">
              <a:lnSpc>
                <a:spcPct val="100000"/>
              </a:lnSpc>
              <a:spcBef>
                <a:spcPts val="1270"/>
              </a:spcBef>
              <a:buFont typeface="Arial"/>
              <a:buChar char="●"/>
              <a:tabLst>
                <a:tab pos="347980" algn="l"/>
                <a:tab pos="349250" algn="l"/>
              </a:tabLst>
            </a:pPr>
            <a:r>
              <a:rPr lang="en-US" spc="25" dirty="0" smtClean="0">
                <a:cs typeface="Times New Roman"/>
              </a:rPr>
              <a:t>Try </a:t>
            </a:r>
            <a:r>
              <a:rPr lang="en-US" spc="50" dirty="0" smtClean="0">
                <a:cs typeface="Times New Roman"/>
              </a:rPr>
              <a:t>to </a:t>
            </a:r>
            <a:r>
              <a:rPr lang="en-US" spc="15" dirty="0" smtClean="0">
                <a:cs typeface="Times New Roman"/>
              </a:rPr>
              <a:t>engage </a:t>
            </a:r>
            <a:r>
              <a:rPr lang="en-US" spc="35" dirty="0" smtClean="0">
                <a:cs typeface="Times New Roman"/>
              </a:rPr>
              <a:t>customers </a:t>
            </a:r>
            <a:r>
              <a:rPr lang="en-US" spc="50" dirty="0" smtClean="0">
                <a:cs typeface="Times New Roman"/>
              </a:rPr>
              <a:t>and </a:t>
            </a:r>
            <a:r>
              <a:rPr lang="en-US" spc="20" dirty="0" smtClean="0">
                <a:cs typeface="Times New Roman"/>
              </a:rPr>
              <a:t>have </a:t>
            </a:r>
            <a:r>
              <a:rPr lang="en-US" spc="30" dirty="0" smtClean="0">
                <a:cs typeface="Times New Roman"/>
              </a:rPr>
              <a:t>longer</a:t>
            </a:r>
            <a:r>
              <a:rPr lang="en-US" spc="-200" dirty="0" smtClean="0">
                <a:cs typeface="Times New Roman"/>
              </a:rPr>
              <a:t> </a:t>
            </a:r>
            <a:r>
              <a:rPr lang="en-US" spc="-5" dirty="0" smtClean="0">
                <a:cs typeface="Times New Roman"/>
              </a:rPr>
              <a:t>calls</a:t>
            </a:r>
            <a:endParaRPr lang="en-US" dirty="0" smtClean="0">
              <a:cs typeface="Times New Roman"/>
            </a:endParaRPr>
          </a:p>
          <a:p>
            <a:pPr marL="348615" indent="-336550">
              <a:lnSpc>
                <a:spcPct val="100000"/>
              </a:lnSpc>
              <a:spcBef>
                <a:spcPts val="270"/>
              </a:spcBef>
              <a:buFont typeface="Arial"/>
              <a:buChar char="●"/>
              <a:tabLst>
                <a:tab pos="347980" algn="l"/>
                <a:tab pos="349250" algn="l"/>
              </a:tabLst>
            </a:pPr>
            <a:r>
              <a:rPr lang="en-US" spc="20" dirty="0" smtClean="0">
                <a:cs typeface="Times New Roman"/>
              </a:rPr>
              <a:t>Preferably </a:t>
            </a:r>
            <a:r>
              <a:rPr lang="en-US" spc="25" dirty="0" smtClean="0">
                <a:cs typeface="Times New Roman"/>
              </a:rPr>
              <a:t>use </a:t>
            </a:r>
            <a:r>
              <a:rPr lang="en-US" spc="40" dirty="0" smtClean="0">
                <a:cs typeface="Times New Roman"/>
              </a:rPr>
              <a:t>Telephone </a:t>
            </a:r>
            <a:r>
              <a:rPr lang="en-US" dirty="0" smtClean="0">
                <a:cs typeface="Times New Roman"/>
              </a:rPr>
              <a:t>as </a:t>
            </a:r>
            <a:r>
              <a:rPr lang="en-US" spc="55" dirty="0" smtClean="0">
                <a:cs typeface="Times New Roman"/>
              </a:rPr>
              <a:t>the </a:t>
            </a:r>
            <a:r>
              <a:rPr lang="en-US" spc="50" dirty="0" smtClean="0">
                <a:cs typeface="Times New Roman"/>
              </a:rPr>
              <a:t>mode </a:t>
            </a:r>
            <a:r>
              <a:rPr lang="en-US" spc="5" dirty="0" smtClean="0">
                <a:cs typeface="Times New Roman"/>
              </a:rPr>
              <a:t>of</a:t>
            </a:r>
            <a:r>
              <a:rPr lang="en-US" spc="-195" dirty="0" smtClean="0">
                <a:cs typeface="Times New Roman"/>
              </a:rPr>
              <a:t> </a:t>
            </a:r>
            <a:r>
              <a:rPr lang="en-US" spc="35" dirty="0" smtClean="0">
                <a:cs typeface="Times New Roman"/>
              </a:rPr>
              <a:t>contact</a:t>
            </a:r>
            <a:endParaRPr lang="en-US" dirty="0" smtClean="0">
              <a:cs typeface="Times New Roman"/>
            </a:endParaRPr>
          </a:p>
          <a:p>
            <a:pPr marL="348615" marR="5080" indent="-336550">
              <a:lnSpc>
                <a:spcPct val="116100"/>
              </a:lnSpc>
              <a:spcBef>
                <a:spcPts val="5"/>
              </a:spcBef>
              <a:buFont typeface="Arial"/>
              <a:buChar char="●"/>
              <a:tabLst>
                <a:tab pos="347980" algn="l"/>
                <a:tab pos="349250" algn="l"/>
              </a:tabLst>
            </a:pPr>
            <a:r>
              <a:rPr lang="en-US" spc="25" dirty="0" smtClean="0">
                <a:cs typeface="Times New Roman"/>
              </a:rPr>
              <a:t>Prioritize</a:t>
            </a:r>
            <a:r>
              <a:rPr lang="en-US" spc="-5" dirty="0" smtClean="0">
                <a:cs typeface="Times New Roman"/>
              </a:rPr>
              <a:t> </a:t>
            </a:r>
            <a:r>
              <a:rPr lang="en-US" spc="40" dirty="0" smtClean="0">
                <a:cs typeface="Times New Roman"/>
              </a:rPr>
              <a:t>those</a:t>
            </a:r>
            <a:r>
              <a:rPr lang="en-US" dirty="0" smtClean="0">
                <a:cs typeface="Times New Roman"/>
              </a:rPr>
              <a:t> </a:t>
            </a:r>
            <a:r>
              <a:rPr lang="en-US" spc="35" dirty="0" smtClean="0">
                <a:cs typeface="Times New Roman"/>
              </a:rPr>
              <a:t>customers</a:t>
            </a:r>
            <a:r>
              <a:rPr lang="en-US" dirty="0" smtClean="0">
                <a:cs typeface="Times New Roman"/>
              </a:rPr>
              <a:t> </a:t>
            </a:r>
            <a:r>
              <a:rPr lang="en-US" spc="50" dirty="0" smtClean="0">
                <a:cs typeface="Times New Roman"/>
              </a:rPr>
              <a:t>to</a:t>
            </a:r>
            <a:r>
              <a:rPr lang="en-US" dirty="0" smtClean="0">
                <a:cs typeface="Times New Roman"/>
              </a:rPr>
              <a:t> </a:t>
            </a:r>
            <a:r>
              <a:rPr lang="en-US" spc="40" dirty="0" smtClean="0">
                <a:cs typeface="Times New Roman"/>
              </a:rPr>
              <a:t>who</a:t>
            </a:r>
            <a:r>
              <a:rPr lang="en-US" dirty="0" smtClean="0">
                <a:cs typeface="Times New Roman"/>
              </a:rPr>
              <a:t> </a:t>
            </a:r>
            <a:r>
              <a:rPr lang="en-US" spc="25" dirty="0" smtClean="0">
                <a:cs typeface="Times New Roman"/>
              </a:rPr>
              <a:t>were</a:t>
            </a:r>
            <a:r>
              <a:rPr lang="en-US" dirty="0" smtClean="0">
                <a:cs typeface="Times New Roman"/>
              </a:rPr>
              <a:t> </a:t>
            </a:r>
            <a:r>
              <a:rPr lang="en-US" spc="50" dirty="0" smtClean="0">
                <a:cs typeface="Times New Roman"/>
              </a:rPr>
              <a:t>part</a:t>
            </a:r>
            <a:r>
              <a:rPr lang="en-US" dirty="0" smtClean="0">
                <a:cs typeface="Times New Roman"/>
              </a:rPr>
              <a:t> </a:t>
            </a:r>
            <a:r>
              <a:rPr lang="en-US" spc="5" dirty="0" smtClean="0">
                <a:cs typeface="Times New Roman"/>
              </a:rPr>
              <a:t>of</a:t>
            </a:r>
            <a:r>
              <a:rPr lang="en-US" dirty="0" smtClean="0">
                <a:cs typeface="Times New Roman"/>
              </a:rPr>
              <a:t> </a:t>
            </a:r>
            <a:r>
              <a:rPr lang="en-US" spc="55" dirty="0" smtClean="0">
                <a:cs typeface="Times New Roman"/>
              </a:rPr>
              <a:t>the</a:t>
            </a:r>
            <a:r>
              <a:rPr lang="en-US" dirty="0" smtClean="0">
                <a:cs typeface="Times New Roman"/>
              </a:rPr>
              <a:t> </a:t>
            </a:r>
            <a:r>
              <a:rPr lang="en-US" spc="25" dirty="0" smtClean="0">
                <a:cs typeface="Times New Roman"/>
              </a:rPr>
              <a:t>previous  </a:t>
            </a:r>
            <a:r>
              <a:rPr lang="en-US" spc="35" dirty="0" smtClean="0">
                <a:cs typeface="Times New Roman"/>
              </a:rPr>
              <a:t>marketing</a:t>
            </a:r>
            <a:r>
              <a:rPr lang="en-US" spc="-5" dirty="0" smtClean="0">
                <a:cs typeface="Times New Roman"/>
              </a:rPr>
              <a:t> </a:t>
            </a:r>
            <a:r>
              <a:rPr lang="en-US" spc="10" dirty="0" smtClean="0">
                <a:cs typeface="Times New Roman"/>
              </a:rPr>
              <a:t>campaigns.</a:t>
            </a:r>
            <a:endParaRPr lang="en-US" dirty="0">
              <a:cs typeface="Times New Roman"/>
            </a:endParaRPr>
          </a:p>
        </p:txBody>
      </p:sp>
      <p:sp>
        <p:nvSpPr>
          <p:cNvPr id="1025" name="Rectangle 1"/>
          <p:cNvSpPr>
            <a:spLocks noChangeArrowheads="1"/>
          </p:cNvSpPr>
          <p:nvPr/>
        </p:nvSpPr>
        <p:spPr bwMode="auto">
          <a:xfrm>
            <a:off x="282773" y="1227523"/>
            <a:ext cx="9409867"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According to previous analysis, a target customer profile can be established. The most responsive customers possess these features:</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Feature 1: age &lt; 30 or age &gt; 60</a:t>
            </a:r>
            <a:endParaRPr kumimoji="0" lang="en-US" b="0" i="0" u="none" strike="noStrike" cap="none" normalizeH="0" baseline="0" dirty="0" smtClean="0">
              <a:ln>
                <a:noFill/>
              </a:ln>
              <a:solidFill>
                <a:schemeClr val="tx1"/>
              </a:solidFill>
              <a:effectLs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Feature 2: students or retired people</a:t>
            </a:r>
            <a:endParaRPr kumimoji="0" lang="en-US" b="0" i="0" u="none" strike="noStrike" cap="none" normalizeH="0" baseline="0" dirty="0" smtClean="0">
              <a:ln>
                <a:noFill/>
              </a:ln>
              <a:solidFill>
                <a:schemeClr val="tx1"/>
              </a:solidFill>
              <a:effectLs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Feature 3: specific months (</a:t>
            </a:r>
            <a:r>
              <a:rPr kumimoji="0" lang="en-US" b="0" i="0" u="none" strike="noStrike" cap="none" normalizeH="0" baseline="0" dirty="0" err="1" smtClean="0">
                <a:ln>
                  <a:noFill/>
                </a:ln>
                <a:solidFill>
                  <a:schemeClr val="tx1"/>
                </a:solidFill>
                <a:effectLst/>
                <a:ea typeface="Times New Roman" pitchFamily="18" charset="0"/>
                <a:cs typeface="Arial" pitchFamily="34" charset="0"/>
              </a:rPr>
              <a:t>dec</a:t>
            </a:r>
            <a:r>
              <a:rPr kumimoji="0" lang="en-US" b="0" i="0" u="none" strike="noStrike" cap="none" normalizeH="0" baseline="0" dirty="0" smtClean="0">
                <a:ln>
                  <a:noFill/>
                </a:ln>
                <a:solidFill>
                  <a:schemeClr val="tx1"/>
                </a:solidFill>
                <a:effectLst/>
                <a:ea typeface="Times New Roman" pitchFamily="18" charset="0"/>
                <a:cs typeface="Arial" pitchFamily="34" charset="0"/>
              </a:rPr>
              <a:t> , mar , may ,</a:t>
            </a:r>
            <a:r>
              <a:rPr kumimoji="0" lang="en-US" b="0" i="0" u="none" strike="noStrike" cap="none" normalizeH="0" baseline="0" dirty="0" err="1" smtClean="0">
                <a:ln>
                  <a:noFill/>
                </a:ln>
                <a:solidFill>
                  <a:schemeClr val="tx1"/>
                </a:solidFill>
                <a:effectLst/>
                <a:ea typeface="Times New Roman" pitchFamily="18" charset="0"/>
                <a:cs typeface="Arial" pitchFamily="34" charset="0"/>
              </a:rPr>
              <a:t>oct</a:t>
            </a:r>
            <a:r>
              <a:rPr kumimoji="0" lang="en-US" b="0" i="0" u="none" strike="noStrike" cap="none" normalizeH="0" baseline="0" dirty="0" smtClean="0">
                <a:ln>
                  <a:noFill/>
                </a:ln>
                <a:solidFill>
                  <a:schemeClr val="tx1"/>
                </a:solidFill>
                <a:effectLst/>
                <a:ea typeface="Times New Roman" pitchFamily="18" charset="0"/>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By applying logistic and Random forest classification algorithms</a:t>
            </a: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estimation model were successfully built. With these two models, the bank will be able to predict a customer's response to its telemarketing campaign before calling this customer. In this way, the bank can allocate more marketing efforts to the clients who are classified as highly likely to accept term deposits, and call less to those who are unlikely to make term deposits.</a:t>
            </a: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 xmlns:p14="http://schemas.microsoft.com/office/powerpoint/2010/main" val="2522604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89BF41A-DD64-4769-8466-AC99B6696AD3}"/>
              </a:ext>
            </a:extLst>
          </p:cNvPr>
          <p:cNvSpPr txBox="1"/>
          <p:nvPr/>
        </p:nvSpPr>
        <p:spPr>
          <a:xfrm>
            <a:off x="3271713" y="2557750"/>
            <a:ext cx="5602816"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IN" sz="8000" b="1" dirty="0" smtClean="0"/>
              <a:t>Thank You.</a:t>
            </a:r>
            <a:endParaRPr lang="en-IN" sz="8000" b="1" dirty="0"/>
          </a:p>
        </p:txBody>
      </p:sp>
    </p:spTree>
    <p:extLst>
      <p:ext uri="{BB962C8B-B14F-4D97-AF65-F5344CB8AC3E}">
        <p14:creationId xmlns="" xmlns:p14="http://schemas.microsoft.com/office/powerpoint/2010/main" val="1244625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 xmlns:a16="http://schemas.microsoft.com/office/drawing/2014/main" id="{96A949FE-8A36-4F28-989C-AE440CE86399}"/>
              </a:ext>
            </a:extLst>
          </p:cNvPr>
          <p:cNvSpPr txBox="1"/>
          <p:nvPr/>
        </p:nvSpPr>
        <p:spPr>
          <a:xfrm>
            <a:off x="554637" y="331114"/>
            <a:ext cx="561564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Understanding the problem</a:t>
            </a:r>
            <a:endParaRPr lang="en-IN" sz="3200" b="1" dirty="0"/>
          </a:p>
        </p:txBody>
      </p:sp>
      <p:sp>
        <p:nvSpPr>
          <p:cNvPr id="42" name="TextBox 41">
            <a:extLst>
              <a:ext uri="{FF2B5EF4-FFF2-40B4-BE49-F238E27FC236}">
                <a16:creationId xmlns="" xmlns:a16="http://schemas.microsoft.com/office/drawing/2014/main" id="{689177CD-79BF-4E59-9FA8-B719FF653CA3}"/>
              </a:ext>
            </a:extLst>
          </p:cNvPr>
          <p:cNvSpPr txBox="1"/>
          <p:nvPr/>
        </p:nvSpPr>
        <p:spPr>
          <a:xfrm>
            <a:off x="659139" y="5435525"/>
            <a:ext cx="2252540" cy="369332"/>
          </a:xfrm>
          <a:prstGeom prst="rect">
            <a:avLst/>
          </a:prstGeom>
          <a:noFill/>
        </p:spPr>
        <p:txBody>
          <a:bodyPr wrap="none" rtlCol="0">
            <a:spAutoFit/>
          </a:bodyPr>
          <a:lstStyle/>
          <a:p>
            <a:r>
              <a:rPr lang="en-IN" b="1" dirty="0"/>
              <a:t>#SOURCE OF DATA</a:t>
            </a:r>
          </a:p>
        </p:txBody>
      </p:sp>
      <p:sp>
        <p:nvSpPr>
          <p:cNvPr id="43" name="TextBox 42">
            <a:extLst>
              <a:ext uri="{FF2B5EF4-FFF2-40B4-BE49-F238E27FC236}">
                <a16:creationId xmlns="" xmlns:a16="http://schemas.microsoft.com/office/drawing/2014/main" id="{948CE876-40EE-4B50-86DB-DDEB39D95E97}"/>
              </a:ext>
            </a:extLst>
          </p:cNvPr>
          <p:cNvSpPr txBox="1"/>
          <p:nvPr/>
        </p:nvSpPr>
        <p:spPr>
          <a:xfrm>
            <a:off x="698327" y="5909360"/>
            <a:ext cx="6439583" cy="369332"/>
          </a:xfrm>
          <a:prstGeom prst="rect">
            <a:avLst/>
          </a:prstGeom>
          <a:noFill/>
        </p:spPr>
        <p:txBody>
          <a:bodyPr wrap="none" rtlCol="0">
            <a:spAutoFit/>
          </a:bodyPr>
          <a:lstStyle/>
          <a:p>
            <a:r>
              <a:rPr lang="en-US" dirty="0" smtClean="0">
                <a:solidFill>
                  <a:srgbClr val="7030A0"/>
                </a:solidFill>
                <a:hlinkClick r:id="rId2"/>
              </a:rPr>
              <a:t>https://archive.ics.uci.edu/ml/datasets/Bank+Marketing</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6" name="object 3"/>
          <p:cNvSpPr txBox="1"/>
          <p:nvPr/>
        </p:nvSpPr>
        <p:spPr>
          <a:xfrm>
            <a:off x="579750" y="1489859"/>
            <a:ext cx="8279765" cy="3469155"/>
          </a:xfrm>
          <a:prstGeom prst="rect">
            <a:avLst/>
          </a:prstGeom>
        </p:spPr>
        <p:txBody>
          <a:bodyPr vert="horz" wrap="square" lIns="0" tIns="12700" rIns="0" bIns="0" rtlCol="0">
            <a:spAutoFit/>
          </a:bodyPr>
          <a:lstStyle/>
          <a:p>
            <a:pPr marL="379095" marR="5080" indent="-367030">
              <a:lnSpc>
                <a:spcPct val="114599"/>
              </a:lnSpc>
              <a:spcBef>
                <a:spcPts val="100"/>
              </a:spcBef>
              <a:buFont typeface="Arial"/>
              <a:buChar char="●"/>
              <a:tabLst>
                <a:tab pos="379095" algn="l"/>
                <a:tab pos="379730" algn="l"/>
              </a:tabLst>
            </a:pPr>
            <a:r>
              <a:rPr sz="1800" spc="50" dirty="0">
                <a:cs typeface="Times New Roman"/>
              </a:rPr>
              <a:t>Problem </a:t>
            </a:r>
            <a:r>
              <a:rPr sz="1800" spc="35" dirty="0">
                <a:cs typeface="Times New Roman"/>
              </a:rPr>
              <a:t>Statement: </a:t>
            </a:r>
            <a:r>
              <a:rPr sz="1800" spc="45" dirty="0">
                <a:cs typeface="Times New Roman"/>
              </a:rPr>
              <a:t>Improve marketing </a:t>
            </a:r>
            <a:r>
              <a:rPr sz="1800" spc="40" dirty="0">
                <a:cs typeface="Times New Roman"/>
              </a:rPr>
              <a:t>campaign </a:t>
            </a:r>
            <a:r>
              <a:rPr sz="1800" spc="10" dirty="0">
                <a:cs typeface="Times New Roman"/>
              </a:rPr>
              <a:t>of </a:t>
            </a:r>
            <a:r>
              <a:rPr sz="1800" spc="20">
                <a:cs typeface="Times New Roman"/>
              </a:rPr>
              <a:t>a </a:t>
            </a:r>
            <a:r>
              <a:rPr sz="1800" spc="55" smtClean="0">
                <a:cs typeface="Times New Roman"/>
              </a:rPr>
              <a:t>bank </a:t>
            </a:r>
            <a:r>
              <a:rPr sz="1800" spc="15" dirty="0">
                <a:cs typeface="Times New Roman"/>
              </a:rPr>
              <a:t>by  </a:t>
            </a:r>
            <a:r>
              <a:rPr sz="1800" spc="20" dirty="0">
                <a:cs typeface="Times New Roman"/>
              </a:rPr>
              <a:t>analyzing </a:t>
            </a:r>
            <a:r>
              <a:rPr sz="1800" spc="55" dirty="0">
                <a:cs typeface="Times New Roman"/>
              </a:rPr>
              <a:t>their </a:t>
            </a:r>
            <a:r>
              <a:rPr sz="1800" spc="45" dirty="0">
                <a:cs typeface="Times New Roman"/>
              </a:rPr>
              <a:t>past marketing </a:t>
            </a:r>
            <a:r>
              <a:rPr sz="1800" spc="40" dirty="0">
                <a:cs typeface="Times New Roman"/>
              </a:rPr>
              <a:t>campaign </a:t>
            </a:r>
            <a:r>
              <a:rPr sz="1800" spc="50" dirty="0">
                <a:cs typeface="Times New Roman"/>
              </a:rPr>
              <a:t>data </a:t>
            </a:r>
            <a:r>
              <a:rPr sz="1800" spc="70" dirty="0">
                <a:cs typeface="Times New Roman"/>
              </a:rPr>
              <a:t>and</a:t>
            </a:r>
            <a:r>
              <a:rPr sz="1800" spc="-305" dirty="0">
                <a:cs typeface="Times New Roman"/>
              </a:rPr>
              <a:t> </a:t>
            </a:r>
            <a:r>
              <a:rPr sz="1800" spc="55" dirty="0">
                <a:cs typeface="Times New Roman"/>
              </a:rPr>
              <a:t>recommending </a:t>
            </a:r>
            <a:r>
              <a:rPr sz="1800" spc="40" dirty="0">
                <a:cs typeface="Times New Roman"/>
              </a:rPr>
              <a:t>which </a:t>
            </a:r>
            <a:r>
              <a:rPr sz="1800" spc="50" dirty="0">
                <a:cs typeface="Times New Roman"/>
              </a:rPr>
              <a:t>customer  </a:t>
            </a:r>
            <a:r>
              <a:rPr sz="1800" spc="70" dirty="0">
                <a:cs typeface="Times New Roman"/>
              </a:rPr>
              <a:t>to</a:t>
            </a:r>
            <a:r>
              <a:rPr sz="1800" spc="-5" dirty="0">
                <a:cs typeface="Times New Roman"/>
              </a:rPr>
              <a:t> </a:t>
            </a:r>
            <a:r>
              <a:rPr sz="1800" spc="45" dirty="0">
                <a:cs typeface="Times New Roman"/>
              </a:rPr>
              <a:t>target</a:t>
            </a:r>
            <a:endParaRPr sz="1800">
              <a:cs typeface="Times New Roman"/>
            </a:endParaRPr>
          </a:p>
          <a:p>
            <a:pPr marL="379095" marR="72390" indent="-367030">
              <a:lnSpc>
                <a:spcPct val="114599"/>
              </a:lnSpc>
              <a:buFont typeface="Arial"/>
              <a:buChar char="●"/>
              <a:tabLst>
                <a:tab pos="379095" algn="l"/>
                <a:tab pos="379730" algn="l"/>
              </a:tabLst>
            </a:pPr>
            <a:r>
              <a:rPr sz="1800" spc="50" dirty="0">
                <a:cs typeface="Times New Roman"/>
              </a:rPr>
              <a:t>Problem </a:t>
            </a:r>
            <a:r>
              <a:rPr sz="1800" spc="25" dirty="0">
                <a:cs typeface="Times New Roman"/>
              </a:rPr>
              <a:t>Motivation: </a:t>
            </a:r>
            <a:r>
              <a:rPr sz="1800" spc="-55" dirty="0">
                <a:cs typeface="Times New Roman"/>
              </a:rPr>
              <a:t>By </a:t>
            </a:r>
            <a:r>
              <a:rPr sz="1800" spc="15" dirty="0">
                <a:cs typeface="Times New Roman"/>
              </a:rPr>
              <a:t>devising </a:t>
            </a:r>
            <a:r>
              <a:rPr sz="1800" spc="45" dirty="0">
                <a:cs typeface="Times New Roman"/>
              </a:rPr>
              <a:t>such </a:t>
            </a:r>
            <a:r>
              <a:rPr sz="1800" spc="20" dirty="0">
                <a:cs typeface="Times New Roman"/>
              </a:rPr>
              <a:t>a </a:t>
            </a:r>
            <a:r>
              <a:rPr sz="1800" spc="50" dirty="0">
                <a:cs typeface="Times New Roman"/>
              </a:rPr>
              <a:t>prediction </a:t>
            </a:r>
            <a:r>
              <a:rPr sz="1800" spc="35" dirty="0">
                <a:cs typeface="Times New Roman"/>
              </a:rPr>
              <a:t>algorithm, </a:t>
            </a:r>
            <a:r>
              <a:rPr sz="1800" spc="70" dirty="0">
                <a:cs typeface="Times New Roman"/>
              </a:rPr>
              <a:t>the </a:t>
            </a:r>
            <a:r>
              <a:rPr sz="1800" spc="55" dirty="0">
                <a:cs typeface="Times New Roman"/>
              </a:rPr>
              <a:t>bank</a:t>
            </a:r>
            <a:r>
              <a:rPr sz="1800" spc="-310" dirty="0">
                <a:cs typeface="Times New Roman"/>
              </a:rPr>
              <a:t> </a:t>
            </a:r>
            <a:r>
              <a:rPr sz="1800" spc="40" dirty="0">
                <a:cs typeface="Times New Roman"/>
              </a:rPr>
              <a:t>can </a:t>
            </a:r>
            <a:r>
              <a:rPr sz="1800" spc="60" dirty="0">
                <a:cs typeface="Times New Roman"/>
              </a:rPr>
              <a:t>better  </a:t>
            </a:r>
            <a:r>
              <a:rPr sz="1800" spc="45" dirty="0">
                <a:cs typeface="Times New Roman"/>
              </a:rPr>
              <a:t>target </a:t>
            </a:r>
            <a:r>
              <a:rPr sz="1800" spc="20" dirty="0">
                <a:cs typeface="Times New Roman"/>
              </a:rPr>
              <a:t>its </a:t>
            </a:r>
            <a:r>
              <a:rPr sz="1800" spc="45" dirty="0">
                <a:cs typeface="Times New Roman"/>
              </a:rPr>
              <a:t>customers </a:t>
            </a:r>
            <a:r>
              <a:rPr sz="1800" spc="70" dirty="0">
                <a:cs typeface="Times New Roman"/>
              </a:rPr>
              <a:t>and </a:t>
            </a:r>
            <a:r>
              <a:rPr sz="1800" spc="60" dirty="0">
                <a:cs typeface="Times New Roman"/>
              </a:rPr>
              <a:t>better </a:t>
            </a:r>
            <a:r>
              <a:rPr sz="1800" spc="35" dirty="0">
                <a:cs typeface="Times New Roman"/>
              </a:rPr>
              <a:t>channelize </a:t>
            </a:r>
            <a:r>
              <a:rPr sz="1800" spc="20" dirty="0">
                <a:cs typeface="Times New Roman"/>
              </a:rPr>
              <a:t>its </a:t>
            </a:r>
            <a:r>
              <a:rPr sz="1800" spc="45" dirty="0">
                <a:cs typeface="Times New Roman"/>
              </a:rPr>
              <a:t>marketing</a:t>
            </a:r>
            <a:r>
              <a:rPr sz="1800" spc="-285" dirty="0">
                <a:cs typeface="Times New Roman"/>
              </a:rPr>
              <a:t> </a:t>
            </a:r>
            <a:r>
              <a:rPr sz="1800" spc="20" dirty="0">
                <a:cs typeface="Times New Roman"/>
              </a:rPr>
              <a:t>efforts</a:t>
            </a:r>
            <a:endParaRPr sz="1800">
              <a:cs typeface="Times New Roman"/>
            </a:endParaRPr>
          </a:p>
          <a:p>
            <a:pPr marL="379095" marR="34290" indent="-367030">
              <a:lnSpc>
                <a:spcPct val="114599"/>
              </a:lnSpc>
              <a:buFont typeface="Arial"/>
              <a:buChar char="●"/>
              <a:tabLst>
                <a:tab pos="379095" algn="l"/>
                <a:tab pos="379730" algn="l"/>
              </a:tabLst>
            </a:pPr>
            <a:r>
              <a:rPr lang="en-US" sz="1800" spc="20" dirty="0" smtClean="0">
                <a:cs typeface="Times New Roman"/>
              </a:rPr>
              <a:t>Banks </a:t>
            </a:r>
            <a:r>
              <a:rPr sz="1800" spc="25" smtClean="0">
                <a:cs typeface="Times New Roman"/>
              </a:rPr>
              <a:t>offered </a:t>
            </a:r>
            <a:r>
              <a:rPr sz="1800" spc="55" dirty="0">
                <a:cs typeface="Times New Roman"/>
              </a:rPr>
              <a:t>their </a:t>
            </a:r>
            <a:r>
              <a:rPr sz="1800" spc="25" dirty="0">
                <a:cs typeface="Times New Roman"/>
              </a:rPr>
              <a:t>clients </a:t>
            </a:r>
            <a:r>
              <a:rPr sz="1800" spc="30" dirty="0">
                <a:cs typeface="Times New Roman"/>
              </a:rPr>
              <a:t>fixed-term </a:t>
            </a:r>
            <a:r>
              <a:rPr sz="1800" spc="55" dirty="0">
                <a:cs typeface="Times New Roman"/>
              </a:rPr>
              <a:t>products </a:t>
            </a:r>
            <a:r>
              <a:rPr sz="1800" spc="45" dirty="0">
                <a:cs typeface="Times New Roman"/>
              </a:rPr>
              <a:t>such </a:t>
            </a:r>
            <a:r>
              <a:rPr sz="1800" spc="5" dirty="0">
                <a:cs typeface="Times New Roman"/>
              </a:rPr>
              <a:t>as </a:t>
            </a:r>
            <a:r>
              <a:rPr sz="1800" spc="-10" dirty="0">
                <a:cs typeface="Times New Roman"/>
              </a:rPr>
              <a:t>CDs. </a:t>
            </a:r>
            <a:r>
              <a:rPr sz="1800" spc="55" dirty="0">
                <a:cs typeface="Times New Roman"/>
              </a:rPr>
              <a:t>Data</a:t>
            </a:r>
            <a:r>
              <a:rPr sz="1800" spc="-270" dirty="0">
                <a:cs typeface="Times New Roman"/>
              </a:rPr>
              <a:t> </a:t>
            </a:r>
            <a:r>
              <a:rPr sz="1800" spc="5" dirty="0">
                <a:cs typeface="Times New Roman"/>
              </a:rPr>
              <a:t>was  </a:t>
            </a:r>
            <a:r>
              <a:rPr sz="1800" spc="25" dirty="0">
                <a:cs typeface="Times New Roman"/>
              </a:rPr>
              <a:t>collected </a:t>
            </a:r>
            <a:r>
              <a:rPr sz="1800" spc="60" dirty="0">
                <a:cs typeface="Times New Roman"/>
              </a:rPr>
              <a:t>about </a:t>
            </a:r>
            <a:r>
              <a:rPr sz="1800" spc="35" dirty="0">
                <a:cs typeface="Times New Roman"/>
              </a:rPr>
              <a:t>each </a:t>
            </a:r>
            <a:r>
              <a:rPr sz="1800" spc="20" dirty="0">
                <a:cs typeface="Times New Roman"/>
              </a:rPr>
              <a:t>client, </a:t>
            </a:r>
            <a:r>
              <a:rPr sz="1800" spc="40" dirty="0">
                <a:cs typeface="Times New Roman"/>
              </a:rPr>
              <a:t>type </a:t>
            </a:r>
            <a:r>
              <a:rPr sz="1800" spc="10" dirty="0">
                <a:cs typeface="Times New Roman"/>
              </a:rPr>
              <a:t>of </a:t>
            </a:r>
            <a:r>
              <a:rPr sz="1800" spc="35" dirty="0">
                <a:cs typeface="Times New Roman"/>
              </a:rPr>
              <a:t>contact, </a:t>
            </a:r>
            <a:r>
              <a:rPr sz="1800" spc="70" dirty="0">
                <a:cs typeface="Times New Roman"/>
              </a:rPr>
              <a:t>and</a:t>
            </a:r>
            <a:r>
              <a:rPr sz="1800" spc="-225" dirty="0">
                <a:cs typeface="Times New Roman"/>
              </a:rPr>
              <a:t> </a:t>
            </a:r>
            <a:r>
              <a:rPr sz="1800" spc="30" dirty="0">
                <a:cs typeface="Times New Roman"/>
              </a:rPr>
              <a:t>outcome.</a:t>
            </a:r>
            <a:endParaRPr sz="1800">
              <a:cs typeface="Times New Roman"/>
            </a:endParaRPr>
          </a:p>
          <a:p>
            <a:pPr marL="379095" indent="-367030">
              <a:lnSpc>
                <a:spcPct val="100000"/>
              </a:lnSpc>
              <a:spcBef>
                <a:spcPts val="310"/>
              </a:spcBef>
              <a:buFont typeface="Arial"/>
              <a:buChar char="●"/>
              <a:tabLst>
                <a:tab pos="379095" algn="l"/>
                <a:tab pos="379730" algn="l"/>
              </a:tabLst>
            </a:pPr>
            <a:r>
              <a:rPr sz="1800" spc="70" dirty="0">
                <a:cs typeface="Times New Roman"/>
              </a:rPr>
              <a:t>What</a:t>
            </a:r>
            <a:r>
              <a:rPr sz="1800" dirty="0">
                <a:cs typeface="Times New Roman"/>
              </a:rPr>
              <a:t> </a:t>
            </a:r>
            <a:r>
              <a:rPr sz="1800" spc="40" dirty="0">
                <a:cs typeface="Times New Roman"/>
              </a:rPr>
              <a:t>can</a:t>
            </a:r>
            <a:r>
              <a:rPr sz="1800" dirty="0">
                <a:cs typeface="Times New Roman"/>
              </a:rPr>
              <a:t> </a:t>
            </a:r>
            <a:r>
              <a:rPr sz="1800" spc="40" dirty="0">
                <a:cs typeface="Times New Roman"/>
              </a:rPr>
              <a:t>this</a:t>
            </a:r>
            <a:r>
              <a:rPr sz="1800" spc="5" dirty="0">
                <a:cs typeface="Times New Roman"/>
              </a:rPr>
              <a:t> </a:t>
            </a:r>
            <a:r>
              <a:rPr sz="1800" spc="50" dirty="0">
                <a:cs typeface="Times New Roman"/>
              </a:rPr>
              <a:t>data</a:t>
            </a:r>
            <a:r>
              <a:rPr sz="1800" dirty="0">
                <a:cs typeface="Times New Roman"/>
              </a:rPr>
              <a:t> </a:t>
            </a:r>
            <a:r>
              <a:rPr sz="1800" spc="20" dirty="0">
                <a:cs typeface="Times New Roman"/>
              </a:rPr>
              <a:t>tell</a:t>
            </a:r>
            <a:r>
              <a:rPr sz="1800" spc="5" dirty="0">
                <a:cs typeface="Times New Roman"/>
              </a:rPr>
              <a:t> </a:t>
            </a:r>
            <a:r>
              <a:rPr sz="1800" spc="35" dirty="0">
                <a:cs typeface="Times New Roman"/>
              </a:rPr>
              <a:t>us</a:t>
            </a:r>
            <a:r>
              <a:rPr sz="1800" dirty="0">
                <a:cs typeface="Times New Roman"/>
              </a:rPr>
              <a:t> </a:t>
            </a:r>
            <a:r>
              <a:rPr sz="1800" spc="60" dirty="0">
                <a:cs typeface="Times New Roman"/>
              </a:rPr>
              <a:t>about</a:t>
            </a:r>
            <a:r>
              <a:rPr sz="1800" spc="5" dirty="0">
                <a:cs typeface="Times New Roman"/>
              </a:rPr>
              <a:t> </a:t>
            </a:r>
            <a:r>
              <a:rPr sz="1800" spc="45" dirty="0">
                <a:cs typeface="Times New Roman"/>
              </a:rPr>
              <a:t>marketing</a:t>
            </a:r>
            <a:r>
              <a:rPr sz="1800" dirty="0">
                <a:cs typeface="Times New Roman"/>
              </a:rPr>
              <a:t> </a:t>
            </a:r>
            <a:r>
              <a:rPr sz="1800" spc="10" dirty="0">
                <a:cs typeface="Times New Roman"/>
              </a:rPr>
              <a:t>success</a:t>
            </a:r>
            <a:r>
              <a:rPr sz="1800" spc="5" dirty="0">
                <a:cs typeface="Times New Roman"/>
              </a:rPr>
              <a:t> </a:t>
            </a:r>
            <a:r>
              <a:rPr sz="1800" spc="30" dirty="0">
                <a:cs typeface="Times New Roman"/>
              </a:rPr>
              <a:t>for</a:t>
            </a:r>
            <a:r>
              <a:rPr sz="1800" dirty="0">
                <a:cs typeface="Times New Roman"/>
              </a:rPr>
              <a:t> </a:t>
            </a:r>
            <a:r>
              <a:rPr sz="1800" spc="40" dirty="0">
                <a:cs typeface="Times New Roman"/>
              </a:rPr>
              <a:t>this</a:t>
            </a:r>
            <a:r>
              <a:rPr sz="1800" dirty="0">
                <a:cs typeface="Times New Roman"/>
              </a:rPr>
              <a:t> </a:t>
            </a:r>
            <a:r>
              <a:rPr sz="1800" spc="15" dirty="0">
                <a:cs typeface="Times New Roman"/>
              </a:rPr>
              <a:t>campaign?</a:t>
            </a:r>
            <a:endParaRPr sz="1800">
              <a:cs typeface="Times New Roman"/>
            </a:endParaRPr>
          </a:p>
          <a:p>
            <a:pPr marL="379095" indent="-367030">
              <a:lnSpc>
                <a:spcPct val="100000"/>
              </a:lnSpc>
              <a:spcBef>
                <a:spcPts val="315"/>
              </a:spcBef>
              <a:buFont typeface="Arial"/>
              <a:buChar char="●"/>
              <a:tabLst>
                <a:tab pos="379095" algn="l"/>
                <a:tab pos="379730" algn="l"/>
              </a:tabLst>
            </a:pPr>
            <a:r>
              <a:rPr sz="1800" spc="60" dirty="0">
                <a:cs typeface="Times New Roman"/>
              </a:rPr>
              <a:t>Can</a:t>
            </a:r>
            <a:r>
              <a:rPr sz="1800" dirty="0">
                <a:cs typeface="Times New Roman"/>
              </a:rPr>
              <a:t> </a:t>
            </a:r>
            <a:r>
              <a:rPr sz="1800" spc="45" dirty="0">
                <a:cs typeface="Times New Roman"/>
              </a:rPr>
              <a:t>these</a:t>
            </a:r>
            <a:r>
              <a:rPr sz="1800" dirty="0">
                <a:cs typeface="Times New Roman"/>
              </a:rPr>
              <a:t> </a:t>
            </a:r>
            <a:r>
              <a:rPr sz="1800" spc="50" dirty="0">
                <a:cs typeface="Times New Roman"/>
              </a:rPr>
              <a:t>data</a:t>
            </a:r>
            <a:r>
              <a:rPr sz="1800" dirty="0">
                <a:cs typeface="Times New Roman"/>
              </a:rPr>
              <a:t> </a:t>
            </a:r>
            <a:r>
              <a:rPr sz="1800" spc="20" dirty="0">
                <a:cs typeface="Times New Roman"/>
              </a:rPr>
              <a:t>science</a:t>
            </a:r>
            <a:r>
              <a:rPr sz="1800" dirty="0">
                <a:cs typeface="Times New Roman"/>
              </a:rPr>
              <a:t> </a:t>
            </a:r>
            <a:r>
              <a:rPr sz="1800" spc="45" dirty="0">
                <a:cs typeface="Times New Roman"/>
              </a:rPr>
              <a:t>techniques</a:t>
            </a:r>
            <a:r>
              <a:rPr sz="1800" dirty="0">
                <a:cs typeface="Times New Roman"/>
              </a:rPr>
              <a:t> </a:t>
            </a:r>
            <a:r>
              <a:rPr sz="1800" spc="45" dirty="0">
                <a:cs typeface="Times New Roman"/>
              </a:rPr>
              <a:t>be</a:t>
            </a:r>
            <a:r>
              <a:rPr sz="1800" dirty="0">
                <a:cs typeface="Times New Roman"/>
              </a:rPr>
              <a:t> </a:t>
            </a:r>
            <a:r>
              <a:rPr sz="1800" spc="40" dirty="0">
                <a:cs typeface="Times New Roman"/>
              </a:rPr>
              <a:t>applied</a:t>
            </a:r>
            <a:r>
              <a:rPr sz="1800" dirty="0">
                <a:cs typeface="Times New Roman"/>
              </a:rPr>
              <a:t> </a:t>
            </a:r>
            <a:r>
              <a:rPr sz="1800" spc="70" dirty="0">
                <a:cs typeface="Times New Roman"/>
              </a:rPr>
              <a:t>to</a:t>
            </a:r>
            <a:r>
              <a:rPr sz="1800" dirty="0">
                <a:cs typeface="Times New Roman"/>
              </a:rPr>
              <a:t> </a:t>
            </a:r>
            <a:r>
              <a:rPr sz="1800" spc="70" dirty="0">
                <a:cs typeface="Times New Roman"/>
              </a:rPr>
              <a:t>other</a:t>
            </a:r>
            <a:r>
              <a:rPr sz="1800" dirty="0">
                <a:cs typeface="Times New Roman"/>
              </a:rPr>
              <a:t> </a:t>
            </a:r>
            <a:r>
              <a:rPr sz="1800" spc="-10" dirty="0">
                <a:cs typeface="Times New Roman"/>
              </a:rPr>
              <a:t>areas?</a:t>
            </a:r>
            <a:endParaRPr sz="1800">
              <a:cs typeface="Times New Roman"/>
            </a:endParaRPr>
          </a:p>
        </p:txBody>
      </p:sp>
    </p:spTree>
    <p:extLst>
      <p:ext uri="{BB962C8B-B14F-4D97-AF65-F5344CB8AC3E}">
        <p14:creationId xmlns="" xmlns:p14="http://schemas.microsoft.com/office/powerpoint/2010/main" val="1061149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9="http://schemas.microsoft.com/office/powerpoint/2015/09/main" Requires="p159">
      <p:transition xmlns:p14="http://schemas.microsoft.com/office/powerpoint/2010/main" spd="slow" p14:dur="2000" advTm="11431">
        <p159:morph option="byObject"/>
      </p:transition>
    </mc:Choice>
    <mc:Fallback>
      <p:transition spd="slow" advTm="1143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 xmlns:a16="http://schemas.microsoft.com/office/drawing/2014/main" id="{96A949FE-8A36-4F28-989C-AE440CE86399}"/>
              </a:ext>
            </a:extLst>
          </p:cNvPr>
          <p:cNvSpPr txBox="1"/>
          <p:nvPr/>
        </p:nvSpPr>
        <p:spPr>
          <a:xfrm>
            <a:off x="554637" y="284813"/>
            <a:ext cx="3459601"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Data Exploration</a:t>
            </a:r>
            <a:endParaRPr lang="en-IN" sz="3200" b="1" dirty="0"/>
          </a:p>
        </p:txBody>
      </p:sp>
      <p:sp>
        <p:nvSpPr>
          <p:cNvPr id="4" name="object 3"/>
          <p:cNvSpPr txBox="1"/>
          <p:nvPr/>
        </p:nvSpPr>
        <p:spPr>
          <a:xfrm>
            <a:off x="439495" y="1113711"/>
            <a:ext cx="8219440" cy="5448928"/>
          </a:xfrm>
          <a:prstGeom prst="rect">
            <a:avLst/>
          </a:prstGeom>
        </p:spPr>
        <p:txBody>
          <a:bodyPr vert="horz" wrap="square" lIns="0" tIns="130810" rIns="0" bIns="0" rtlCol="0">
            <a:spAutoFit/>
          </a:bodyPr>
          <a:lstStyle/>
          <a:p>
            <a:pPr marL="356235" indent="-344170">
              <a:lnSpc>
                <a:spcPct val="100000"/>
              </a:lnSpc>
              <a:spcBef>
                <a:spcPts val="400"/>
              </a:spcBef>
              <a:buFont typeface="Arial"/>
              <a:buChar char="●"/>
              <a:tabLst>
                <a:tab pos="356235" algn="l"/>
                <a:tab pos="356870" algn="l"/>
              </a:tabLst>
            </a:pPr>
            <a:r>
              <a:rPr lang="en-US" spc="-20" dirty="0" smtClean="0">
                <a:cs typeface="Times New Roman"/>
              </a:rPr>
              <a:t>All </a:t>
            </a:r>
            <a:r>
              <a:rPr lang="en-US" spc="25" dirty="0" smtClean="0">
                <a:cs typeface="Times New Roman"/>
              </a:rPr>
              <a:t>coding is </a:t>
            </a:r>
            <a:r>
              <a:rPr lang="en-US" spc="55" dirty="0" smtClean="0">
                <a:cs typeface="Times New Roman"/>
              </a:rPr>
              <a:t>done </a:t>
            </a:r>
            <a:r>
              <a:rPr lang="en-US" spc="40" dirty="0" smtClean="0">
                <a:cs typeface="Times New Roman"/>
              </a:rPr>
              <a:t>in </a:t>
            </a:r>
            <a:r>
              <a:rPr lang="en-US" spc="45" dirty="0" smtClean="0">
                <a:cs typeface="Times New Roman"/>
              </a:rPr>
              <a:t>Python</a:t>
            </a:r>
            <a:r>
              <a:rPr lang="en-US" spc="-105" dirty="0" smtClean="0">
                <a:cs typeface="Times New Roman"/>
              </a:rPr>
              <a:t> </a:t>
            </a:r>
            <a:r>
              <a:rPr lang="en-US" spc="-80" dirty="0" smtClean="0">
                <a:cs typeface="Times New Roman"/>
              </a:rPr>
              <a:t>3.</a:t>
            </a:r>
            <a:endParaRPr lang="en-US" dirty="0" smtClean="0">
              <a:cs typeface="Times New Roman"/>
            </a:endParaRPr>
          </a:p>
          <a:p>
            <a:pPr marL="356235" indent="-344170">
              <a:lnSpc>
                <a:spcPct val="100000"/>
              </a:lnSpc>
              <a:spcBef>
                <a:spcPts val="300"/>
              </a:spcBef>
              <a:buFont typeface="Arial"/>
              <a:buChar char="●"/>
              <a:tabLst>
                <a:tab pos="356235" algn="l"/>
                <a:tab pos="356870" algn="l"/>
              </a:tabLst>
            </a:pPr>
            <a:r>
              <a:rPr lang="en-US" spc="15" dirty="0" smtClean="0">
                <a:cs typeface="Times New Roman"/>
              </a:rPr>
              <a:t>Extensive </a:t>
            </a:r>
            <a:r>
              <a:rPr lang="en-US" spc="25" dirty="0" smtClean="0">
                <a:cs typeface="Times New Roman"/>
              </a:rPr>
              <a:t>use </a:t>
            </a:r>
            <a:r>
              <a:rPr lang="en-US" spc="5" dirty="0" smtClean="0">
                <a:cs typeface="Times New Roman"/>
              </a:rPr>
              <a:t>of </a:t>
            </a:r>
            <a:r>
              <a:rPr lang="en-US" spc="25" dirty="0" smtClean="0">
                <a:cs typeface="Times New Roman"/>
              </a:rPr>
              <a:t>pandas, </a:t>
            </a:r>
            <a:r>
              <a:rPr lang="en-US" spc="40" dirty="0" err="1" smtClean="0">
                <a:cs typeface="Times New Roman"/>
              </a:rPr>
              <a:t>numpy</a:t>
            </a:r>
            <a:r>
              <a:rPr lang="en-US" spc="40" dirty="0" smtClean="0">
                <a:cs typeface="Times New Roman"/>
              </a:rPr>
              <a:t>, </a:t>
            </a:r>
            <a:r>
              <a:rPr lang="en-US" spc="30" dirty="0" err="1" smtClean="0">
                <a:cs typeface="Times New Roman"/>
              </a:rPr>
              <a:t>matplotlib</a:t>
            </a:r>
            <a:r>
              <a:rPr lang="en-US" spc="30" dirty="0" smtClean="0">
                <a:cs typeface="Times New Roman"/>
              </a:rPr>
              <a:t>, </a:t>
            </a:r>
            <a:r>
              <a:rPr lang="en-US" dirty="0" smtClean="0">
                <a:cs typeface="Times New Roman"/>
              </a:rPr>
              <a:t>as well as </a:t>
            </a:r>
            <a:r>
              <a:rPr lang="en-US" spc="40" dirty="0" err="1" smtClean="0">
                <a:cs typeface="Times New Roman"/>
              </a:rPr>
              <a:t>seaborn</a:t>
            </a:r>
            <a:r>
              <a:rPr lang="en-US" spc="40" dirty="0" smtClean="0">
                <a:cs typeface="Times New Roman"/>
              </a:rPr>
              <a:t> </a:t>
            </a:r>
            <a:r>
              <a:rPr lang="en-US" spc="55" dirty="0" smtClean="0">
                <a:cs typeface="Times New Roman"/>
              </a:rPr>
              <a:t>and </a:t>
            </a:r>
            <a:r>
              <a:rPr lang="en-US" spc="25" dirty="0" err="1" smtClean="0">
                <a:cs typeface="Times New Roman"/>
              </a:rPr>
              <a:t>sklearn</a:t>
            </a:r>
            <a:r>
              <a:rPr lang="en-US" spc="-215" dirty="0" smtClean="0">
                <a:cs typeface="Times New Roman"/>
              </a:rPr>
              <a:t> </a:t>
            </a:r>
            <a:r>
              <a:rPr lang="en-US" dirty="0" smtClean="0">
                <a:cs typeface="Times New Roman"/>
              </a:rPr>
              <a:t>packages.</a:t>
            </a:r>
          </a:p>
          <a:p>
            <a:pPr marL="356235" indent="-344170">
              <a:lnSpc>
                <a:spcPct val="100000"/>
              </a:lnSpc>
              <a:spcBef>
                <a:spcPts val="300"/>
              </a:spcBef>
              <a:buFont typeface="Arial"/>
              <a:buChar char="●"/>
              <a:tabLst>
                <a:tab pos="356235" algn="l"/>
                <a:tab pos="356870" algn="l"/>
              </a:tabLst>
            </a:pPr>
            <a:r>
              <a:rPr lang="en-US" spc="35" dirty="0" smtClean="0">
                <a:cs typeface="Times New Roman"/>
              </a:rPr>
              <a:t>Dataset </a:t>
            </a:r>
            <a:r>
              <a:rPr lang="en-US" spc="40" dirty="0" smtClean="0">
                <a:cs typeface="Times New Roman"/>
              </a:rPr>
              <a:t>contained </a:t>
            </a:r>
            <a:r>
              <a:rPr lang="en-US" spc="30" dirty="0" smtClean="0">
                <a:cs typeface="Times New Roman"/>
              </a:rPr>
              <a:t>19 different features </a:t>
            </a:r>
            <a:r>
              <a:rPr lang="en-US" spc="65" dirty="0" smtClean="0">
                <a:cs typeface="Times New Roman"/>
              </a:rPr>
              <a:t>on </a:t>
            </a:r>
            <a:r>
              <a:rPr lang="en-US" spc="55" dirty="0" smtClean="0">
                <a:cs typeface="Times New Roman"/>
              </a:rPr>
              <a:t>more </a:t>
            </a:r>
            <a:r>
              <a:rPr lang="en-US" spc="65" dirty="0" smtClean="0">
                <a:cs typeface="Times New Roman"/>
              </a:rPr>
              <a:t>than</a:t>
            </a:r>
            <a:r>
              <a:rPr lang="en-US" spc="-265" dirty="0" smtClean="0">
                <a:cs typeface="Times New Roman"/>
              </a:rPr>
              <a:t> </a:t>
            </a:r>
            <a:r>
              <a:rPr lang="en-US" spc="-15" dirty="0" smtClean="0">
                <a:cs typeface="Times New Roman"/>
              </a:rPr>
              <a:t>41,000 </a:t>
            </a:r>
            <a:r>
              <a:rPr lang="en-US" dirty="0" smtClean="0">
                <a:cs typeface="Times New Roman"/>
              </a:rPr>
              <a:t>clients.</a:t>
            </a:r>
          </a:p>
          <a:p>
            <a:pPr marL="356235" indent="-344170">
              <a:lnSpc>
                <a:spcPct val="100000"/>
              </a:lnSpc>
              <a:spcBef>
                <a:spcPts val="300"/>
              </a:spcBef>
              <a:buFont typeface="Arial"/>
              <a:buChar char="●"/>
              <a:tabLst>
                <a:tab pos="356235" algn="l"/>
                <a:tab pos="356870" algn="l"/>
              </a:tabLst>
            </a:pPr>
            <a:r>
              <a:rPr lang="en-US" spc="30" dirty="0" smtClean="0">
                <a:cs typeface="Times New Roman"/>
              </a:rPr>
              <a:t>Features </a:t>
            </a:r>
            <a:r>
              <a:rPr lang="en-US" spc="25" dirty="0" smtClean="0">
                <a:cs typeface="Times New Roman"/>
              </a:rPr>
              <a:t>were </a:t>
            </a:r>
            <a:r>
              <a:rPr lang="en-US" spc="60" dirty="0" smtClean="0">
                <a:cs typeface="Times New Roman"/>
              </a:rPr>
              <a:t>both </a:t>
            </a:r>
            <a:r>
              <a:rPr lang="en-US" spc="15" dirty="0" smtClean="0">
                <a:cs typeface="Times New Roman"/>
              </a:rPr>
              <a:t>categorical </a:t>
            </a:r>
            <a:r>
              <a:rPr lang="en-US" spc="55" dirty="0" smtClean="0">
                <a:cs typeface="Times New Roman"/>
              </a:rPr>
              <a:t>and </a:t>
            </a:r>
            <a:r>
              <a:rPr lang="en-US" spc="20" dirty="0" smtClean="0">
                <a:cs typeface="Times New Roman"/>
              </a:rPr>
              <a:t>numerical. </a:t>
            </a:r>
            <a:r>
              <a:rPr lang="en-US" spc="35" dirty="0" smtClean="0">
                <a:cs typeface="Times New Roman"/>
              </a:rPr>
              <a:t>Target </a:t>
            </a:r>
            <a:r>
              <a:rPr lang="en-US" spc="15" dirty="0" smtClean="0">
                <a:cs typeface="Times New Roman"/>
              </a:rPr>
              <a:t>variable </a:t>
            </a:r>
            <a:r>
              <a:rPr lang="en-US" dirty="0" smtClean="0">
                <a:cs typeface="Times New Roman"/>
              </a:rPr>
              <a:t>was </a:t>
            </a:r>
            <a:r>
              <a:rPr lang="en-US" spc="30" dirty="0" smtClean="0">
                <a:cs typeface="Times New Roman"/>
              </a:rPr>
              <a:t>binary </a:t>
            </a:r>
            <a:r>
              <a:rPr lang="en-US" spc="-40" dirty="0" smtClean="0">
                <a:cs typeface="Times New Roman"/>
              </a:rPr>
              <a:t>(“Yes” </a:t>
            </a:r>
            <a:r>
              <a:rPr lang="en-US" spc="50" dirty="0" smtClean="0">
                <a:cs typeface="Times New Roman"/>
              </a:rPr>
              <a:t>or</a:t>
            </a:r>
            <a:r>
              <a:rPr lang="en-US" spc="-165" dirty="0" smtClean="0">
                <a:cs typeface="Times New Roman"/>
              </a:rPr>
              <a:t> </a:t>
            </a:r>
            <a:r>
              <a:rPr lang="en-US" spc="-20" dirty="0" smtClean="0">
                <a:cs typeface="Times New Roman"/>
              </a:rPr>
              <a:t>“No”).</a:t>
            </a:r>
            <a:endParaRPr lang="en-US" dirty="0" smtClean="0">
              <a:cs typeface="Times New Roman"/>
            </a:endParaRPr>
          </a:p>
          <a:p>
            <a:pPr marL="356235" indent="-344170">
              <a:lnSpc>
                <a:spcPct val="100000"/>
              </a:lnSpc>
              <a:spcBef>
                <a:spcPts val="300"/>
              </a:spcBef>
              <a:buFont typeface="Arial"/>
              <a:buChar char="●"/>
              <a:tabLst>
                <a:tab pos="356235" algn="l"/>
                <a:tab pos="356870" algn="l"/>
              </a:tabLst>
            </a:pPr>
            <a:r>
              <a:rPr lang="en-US" spc="35" dirty="0" smtClean="0">
                <a:cs typeface="Times New Roman"/>
              </a:rPr>
              <a:t>Pandas </a:t>
            </a:r>
            <a:r>
              <a:rPr lang="en-US" spc="20" dirty="0" smtClean="0">
                <a:cs typeface="Times New Roman"/>
              </a:rPr>
              <a:t>package </a:t>
            </a:r>
            <a:r>
              <a:rPr lang="en-US" dirty="0" smtClean="0">
                <a:cs typeface="Times New Roman"/>
              </a:rPr>
              <a:t>was </a:t>
            </a:r>
            <a:r>
              <a:rPr lang="en-US" spc="50" dirty="0" smtClean="0">
                <a:cs typeface="Times New Roman"/>
              </a:rPr>
              <a:t>imported </a:t>
            </a:r>
            <a:r>
              <a:rPr lang="en-US" spc="55" dirty="0" smtClean="0">
                <a:cs typeface="Times New Roman"/>
              </a:rPr>
              <a:t>and </a:t>
            </a:r>
            <a:r>
              <a:rPr lang="en-US" spc="15" dirty="0" smtClean="0">
                <a:cs typeface="Times New Roman"/>
              </a:rPr>
              <a:t>a </a:t>
            </a:r>
            <a:r>
              <a:rPr lang="en-US" spc="35" dirty="0" err="1" smtClean="0">
                <a:cs typeface="Times New Roman"/>
              </a:rPr>
              <a:t>dataframe</a:t>
            </a:r>
            <a:r>
              <a:rPr lang="en-US" spc="35" dirty="0" smtClean="0">
                <a:cs typeface="Times New Roman"/>
              </a:rPr>
              <a:t> </a:t>
            </a:r>
            <a:r>
              <a:rPr lang="en-US" dirty="0" smtClean="0">
                <a:cs typeface="Times New Roman"/>
              </a:rPr>
              <a:t>was</a:t>
            </a:r>
            <a:r>
              <a:rPr lang="en-US" spc="-210" dirty="0" smtClean="0">
                <a:cs typeface="Times New Roman"/>
              </a:rPr>
              <a:t> </a:t>
            </a:r>
            <a:r>
              <a:rPr lang="en-US" spc="15" dirty="0" smtClean="0">
                <a:cs typeface="Times New Roman"/>
              </a:rPr>
              <a:t>created.</a:t>
            </a:r>
            <a:endParaRPr lang="en-US" dirty="0" smtClean="0">
              <a:cs typeface="Times New Roman"/>
            </a:endParaRPr>
          </a:p>
          <a:p>
            <a:pPr marL="356235" indent="-344170">
              <a:lnSpc>
                <a:spcPct val="100000"/>
              </a:lnSpc>
              <a:spcBef>
                <a:spcPts val="300"/>
              </a:spcBef>
              <a:buFont typeface="Arial"/>
              <a:buChar char="●"/>
              <a:tabLst>
                <a:tab pos="356235" algn="l"/>
                <a:tab pos="356870" algn="l"/>
              </a:tabLst>
            </a:pPr>
            <a:r>
              <a:rPr lang="en-US" spc="20" dirty="0" smtClean="0">
                <a:cs typeface="Times New Roman"/>
              </a:rPr>
              <a:t>Categorical </a:t>
            </a:r>
            <a:r>
              <a:rPr lang="en-US" spc="10" dirty="0" smtClean="0">
                <a:cs typeface="Times New Roman"/>
              </a:rPr>
              <a:t>variables </a:t>
            </a:r>
            <a:r>
              <a:rPr lang="en-US" spc="25" dirty="0" smtClean="0">
                <a:cs typeface="Times New Roman"/>
              </a:rPr>
              <a:t>were </a:t>
            </a:r>
            <a:r>
              <a:rPr lang="en-US" spc="30" dirty="0" smtClean="0">
                <a:cs typeface="Times New Roman"/>
              </a:rPr>
              <a:t>looked </a:t>
            </a:r>
            <a:r>
              <a:rPr lang="en-US" spc="45" dirty="0" smtClean="0">
                <a:cs typeface="Times New Roman"/>
              </a:rPr>
              <a:t>at </a:t>
            </a:r>
            <a:r>
              <a:rPr lang="en-US" spc="-5" dirty="0" smtClean="0">
                <a:cs typeface="Times New Roman"/>
              </a:rPr>
              <a:t>first. </a:t>
            </a:r>
            <a:r>
              <a:rPr lang="en-US" spc="15" dirty="0" smtClean="0">
                <a:cs typeface="Times New Roman"/>
              </a:rPr>
              <a:t>Visualizations </a:t>
            </a:r>
            <a:r>
              <a:rPr lang="en-US" spc="25" dirty="0" smtClean="0">
                <a:cs typeface="Times New Roman"/>
              </a:rPr>
              <a:t>were </a:t>
            </a:r>
            <a:r>
              <a:rPr lang="en-US" spc="35" dirty="0" smtClean="0">
                <a:cs typeface="Times New Roman"/>
              </a:rPr>
              <a:t>created </a:t>
            </a:r>
            <a:r>
              <a:rPr lang="en-US" spc="25" dirty="0" smtClean="0">
                <a:cs typeface="Times New Roman"/>
              </a:rPr>
              <a:t>using </a:t>
            </a:r>
            <a:r>
              <a:rPr lang="en-US" spc="60" dirty="0" smtClean="0">
                <a:cs typeface="Times New Roman"/>
              </a:rPr>
              <a:t>the </a:t>
            </a:r>
            <a:r>
              <a:rPr lang="en-US" spc="40" dirty="0" err="1" smtClean="0">
                <a:cs typeface="Times New Roman"/>
              </a:rPr>
              <a:t>seaborn</a:t>
            </a:r>
            <a:r>
              <a:rPr lang="en-US" spc="-185" dirty="0" smtClean="0">
                <a:cs typeface="Times New Roman"/>
              </a:rPr>
              <a:t> </a:t>
            </a:r>
            <a:r>
              <a:rPr lang="en-US" dirty="0" smtClean="0">
                <a:cs typeface="Times New Roman"/>
              </a:rPr>
              <a:t>package.</a:t>
            </a: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pPr marL="356235" indent="-344170">
              <a:lnSpc>
                <a:spcPct val="100000"/>
              </a:lnSpc>
              <a:spcBef>
                <a:spcPts val="300"/>
              </a:spcBef>
              <a:buFont typeface="Arial"/>
              <a:buChar char="●"/>
              <a:tabLst>
                <a:tab pos="356235" algn="l"/>
                <a:tab pos="356870" algn="l"/>
              </a:tabLst>
            </a:pPr>
            <a:endParaRPr lang="en-US" dirty="0" smtClean="0">
              <a:cs typeface="Times New Roman"/>
            </a:endParaRPr>
          </a:p>
          <a:p>
            <a:endParaRPr lang="en-US" sz="1600" b="1" spc="25" dirty="0" smtClean="0">
              <a:solidFill>
                <a:srgbClr val="CACACA"/>
              </a:solidFill>
              <a:latin typeface="Times New Roman"/>
              <a:cs typeface="Times New Roman"/>
            </a:endParaRPr>
          </a:p>
          <a:p>
            <a:r>
              <a:rPr lang="en-IN" sz="1600" b="1" dirty="0" smtClean="0"/>
              <a:t>#DRIVE LINK OF EXPLANATION</a:t>
            </a:r>
          </a:p>
          <a:p>
            <a:r>
              <a:rPr lang="en-US" sz="1600" smtClean="0">
                <a:hlinkClick r:id="rId2"/>
              </a:rPr>
              <a:t>https://drive.google.com/drive/my-drive?tid=0By9jKmOK17EVZmxsZ1BBX2J3enM</a:t>
            </a:r>
            <a:endParaRPr sz="1600">
              <a:latin typeface="Times New Roman"/>
              <a:cs typeface="Times New Roman"/>
            </a:endParaRPr>
          </a:p>
        </p:txBody>
      </p:sp>
      <p:sp>
        <p:nvSpPr>
          <p:cNvPr id="5" name="object 4"/>
          <p:cNvSpPr/>
          <p:nvPr/>
        </p:nvSpPr>
        <p:spPr>
          <a:xfrm>
            <a:off x="6007288" y="3749040"/>
            <a:ext cx="5409649" cy="241431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35350939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p14:dur="0" advTm="31370"/>
    </mc:Choice>
    <mc:Fallback>
      <p:transition advTm="3137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89BF41A-DD64-4769-8466-AC99B6696AD3}"/>
              </a:ext>
            </a:extLst>
          </p:cNvPr>
          <p:cNvSpPr txBox="1"/>
          <p:nvPr/>
        </p:nvSpPr>
        <p:spPr>
          <a:xfrm>
            <a:off x="554637" y="284813"/>
            <a:ext cx="3542958"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Data </a:t>
            </a:r>
            <a:r>
              <a:rPr lang="en-IN" sz="3200" b="1" dirty="0" err="1" smtClean="0"/>
              <a:t>Preperation</a:t>
            </a:r>
            <a:endParaRPr lang="en-IN" sz="3200" b="1" dirty="0"/>
          </a:p>
        </p:txBody>
      </p:sp>
      <p:sp>
        <p:nvSpPr>
          <p:cNvPr id="7" name="TextBox 6">
            <a:extLst>
              <a:ext uri="{FF2B5EF4-FFF2-40B4-BE49-F238E27FC236}">
                <a16:creationId xmlns="" xmlns:a16="http://schemas.microsoft.com/office/drawing/2014/main" id="{C433B302-7C46-4887-B186-F1BA2DE46B12}"/>
              </a:ext>
            </a:extLst>
          </p:cNvPr>
          <p:cNvSpPr txBox="1"/>
          <p:nvPr/>
        </p:nvSpPr>
        <p:spPr>
          <a:xfrm>
            <a:off x="533222" y="1113944"/>
            <a:ext cx="10413452" cy="4059188"/>
          </a:xfrm>
          <a:prstGeom prst="rect">
            <a:avLst/>
          </a:prstGeom>
          <a:noFill/>
        </p:spPr>
        <p:txBody>
          <a:bodyPr wrap="square" rtlCol="0">
            <a:spAutoFit/>
          </a:bodyPr>
          <a:lstStyle/>
          <a:p>
            <a:pPr marL="363855" indent="-351790">
              <a:lnSpc>
                <a:spcPct val="100000"/>
              </a:lnSpc>
              <a:spcBef>
                <a:spcPts val="1030"/>
              </a:spcBef>
              <a:buFont typeface="Arial"/>
              <a:buChar char="●"/>
              <a:tabLst>
                <a:tab pos="363855" algn="l"/>
                <a:tab pos="364490" algn="l"/>
              </a:tabLst>
            </a:pPr>
            <a:r>
              <a:rPr lang="en-US" spc="35" dirty="0" smtClean="0">
                <a:cs typeface="Times New Roman"/>
              </a:rPr>
              <a:t>Many </a:t>
            </a:r>
            <a:r>
              <a:rPr lang="en-US" spc="30" dirty="0" smtClean="0">
                <a:cs typeface="Times New Roman"/>
              </a:rPr>
              <a:t>features </a:t>
            </a:r>
            <a:r>
              <a:rPr lang="en-US" spc="60" dirty="0" smtClean="0">
                <a:cs typeface="Times New Roman"/>
              </a:rPr>
              <a:t>had </a:t>
            </a:r>
            <a:r>
              <a:rPr lang="en-US" spc="20" dirty="0" smtClean="0">
                <a:cs typeface="Times New Roman"/>
              </a:rPr>
              <a:t>missing </a:t>
            </a:r>
            <a:r>
              <a:rPr lang="en-US" spc="-10" dirty="0" smtClean="0">
                <a:cs typeface="Times New Roman"/>
              </a:rPr>
              <a:t>values. </a:t>
            </a:r>
            <a:r>
              <a:rPr lang="en-US" spc="60" dirty="0" smtClean="0">
                <a:cs typeface="Times New Roman"/>
              </a:rPr>
              <a:t>How </a:t>
            </a:r>
            <a:r>
              <a:rPr lang="en-US" spc="55" dirty="0" smtClean="0">
                <a:cs typeface="Times New Roman"/>
              </a:rPr>
              <a:t>do </a:t>
            </a:r>
            <a:r>
              <a:rPr lang="en-US" spc="10" dirty="0" smtClean="0">
                <a:cs typeface="Times New Roman"/>
              </a:rPr>
              <a:t>we </a:t>
            </a:r>
            <a:r>
              <a:rPr lang="en-US" spc="45" dirty="0" smtClean="0">
                <a:cs typeface="Times New Roman"/>
              </a:rPr>
              <a:t>handle</a:t>
            </a:r>
            <a:r>
              <a:rPr lang="en-US" spc="-265" dirty="0" smtClean="0">
                <a:cs typeface="Times New Roman"/>
              </a:rPr>
              <a:t> </a:t>
            </a:r>
            <a:r>
              <a:rPr lang="en-US" spc="-5" dirty="0" smtClean="0">
                <a:cs typeface="Times New Roman"/>
              </a:rPr>
              <a:t>this?</a:t>
            </a:r>
            <a:endParaRPr lang="en-US" dirty="0" smtClean="0">
              <a:cs typeface="Times New Roman"/>
            </a:endParaRPr>
          </a:p>
          <a:p>
            <a:pPr marL="363855" marR="410209" indent="-351790">
              <a:lnSpc>
                <a:spcPct val="148400"/>
              </a:lnSpc>
              <a:buFont typeface="Arial"/>
              <a:buChar char="●"/>
              <a:tabLst>
                <a:tab pos="363855" algn="l"/>
                <a:tab pos="364490" algn="l"/>
              </a:tabLst>
            </a:pPr>
            <a:r>
              <a:rPr lang="en-US" spc="35" dirty="0" smtClean="0">
                <a:cs typeface="Times New Roman"/>
              </a:rPr>
              <a:t>For </a:t>
            </a:r>
            <a:r>
              <a:rPr lang="en-US" spc="20" dirty="0" smtClean="0">
                <a:cs typeface="Times New Roman"/>
              </a:rPr>
              <a:t>categorical features, </a:t>
            </a:r>
            <a:r>
              <a:rPr lang="en-US" spc="55" dirty="0" smtClean="0">
                <a:cs typeface="Times New Roman"/>
              </a:rPr>
              <a:t>imputation </a:t>
            </a:r>
            <a:r>
              <a:rPr lang="en-US" spc="25" dirty="0" smtClean="0">
                <a:cs typeface="Times New Roman"/>
              </a:rPr>
              <a:t>using </a:t>
            </a:r>
            <a:r>
              <a:rPr lang="en-US" spc="60" dirty="0" smtClean="0">
                <a:cs typeface="Times New Roman"/>
              </a:rPr>
              <a:t>other </a:t>
            </a:r>
            <a:r>
              <a:rPr lang="en-US" spc="55" dirty="0" smtClean="0">
                <a:cs typeface="Times New Roman"/>
              </a:rPr>
              <a:t>independent </a:t>
            </a:r>
            <a:r>
              <a:rPr lang="en-US" dirty="0" smtClean="0">
                <a:cs typeface="Times New Roman"/>
              </a:rPr>
              <a:t>variables. </a:t>
            </a:r>
            <a:r>
              <a:rPr lang="en-US" spc="35" dirty="0" smtClean="0">
                <a:cs typeface="Times New Roman"/>
              </a:rPr>
              <a:t>For </a:t>
            </a:r>
            <a:r>
              <a:rPr lang="en-US" spc="20" dirty="0" smtClean="0">
                <a:cs typeface="Times New Roman"/>
              </a:rPr>
              <a:t>example,  </a:t>
            </a:r>
            <a:r>
              <a:rPr lang="en-US" spc="30" dirty="0" smtClean="0">
                <a:cs typeface="Times New Roman"/>
              </a:rPr>
              <a:t>cross-tabulation </a:t>
            </a:r>
            <a:r>
              <a:rPr lang="en-US" spc="40" dirty="0" smtClean="0">
                <a:cs typeface="Times New Roman"/>
              </a:rPr>
              <a:t>between </a:t>
            </a:r>
            <a:r>
              <a:rPr lang="en-US" spc="-5" dirty="0" smtClean="0">
                <a:cs typeface="Times New Roman"/>
              </a:rPr>
              <a:t>'job' </a:t>
            </a:r>
            <a:r>
              <a:rPr lang="en-US" spc="60" dirty="0" smtClean="0">
                <a:cs typeface="Times New Roman"/>
              </a:rPr>
              <a:t>and </a:t>
            </a:r>
            <a:r>
              <a:rPr lang="en-US" spc="15" dirty="0" smtClean="0">
                <a:cs typeface="Times New Roman"/>
              </a:rPr>
              <a:t>'education'; </a:t>
            </a:r>
            <a:r>
              <a:rPr lang="en-US" spc="-15" dirty="0" smtClean="0">
                <a:cs typeface="Times New Roman"/>
              </a:rPr>
              <a:t>'age' </a:t>
            </a:r>
            <a:r>
              <a:rPr lang="en-US" spc="60" dirty="0" smtClean="0">
                <a:cs typeface="Times New Roman"/>
              </a:rPr>
              <a:t>and </a:t>
            </a:r>
            <a:r>
              <a:rPr lang="en-US" spc="-20" dirty="0" smtClean="0">
                <a:cs typeface="Times New Roman"/>
              </a:rPr>
              <a:t>'job'; </a:t>
            </a:r>
            <a:r>
              <a:rPr lang="en-US" spc="40" dirty="0" smtClean="0">
                <a:cs typeface="Times New Roman"/>
              </a:rPr>
              <a:t>'home </a:t>
            </a:r>
            <a:r>
              <a:rPr lang="en-US" spc="30" dirty="0" smtClean="0">
                <a:cs typeface="Times New Roman"/>
              </a:rPr>
              <a:t>ownership' </a:t>
            </a:r>
            <a:r>
              <a:rPr lang="en-US" spc="60" dirty="0" smtClean="0">
                <a:cs typeface="Times New Roman"/>
              </a:rPr>
              <a:t>and</a:t>
            </a:r>
            <a:r>
              <a:rPr lang="en-US" spc="-85" dirty="0" smtClean="0">
                <a:cs typeface="Times New Roman"/>
              </a:rPr>
              <a:t> </a:t>
            </a:r>
            <a:r>
              <a:rPr lang="en-US" spc="20" dirty="0" smtClean="0">
                <a:cs typeface="Times New Roman"/>
              </a:rPr>
              <a:t>'loan  </a:t>
            </a:r>
            <a:r>
              <a:rPr lang="en-US" spc="5" dirty="0" smtClean="0">
                <a:cs typeface="Times New Roman"/>
              </a:rPr>
              <a:t>status.'</a:t>
            </a:r>
            <a:endParaRPr lang="en-US" dirty="0" smtClean="0">
              <a:cs typeface="Times New Roman"/>
            </a:endParaRPr>
          </a:p>
          <a:p>
            <a:pPr marL="363855" marR="586740" indent="-351790">
              <a:lnSpc>
                <a:spcPct val="148400"/>
              </a:lnSpc>
              <a:buFont typeface="Arial"/>
              <a:buChar char="●"/>
              <a:tabLst>
                <a:tab pos="363855" algn="l"/>
                <a:tab pos="364490" algn="l"/>
              </a:tabLst>
            </a:pPr>
            <a:r>
              <a:rPr lang="en-US" spc="35" dirty="0" smtClean="0">
                <a:cs typeface="Times New Roman"/>
              </a:rPr>
              <a:t>Among </a:t>
            </a:r>
            <a:r>
              <a:rPr lang="en-US" spc="40" dirty="0" smtClean="0">
                <a:cs typeface="Times New Roman"/>
              </a:rPr>
              <a:t>numerical </a:t>
            </a:r>
            <a:r>
              <a:rPr lang="en-US" spc="20" dirty="0" smtClean="0">
                <a:cs typeface="Times New Roman"/>
              </a:rPr>
              <a:t>features, </a:t>
            </a:r>
            <a:r>
              <a:rPr lang="en-US" spc="35" dirty="0" smtClean="0">
                <a:cs typeface="Times New Roman"/>
              </a:rPr>
              <a:t>fortunately </a:t>
            </a:r>
            <a:r>
              <a:rPr lang="en-US" spc="25" dirty="0" smtClean="0">
                <a:cs typeface="Times New Roman"/>
              </a:rPr>
              <a:t>only </a:t>
            </a:r>
            <a:r>
              <a:rPr lang="en-US" spc="50" dirty="0" smtClean="0">
                <a:cs typeface="Times New Roman"/>
              </a:rPr>
              <a:t>column </a:t>
            </a:r>
            <a:r>
              <a:rPr lang="en-US" spc="-10" dirty="0" smtClean="0">
                <a:cs typeface="Times New Roman"/>
              </a:rPr>
              <a:t>(‘</a:t>
            </a:r>
            <a:r>
              <a:rPr lang="en-US" spc="-10" dirty="0" err="1" smtClean="0">
                <a:cs typeface="Times New Roman"/>
              </a:rPr>
              <a:t>pdays</a:t>
            </a:r>
            <a:r>
              <a:rPr lang="en-US" spc="-10" dirty="0" smtClean="0">
                <a:cs typeface="Times New Roman"/>
              </a:rPr>
              <a:t>’) </a:t>
            </a:r>
            <a:r>
              <a:rPr lang="en-US" spc="60" dirty="0" smtClean="0">
                <a:cs typeface="Times New Roman"/>
              </a:rPr>
              <a:t>had </a:t>
            </a:r>
            <a:r>
              <a:rPr lang="en-US" spc="25" dirty="0" smtClean="0">
                <a:cs typeface="Times New Roman"/>
              </a:rPr>
              <a:t>any </a:t>
            </a:r>
            <a:r>
              <a:rPr lang="en-US" spc="20" dirty="0" smtClean="0">
                <a:cs typeface="Times New Roman"/>
              </a:rPr>
              <a:t>missing</a:t>
            </a:r>
            <a:r>
              <a:rPr lang="en-US" spc="-220" dirty="0" smtClean="0">
                <a:cs typeface="Times New Roman"/>
              </a:rPr>
              <a:t> </a:t>
            </a:r>
            <a:r>
              <a:rPr lang="en-US" spc="-10" dirty="0" smtClean="0">
                <a:cs typeface="Times New Roman"/>
              </a:rPr>
              <a:t>values.  </a:t>
            </a:r>
            <a:r>
              <a:rPr lang="en-US" spc="35" dirty="0" smtClean="0">
                <a:cs typeface="Times New Roman"/>
              </a:rPr>
              <a:t>Unfortunately, </a:t>
            </a:r>
            <a:r>
              <a:rPr lang="en-US" spc="20" dirty="0" smtClean="0">
                <a:cs typeface="Times New Roman"/>
              </a:rPr>
              <a:t>missing </a:t>
            </a:r>
            <a:r>
              <a:rPr lang="en-US" spc="10" dirty="0" smtClean="0">
                <a:cs typeface="Times New Roman"/>
              </a:rPr>
              <a:t>values </a:t>
            </a:r>
            <a:r>
              <a:rPr lang="en-US" spc="50" dirty="0" smtClean="0">
                <a:cs typeface="Times New Roman"/>
              </a:rPr>
              <a:t>made </a:t>
            </a:r>
            <a:r>
              <a:rPr lang="en-US" spc="75" dirty="0" smtClean="0">
                <a:cs typeface="Times New Roman"/>
              </a:rPr>
              <a:t>up</a:t>
            </a:r>
            <a:r>
              <a:rPr lang="en-US" spc="-275" dirty="0" smtClean="0">
                <a:cs typeface="Times New Roman"/>
              </a:rPr>
              <a:t> </a:t>
            </a:r>
            <a:r>
              <a:rPr lang="en-US" spc="65" dirty="0" smtClean="0">
                <a:cs typeface="Times New Roman"/>
              </a:rPr>
              <a:t>the </a:t>
            </a:r>
            <a:r>
              <a:rPr lang="en-US" spc="30" dirty="0" smtClean="0">
                <a:cs typeface="Times New Roman"/>
              </a:rPr>
              <a:t>majority </a:t>
            </a:r>
            <a:r>
              <a:rPr lang="en-US" spc="5" dirty="0" smtClean="0">
                <a:cs typeface="Times New Roman"/>
              </a:rPr>
              <a:t>of </a:t>
            </a:r>
            <a:r>
              <a:rPr lang="en-US" spc="65" dirty="0" smtClean="0">
                <a:cs typeface="Times New Roman"/>
              </a:rPr>
              <a:t>the </a:t>
            </a:r>
            <a:r>
              <a:rPr lang="en-US" spc="20" dirty="0" smtClean="0">
                <a:cs typeface="Times New Roman"/>
              </a:rPr>
              <a:t>column.</a:t>
            </a:r>
            <a:endParaRPr lang="en-US" dirty="0" smtClean="0">
              <a:cs typeface="Times New Roman"/>
            </a:endParaRPr>
          </a:p>
          <a:p>
            <a:pPr marL="363855" marR="5080" indent="-351790">
              <a:lnSpc>
                <a:spcPct val="148400"/>
              </a:lnSpc>
              <a:buFont typeface="Arial"/>
              <a:buChar char="●"/>
              <a:tabLst>
                <a:tab pos="363855" algn="l"/>
                <a:tab pos="364490" algn="l"/>
              </a:tabLst>
            </a:pPr>
            <a:r>
              <a:rPr lang="en-US" spc="45" dirty="0" smtClean="0">
                <a:cs typeface="Times New Roman"/>
              </a:rPr>
              <a:t>To handle </a:t>
            </a:r>
            <a:r>
              <a:rPr lang="en-US" spc="15" dirty="0" smtClean="0">
                <a:cs typeface="Times New Roman"/>
              </a:rPr>
              <a:t>this, </a:t>
            </a:r>
            <a:r>
              <a:rPr lang="en-US" spc="-40" dirty="0" smtClean="0">
                <a:cs typeface="Times New Roman"/>
              </a:rPr>
              <a:t>‘</a:t>
            </a:r>
            <a:r>
              <a:rPr lang="en-US" spc="-40" dirty="0" err="1" smtClean="0">
                <a:cs typeface="Times New Roman"/>
              </a:rPr>
              <a:t>pdays</a:t>
            </a:r>
            <a:r>
              <a:rPr lang="en-US" spc="-40" dirty="0" smtClean="0">
                <a:cs typeface="Times New Roman"/>
              </a:rPr>
              <a:t>’ </a:t>
            </a:r>
            <a:r>
              <a:rPr lang="en-US" dirty="0" smtClean="0">
                <a:cs typeface="Times New Roman"/>
              </a:rPr>
              <a:t>was </a:t>
            </a:r>
            <a:r>
              <a:rPr lang="en-US" spc="40" dirty="0" smtClean="0">
                <a:cs typeface="Times New Roman"/>
              </a:rPr>
              <a:t>converted </a:t>
            </a:r>
            <a:r>
              <a:rPr lang="en-US" spc="45" dirty="0" smtClean="0">
                <a:cs typeface="Times New Roman"/>
              </a:rPr>
              <a:t>from </a:t>
            </a:r>
            <a:r>
              <a:rPr lang="en-US" spc="20" dirty="0" smtClean="0">
                <a:cs typeface="Times New Roman"/>
              </a:rPr>
              <a:t>a </a:t>
            </a:r>
            <a:r>
              <a:rPr lang="en-US" spc="40" dirty="0" smtClean="0">
                <a:cs typeface="Times New Roman"/>
              </a:rPr>
              <a:t>numerical </a:t>
            </a:r>
            <a:r>
              <a:rPr lang="en-US" spc="35" dirty="0" smtClean="0">
                <a:cs typeface="Times New Roman"/>
              </a:rPr>
              <a:t>feature </a:t>
            </a:r>
            <a:r>
              <a:rPr lang="en-US" spc="60" dirty="0" smtClean="0">
                <a:cs typeface="Times New Roman"/>
              </a:rPr>
              <a:t>to </a:t>
            </a:r>
            <a:r>
              <a:rPr lang="en-US" spc="20" dirty="0" smtClean="0">
                <a:cs typeface="Times New Roman"/>
              </a:rPr>
              <a:t>a categorical </a:t>
            </a:r>
            <a:r>
              <a:rPr lang="en-US" spc="35" dirty="0" smtClean="0">
                <a:cs typeface="Times New Roman"/>
              </a:rPr>
              <a:t>feature</a:t>
            </a:r>
            <a:r>
              <a:rPr lang="en-US" spc="-229" dirty="0" smtClean="0">
                <a:cs typeface="Times New Roman"/>
              </a:rPr>
              <a:t> </a:t>
            </a:r>
            <a:r>
              <a:rPr lang="en-US" spc="25" dirty="0" smtClean="0">
                <a:cs typeface="Times New Roman"/>
              </a:rPr>
              <a:t>using  </a:t>
            </a:r>
            <a:r>
              <a:rPr lang="en-US" spc="15" dirty="0" smtClean="0">
                <a:cs typeface="Times New Roman"/>
              </a:rPr>
              <a:t>buckets: </a:t>
            </a:r>
            <a:r>
              <a:rPr lang="en-US" spc="-70" dirty="0" smtClean="0">
                <a:cs typeface="Times New Roman"/>
              </a:rPr>
              <a:t>&lt; </a:t>
            </a:r>
            <a:r>
              <a:rPr lang="en-US" spc="-20" dirty="0" smtClean="0">
                <a:cs typeface="Times New Roman"/>
              </a:rPr>
              <a:t>5 </a:t>
            </a:r>
            <a:r>
              <a:rPr lang="en-US" spc="-5" dirty="0" smtClean="0">
                <a:cs typeface="Times New Roman"/>
              </a:rPr>
              <a:t>days, </a:t>
            </a:r>
            <a:r>
              <a:rPr lang="en-US" spc="-60" dirty="0" smtClean="0">
                <a:cs typeface="Times New Roman"/>
              </a:rPr>
              <a:t>6-15 </a:t>
            </a:r>
            <a:r>
              <a:rPr lang="en-US" spc="-5" dirty="0" smtClean="0">
                <a:cs typeface="Times New Roman"/>
              </a:rPr>
              <a:t>days,</a:t>
            </a:r>
            <a:r>
              <a:rPr lang="en-US" spc="135" dirty="0" smtClean="0">
                <a:cs typeface="Times New Roman"/>
              </a:rPr>
              <a:t> </a:t>
            </a:r>
            <a:r>
              <a:rPr lang="en-US" spc="-10" dirty="0" smtClean="0">
                <a:cs typeface="Times New Roman"/>
              </a:rPr>
              <a:t>etc.</a:t>
            </a:r>
            <a:endParaRPr lang="en-US" dirty="0" smtClean="0">
              <a:cs typeface="Times New Roman"/>
            </a:endParaRPr>
          </a:p>
          <a:p>
            <a:pPr marL="363855" marR="42545" indent="-351790">
              <a:lnSpc>
                <a:spcPct val="148400"/>
              </a:lnSpc>
              <a:buFont typeface="Arial"/>
              <a:buChar char="●"/>
              <a:tabLst>
                <a:tab pos="363855" algn="l"/>
                <a:tab pos="364490" algn="l"/>
              </a:tabLst>
            </a:pPr>
            <a:r>
              <a:rPr lang="en-US" spc="60" dirty="0" err="1" smtClean="0">
                <a:cs typeface="Times New Roman"/>
              </a:rPr>
              <a:t>Heatmap</a:t>
            </a:r>
            <a:r>
              <a:rPr lang="en-US" spc="60" dirty="0" smtClean="0">
                <a:cs typeface="Times New Roman"/>
              </a:rPr>
              <a:t> </a:t>
            </a:r>
            <a:r>
              <a:rPr lang="en-US" spc="25" dirty="0" smtClean="0">
                <a:cs typeface="Times New Roman"/>
              </a:rPr>
              <a:t>using </a:t>
            </a:r>
            <a:r>
              <a:rPr lang="en-US" spc="40" dirty="0" err="1" smtClean="0">
                <a:cs typeface="Times New Roman"/>
              </a:rPr>
              <a:t>seaborn</a:t>
            </a:r>
            <a:r>
              <a:rPr lang="en-US" spc="40" dirty="0" smtClean="0">
                <a:cs typeface="Times New Roman"/>
              </a:rPr>
              <a:t> </a:t>
            </a:r>
            <a:r>
              <a:rPr lang="en-US" spc="20" dirty="0" smtClean="0">
                <a:cs typeface="Times New Roman"/>
              </a:rPr>
              <a:t>package </a:t>
            </a:r>
            <a:r>
              <a:rPr lang="en-US" dirty="0" smtClean="0">
                <a:cs typeface="Times New Roman"/>
              </a:rPr>
              <a:t>was </a:t>
            </a:r>
            <a:r>
              <a:rPr lang="en-US" spc="40" dirty="0" smtClean="0">
                <a:cs typeface="Times New Roman"/>
              </a:rPr>
              <a:t>created </a:t>
            </a:r>
            <a:r>
              <a:rPr lang="en-US" spc="60" dirty="0" smtClean="0">
                <a:cs typeface="Times New Roman"/>
              </a:rPr>
              <a:t>to</a:t>
            </a:r>
            <a:r>
              <a:rPr lang="en-US" spc="-270" dirty="0" smtClean="0">
                <a:cs typeface="Times New Roman"/>
              </a:rPr>
              <a:t> </a:t>
            </a:r>
            <a:r>
              <a:rPr lang="en-US" spc="30" dirty="0" smtClean="0">
                <a:cs typeface="Times New Roman"/>
              </a:rPr>
              <a:t>show us </a:t>
            </a:r>
            <a:r>
              <a:rPr lang="en-US" spc="25" dirty="0" smtClean="0">
                <a:cs typeface="Times New Roman"/>
              </a:rPr>
              <a:t>any </a:t>
            </a:r>
            <a:r>
              <a:rPr lang="en-US" spc="30" dirty="0" smtClean="0">
                <a:cs typeface="Times New Roman"/>
              </a:rPr>
              <a:t>particularly </a:t>
            </a:r>
            <a:r>
              <a:rPr lang="en-US" spc="40" dirty="0" smtClean="0">
                <a:cs typeface="Times New Roman"/>
              </a:rPr>
              <a:t>strong </a:t>
            </a:r>
            <a:r>
              <a:rPr lang="en-US" spc="35" dirty="0" smtClean="0">
                <a:cs typeface="Times New Roman"/>
              </a:rPr>
              <a:t>correlations  </a:t>
            </a:r>
            <a:r>
              <a:rPr lang="en-US" spc="40" dirty="0" smtClean="0">
                <a:cs typeface="Times New Roman"/>
              </a:rPr>
              <a:t>between</a:t>
            </a:r>
            <a:r>
              <a:rPr lang="en-US" dirty="0" smtClean="0">
                <a:cs typeface="Times New Roman"/>
              </a:rPr>
              <a:t> </a:t>
            </a:r>
            <a:r>
              <a:rPr lang="en-US" spc="65" dirty="0" smtClean="0">
                <a:cs typeface="Times New Roman"/>
              </a:rPr>
              <a:t>the</a:t>
            </a:r>
            <a:r>
              <a:rPr lang="en-US" dirty="0" smtClean="0">
                <a:cs typeface="Times New Roman"/>
              </a:rPr>
              <a:t> </a:t>
            </a:r>
            <a:r>
              <a:rPr lang="en-US" spc="55" dirty="0" smtClean="0">
                <a:cs typeface="Times New Roman"/>
              </a:rPr>
              <a:t>independent</a:t>
            </a:r>
            <a:r>
              <a:rPr lang="en-US" dirty="0" smtClean="0">
                <a:cs typeface="Times New Roman"/>
              </a:rPr>
              <a:t> </a:t>
            </a:r>
            <a:r>
              <a:rPr lang="en-US" spc="15" dirty="0" smtClean="0">
                <a:cs typeface="Times New Roman"/>
              </a:rPr>
              <a:t>variables</a:t>
            </a:r>
            <a:r>
              <a:rPr lang="en-US" spc="5" dirty="0" smtClean="0">
                <a:cs typeface="Times New Roman"/>
              </a:rPr>
              <a:t> </a:t>
            </a:r>
            <a:r>
              <a:rPr lang="en-US" spc="60" dirty="0" smtClean="0">
                <a:cs typeface="Times New Roman"/>
              </a:rPr>
              <a:t>and</a:t>
            </a:r>
            <a:r>
              <a:rPr lang="en-US" dirty="0" smtClean="0">
                <a:cs typeface="Times New Roman"/>
              </a:rPr>
              <a:t> </a:t>
            </a:r>
            <a:r>
              <a:rPr lang="en-US" spc="65" dirty="0" smtClean="0">
                <a:cs typeface="Times New Roman"/>
              </a:rPr>
              <a:t>the</a:t>
            </a:r>
            <a:r>
              <a:rPr lang="en-US" dirty="0" smtClean="0">
                <a:cs typeface="Times New Roman"/>
              </a:rPr>
              <a:t> </a:t>
            </a:r>
            <a:r>
              <a:rPr lang="en-US" spc="40" dirty="0" smtClean="0">
                <a:cs typeface="Times New Roman"/>
              </a:rPr>
              <a:t>target</a:t>
            </a:r>
            <a:r>
              <a:rPr lang="en-US" dirty="0" smtClean="0">
                <a:cs typeface="Times New Roman"/>
              </a:rPr>
              <a:t> </a:t>
            </a:r>
            <a:r>
              <a:rPr lang="en-US" spc="15" dirty="0" smtClean="0">
                <a:cs typeface="Times New Roman"/>
              </a:rPr>
              <a:t>variable</a:t>
            </a:r>
            <a:r>
              <a:rPr lang="en-US" spc="5" dirty="0" smtClean="0">
                <a:cs typeface="Times New Roman"/>
              </a:rPr>
              <a:t> </a:t>
            </a:r>
            <a:r>
              <a:rPr lang="en-US" spc="25" dirty="0" smtClean="0">
                <a:cs typeface="Times New Roman"/>
              </a:rPr>
              <a:t>outcome.</a:t>
            </a:r>
            <a:endParaRPr lang="en-US" dirty="0">
              <a:cs typeface="Times New Roman"/>
            </a:endParaRPr>
          </a:p>
        </p:txBody>
      </p:sp>
    </p:spTree>
    <p:extLst>
      <p:ext uri="{BB962C8B-B14F-4D97-AF65-F5344CB8AC3E}">
        <p14:creationId xmlns="" xmlns:p14="http://schemas.microsoft.com/office/powerpoint/2010/main" val="2776756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6386" name="AutoShape 2" descr="data:image/png;base64,iVBORw0KGgoAAAANSUhEUgAAA14AAAOGCAYAAAD8tUGwAAAABHNCSVQICAgIfAhkiAAAAAlwSFlzAAALEgAACxIB0t1+/AAAADh0RVh0U29mdHdhcmUAbWF0cGxvdGxpYiB2ZXJzaW9uMy4xLjEsIGh0dHA6Ly9tYXRwbG90bGliLm9yZy8QZhcZAAAgAElEQVR4nOzdeXxU5dn/8e+ZJRtJCBCSsoiEIAL6IAJ51FIoAhYfcCmpISxFUNRHi1jhhwsCikiQtWjxkUUbREQYqdGKikWwlYI/XLBYBFQgBQQqIRDIvszM+f3hr6k8YIm5Z5LJ5PN+vfISM+e+5jpnzpzJNfc911i2bdsCAAAAAASNo74TAAAAAIBwR+EFAAAAAEFG4QUAAAAAQUbhBQAAAABBRuEFAAAAAEFG4QUAAAAAQUbhBQAAAABBRuEFAAAAAEHmqu8EgqG4uFhTp05VUVGRCgoKlJGRocsvv1yPP/64mjRpohYtWigyMlJz5szRqlWr9Oabb8qyLA0ePFi33nprfacPAAAAIMyEZeF16NAhDRkyRD/72c90/PhxjR49Wk2aNNG8efN0ySWXaNGiRTp+/Lj279+vt99+Wy+//LIsy9LYsWP1k5/8RB06dDgnpsfjkcfjkSSNW7/bKL/OX24wGi9JiadzjcafaJpqnENc5SnjGLm6xDhGUmS+0Xjbtoxz8AXgqRTtLzaOUeWMNI5hKhDH07Js4xg+2+wxibTLjHOI9JYaxyhyNzeOEWGXG41P3v8X4xyOdupvHKPCH2U0Pr+iqXEOLSILjWNEW+bnRandxGi8LfPnacfDG41jZFeMNo6RnrLTaHyZO844h0C8BgSCU16j8VHeEuMcytyxxjFOexOMYyRZ3xiN91tO4xx8lvl50SHV/O+1uvCW+9L6TuGChlR9Wd8phMiVIsASExO1cuVKbdy4UbGxsfJ6vcrLy9Mll3z7R37Pnj319ttv66uvvtKxY8c0duxYSdKZM2d0+PDh8xZemZmZyszMlNQwTi4AAAAAoSMsC6/s7Gx1795dI0eO1Pbt2/X+++/rRz/6kfbv36+OHTvqs88+kyR16NBBHTt21PPPPy/LsvTCCy+oU6dO9Zw9AAAAgHATloXXtddeqxkzZmj9+vVKSEiQ0+nUo48+qkceeUQxMTFyu91KTk5W586ddc0112jEiBGqrKxUt27dlJycXN/pAwAAAAgzYVl4XX311XrnnXfO+t3q1au1dOlSNW/eXIsWLZLb7ZYk3XHHHbrjjjvqI00AAACgwbPc5p8bbQzCsvA6nxYtWuj2229XTEyM4uLiNGfOnPpOCQAAAEAj0WgKr+uvv17XX399facBAAAAoBFqNIUXAAAAgMBzuFhqWBOO+k4AAAAAAMIdhRcAAAAABBlLDWuh85cbjMZ/cel/Gedgf7jbaHxXHTLOoTwA307fzCo0juGw/YbjfcY52Jb5exiBiGHKsm3jGA6ZPR6S5A/Ae0Krt7UyGj+l1WrjHP6UOMo4Ro8VtxvHODruKaPxJR0HG+cQ6ztjHCP55OdG44/FDDLOIbHqmHGMj0qvMI4R5TK7bv14+0zjHA4NvMc4xhD7K+MYrspK4xihwGGZvxbJ8BJe6GpunEKEXWEcw215jWM4/WYxKt1RxjkE4jW1obDc9f83TEPAUQIAAACAIKPwAgAAAIAgY6khAAAAgFqjq2HNMOMFAAAAAEFG4QUAAAAAQcZSQwAAAAC1ZrlZalgTzHgBAAAAQJCFZeH18MMPa8uWLfWdBgAAAABICtPCCwAAAABCSYP6jNff//53TZkyRS6XS06nU/PmzdNvf/tbffPNNyooKFDfvn11//33V29fXFysqVOnqqioSAUFBcrIyNDIkSM1evRoNWvWTIWFhWrevLluuukm9evXTwcOHNDcuXO1fPnyetxLAAAAoOGgnXzNNKjC64MPPtBll12mhx9+WJ988onOnDmj7t27KyMjQxUVFecUXocOHdKQIUP0s5/9TMePH9fo0aM1cuRISdKNN96o6667Ttu3b9eaNWvUr18//f73v9ctt9xy3vv2eDzyeDySpPkLFgR/ZwEAAACEjQZVeN1yyy167rnndMcddyguLk733nuvdu3ape3btys2NlaVlZVnbZ+YmKiVK1dq48aNio2Nldfrrb4tJSVFknTVVVcpKytLJ0+e1LZt2zRp0qTz3ndmZqYyMzMlSQdyc4O0hwAAAADCUYP6jNfmzZvVs2dPrVy5Utdff71uvvlmxcXFaeHChbr99ttVXl4u27art8/Ozlb37t21YMECXX/99WfdZllW9X9vvPFGZWVlqXfv3nK73XW+XwAAAEBDZbmtkP8JBQ1qxuvyyy/XAw88oMWLF8vhcOjll1/WjBkztGPHDkVHR+viiy9WXl5e9fbXXnutZsyYofXr1yshIUFOp/OcWTFJSk9PV79+/fSHP/yhLncHAAAAQCPRoAqvdu3aVX/O6p/Wr19/znZz5syp/vc777xzzu2rVq066/99Pp969uyp1NTUAGUKAAAAAP/SoAqvYPjjH/+oZ555RllZWfWdCgAAANDg0NWwZhp94TVo0CANGjSovtMAAAAAEMYaVHMNAAAAAGiIGv2MFwAAAIDas5wsNawJZrwAAAAAIMiY8aqFxNNmX6Bsf7jbOAfrqsvMAnzxtnEOpVascYx43ynjGLbM3mUpc8YZ52DJbxzDZ5k/HX22WQzTYylJVbb5d+HF2WeMY0zuutlo/JFmPzXO4XL/PuMYf7r5ReMY/+k0u2ZF+kqNczjjaGEcIzr+R0bj20aeMM6h2GpmHOPyiIPGMX704Tqj8Y87phvnMH3TE8YxXrzYvLHVTzseMxofoQrjHALBG4BrZ7S/2Gi8w/IZ51BhRRvHaKZ84xhlbrO/UUxfT4Hz4awCAAAAUGsOlhrWCEsNAQAAACDIKLwAAAAAIMhYaggAAACg1iwHSw1rghkvAAAAAAgyCi8AAAAACDIKLwAAAAAIspAovCoqKrRundl3kgQi7sSJE/Xhhx8GPA8AAAAgXFlOR8j/hIKQyOLEiRNBKbyCFRcAAAAAfoiQ6Gq4dOlS7d+/X88884w+//xzVVRU6PTp0xo/frwGDhyoG264Qe3bt1dERISmTZumyZMnq7KyUikpKdq+fbveffddffTRR1q0aJGcTqcuuugizZw586y4Y8aM0dSpU1VQUCBJmjZtmi699FKtXr1a69atU8uWLXXy5Ml6PhIAAAAAwlFIFF533323vvrqK/Xo0UNpaWm66qqr9Omnn2rx4sUaOHCgSktL9atf/Updu3bV7NmzNWDAAI0aNUrbtm3Ttm3bZNu2pk+frpdfflktWrTQU089pddee6067r333qv58+fr6quv1siRI3Xw4EFNmTJFy5cv14svvqj169fLsiylp6d/b44ej0cej0eStGLar+rq0AAAAAAhzeGknXxNhETh9U8tW7bUkiVL9Pvf/16WZcnr9VbflpKSIkk6cOCAhg4dKknq1auXJOnUqVPKy8vT/fffL0kqLy9X7969z4r91Vdfafv27dqwYYMkqbCwULm5uerYsaMiIiIkSd26dfve3DIzM5WZmSlJOvPppkDsLgAAAIBGIiQKL4fDIb/fr6effloZGRn66U9/qldffVWvvfbaWdtIUqdOnfTXv/5VXbp00c6dOyVJzZo1049+9CM9++yziouL0+bNmxUTE1MdV5I6dOigm266STfeeKNOnjypdevW6aKLLtL+/ftVXl4ut9utvXv36qabbqr7AwAAAAAgrIVE4dWiRQtVVVVp3759ysrK0rJly9SqVavqz2N915133qkHH3xQGzZsUFJSklwulxwOh6ZOnaq77rpLtm2rSZMmmjdvnmJjY1VVVaX58+fr7rvv1tSpU/XKK6+ouLhY9957r5o3b65f//rXGj58uJo3b67o6Oh62HsAAACg4bIcLDWsiZAovCIjI/WHP/zhe29/7733qv+9a9cu3XffferWrZs++OADnThxQpL0k5/8RD/5yU/OGfvduM8+++w5tw8ePFiDBw82SR8AAAAA/q2QKLx+iLZt2+qRRx6R0+mU3+/X1KlT6zslAAAAAPi3GlzhlZqaWt1dEAAAAED9oqthzYTEFygDAAAAQDij8AIAAACAIGtwSw0BAAAAhA6LpYY1Ytm2bdd3Eg3N/gN/NxrvkD9AmdTe3s7mnRyb/e0T4xhJEfnGMZpUnTEaX+aOM87BH4DJY6d8xjEqFWk03pb5hTMQ53eUv8Q4htcRYTTeaXsvvNEFc3AbxwgE267/F8RAnBe2ZbYffttpnIPDMn+eWgF42bVkFsOr0Dg3nTJ/ngXi+hsuIv1lRuOrHGavIZLkC8B7+lYArhem15xQ2Y+OqSnGMerCJz+9pr5TuKBe7//f+k6BqxUAAAAABBuFFwAAAAAEGZ/xAgAAAFBrloO5nJrgKAEAAABAkFF4AQAAAECQsdQQAAAAQK1ZjvrvntsQMOMFAAAAAEHWoAqviooK9e/f/3tvf/DBBzVs2DAdOHCgxjGPHDmiYcOGSZI+/vhjffHFF8Z5AgAAAMB3hdVSw61bt+qDDz6o9fhXX31VgwcPVufOnQOYFQAAABC+HE6WGtZEyBdeJSUlmjx5sgoLC9WuXTtJ0pdffqlZs2ZJkhISEjR79mwtXLhQhYWFuueeezR//nxNnTpVRUVFKigoUEZGhkaOHKnRo0drxowZSk1N1Zo1a5Sfn6+hQ4dKkj7//HP95S9/0e7du9WxY0e1bt263vYZAAAAQHgJ+aWGr732mjp16qTVq1dr+PDhkqTp06frscce06pVq9S3b189//zzmjFjhpo2baolS5bo0KFDGjJkiLKzs7V06VK98MILF7yfyy+/XH369NEDDzxw3qLL4/EoPT1d6enpgd5FAAAAAGEu5Ge89u3bpz59+kiSrrjiCrlcLh04cECPP/64JKmqqkopKSlnjUlMTNTKlSu1ceNGxcbGyuv1nhPXtu0flEdmZqYyMzMlSfsP/L02uwIAAACEHboa1kzIF14dOnTQzp07NXDgQO3Zs0der1cpKSmaO3euWrdurR07dujEiRNnjcnOzlb37t01cuRIbd++Xe+//74kKSIiQidOnFBqaqr27Nmj5OTks8ZZlvWDCzIAAAAAuJCQL7xGjRqlKVOmaMSIEerQoYPcbrdmzJihhx56SD6fT5KUlZV11phrr71WM2bM0Pr165WQkCCn06nKykrdeuutmjlzplq1aqWkpKRz7uuKK67QggUL1LZtW6WmptbJ/gEAAAAIf5bNFM8PZrrU0CF/gDKpvb2dBxvHaPa3T4xjJEXkG8doUnXGaHyZO844B38APi7plM84RqUijcbbMl8qEIjzO8pfYhzD64gwGu+0z12i/MNzcBvHCATbrv8lIIE4L2zLbD/8ttM4B4dl/jy1AvCya8kshlehcW46Zf48C8T1N1xE+suMxlc5zF5DJMkXgPf0rQBcL0yvOaGyHx1TUy68UQj42+B+9Z3CBXV7+8/1nQJXKwAAAAAINgovAAAAAAiykP+MFwAAAIDQRVfDmmHGCwAAAACCjMILAAAAAIKMpYa1EFd5ymh8uTvWOIdSyyxGIDoSFnTrZRyj6d4/G8c4bSUYjW9mFRjnEOErN45R5jA/L+K8Zvti2QHoJGWbd33Lc7c1juFWldF4l2X+vpRp5zlJivKad3isdEYbjY/wmXVKC0QOklRhRxmNj5L5fnht826ALsNzU5JKbLPrRcuqo8Y5BOK1LBCdP02fZ06/eWfFQPA5zP8ky7N/ZDQ+yf+NcQ5uVRjHKFCicYzWFQeMxpdFNjXOIRCdghFeKLwAAAAA1JrDSZFZEyw1BAAAAIAgo/ACAAAAgCBjqSEAAACAWqOdfM0w4wUAAAAAQUbhBQAAAKDR8vv9evTRR5WZmanRo0fr0KFDZ93+u9/9Tunp6frFL36hd999t9b3w1JDAAAAALVmORr2XM6mTZtUWVkpj8ejnTt3as6cOVqyZIkkqbCwUKtWrdLGjRtVVlamn//857ruuutqdT8hdZRycnK0YMGCC2734YcfauLEiXWQEQAAAIBwtmPHDvXp00eS1L17d33++efVt0VHR6t169YqKytTWVmZLKv2n2djxgsAAABAWPN4PPJ4PNX/n5mZqczMTElScXGxYmP/9aXwTqdTXq9XLte3pVKrVq00ZMgQ+Xw+/fd//3etcwi5wmvnzp0aM2aMiouLNWHCBJWXl2v16tXVtz/99NNnbf/SSy9p48aN8nq9iouL0+LFi/Xmm2/q/fffV3l5uQ4fPqw777xT6enp+uyzz5SVlSXbtpWcnKwFCxbo0KFDmjVrliQpISFBs2fPVlxcXJ3uMwAAANBQNYSuht8ttP632NhYlZSUVP+/3++vLrq2bNmivLw8bd68WZI0btw49ejRQ926dfvBOYTUUkPp2+m8F154QcuXL9fMmTN18OBBLV++XKtWrVJKSoq2bt1ava3f79fp06f1wgsv6OWXX5bX69WuXbskfVu5Llu2TEuWLNHy5cslSdOnT9eTTz6pdevW6ZprrtGBAwc0ffp0PfbYY1q1apX69u2r559//rx5eTwepaenKz09PfgHAQAAAECd6NGjh7Zs2SLp20mgTp06Vd/WtGlTRUVFKSIiQpGRkYqLi1NhYWGt7ifkZrx69uwpy7LUokULxcXFyeVy6aGHHlKTJk2Um5ur7t27V2/rcDjkdrs1adIkxcTE6JtvvpHX65Ukde7cWdK3U4OVlZWSpJMnTyo1NVWSNGrUKEnSgQMH9Pjjj0uSqqqqlJKSct68vlslH9+7Iwh7DgAAAKCuXXfdddq2bZuGDx8u27Y1e/ZsrVixQu3atdOAAQP0wQcfaNiwYXI4HOrRo4d69+5dq/sJucLrnzNWJ06cUFFRkVauXKk///nPkqTbbrtNtm1Xb/vFF19o06ZNWrduncrKypSenl59+/k++JaUlKSDBw+qffv2Wr58uVJSUpSSkqK5c+eqdevW2rFjh06cOBH8nQQAAADCRENYavjvOBwOzZw586zf/XOyRpLuu+8+3Xfffcb3E3KFV3l5uW699VaVlpYqKytLa9eu1dChQxUTE6P4+Hjl5eWpbdu2kqSLL75Y0dHRSk9PV0REhFq2bKm8vLzvjf3444/rkUcekcPhUMuWLTV27Fi1atVKDz30kHw+nyQpKyurTvYTAAAAQONh2d+dQkKNmC41LHfHXnijCyi1zGIUVMYb51DQrZdxjPZ7/2wco8wXZTS+mbvAOAe3r8I4RpnD/LyI85rti2X7jXNw2D7jGHnutsYx3FaV0XiXzMZLkmWZX16jvCUX3ugCKp3RRuMjfGX1noMklcssRpTM98Mrt3GMQJxbJbbZ9aJl1VHjHALxWuZ1mB9PU06/t75TkCT5HObvhZ/2JhiNT7K+Mc4hEAqUaByjdcUBo/FlkU2Nc7BlPgvU7pIuxjHqwpeZg+o7hQu61PPH+k4h9JprAAAAAEC4CbmlhgAAAAAajob+Ga+6wowXAAAAAAQZhRcAAAAABBlLDWshV5cYjW9m1e5L174r3nfKbLzzlMqcZh+MbhqAxhgHu/QzjvEfe143C+CTyh1NjEI4HOZNKfwh8D6IbTnkt8zyOGK3N86jiUqNY7Q684VxjJNNz/+9fjVV4jdvPlDmiDGO4TBsmlLmiFGh1+w50sxpft1r6j1pHKPA2dJofIRVaZyDaZMQSUqqPGIc44jL7PxuZpk3JvLbTuMYu05eZByjS4t/GI33BWA/ZP4yomhHudH4IiWo0jZreOK2zJuVdNrxgnGMo2m3GMco8Zldwx1WAB7UBsJy1P/fMA0BR6mRMi26wolp0RVOTIuucGJadIUT06IrVJgWXeHEtOgKJ6ZFVzgxLbrCiWnRBZwPf2UBAAAAQJCx1BAAAABArTmcdDWsCWa8AAAAACDIKLwAAAAAIMhYaggAAACg1vgC5ZphxgsAAAAAgozCCwAAAACCLKSWGubk5Cg3N1eTJ08OaMymTZtqwIABAYsJAAAA4Ft8gXLNhFThFQzp6en1nQIAAACARi7kCq/PPvtMt99+u06dOqURI0aobdu2euqppxQZGamEhATNnj1be/fu1dq1a7Vo0SJJUu/evbVt2zZt3LhRzz33nFwul9q0aaN58+bpf/7nf5SYmKgOHTroueeek9vt1pEjRzR48GDdc889OnTokB5++OHqMUePHtWqVavOycvj8cjj8UiSHsh6oQ6PCAAAAICGLuQKL5fLpd/97nc6evSo7rzzTlVUVGjNmjVKTk7WypUrtWTJEvXr1++8Y998802NHTtWQ4YM0euvv67i4uKzbj927JjeeOMNVVZWqk+fPrrnnns0b9483X333frpT3+qV155RUePHj1v7MzMTGVmZkqS/u/ewoDuMwAAAIDwFnILMrt27SrLstSyZUv94x//UGxsrJKTkyVJaWlp2rdv3zljbNuWJE2ZMkUff/yxfvnLX+rTTz+V43+tN+3UqZNcLpdiYmIUFRUlSTpw4ICuvPJKSVLPnj2DuWsAAABA2LEcVsj/hIKQK7ws618HplmzZiouLlZeXp4k6aOPPlL79u0VGRmpEydOSJKOHj2qM2fOSPp2OeCECRP00ksvSZLefffd7439T506ddJf//pXSd8ucwQAAACAQAu5pYbfZVmWZs2apQkTJsiyLDVt2lRPPvmk4uPjFRcXp4yMDKWmpqpt27aSpG7duum2225TQkKCmjRpon79+lUXYd9n8uTJeuSRR5Sdna24uDi5XCF9SAAAAAA0QCFVZXy3A2FkZKTee+89SdKPf/zjc7ZdsmTJOb/r37+/+vfvf9bvJkyYUP3vq666qvrf27ZtkyTt3LlTWVlZuvjii7Vu3Tp9+umnZjsBAAAANCKhspQv1IVU4VUfWrVqpYkTJyo6OloOh0OzZ8+u75QAAAAAhJlGX3ilpaUpJyenvtMAAAAAEMYafeEFAAAAoPYsR8j16wtJHCUAAAAACDJmvGohKTLfaLzD9hvnYMvsQ4xNqs4Y53DaSjCO8R97XjeOsavrz43Gd/3iLeMcfHIax4iwKoxjFLmaGccwFWOXGcdooiLjGAXx7YzGu/yVxjlEOcqNYwTi3HLI7JrTwn3aOAfLMAdJ8jrcRuPj7NMqtpoaxXCpymi8FJjHtMoVaTQ+ymF+vXH6zY9FuSPaOEan5nlG413yGufgtsyvF4GQWPh3o/En4lONczD9+0SSDvcabhzDbZs9JoG4fgfiWCC8UHgBABoF06ILAHB+dDWsGZYaAgAAAECQUXgBAAAAQJCx1BAAAABArdHVsGY4SgAAAAAQZBReAAAAABBkLDUEAAAAUHsWXQ1rghkvAAAAAAiysCq8cnJytGDBgvpOAwAAAADOElaFFwAAAACEorD8jFd2drbeeustuVwu9erVSw888IC++eYbzZgxQxUVFTp9+rTGjx+vgQMH6sYbb9R//ud/6ssvv5RlWXr22WcVFxd3TkyPxyOPxyNJms+sGgAAACBJshx8xqsmwm7G69ChQ9qwYYPWrl2rtWvX6tChQ/rTn/6k3Nxc3XbbbVqxYoWmT5+u1atXS5JKSko0ZMgQvfTSS0pKStKWLVvOGzczM1M5OTnKycmpy90BAAAAEAbCbsZr79696tevn9xutySpV69e2rdvn6699lotWbJEv//972VZlrxeb/WYrl27SpJatWqlioqKeskbAAAAQPgKuxmvLl266G9/+5u8Xq9s29bHH3+slJQUPf3007r55ps1f/58XXXVVbJtu3qMRQtMAAAAoFYshyPkf0JB2M14XXzxxerRo4dGjBghv9+vnj17auDAgaqoqFBWVpaWLVumVq1aqaCgoL5TBQAAANBIhFXhlZ6eXv3v22677azbbrjhBt1www3njHnvvfeq/z158uTgJQcAAACg0QqrwgsAAABA3aKrYc2ExoJHAAAAAAhjFF4AAAAAEGQsNQQAAABQa6HSNTDUUXjVgm2brWN12D7jHMqccUbjnU7vhTe6gGaWeWfIcruJcYyuX7xlNH5P5yHGObTf+2fjGK1K9hvHOBJ9qXEMU5EO8+/Ci6wqNY5R6G5hNN7pMH+OOG3zGG7b/Hh6LbdxDFMO+Y1jVDqijMZHyPxYBuL67bKqjGOUOWONxsfYxcY5eB0RxjHcqjSOEWMYo0rm+7H39EXGMa71bjCOURmdYDT+aFmScQ6to08YxwiE2PKTRuNLI82OpSSVWmbPU4QfylMAAAAACDJmvAAAAADUGl0Na4YZLwAAAAAIMgovAAAAAAgyCi8AAAAACDI+4wUAAACg1viMV80w4wUAAAAAQUbhBQAAAABB1igKr4qKCvXv37++0wAAAADCj8MR+j8hIDSyAAAAAIAwFrbNNUpKSjR58mQVFhaqXbt2kqSPPvpIzzzzjCSpvLxcc+fO1UcffaSDBw/qoYceks/n089//nO9+uqrioiIOCuex+ORx+ORJM2bv7BudwYAAABAgxa2M16vvfaaOnXqpNWrV2v48OGSpH379mn+/Pl68cUX1b9/f73zzjsaMmSINm/eLJ/Pp7/85S+66qqrzim6JCkzM1M5OTnKycmp610BAAAAQpZlWSH/EwrCdsZr37596tOnjyTpiiuukMvlUnJysrKyshQTE6Pjx4+rR48eio2NVVpamrZu3aqcnBz96le/qufMAQAAAISbsJ3x6tChg3bu3ClJ2rNnj7xer6ZNm6bZs2drzpw5SkpKkm3bkqRhw4Zp3bp1OnnypDp37lyfaQMAAAAIQ2E74zVq1ChNmTJFI0aMUIcOHeR2u3XzzTdr2LBhio+PV2JiovLy8iR9OyN26NAhjRo1qp6zBgAAABoWK0S6Boa6sC28XC6X5s+ff87vp0yZcs7v/H6/YmJidMMNN9RFagAAAAAamUZfnn799dcaOnSobr75ZsXGxtZ3OgAAAADCUNjOeNXURRddpD/84Q/1nQYAAADQIFmO0OgaGOoa/YwXAAAAAAQbhRcAAAAABFmjX2pYGz7Dw2Zb5vWuJb/ReH8Aau4IX7lxDIfDbD8kySen0fj2e/9snMPBLv2MYy/UmGEAACAASURBVFTu2WYco7l10mi8ZZs/Hkn7zPfj0CWDjGNEqMJofCCeI6bXCknyWeYxTK8XEX7z57rXce4X0/9QDsP9sAPwBZpVMt8Pl11lHMOU13Ibx/AbXnslKdIuM45Rojij8TF2sXEOXRK+No5xQl2MY9gyO8d/JLPXEElyyfz8dvkrjWMURLUyGu+WeQ7RdolxjAaDroY1wlECAAAAgCCj8AIAAACAIKPwAgAAAIAg4zNeAAAAAGqNdvI1w4wXAAAAAAQZhRcAAAAABBlLDQEAAADUmhWAr0pqDELuKFVUVKh///5GMTwej6qqqrR3714988wzAcoMAAAAAGon5AqvQFi2bJn8fr+6dOmie++9t77TAQAAANDIhcRSw5KSEk2ePFmFhYVq166dJGn06NGaMWOGUlNTtWbNGuXn52vo0KG65557lJCQoL59++qKK66ontEqLy/X3Llz9cknn+jEiROaOHGixowZo7Vr12rRokV64403tHLlSkVERKh9+/aaOXOm1q9fr/fff1/l5eU6fPiw7rzzTqWnp9fnoQAAAAAaFroa1khIzHi99tpr6tSpk1avXq3hw4f/221PnDih3/3ud7rzzju1b98+zZ8/Xy+++KL69++vd955RxkZGWrZsqUWLVpUPaagoECLFy/WypUrtWbNGsXFxcnj8UiSiouLtWzZMi1ZskTLly//3vv1eDxKT0+nMAMAAADwg4XEjNe+ffvUp08fSdIVV1whl+vstGzbrv5327ZtFRERIUlKTk5WVlaWYmJidPz4cfXo0eO88b/++mt17NhRsbGxkqS0tDRt3bpVV1xxhTp37ixJatWqlSorK783x8zMTGVmZkqSvjzwdS33FAAAAEBjFBIzXh06dNDOnTslSXv27JHX61VERIROnDhR/bt/cjj+lfK0adM0e/ZszZkzR0lJSdUFmmVZ8vv91du1bdtWBw4cUGlpqSTpo48+UkpKSvW2AAAAAGrHcjhC/icUhEQWo0aN0vHjxzVixAitXr1abrdbt956q2bOnKlx48bJ5/Odd9zNN9+sYcOGafjw4SopKVFeXp4kqVevXrrrrruqC7HmzZtrwoQJuvXWWzVs2DAVFBRoxIgRdbZ/AAAAABo3y/7uOj7UiOlSQ4f8F97oAqwAxDAV4S83juFzuM1jyGk0vsKOMs7hYJd+xjFa79lmHKO5ddJovGWbn1dJB8z349Alg4xjRKjCaLw/AN9J4rfNzs1AMb1eBOK57nVEGMcwZQdghYNtm8dw2VXGMUx5LfNrr9/w2itJkXaZcYwSxRmNj1GxcQ6BOJ5Onf9N5h/Cltn5WalI4xxMr72S5PJ//0c/aqrc0cRovFvmOQTiNbV9x07GMerC6bmh30U84aH6/4qpkPiMFwAAAICGyaKrYY2ExFJDAAAAAAhnFF4AAAAAEGQUXgAAAAAQZHzGCwAAAEDtBaAhVWNA4VUL0X6zDkh2AE5On2X20Fkyb2ZZ5og1juEPwKRrhGXWQalVyX7jHCoD0JHwWNfexjF8n283jmHqdOpNxjHalJk/Jmeik43GWwFo+OqSefc6h23e6cxvmXWfC8RzPRAdwkyvFz7b/CUvyi41jlFhRRvHMBWIxyPKV2Ico8jZzDjGRSf/ajT+mxaXG+cQiNeyMjvGOEZS1RGj8Q63WYdISaq0zDsFl1nmx6LSb9Zp0m2Zd2INRBdrhBfKUwAAAAAIMma8AAAAANQa7eRrhhkvAAAAAAgyCi8AAAAACDKWGgIAAACoPQdzOTXBUQIAAACAIKPwAgAAAIAgC+vCa+/evXrmmWfqOw0AAAAgbFmWFfI/oSCsP+PVpUsXdenSpb7TAAAAANDI1VnhVV5erilTpujYsWOqqqrSww8/rNWrV6uoqEgFBQXKyMjQyJEjNXr0aF166aXat2+fYmJi1KtXL23dulWFhYXKzs7W5s2btXnzZhUXF6ugoEDjx4/XoEGD9M4772j16tXV9/f0009r3759Wrt2rRYtWqR169Zp9erVatq0qdxutwYPHixJev/991VeXq7Dhw/rzjvvVHp6el0dEgAAAACNRJ0tNVy7dq3atGkjj8ejOXPmaPfu3RoyZIiys7O1dOlSvfDCC9XbduvWTStXrlRlZaWioqK0YsUKdezYUR9//LEkqbS0VCtWrFB2drbmzJkjr9ergwcPavny5Vq1apVSUlK0devW6ninTp3S888/rzVr1ig7O1tlZWXVtxUXF2vZsmVasmSJli9f/r35ezwepaenU5gBAAAA3+VwhP5PCKizGa/c3Fz17dtXktSpUyc1bdpUCxcu1MaNGxUbGyuv11u97WWXXSZJio+PV8eOHav/XVFRIUlKS0uTw+FQYmKi4uPjderUKbVo0UIPPfSQmjRpotzcXHXv3r063uHDh5Wamqro6GhJ0pVXXll9W+fOnSVJrVq1UmVl5ffmn5mZqczMzG/j7dtrfDwAAAAANB51Vv6lpqZq165dkqSvv/5aTzzxhLp3764FCxbo+uuvl23bNY61e/duSVJ+fr6Ki4sVHR2t3/72t1q0aJFmzZqlyMjIs+K1a9dOubm5Ki8vl9/v19/+9rfq20Llw3YAAAAAwledzXgNHz5cjzzyiH75y1/K5/NpwIABevHFF7V+/XolJCTI6XT+2xmn78rPz9eYMWNUVFSkxx57TLGxserRo4eGDh2qmJgYxcfHKy8vT23btpUkNW/eXHfeeadGjhyphIQEVVRUyOVynTXLBgAAAADBYtk/ZKopBOTk5Cg3N1eTJ0+u8Riv16vnnntO99xzjyRp1KhRuv/++5WWllarHEyXGtqW+USjzzKrmS2ZP+yVijSO4Q/ApGuEVWE0vlnxUeMcDkWbd8881rW3cYzkz7cbxzAV4agyjtGmYr9xjDPRycYxTAXieeawfcYx/JbTaHwgnutu1eyNtX/H9HrhC8B7jVF2qXGMCivaOIapQDwebl+5cYwiZzPjGG1P7jQa/02Ly41zCMRrWaUdYRwjqeqI0fgyd5xxDpVWlHGMKtttnodhDLdl/ua8Q37jGF07tjaOUReK/+fB+k7hgmLHz6vvFMK7nfw/uVwulZWVaejQoXK73erWrZt69epV32kBAAAAaCQaXOFV266CkyZN0qRJkwKcDQAAAABcWIMrvAAAAACEkAB8jKYx4CgBAAAAQJBReAEAAABAkLHUsBaqnOYdvkz5bLOHzpb595fFeQuMYwRCkcusK9aR6EuNc2hunTSO4QtAR8Ljl19tNN5ym58XP/5gqXGMG6ab57HiKdPOn+bdqPwy6yYoSS7LvEukbfh9hZH+MuMcfI4AvNwYNokMREfCKsu885wzAN3STDn85t0yy5zmHfCi7RLjGAea/afR+CTvP4xzcPrNn6dep/m5dcjqaDTebZvvR6KdZxzD7TA/Fs29xUbjA9KVNgDPM6lhdDWUg+/FrQlmvAAAAAAgyCi8AAAAACDIWGoIAAAAoNYsuhrWCEcJAAAAAIKMwgsAAAAAgoylhgAAAABqj66GNcKMFwAAAAAEWVgVXgsWLFBOTk59pwEAAAAAZ2GpIQAAAIBasxxhNZcTNA2q8MrJydHmzZtVXFysgoICjR8/XpK0ZMkSNW/eXFVVVerQoYN8Pp8effRRffPNNyooKFDfvn113333adCgQVq3bp0SEhL08ssvq7S0VO3atdNzzz0nl8ulNm3aaN68eXJw8gAAAAAIoAZVeElSaWmpVqxYoVOnTikjI0NOp7O6mLrrrrskSf/4xz/UvXt3ZWRkqKKiQn379tX999+vG2+8UW+99ZZGjRqlN954Q88884xmzpypsWPHasiQIXr99ddVXFys+Pj4c+7X4/HI4/FIkuYvWFCn+wwAAACgYWtwhVdaWpocDocSExMVFRWliooKNWvWTJJ05ZVXSpISEhK0a9cubd++XbGxsaqsrJQk3XLLLZo4caLS0tKUmJioxMRETZkyRcuWLdOaNWvUoUMHDRw48Lz3m5mZqczMTEnSgdzcOthTAAAAAOGiwa2p2717tyQpPz+/uqA6deqUJGnXrl2Svl2SGBcXp4ULF+r2229XeXm5bNtW69atFRcXp6VLl+qWW26R9O1M1oQJE/TSSy9Jkt5999263iUAAACg4bKs0P8JAQ1uxis/P19jxoxRUVGRHnvsMUVFRWncuHFq2rSpXK5vd+eaa67RpEmTtGPHDkVHR+viiy9WXl6ekpOTNWzYMM2aNUvz58+XJHXr1k233XabEhIS1KRJE/Xr168e9w4AAABAOGpwhVdaWpomT5581u9ee+21c7Zbv379ecd7vV794he/kNPplCT1799f/fv3D3yiAAAAAPD/NbjCy8RvfvMbffLJJ3r22WfrOxUAAAAgPNARvEYaVOGVnp5uNH7SpEkBygQAAAAAao7yFAAAAACCrEHNeAEAAAAIMSHSNTDUMeMFAAAAAEHGjFc9sGzbOIYts3cWTMdLkmX7jWP4HOFxCgbiWASC5TY8L6rMz03L7zWOIbmNI5ie44F4785SAI5nAGIE4vkeDgLyPA2TQxlOx8IRgOcIQovfMp8XML12BuI5Yik0/jZA6AiPv3oBAAAA1AuLroY1wlECAAAAgCCj8AIAAACAIGOpIQAAAIDaC8Dn8hoDjhIAAAAABBmFFwAAAAAEGYUXAAAAAARZWBVe9957b32nAAAAADQuDiv0f0JAWBVezzzzTH2nAAAAAADnqPfCKycnR+PHj9eYMWN000036Y9//KNuuOEG3XvvvZo0aZKKiop03333afTo0Ro9erS+/PJLbd68WVOmTKmO8fOf/1wnT55U7969JUl79uzRiBEj9Mtf/lLjxo3TsWPHdOTIEQ0bNqx6zLBhw3TkyBHt2LFDw4YN08iRI3X33XeruLi4zo8BAAAAgPAWEu3kS0tLtWLFCp06dUoZGRny+Xz61a9+pa5du2r+/Pm6+uqrNXLkSB08eFBTpkzRSy+9pPnz56u0tFT79+9Xu3bt1KJFi+p406ZNU1ZWlrp06aJNmzZpzpw5evDBB89735s2bdJ1112ncePG6b333lNhYaFiY2PP2c7j8cjj8UiS5i9YEJwDAQAAADQwFu3kayQkCq+0tDQ5HA4lJiYqPj5eBw4cUEpKiiTpq6++0vbt27VhwwZJUmFhoZxOpwYNGqSNGzdq586dysjIOCteXl6eunTpUh174cKF59ynbduSpLvvvltLly7VmDFjlJycrG7dup03x8zMTGVmZkqSDuTmBmbHAQAAADQKIVGe7t69W5KUn5+v4uJitWjRQg7Ht6l16NBBY8eO1apVq/TUU0/pxhtvlCTdcssteuONN/TZZ59VLzH8p6SkJH3xxReSpI8//ljt27dXZGSkTp48KZ/Pp8LCQh05ckSStH79eg0dOlSrVq3SJZdcoldeeaWudhsAAABAIxESM175+fkaM2aMioqK9Nhjj2nGjBnVt919992aOnWqXnnlFRUXF1d3LrzoooskSQMGDKgu0v5p1qxZeuKJJ2TbtpxOp2bPnq2WLVuqd+/euuWWW9SuXTtdfPHFkqT/+I//0MMPP6yYmBi53W7NnDmzbnYaAAAACAch0jUw1IVE4ZWWlqbJkydX//97771X/e9mzZrp2WefPe+47Ozss/5/27ZtkqSuXbtq9erV52x/vqKqbdu2ysnJqVXeAAAAAFATIbHUEAAAAADCWb3PeKWnp9d3CgAAAABqi66GNcJRAgAAAIAgo/ACAAAAgCCr96WGAAAAABowi66GNUHhVQu2bXZyOeQ3zqHKdhuNj7AqjXNw2D7jGEfs9sYxYuwyo/GRjgrjHJL2bTOOcTr1JuMYP/5gqdF4y+81zmHrVeONY8z9bIdxjEq72Gh8pGV+XgRCIJ5nfsO195HeUuMcSiPijWP45TQa7/aZP6aVjijjGM4APM8qrGij8dF+s+eHJBVZEcYxmvjOGMeIcZWYBTB/SValy+zxkKQKh3mMeGeR0XinzK83TUpPGcfIj+psHMN2m/2tllD2jXEOwP/GUkMAAAAACDIKLwAAAAC153CE/s+/4ff79eijjyozM1OjR4/WoUOHzrvNHXfcoTVr1tT+MNV6JAAAAAA0cJs2bVJlZaU8Ho/+z//5P5ozZ8452zz11FM6c8ZseTSFFwAAAIBGa8eOHerTp48kqXv37vr888/Puv2dd96RZVnq27ev0f1QeAEAAAAIax6PR+np6dU/Ho+n+rbi4mLFxsZW/7/T6ZTX+20jpK+++kpvvvmmfv3rXxvnQFdDAAAAALVn2D23LmRmZiozM/O8t8XGxqqk5F8dUv1+v1yub8uk119/XcePH9eYMWN09OhRud1utWnTplazXxReAAAAABqtHj166E9/+pMGDx6snTt3qlOnTtW3Pfjgg9X/Xrx4sRITE2u95JDCCwAAAECjdd1112nbtm0aPny4bNvW7NmztWLFCrVr104DBgwI2P1QeAEAAACoPYfZF1bXN4fDoZkzZ571u9TU1HO2mzBhgtH91EvhlZOTo1dffVV+v1+jR4/WypUr5XA41LNnT02ePFk7duzQ3Llz5XK5FB8frwULFmjjxo3avHmziouLVVBQoPHjx2vQoEHatm2bnnrqKUVGRiohIUGzZ8/W3r179dxzz8ntduvIkSMaPHiw7rnnHm3cuFHPPfecXC6X2rRpo3nz5qmkpERTp05VQUGBJGnatGm69NJL6+OwAAAAAAhT9TbjFR8fryeffFIjR47Uq6++qujoaD3wwAPatm2btm7dquuuu07jxo3Te++9p8LCQklSaWmpVqxYoVOnTikjI0P9+/fX9OnTtWbNGiUnJ2vlypVasmSJ+vXrp2PHjumNN95QZWWl+vTpo3vuuUdvvvmmxo4dqyFDhuj1119XcXGxli1bpquvvlojR47UwYMHNWXKlPN+MZrH46nufjJv/sI6PVYAAAAAGrZ6K7xSUlJ0+PBhnTp1SnfddZckqaSkRF9//bXuvvtuLV26VGPGjFFycrK6desmSUpLS5PD4VBiYqLi4+OVn5+v2NhYJScnV9/+m9/8Rv369VOnTp3kcrnkcrkUFRUlSZoyZYqWLVumNWvWqEOHDho4cKC++uorbd++XRs2bJCk6iLvf/tuJ5T9B/4e1GMDAAAANBgNoKthKKi3wsvhcKht27Zq1aqVsrOz5Xa7lZOToy5dumj9+vUaOnSoHnroIS1btkyvvPKKWrdurd27d0uS8vPzVVxcrKSkJBUXFysvL09JSUn66KOP1L59e0mSZZ271tTj8WjChAlq0aKFHn30Ub377rvq0KGDbrrpJt144406efKk1q1bV5eHAQAAAEAjUK/NNZo3b66xY8dq9OjR8vl8atOmjf7rv/5LlZWVevjhhxUTEyO3262ZM2fq448/Vn5+vsaMGaOioiI99thjcjqdmjVrliZMmCDLstS0aVM9+eST2rdv33nvr1u3brrtttuUkJCgJk2aqF+/furXr5+mTp2qV155RcXFxbr33nvr+CgAAAAACHeWbdt2fSdREzk5OcrNzdXkyZPrOxXjpYZO+YxzKLFjL7zRvxFhVRrn0LTyhHGMw45zO8b8UDHOMqPxLstrnMPF+/5oHOOr1JuMY7Qr2WM03vKbH4utV403jpHw2Q7jGE0jio3GR1oVxjkEQoRdbhzD63AbjY+pPP8S7B+iNCLeOIbPNnuvMK7qlHEOJe6mxjFcdpVxjAor2mh8nLfAOIcCZ0vjGM185q8jpa44o/Ex3iLjHHwO8/exKxxmj6kkeWX2XA/E3yctSr82jnEoqrNxjDiH2eOaUPaNcQ6BkHj5NfWdQo2Uv/E/9Z3CBUXdZP73iSkWZAIAAABAkDWY7/FKT0+v7xQAAAAAoFYaTOEFAAAAIAQ5WERXExwlAAAAAAgyCi8AAAAACDKWGtaCZZk1gvQHoN6Ns88Yjbf8fuMc8txtjWM0UWkAYph1LoqsMs/h0CWDjGO0KdtvHOOG6ed+f90PY9YRS5LmBqAj4ekrehrHaLN3vdF4OwDPU8s2f55VWRHGMRyGeRS5mxvnEIhOfm6ZdWMtdLeo9xwkyW856z2PIlcz4xxiVGIco9iVYBzDtMNuvru1cQ4+2/wxddrmHQVblZq9jnhd5p0V82LaG8eIt8w7qZb4zLo/l0aad132BuC8SDSOgFBC4QUAAACg9izTN34bB5YaAgAAAECQUXgBAAAAQJCx1BAAAABA7VnM5dQERwkAAAAAgozCCwAAAACCjKWGAAAAAGrPwVxOTdTZUTp27Jjee++9uro7AAAAAAgZdVZ4bd++XZ9++mld3R0AAAAAhIwaLzXMycnR5s2bVVxcrIKCAo0fP16xsbF66qmnFBkZqYSEBM2ePVt79+7V2rVrtWjRIklS7969tWXLFi1fvlzl5eW68sorlZiYqKysLNm2reTkZC1YsEC5ubl64okn5HQ6FRkZqSeeeEJ+v18TJ05Uq1atdOTIEQ0ZMkT79u3Tnj171K9fP02aNElffvmlZs2aJUnVOcTFxZ13Hw4ePKhp06apqqpKUVFRWrRokUpLSzV16lR5vV5ZlqVp06apc+fOATi0AAAAQCPAFyjXyA/6jFdpaalWrFihU6dOKSMjQ5Zlac2aNUpOTtbKlSu1ZMkS9evX75xxTqdTd911l3JzczVgwADddNNNWrRokVJTU7V69WodOHBA06dPV1ZWlrp06aJNmzZpzpw5evDBB/X1118rOztb5eXlGjBggLZs2aLo6Ghde+21mjRpkqZPn67Zs2erY8eOWrdunZ5//nlNnDjxvPnPnTtXd911l/r27au3335be/bs0SuvvKLRo0dr4MCB2rt3rx555BHl5OScM9bj8cjj8UiS5i9Y8EMOGwAAAIBG7gcVXmlpaXI4HEpMTFRMTIy8Xq+Sk5Orb/vNb35zTuFl2/Y5cU6ePKnU1FRJ0qhRoyRJeXl56tKlS3WshQsXSpIuuugixcXFKSIiQomJiUpISJAkWf+/sj5w4IAef/xxSVJVVZVSUlK+N/+///3vuvLKKyVJgwcPliQ9+eSTSktLkyR16dJF33zzzXnHZmZmKjMz89v7zM393vsAAAAAgP/tBxVeu3fvliTl5+errKxM0rcFU1JSkj766CO1b99ekZGROnHihCTp6NGjOnPmjCTJ4XDI7/dLkpKSknTw4EG1b99ey5cvV0pKipKSkvTFF1+oc+fO+vjjj9W+fXtJ/yqwvk9KSormzp2r1q1ba8eOHdX3fT6pqanatWuXfvzjH+uNN97QmTNnlJqaqk8++UQDBgzQ3r17lZiY+EMOCQAAANC48QXKNfKDCq/8/HyNGTNGRUVFmjFjhlwulyZMmCDLstS0aVM9+eSTio+PV1xcnDIyMpSamqq2bdtKkjp16qQlS5bosssu0+OPP65HHnlEDodDLVu21NixY9WmTRs98cQTsm1bTqdTs2fPrlFOM2bM0EMPPSSfzydJysrK+t5tH3zwQT366KNasmSJoqKiNH/+fF177bWaPn26srOz5fV6/+14AAAAAKgNyz7fWsDzyMnJUW5uriZPnhzsnEJeKCw1dPmrjMZbtt84hzNWc+MYTvmMYzRRkdH4SG+pcQ5n3OYzpYllXxvHuHmK2XkRCHPn9jSOcfoK8xiX7V1vNN4OwLt3gXieeS23cQyHzPLwyjwHl8zPTUs1ern6XpWKNM7BrUrjGKGgShHGMSJUERJ5NK38/pUuNZHvbm2cg892GsdwWuavh61K9xuN97qijXM4Ffkj4xhuy/x5VuKLNY5hyhuA86JHpxYByCT4yjeuqO8ULijqZ7fVdwrh9wXKlZWVGjdu3Dm/T0lJ0cyZM+shIwAAAACNXY0Lr/T09GDmETARERFatWpVfacBAAAANA60k68RPgkHAAAAAEFG4QUAAAAAQRZ2n/ECAAAAUIcczOXUBIVXLfhss8O2elsr4xwmd91sNP5Es0uMc3AHoEtZqzNfGMcoiG9nNL7Qbd4xKBDdvc5EJxvHWPGU2blpy3yNdqVdbByjjWFHQkna3eVGsxz2bDXOwWHYhU+SDheadw+9pOk/jMYX+5oY5+CwzDs8lnnNuhLGu0uMczhckmQco2VMoXGMFjLr5LfjZIpxDtfGfmgc41hkqnGMIqfZvsRZ5tesQHQkNO3aKUmnmrQ1Gu+y678zriS1OHPQOEZl/KVG4wPxeJj37ES4oTwFAAAAgCBjxgsAAABArdl0NawRZrwAAAAAIMgovAAAAAAgyFhqCAAAAKD2LOZyaoKjBAAAAABBRuEFAAAAAEEW9MIrJydHCxYsOOt3/fv3V0WF+fce1cTixYu1Zs0affjhh5o4cWKd3CcAAADQaFiO0P8JAaGRBQAAAACEsTpprrFz506NGTNGxcXFmjBhQvXvH374YQ0ePFh9+/bVli1b9Pbbb2vOnDnasGGDXnjhBTkcDvXs2VOTJ08+J+azzz6rTZs2yefzacSIERo+fLiys7P11ltvyeVyqVevXnrggQfOm89LL72kjRs3yuv1Ki4uTosXL9abb76pV199VX6/X/fdd5+uueaaoB0PAAAAAI1LnRRe0dHRWr58uU6dOqWMjAz5/f7v3fb06dNavHixXn31VUVHR+uBBx7Qtm3b1Lt37+pt9uzZoy1btmjdunWqrKzUwoUL9eWXX2rDhg1au3atXC6XJkyYoD/96U/nxPf7/Tp9+nR1YTdu3Djt2rVLkhQfH68lS5acNy+PxyOPx6P/x96dx0dV3/sff5+Z7AmQACEoFE3CkgCmCiIol7oQbwEFb6MQoESRKtLWjSuKEKgo4oJaKngFNwiyxIDGtqBYBK22WCpYWyiCgYQ9LAESQvbMzPn90Z+5coES8j1DhvB6Ph55PCCZz2c+58zMmXzyPeczkvTcC78x2R0AAABAk8EHKNfPeWm8evbsJT5ZhQAAIABJREFUKcuy1KpVKzVr1ky7d+8+5Ta2bUuS9uzZo2PHjmns2LGSpPLycu3du1eZmZnas2ePYmJi9OMf/1gpKSlyu90KDw/XlClTtGrVKv3whz9UcHCwJOnqq6/W9u3bT7kfl8ul4OBg/fd//7ciIiJ08OBBeTweSVJ8fPwZtyE9PV3p6emSpLz8PWY7BAAAAMBF5bw0Xt+tKBUVFamiokIxMTGSpJCQEBUVFUn61yqWJLVv316XXHKJ5s+fr+DgYOXm5io5OVnDhw+vy7d161ZlZ2fL5/PJ6/Vq7NixmjhxohYsWCCPxyO3260NGzbov/7rv7Rt27aTatm2bZvWrFmj5cuXq7KyUmlpaXVNn8vFJW8AAAAAnHdeGq+qqirdeeedqqio0FNPPaXMzExJ0tChQzV58mStWLFCl19+uSSpZcuWGj16tDIyMuT1etWuXTsNHDjwpHzJycnq16+fRowYIZ/PpxEjRigpKUkDBw6s+17Pnj2Vmpp6SuN12WWXKTw8XGlpaQoJCVFsbKwOHz58PnYDAAAAgIuUZX+33IN6Mz3VcMm6S4xrmNB1rVF8UUwn4xpqFGqc45Lj285+o7Mobt7BKL7GCjOuIVg1xjlsmZ8f7TX8W4oTNdTYIcY5olRqnGNL8mCj+Hbf/Nm4BpfMD697TrQ0ztGpxQGj+DJvpHENLuvM1/bWV6XH7JjTPLjcuIYD5THGOWIjzJ/frVRkFL/+aJJxDTdG/dU4R2FoonGOWtvsuNfMXWZcg8+BIdGWA8cLtzxG8UF2rXENVVaEcY62pXnGOQ4072IU78Tj4YSkxPaNXUK9VHy+rLFLOKuIHw1r7BIYJw8AAAAA/kbjBQAAAAB+dl6u8QIAAADQRDFOvl5Y8QIAAAAAP6PxAgAAAAA/Y6phA+ze8a1RfNzOvxjXsC/heqP4YNt8Cl+tZT69ziXzSWdBPrNtqXWbT2d0guXAS9GJyVqmbAdqCJL5ZK3jvhZG8fu7/odxDR23rTHOUekzn7oZ5TKb2uZRsHENTkwI89puo/ggy2zimyRVOfB4hLqqjXOY7oto7xHzGlzmVyuUucxep05wYiqtZQXGr1Jun9lz3LbMj9/OHC/MfzcI85pNMa1ym09zdeJ5kZiQYJzjfKhY915jl3BWEX1vb+wSAuC3NAAAAABo4mi8AAAAAMDPmGoIAAAAoMFsphrWCyteAAAAAOBnNF4AAAAA4GecaggAAACg4RyYiHkxYC8BAAAAgJ/5vfFavHixv+8CAAAAAAKa3xuvuXPn+vsuAAAAACCgNegar9raWj3xxBPavXu3fD6fHn74YT399NO65ppr9O2338qyLL366qtavHixjh8/rmnTpiklJUXvvfeefD6fHnzwQZWUlCgrK0sul0s9e/bUhAkTNGfOHBUUFOjo0aMqLS3VlClTdPXVV+vGG29UQkKCEhISNGbMGE2dOlXV1dUKDQ3V9OnT5fV69cgjj6ht27bau3evrrjiCj355JM6ceKEMjMzVVxcLEmaMmWKunTpor59+2rdunWSpPHjx2v48OHav3//SfVde+21zu1lAAAAoImyucarXhrUeC1fvlwxMTF65plnVFxcrFGjRqmyslK33HKLpk6dqkceeUSff/65fv7zn2vx4sWaNm2acnNz1bx5c82dO1clJSUaOXKk3nvvPYWHh+vRRx+ta4TCwsL09ttva/v27XrkkUf0+9//XgcOHFBubq5iYmL08MMPKyMjQ9dff73+8pe/6MUXX9T48eO1a9cuvfXWWwoPD1dqaqqKioqUlZWlPn36aOTIkdq1a5cmTZqk7OzsM27Xd/WdTk5OjnJyciRJs2Y+25DdBgAAAOAi1aDGKy8vT1999ZU2bdokSfJ4PCouLlbXrl0lSZdccomqq6tPiYuPj5ck7dmzR8eOHdPYsWMlSeXl5dq7d68kqU+fPpKkTp066ciRI5KkmJgYxcTE1N33a6+9pjfffFO2bSs4OFiS1KFDB0VFRUmSYmNjVV1drby8PK1fv16rVq2SJJWWlp5Sk23bp9R3Ounp6UpPT5ck7d7x7dl3EgAAAAD8fw1qvBISEtS2bVuNGzdOVVVVmjt3rn73u9/JOs2nVn+/sXG5/rUM2b59e11yySWaP3++goODlZubq+TkZK1Zs0ZbtmzRbbfdpry8PMXFxZ0U9919jxkzRj169FB+fr42bNggSae974SEBA0ZMkSDBw/W0aNHtXz5ckn/ahTLy8sVHBysHTt2nFIfAAAAgHo6ze/hOFWDGq/hw4drypQpGjVqlMrKyjRy5MgzNi2JiYmaMGGCrrvuurrvtWzZUqNHj1ZGRoa8Xq/atWungQMHSpK2bt2qu+66S5WVlZo+ffop+SZOnKhp06apurpaVVVVyszMPGOd48aNU2ZmppYtW6aysjLdf//9kqQ777xT6enpat++vS699NKG7AIAAAAAqDfL/v6SVCObM2eOWrdurREjRjR2Kf+W6amGcTv/YlzDvoTrjeKD7RrjGmqtEOMcLvmMcwT5zLal1h1qXIMTLAdeir4A+Gg+24EaglRrnOO4r4VR/P6u/2FcQ8dta4xzVPrCjHNEucqM4j0KNq7Bkvnz22u7jeKDLI9xDVUOPB6hrlNPxT9Xpvsi2nvEvAZXg/52e5Iyl9nr1AnBMn8/tKzA+FXK7TN7jjsxIMGZ44X57wZh3nKj+Cp3pHENTjwvEhMSjHOcD2V/XdHYJZxVVO/BjV1Cw1a8AAAAAEBiqmF9BVTj9cADDzR2CQAAAADgONpTAAAAAPCzgFrxAgAAAHCBYaphvdB4NUCop8Io/tPWPzWuobtvu3GOGrfZReJOXCxf7osyzhHmqjJLYEtumV2Q7HXgpeTEQAmfzC64d+IxdYJlm19Y7TLcFicGY+xISjXO8YNv/mScA//isYOMB2wEyhAF00E6x9xtjIcbNbNLjOIlyWebn3gTpVM/o/NceS2zY7gT2+HEc8tle83iDYdVSZIvyHxfVPnCjXPYbrM6TH8vkCRbNCM4GacaXqRMm66mxImDK4DA58RUw6bCiYmyTYVp0wUA9cXRBgAAAEDDMdWwXthLAAAAAOBnNF4AAAAA4GecaggAAACgwWymGtYLK14AAAAA4Gc0XgAAAADgZzReAAAAAOBnfmm8cnNz9eKLL/ojtWPuv//+U76XnZ2tOXPmNEI1AAAAwAXKcgX+VwAIjCoawSuvvNLYJQAAAAC4SPhtquE//vEPjRkzRseOHdOIESPUvn17/eY3v1FoaKiio6P1zDPPaOvWrXrnnXc0a9YsSVLfvn21bt06rV69Wm+88YaCgoLUrl07zZw5U+Xl5crMzFRxcbEkacqUKerSpYtuvvlmXXXVVdq9e7f69OmjEydOaNOmTYqPj9cLL7ygvLw8Pffcc/L5fCotLdWUKVPUo0ePuvvauHGjnnnmGbVo0UIul0tXXnnlabcnJydHOTk5kqRXn5nqr90GAAAAoAnyW+MVFBSkt956S/v379e9996r6upqZWdnKy4uTgsXLtTcuXN1ww03nDZ25cqVGj16tG655Rb99re/VVlZmV577TX16dNHI0eO1K5duzRp0iRlZ2dr//79WrhwoWJjY3XNNddo+fLlmjp1qvr376/S0lLt2LFDEydOVJcuXbRixQrl5uaqR48edff17LPP6qWXXlJ8fLyeeOKJM25Penq60tPTJUkHt33t6L4CAAAALlS2GCdfH35rvLp27SrLshQbG6sDBw6oQ4cOiouLkyT16tVLv/71r09pvGzbliRNmjRJr732mrKzs5WQkKDU1FTl5eVp/fr1WrVqlSSptLRUkhQdHa1LL71UkhQREaGOHTtKkpo1a6bq6mq1adNGr776qsLCwlReXq6oqKiT7vPQoUOKj4+XJPXo0UN79uzxzw4BAAAAcNHy2zVe1vc+SC0mJkZlZWU6fPiwJOnLL7/U5ZdfrtDQUBUVFUmS9u/fr+PHj0v612l9DzzwgBYvXixJ+vjjj5WQkKDRo0dr0aJF+s1vfqPBgwefcj+nM2PGDD344IN6/vnn1blz57rm7juxsbHKz8+XJG3evNmBLQcAAACAk/ltxev7LMvS008/rQceeECWZalFixZ69tln1bx5czVr1kxDhw5VYmKi2rdvL0lKSUnR3XffrejoaEVGRuqGG27QDTfcoMzMTC1btkxlZWWnnUp4OkOGDNEvfvELtWrVSm3btq27Ruw7L7zwgiZOnKjIyEhFRkaqRYsWjm8/AAAA0FTZATI1MNBZ9v9dAsJZmV7j9XVld+MaukdtN4qvcYcZ1+CECl+kcY4wq8oo3i2PcQ1eB/6GEaRa4xy1CjGKtxQYh4Ngu9o4R6kdbRQf6jKvYUdSqnGOH3zzJ+McEa5yo3iPgo1rcOK55bXdRvFBlvlrvdoONc4RYtUY56i1zR4Tl3zGNTSzS4xzlFoxxjmiVGoU77XMj98+B04gsizz10iw1+y45bK9xjVUB0UY56jyhRvnMH2dOfG7gX2Ws7LqIzEhwTjH+VDy9SeNXcJZRV91U2OXcPGOkwcAAACA8+W8nGoIAAAAoIniVMN6YS8BAAAAgJ/ReAEAAACAn3GqYQOcCG5pFN9jwRjjGj697W2j+F5tdxrXEOYxu2Bfkipd5hfhemV2wb0TgxycuDjbiYuagyyzAR1ODEBwYjtqLbMhIZK0p9Tsddq+WfHZb3QWTgzG2Nu1n3GOjtvWGMWXe81fpy7LfJhDpcd8sEXzYLPj1sFys6EtkhQXcdw4x192tjGKH/rlfcY1HB4x1ThHM5/5gI7wGrPhGifCWhvX4MRgDCdUG76nOjEkJNRXaZzDdJCOJIX7ThjF1zowhMztMx/QcaFwYpDIxYAVLwDARcG06QIAwASNFwAAAAD4GY0XAAAAAPgZ13gBAAAAaDCbcfL1wl4CAAAAAD+j8QIAAAAAP+NUQwAAAAANxzj5emHFCwAAAAD8jMbre0pKSrRixYrGLgMAAABAE0Pj9T3ffvutPvnkk8YuAwAAALhg2JYr4L8CwTlf45Wbm6tPP/1UVVVVKioq0p133qm1a9dq+/bteuyxx3Tw4EGtXr1aHo9HzZo105w5c7Ry5Up99tlnqqqq0p49e3TvvfcqLS1NX375pV555RVJUlVVlZ5//nnFx8frf/7nf7RmzRq1bNlSlZWVeuihh9S1a1dlZmaquLhYkjRlyhR16dJFN998s6666irt3r1bffr00YkTJ7Rp0ybFx8frhRde0IEDBzR16lRVV1crNDRU06dPl9fr1SOPPKK2bdtq7969uuKKK/Tkk09q3rx52rZtm3JycpSenn7Sdufk5CgnJ0eS9PwLs0z3OwAAAICLSIOGa5SXl2v+/Pn64IMPlJWVpWXLlumvf/2rsrKy1L17d2VlZcnlculnP/uZNm/eLEkqKyvTW2+9pV27dmncuHFKS0vT9u3b9cILLyguLk7z5s3TRx99pBtvvFF/+tOf9O6776q2tlaDBw+WJM2bN099+vTRyJEjtWvXLk2aNEnZ2dnav3+/Fi5cqNjYWF1zzTVavny5pk6dqv79+6u0tFTPP/+8MjIydP311+svf/mLXnzxRY0fP167du3SW2+9pfDwcKWmpqqoqEjjxo3TO++8c0rTJUnp6el139+ev7uh+xsAAADARahBjVdycrIkqVmzZkpMTJRlWWrRooVqa2sVHBys//7v/1ZERIQOHjwoj8cjSUpKSpIkXXLJJaqpqZEkxcXFacaMGYqIiNChQ4fUo0cP5efn64orrpDb7Zbb7Vb37t0lSXl5eVq/fr1WrVolSSotLZUkRUdH69JLL5UkRUREqGPHjnW1VVdXKy8vT6+99prefPNN2bat4OBgSVKHDh0UFRUlSYqNjVV1dXVDdgUAAABwUbPFVMP6aFDjZZ1hZGRtba3WrFmj5cuXq7KyUmlpabJt+4wxU6ZM0Zo1axQVFaWJEyfKtm117NhRixYtks/nk8fj0TfffCNJSkhI0JAhQzR48GAdPXpUy5cv/7e1fCchIUFjxoypa+o2bNhwxjiXyyWfz1f/HQEAAAAA9eDo53gFBQUpPDxcaWlpCgkJUWxsrA4fPnzG2992220aNmyYmjdvrtatW+vw4cPq0qWLrr/+eg0bNkwxMTEKDg5WUFCQxo0bp8zMTC1btkxlZWW6//7761XTxIkTNW3aNFVXV6uqqkqZmZlnvG2HDh2Ul5enrKwsjR49+lw3HwAAAABOy7K/W5IKEEePHtVHH32kn/70p6qpqdEtt9yihQsX1p1OGAhMr/Fq/voU4xo+ve1to/hebXca1xDmKTfOUeyKNc4RZHmM4sPsCuMaaq1Q4xwhdpVxDq9l9rcUS+aHA5ftNc5Ra4UY59h2/AdG8e2bFRvX4HJgf+7t2s84R8dta4ziy7yRxjW4LPOzCSo9Zq+z5sHmx6wD5THGOeIijhvn+MvONkbxQ7+8z7iGwyOmGueI8J0wzhFeU2oUfyKstXENdoB8eKzPdpvFOzDsOtSuNM5Rakcb52hpn/kP//VR6w4zrsGJ98PLOnYxznE+FG35a2OXcFax3Xo3dgnOrng5ISYmRv/85z91++23y7IsDR06NKCaLgAAAAA4VwHXeLlcLj377LONXQYAAAAAOCYwPk0MAAAAAJqwgFvxAgAAAHABCZDrHANdwA3XuBDs3vGtUfxRn/mFvNHuEqN4Jy6gdcv8otFKO8I4h+lwDZcD2+EEJ/anz2oai9iWA4elWpkN6HDL7HnlFK8Dfx/bkZRqFN9522rjGiyZD9ewDY9bTtTgk9nwAilwjjmmXE48pg78suayzeoIlOOm6XZIktfw+Rls15jXYDjkSZI8CjbOYfo6c+I92QnxiR0bu4R6Kfrmy8Yu4axiu17T2CVwqiEAAAAA+BunGgIAAABoMNMzEi4W7CUAAAAA8DMaLwAAAADwM041BAAAANBgTgzKuRiw4gUAAAAAfkbjBQAAAAB+xqmGAAAAABrMDpDPwwt0TW4vffvtt9qwYYMk6aabblJ1dXUjVwQAAADgYtfkGq/Vq1drx44djV0GAAAAANS5oE81rK2t1eTJk7V37155vV6NHDlS77//voKDg9WtWzdJ0rRp07Rv3z5J0iuvvKKIiAg98cQT2r17t3w+nx5++GH17t1bt956qy6//HKFhITo17/+9Sn3lZOTo5ycHEnSrJnPnr+NBAAAAAKYLaYa1scF3Xjl5OQoJiZGL7zwgsrKypSWlqYbbrhBnTp1UkpKiiTp9ttv19VXX63HH39c69atU0lJiWJiYvTMM8+ouLhYo0aN0gcffKCKigr94he/UNeuXU97X+np6UpPT5ck7d7x7XnbRgAAAAAXvgu68crPz9d1110nSYqKilJiYqL27NmjTp061d2me/fukqTWrVurqqpKeXl5+uqrr7Rp0yZJksfjUXFxsSQpPj7+PG8BAAAAgIvBBd14JSYmauPGjbr55ptVVlamvLw8/eQnP5HP56u7jfV/PtAtISFBbdu21bhx41RVVaW5c+eqRYsWkiSXq8ld8gYAAAD4FVMN6+eC3kvDhg1TSUmJRowYoTvvvFP333+/unfvriVLlmj9+vWnjRk+fLgKCgo0atQoDR8+XO3ataPhAgAAAOBXlm3bdmMXcaExvcbrqK+1cQ3R7hKjeJ8DPbdbXuMclXaEcY4gy2MU73JgO5zgxP70NZG/OFkOHJZqFWIU75bZ88opXgdOTNiRlGoU33nbauMaLPnOfqOzsA2PW07U4JPbOEegHHNMuZx4TC3zC/JdtlkdgXLcNN0OSfIaPj+D7RrzGizzY5ZHwcY5TF9nTrwnOyE+sWNjl1Avhd9uauwSzurSLimNXcKFveIFAAAAABeCC/oaLwAAAACNy4nV64sBK14AAAAA4Gc0XgAAAADgZ5xq2ABxO/5kFF/ecZBxDaHeCqP4SneUcQ0h3krjHId8scY5WgWbDRpxQoivyjhHpcv8MQn1mT8mxjV4zJ6bknQiuKVxjjJvpFF8pNt8O5xQ7jUfQGM6HCMv6T+Na0jcttY4h8c2e8sKtmqNa6jwhRvnCHeZHy8smQ2gMd2XktTSc8g4R6Grg3GOVq4jRvHBPvPnhddlPgzCCZZl9rxwYniM2zYfTFQhs+O3JIVYZoNCImuPG9fgdV08v2bb4lTD+mDFCwAAAAD8jMYLAAAAAPzs4lkDBQAAAOA4O0A+Dy/QsZcAAAAAwM9ovAAAAADAzzjVEAAAAECDMdWwfljxAgAAAAA/azKNV0lJiVasWCFJev3117Vp06ZzzpGfn6+MjAynSwMAAABwkWsypxp+++23+uSTTzR48GCNHTu2scsBAAAALgpMNayfC6bxys3N1XvvvSefz6eMjAwtXLhQLpdLPXv21IQJEzRv3jxt27ZNOTk5+vrrrzVo0CAdOXKkLubBBx9USUmJsrKyToo7fPiwJkyYINu2FRsb29ibCQAAAKAJuqDa0+bNm2vu3Ll65ZVXlJWVpezsbB06dEjr1q3TuHHj1KdPH6Wnp58Sk52dreTkZM2ZM+eUuAULFujWW2/VokWLlJqaesb7zsnJUVpamtLS0vy9mQAAAACamAtmxUuS4uPjtWfPHh07dqzudMLy8nLt3btX8fHxZ4yRdMa47du367bbbpMk9ejRQ9nZ2afNk56eXtfUVX30pqPbBQAAAKBpu6AaL5fLpfbt2+uSSy7R/PnzFRwcrNzcXCUnJ6usrEw+n++0MZLOGFdQUKCvv/5aSUlJ2rx58/neJAAAAOCCxjj5+rmgGi9JatmypUaPHq2MjAx5vV61a9dOAwcOVGlpqfLy8pSVlXVOcQ899JDGjx+vDz/8UO3btz+/GwMAAADgomDZtm03dhEXGtNTDQs6DjKuoYXvqFF8pTvKuIZwb5lxjr2+DsY5WgWXGMVbOnWl9FyF+KqMc1S6zB+TULvSOIdxDZ4K4xwnglua5/Ca7c9It/l2OKHcG2Gco7n7hFF8XtJ/GteQuG2tcQ6Pbfa3wmCr1riGCl+4cY5wl/nxwpLZW7fpvpSklp5DxjkKXQ68B7iOGMW7bK9xDV5XsHEOJ/gMJ8u5bPP3Qyf25wm1MM4RYtUYxTerPWZcg9dl/jpr37m7cY7zYdeOvMYu4awu79i5sUu48Fa8AAAAAAQOxsnXD3sJAAAAAPyMxgsAAAAA/IxTDQEAAAA0GFMN64cVLwAAAAAXLZ/Pp1/96ldKT09XRkaGdu/efdLPly1bprS0NA0bNkyffvppg++HFa8G2N/5JqP4KO9x4xqOu1oZxYfJfPpdjdt8uleMu9Q4h+lUQpcDUw09rhDjHMEym8AkOTNByVRFSHPjHEG2+fQ5l2X2uJpOjXOK6XZI5q8RJyYS5if1N85x+dY/GsU78Zi6HTheOFGH6VTC2Jr9xjWUh0Yb54i2zKbSSpLX8FcZ03hJsgJkQHQg1OFxYMJjsAPvAeE+s8nLTryX2TarQBeKNWvWqKamRjk5Ofr73/+u5557TnPnzpUkFRUVadGiRXrvvfdUXV2tkSNHqm/fvgoJOfff/Rr/tzQAAAAAFyzburCbzK+++kr9+vWTJF155ZX65z//WfezTZs26aqrrlJISIhCQkLUoUMHbdu2TSkpKed8PzReAAAAAJq0nJwc5eTk1P0/PT1d6enpkqSysjJFRf3v53+63W55PB4FBQWprKxMzZo1q/tZZGSkysoatqJK4wUAAACgSft+o/V/RUVFqby8vO7/Pp9PQUFBp/1ZeXn5SY3YuWC4BgAAAIAGs20r4L/+nR49eujzzz+XJP39739X586d636WkpKir776StXV1Tpx4oTy8/NP+vm5YMULAAAAwEXr5ptv1rp16zR8+HDZtq1nnnlGCxYsUIcOHdS/f39lZGRo5MiRsm1b48ePV2hoaIPuh8YLAAAAwEXL5XLpqaeeOul7iYmJdf8eNmyYhg0bZnw/NF4AAAAAGszm6qV6cWwvZWRkKD8/X6WlpUpPT9eYMWOcSn1aN910k6qrqx3NmZ+fr4yMDEdzAgAAAIDj7WleXp7atGmj+fPnO50aAAAAAC5IZz3VcOfOnZo0aZKCgoLkdrs1c+ZMLV68WBs2bJBt2xo9erQGDhwoSaqtrdX06dN1+PBhzZ49Ww8++OBJuV566aVT4jIyMtSlSxdt375dERERuvrqq/XnP/9ZpaWlmj9/vtauXau1a9eqrKxMxcXF+uUvf6kf//jHdTn37dunzMxMeTweWZalKVOm6MiRI1q2bJlmz54tSRo+fLhmz56tr776SllZWXK5XOrZs6cmTJigw4cPa8KECbJtW7GxsU7uWwAAAACQVI8Vry+++ELdunXTggULNG7cOK1evVr79u3TO++8o7ffflvz5s1TaWmpJCk4OFiTJ09Wnz59Tmm6PvvsszPGpaSkaOHChaqpqVFYWJgWLFigjh07asOGDZKkiooKLViwQPPnz9dzzz0nj8dTl3fmzJnKyMjQkiVLlJmZqcmTJ6tv377Ky8vT8ePHtWPHDsXExCgkJERz5sxRVlaWsrOzdejQIa1bt04LFizQrbfeqkWLFik1NfWM+yEnJ0dpaWlKS0s7970MAAAANFG2rID/CgRnXfG644479MYbb+iee+5Rs2bNlJSUpC1bttRdC+XxeFRYWHja2Pvuu08VFRXq3Lmz2rZte8a4bt26SZKaN2+ujh071v37u2u4evXqJZfLpdatW6t58+Y6duxY3X3k5+erV69ekqTk5GQdPHhQlmVpyJAhWrlypfbt26c77rhDe/bs0bFjxzR27FhJ//rws71792r79u267bbbJP1rhn92dvZpt+X7H7qWX1Bwtt0GAAAAAHXO2nitXbtWPXv21P3336+VK1fq17/+tfr27avp06fL5/Pp1VdfVfv27U8b+9prr52Up3fv3vWK+7+2bNlYU7LaAAAgAElEQVQiSTpy5IjKysrUqlWrup8lJiZq48aN6t+/v7Zu3arWrVtLkm6//XZNmDBBlZWVeuSRR1RaWqpLLrlE8+fPV3BwsHJzc5WcnKyCggJ9/fXXSkpK0ubNm+tVDwAAAACci7M2Xt27d9ejjz6qOXPmyOVyafbs2VqxYoVGjhypiooKpaamKioq6qx3dNNNN+nLL7885zjpXw3XXXfdpRMnTuiJJ56Q2+2u+9ljjz2mqVOnav78+fJ4PJoxY4YkKS4uTpGRkbryyisVFBSkli1bavTo0crIyJDX61W7du00cOBAPfTQQxo/frw+/PDDejeCAAAAAP4lUE7lC3SWbdt2Yxfx7+Tm5qqgoEATJkw459j77rtPkydP1mWXXeZoTaanGgZ7zcfgl1ktjOLDrErjGiyZP3Vq1LBP/v4+tzxnv9G/4ZLPuIZAYVtN48BnOXBYOu4ze41EuMxfI06o8IUb52jmOmEU71GwcQ35Sf2Nc1y+9Y9G8cFWrXENVb4w4xyhLvP3AI9t9jGcsTX7jWsoD402zuGzmsZn/zhxzAoETryvO/GYemzzY06Ez+y4V+M2f63btvl7csfEeOMc58O3+Xsbu4Sz6pL4g8YuoWl+2llVVZXS0tKUlJTkeNMFAAAAAOfK7E9m50FDpgiGhYUpNzfXD9UAAAAA+D5ONayfJrniBQAAAACBhMYLAAAAAPws4E81BAAAABC4ONWwfmi8GqDacKpV3NF/GtcQ3rytUXxpWGvjGqpt84k/LTxHjXN4XGbTj2pc5tvhxGREnxML0AEwWMsn99lvdBbBqjHOUekxm5gZGmxegxNMt0OSokLKjeJNJ+hJ5hMJJWlX8g1G8Ynb1hrXUOU1fzyCLLNJrJLUofhro/h/RF5vXENbHTbO4bLNj50VdqRRfLirwrgGJ47fTryPuG2z55bXMn+t+2zz94BI73HjHJXuZkbxPjswHlM0LZxqCAAAAAB+xooXAAAAgAZz4jPLLgaseAEAAACAn9F4AQAAAICf0XgBAAAAgJ9xjRcAAACABmOcfP2w4gUAAAAAftakGq/PP/9cOTk5jV0GAAAAAJykSZ1q+KMf/aixSwAAAAAuKpxqWD8B0Xjt3LlTkyZNUlBQkNxut2bOnKnFixdrw4YNsm1bo0eP1sCBA5WRkaGYmBiVlpYqMjJSd911l6655hpt2rRJc+fO1c0336yCggJNmDBBr776qtasWSOv16sRI0Zo+PDhWrRokVauXCnLsjRo0CDdeeedWr16td544w0FBQWpXbt2mjlzplyuJrUQCAAAAKCRBUTj9cUXX6hbt256/PHHtXHjRq1evVr79u3TO++8o+rqag0bNkx9+/aVJA0ePFg333yzPvvsM73//vu65ppr9P7772vYsGEqLi6WJH3zzTf6/PPPtXz5ctXU1Oill17S9u3b9eGHH2rp0qWyLEujR4/Wf/zHf2jlypUaPXq0brnlFv32t79VWVmZmjdvfkqNOTk5dacxPj3zlfO3cwAAAABc8AJiaeeOO+5QTEyM7rnnHi1ZskTHjx/Xli1blJGRoXvuuUcej0eFhYWSpPj4eElSv379tHnzZpWUlGjjxo0nnWa4c+dOpaSkyO12Kzw8XFOmTNH27dtVWFio0aNH66677lJJSYn27NmjSZMmacOGDRo1apT+9re/nXG1Kz09Xbm5ucrNzfX/DgEAAAAuELasgP8KBAHReK1du1Y9e/bUwoULNWDAAOXm5qp3795atGiRFi5cqIEDB6p9+/aSJMv6145zuVwaMGCApk2bptTUVLnd7rp8CQkJ+uabb+Tz+VRbW6u7775bCQkJ6tixo95++20tWrRIaWlp6ty5s3JycvTAAw9o8eLFkqSPP/74/O8AAAAAAE1aQJxq2L17dz366KOaM2eOXC6XZs+erRUrVmjkyJGqqKhQamqqoqKiTom7/fbblZqaqj/84Q8nfT85OVn9+vXTiBEj5PP5NGLECCUlJenaa6/ViBEjVFNTo5SUFMXFxSklJUV33323oqOjFRkZqRtuuOE8bTUAAACAi4Vl27bd2EVcaL7ZUWgU3+HIRuMaKpu3NYovDWttXEONHWqco4XnqHEOjyvYKL7GFWZcg0s+4xy+wFiANuaT++w3Ootg1RjnOFATZxQfHXzCuAYnlNQ2M84RG3LMKL7agde6JfO3ml3JNxjFJ25ba1xDqQOPR1RQuXGOHxT/3Sj+H5HXG9fQNvSwcQ4njp0VdqRRfLirwrgG2zY/jcmJfeG2PUbxXsv87/FeB/6mH+41P/5Wus1eq068JzvxmHZKvMw4x/mwabv58cDfUjq1aewSmshvegAAAAAQwGi8AAAAAMDPAuIaLwAAAAAXJl+ATA0MdKx4AQAAAICf0XgBAAAAgJ9xqmEDHKluYRRfGPFj4xrahxYZxbttr3ENYao0zlHsjjXOYTotLUTVxjXYlvkSu9c2fzmG2WbTuSzbfAJTsNd8f5YGtzLO0TzYbHJckGU2HcwpptshSZbhZK1gq9aBGsynGppOJcxP6m9cQ/zWT41zOPHcOhaTaBR/ieuQcQ1FNeav067l641zHI7ubBTvcuC458Sx07bM/xZeZUUYxTsxhS/ErjLOUR1kth2SZHrIMX0/lSSXA79roWmh8QIAAADQYDbXeNULpxoCAAAAgJ/ReAEAAACAn3GqIQAAAIAGs21ONawPVrwAAAAAwM9ovAAAAADAzzjVEAAAAECDMdWwfi6YFa/FixfX+7bZ2dmaM2fOOd/Hxx9/rEOHzD/bBAAAAAC+74JpvObOnev3+3j77bdVVlbm9/sBAAAAcHEJyFMNd+7cqUmTJikoKEhut1t9+vTR8ePHNW3aNKWkpKigoEATJkxQdXW1Bg4cqE8++UQbN27UM888oxYtWsjlcunKK6+UJC1atEgrV66UZVkaNGiQ7rzzTj3++OMKCQnR/v37dfjwYT333HMqKirS1q1bNXHiRC1dulQhISGNvBcAAACAwMdUw/oJyBWvL774Qt26ddOCBQs0btw49e/fXy1atNC0adPOGPPss8/qpZde0oIFC9S+fXtJ0o4dO/Thhx9q6dKlWrp0qdasWaOCggJJ0qWXXqq33npLGRkZysnJ0Q033KDk5GQ9//zzp226cnJylJaWprS0NL9sMwAAAICmKyAbrzvuuEMxMTG65557tGTJErnd7tPezrbtun8fOnRI8fHxkqQePXpIkvLy8lRYWKjRo0frrrvuUklJifbs2SNJSk5OliS1bdtWNTU1Z60pPT1dubm5ys3NNdo2AAAAABefgGy81q5dq549e2rhwoUaMGCA3nzzzbomKzQ0VEVFRZKkLVu21MXExsYqPz9fkrR582ZJUkJCgjp27Ki3335bixYtUlpamjp37ixJsqxTl0QtyzqpmQMAAADw79myAv4rEARk49W9e3f95je/0ciRI/XOO+9o1KhRSkxM1IQJE9SvXz/t379fI0aM0KpVqxQZGSlJeuGFFzRx4kTdddddKiwslCQlJSXp2muv1YgRI5SWlqZdu3YpLi7ujPd71VVX6bHHHlNJScl52U4AAAAAFwfLZonnnH2+pdwovsZrPtOkfWSRUbxbXuMaglRrnKPCjjTOYcnsKRxiVZvXYJm/jDx2sHGOMLvCKN6yfcY1BHvN92dpcCvjHLWG+zPEOvspyOdDjW0+6CfMqjSK9zowh8n0dSpJPsO/FeYn9TeuIX7rp8Y5giyPcY5Q2+wx9bjMjzdFNeav067l641zHI7ubBTvxPuhE8dO2zL/W3iNQo3iXTLfjhC7yjiHE89Pn336y1Tqy4ntcNnmz60fdOpqnON82PBt4C9a9OoS3dglBOZUQwAAAAAXBqYa1k9AnmoIAAAAAE0JjRcAAAAA+BmNFwAAAAD4Gdd4AQAAAGgw87EsFwcarwZoFVpqFN+6ttC4hjIrxjiHKSem8DkxOc50uqITU4dq5cDkOcOJhJJUaxnW4cC1sTWuMOMcwTJ/Xuwpb2MUHxdx3LgGJ6ZdHiw3n8J0WZTZ/qzwhRvX4HbgbbnKazaxzYmJhDuTbzTO0WHr58Y52pQVGMUfbNbRuIZmQebHrLKoS4xztCzfZxRfHNXOuAZbZhP0JGeOFy7D6YpeB7bD+H1Izvx+Yfq7gRPb4cSkSjQtPCMAAAAAwM9Y8QIAAADQYIyTrx9WvAAAAADAz2i8AAAAAMDPONUQAAAAQIPZTkznugiw4gUAAAAAfkbjBQAAAAB+dl4ar+rqai1fvvycYvr27Vvv244fP141Naf/nJrXX39dmzZtOqf7BgAAAFA/tm0F/FcgOC+NV1FR0Tk3Xudi1qxZCgk5/QfdjR07VikpKX67bwAAAAA4m/MyXGPevHnasWOHXnnlFeXl5am4uFiSNGXKFHXp0kXLly9Xdna2fD6f+vfvrwceeEA1NTV65JFHVFhYqOjoaM2ePVvz5s3Tvn37dPToURUWFmrSpEnq16+fbrrpJq1atUoHDhzQlClTVFtbq7CwMM2aNUszZ87UoEGD1KNHD2VmZurEiRMqLi7W0KFDNXLkSGVkZCgpKUnbt29XWVmZXn75ZbVrZ/4p9gAAAADwnfOy4jVu3Dh17NhRlZWV6tOnjxYtWqTp06dr2rRpOnr0qN544w0tXbpUubm5OnHihMrLy1VRUaHx48crOztbZWVl2rp1qyQpJCREb775pjIzM5WVlXXS/Tz//PMaO3ascnJylJ6erm+++abuZ7t379Ytt9yi+fPna968eSfFpqSkKCsrS3379tUHH3xw2m3IyclRWlqa0tLSHN8/AAAAwIXKlhXwX4HgvI6Tz8vL0/r167Vq1SpJUmlpqfbu3atOnTopLCxMkjR58mRJUosWLdS+fXtJUuvWrVVZWSlJSk5OliS1bdv2lOu6du7cqauuukqSNGjQIEnSypUr63IsXLhQq1evVlRUlDweT11c165d63IeOXLktLWnp6crPT1dkrRlxwGT3QAAAADgInNeGi+XyyWfz6eEhAQNGTJEgwcP1tGjR7V8+XJ16NBBBQUFqqmpUUhIiB588EFlZmbKsk7fmZ7p+5KUmJiozZs367rrrtPvf/97HT9+vO5n8+fP15VXXqmRI0dq/fr1+uyzzxzfTgAAAAA4nfPSeLVq1Uq1tbUqLy/XqlWrtGzZMpWVlen+++9Xy5Ytde+992rUqFGyLEs33nij4uLiGnQ/jz32mH71q19p7ty5CgsL0wsvvKAtW7ZIkm688UZNmzZNK1asUHR0tNxu9xknIQIAAACAkyzbtu3GLuJCY3qqYevaQuMaykJjjHOY8tnuxi5BkhSkWqN4l+01rqHWOv1UzXMRbJv/IcCJOgKBSz7jHPll7Y3i4yKOn/1GZ2FZ5ofXg+XRxjkuizpkFF/uizCuwe3AY1rlDTWKjwoqN65hZ/KNxjk6bP3cOMcPyrYaxR9s1tG4Bq8D7wEx3iLjHGHVZq/V4ijzgVpOjKp24nhh+r7slfljavqeLEkeBQdEHaZsB0YpdEq8zIFK/O/zLebHV3/7UbfIxi6BD1AGAAAAAH+j8QIAAAAAPzuvUw0BAAAANC2BMq490LHiBQAAAAB+RuMFAAAAAH7GqYYNEG5VGMV/WfFD4xq6h+wyindiSdiJiUFVCjfOYTqFKcgy344g2zxHtWW+L9yW5+w38jO3z7wGn2U+WSs2otQoPtRVbVyDE5yYruiS2eTOcFeVcQ2WzCe2BRk+v03jJWcmEu5J/pFxjqhtHxjFO/F4hFrmz4uqIPMpYyeCzKb8OjFRNqqm2DhHTZD5e0C1yyxHiBr/PURy5vnpNjzu+SzztQmXHRj783xwYrLnxYAVLwAAAADwMxovAAAAAPAzTjUEAAAA0GC2+dmhFwVWvAAAAADAz2i8AAAAAMDPONUQAAAAQIP5+ADlemHFCwAAAAD87IJtvDIyMpSfn+9ozurqat10002O5gQAAAAATjUEAAAA0GB8gHL9GDdeubm5Kigo0IQJE1RdXa2BAweqXbt2SkpK0vbt21VWVqaXX35Z7dq106JFi7Ry5UpZlqVBgwbpzjvv1OOPP66goCAVFhaqpqZGgwYN0qeffqoDBw7o1Vdf1YEDBzRv3jy5XC4VFRUpPT1dP/3pT+vuv7S0VI8++qjKysrk9Xr10EMPqW3btnr00Uf17rvvSpIefvhhjRkzRlVVVZo1a5bcbrd+8IMf6KmnnlJNTY0mTJig0tJSdejQwXR3AAAAAMAp/HaqYUpKirKystS3b1998MEH2rFjhz788EMtXbpUS5cu1Zo1a1RQUCBJateunebPn6+EhATt27dPb7zxhv7zP/9Tn3zyiSTp0KFDmjt3rpYtW6asrCwdPXq07n7mzp2r6667TkuWLNHLL7+szMxMXXbZZQoLC9OOHTtUUlKiffv26YorrtDUqVP1yiuvaPHixYqLi9P777+v999/X507d9aSJUs0fPjwM25PTk6O0tLSlJaW5q9dBgAAAKCJcvRUQ/t7n57WtWtXSVLbtm115MgR5eXlqbCwUKNHj5YkHT9+XHv27Dnpts2bN1dCQkLdv2tqaiRJV111lUJCQiRJnTp1qouTpPz8fA0ePFiSFBcXp6ioKB07dkxDhw5Vbm6uLr30Ug0ZMkTHjh3T4cOH9fDDD0uSqqqq1LdvXxUXF6tfv36SpB/+8IcKCjr9LklPT1d6erokqcDha8sAAAAANG3GjVdoaKiKiookSVu2bDnj7RISEtSxY0e9+eabsixLWVlZ6ty5sz766CNZ1r8/L3Tr1q3yer2qqanRjh07dNlll9X9LDExURs3blTXrl116NAhlZaWKjo6WgMGDND8+fMVHR2tl19+Wc2bN1fbtm316quvqlmzZlq7dq0iIiKUl5env//970pNTdU333wjj8djuksAAACAi8b31l7wbxg3Xv369VN2drZGjBihbt26KTIy8rS3S0pK0rXXXqsRI0aopqZGKSkpiouLq9d9eDwe3XvvvSopKdHPf/5ztWzZsu5n9913nyZPnqw//OEPqqqq0lNPPaWgoCAFBQWpV69eOnbsmKKjoyVJmZmZGjt2rGzbVmRkpGbOnKlevXpp0qRJGjFihBISEhQcHGy6SwAAAADgJJZtB3aP+te//lXvvPOOZs2adc6x06ZN049//GNde+21jtZkeqrhlpLLzn6js+gevcso3nbgg+4smT91qhTe6HUEqda4hiDbPEeNFWacw201/oqt22deg89yG+co9TU3ig93VRnX4IRqX6hxjghXuVG8R+Z/kHLieOG1zZ4XQQ68Pqpt88djT/KPjHN03faBUXyNzLfDLfP96ZLPOEetQozig1VjXENkTYlxjpog8/fDapdZDiceDyeYPqaSFKJqo3ifZT4GwXLgV+yExETjHOfDx/8w29/nw80/ND/umWqy4+THjBmjNm3aON50AQAAAPhfTvxB/2IQ8I1X79691bt373OOmz9/vh+qAQAAAIBz57dx8gAAAACAfwn4FS8AAAAAgcsX0BMjAgcrXgAAAADgZ6x4NUCFffqR+fUVFuQ1rqHtX5cbxR/sPdS4hnI7yjhHm5p9xjlqg8ym1FS6zbcD/6vaMp/M5cSUsVYqMoo/YUcb1+Bz4G9bf9nZxjhH/8SdRvFOTCT02OZvNx2KvzaKPxZjPh2sTVmBcY4ow4mEkvRN0i1G8SueXm9cwyN3lBrnkANT9Gpsswl4QS7zqbQnQlqe/UZnYVnmr7Mgn9m2eCzzCaY+mU+lbVF7xDhHaXArswSs4MAPaLwAAAAANJhtM9WwPjjVEAAAAAD8jMYLAAAAAPyMUw0BAAAANJjNNXH1wooXAAAAAPgZjRcAAAAA+BmNFwAAAAD4WZNsvPLz85WRkdHYZQAAAABNnk9WwH8FgibZeAEAAABAIPH7VMOdO3dq0qRJCgoKktvt1syZM7V48WJt2LBBtm1r9OjRGjhwoP7xj39oxowZsm1bcXFxevHFF1VQUKDp06fL7XYrNDRU06dPl8/n0yOPPKK2bdtq7969uuKKK/Tkk0/q8OHDmjBhgmzbVmxsbN39f/TRR1qyZEnd/19++WVt375dL774ooKDg3Xdddfpj3/8o959911J0sMPP6wxY8YoJSXF37sGAAAAwEXC743XF198oW7duunxxx/Xxo0btXr1au3bt0/vvPOOqqurNWzYMPXt21dTp07VrFmzlJiYqCVLlig/P19Tp07VjBkzlJycrDVr1ui5557TY489pl27dumtt95SeHi4UlNTVVRUpAULFujWW2/VsGHD9OGHHyo7O1uStGvXLr3++usKDw/Xr371K/35z39WXFycqqurtXz5cknS+vXrtWPHDrVu3Vr79u07bdOVk5OjnJwcSdJTM1/1924DAAAALgiMk68fvzded9xxh9544w3dc889atasmZKSkrRly5a6a7A8Ho8KCwt19OhRJSYmSpJ++tOfSpIOHz6s5ORkSVKvXr300ksvSZI6dOigqKgoSVJsbKyqq6u1fft23XbbbZKkHj161DVerVq10sSJExUZGamCggJdeeWVkqT4+Pi6GocOHarc3FxdeumlGjJkyGm3Iz09Xenp6ZKkf+446NwOAgAAANDk+f0ar7Vr16pnz55auHChBgwYoNzcXPXu3VuLFi3SwoULNXDgQLVv315t2rTRrl27JEmvv/66Pv74Y7Vp00bbtm2TJG3YsEGXX365JMmyTr1ALiEhQV9//bUkafPmzZKkEydOaPbs2Zo1a5aefvpphYaGyv7/LbnL9b+bPmDAAK1bt04ff/zxGRsvAAAAAGgov694de/eXY8++qjmzJkjl8ul2bNna8WKFRo5cqQqKiqUmpqqqKgoPfnkk5o8ebJcLpdiY2M1evRotWvXTtOnT5dt23K73XrmmWfOeD8PPfSQxo8frw8//FDt27eXJEVFRalHjx76yU9+ooiICDVv3lyHDx+u+/l3QkND1atXLx07dkzR0dF+3R8AAABAU2LbgTE1MND5vfHq0KFD3bVR3+nevfspt0tJSdHSpUtP+l7Xrl1PGozxnWXLlp3236+//vopt3355ZdPW1fv3r1P+r/H49HQoUNPe1sAAAAAMME4eUljxoxRVVWVrr322sYuBQAAAEAT5PcVrwvB/PnzG7sEAAAA4ILkY6phvbDiBQAAAAB+RuMFAAAAAH7GqYYAAAAAGowPUK4fGq8GsGU2MvO69U8Z1/Cka6pR/M90yLiG2Nr9xjn2BcWf/UZnEeaqNoqPsMuMa/BYwcY5glVjnMPl8xrFW7bPuIZwn/n+PBEUY5zjq6Nmz62+Mf80rqHE3do4x9Av7zPOcSzxcaN4j23+VhFbY368+Efk9Ubxl7jMj3sHm3U0zmHJ/DeUFU+vN4ofPKWPcQ1laeuMc7SvyTfO0dw+bBR/IjzWuAYnjp22Aych1VhhRvE+B2qI8J0wzrHfdZlxjjhvoVG812X+vu7E8wJNC6caAgAAAICf0XgBAAAAgJ9xqiEAAACABjO9DOdiwYoXAAAAAPgZjRcAAAAA+BmnGgIAAABoMB/j5OuFFS8AAAAA8LOAbryqq6u1fPnyet22sLBQn3zyiSRpxowZKiw0+/wGAAAAAHBKQDdeRUVF9W681q9fr7/97W+SpMzMTF166aX+LA0AAACAJNsO/K9AENDXeM2bN087duzQK6+8ory8PBUXF0uSpkyZoi5duujGG29UQkKCLr/8cq1bt05VVVW66qqrlJWVpWnTpikyMlLTpk1TdXW1SkpK9Mtf/lKpqam69dZbdfnllyskJESFhYWaPn26OnXqpM8++0x//OMf9cQTTzTylgMAAABoSgK68Ro3bpzy8vJUWVmpPn36aOTIkdq1a5cmTZqk7OxsHThwQLm5uYqJiVFubq4KCgrUv39/ZWVlSZIKCgp09913q3fv3vrb3/6mOXPmKDU1VRUVFfrFL36hrl276r333tP777+vxx57TO+9957uu+++09aSk5OjnJwcSdKTM+eer10AAAAAoAkI6MbrO3l5eVq/fr1WrVolSSotLZUkxcTEKCYm5oxxsbGxmjt3rt59911ZliWPx1P3s/j4eEnSoEGD9JOf/EQ/+9nPdPDgQXXr1u20udLT05Weni5J2rzjkCPbBQAAAFzoAuVUvkAX0I2Xy+WSz+dTQkKChgwZosGDB+vo0aN11325XK5Tbvt9L7/8soYOHarrr7++bmXr+7eXpPDwcPXu3VszZszQbbfddh62CgAAAMDFJqCHa7Rq1Uq1tbUqLy/XqlWrlJGRoXvuuUedOnU65badO3fW2rVr9cEHH9R9b8CAAZoxY4ZGjhypL774ou4asf9r2LBhWrNmjQYPHuy3bQEAAABw8QroFa/Q0FD97ne/O+PP161bV/fvrl276g9/+IMk6ZZbbpEkJSYm6tZbbz0l7rux89/xer0aMGCAmjdv7kTZAAAAwEXDZ1uNXcIFIaAbr/Nh8eLFeu+99zR79uzGLgUAAABAE3XRN16jRo3SqFGjGrsMAAAAAE3YRd94AQAAAGg4phrWT0AP1wAAAACApsCybXrUc1X5ySKj+N2X3Whcww/WmH+Ic2HqWKP4ELvKuAaf5TbO4fbVGsV7XCHGNXgUbJwjwltqnKPS3cw4h6ka23x/RljlxjmaVRYZxVeGtjCuwQnlLvOhPyGqNooPrz1hXENVcJRxDq/MjxdHalsaxTcLqjCuIdQyP3baDvzdtMwXaRRf2LWvcQ05j//ROMeMO08/sbi+atxhxjV4bPP3AFvmwwnCbLPnp22ZP6+ceD/0OfD8DrUrjeI9lvl2OKFjYnxjl1Av2esCv50Y0bfxB4Cw4nWRMm26AOBCY9p0NSWmTRcA4NxxjRcAAACABuP8ufphxQsAAAAA/IzGCwAAAAD8jFMNAQAAADSYj1MN64UVLwAAAHTekp8AACAASURBVADwMxovAAAAAPAzTjUEAAAA0GC23fifkXUhaPIrXq+//ro2bdpUr9u++OKLys3N9XNFAAAA/4+9Ow+Pqjz/P/6ZbCSEBBIggsqWQAAXLFvRUoKotbiAEghjWFwKtFQBFZV9k1VxraCgKLIoEMBgrVRBkAKlVRGloohAwiJrIAQhISEzmfn9wTf5EUGZM88MSSbv13VxXWSS5557zsycc+7zLAdAZRPwPV5//jM3CgYAAABQtspd4ZWenq5169apoKBAx44d0/3336+1a9dq165dGjZsmI4cOaLVq1fL6XQqKipKM2bM0Icffqj33ntPLpdLQ4YM0ahRoxQfH6/4+HidPn1ad955p2666SaNHz9e+/btk8vl0mOPPaZ27dpp1apVmjVrlmJjY+VwOBQfH3/RvNLS0pSWliZJendQt8u5SQAAAIByixsoe6bcFV6SlJeXp7lz52rlypWaN2+eli5dqs8//1zz5s3Tddddp3nz5ikoKEj9+vXTtm3bJEnR0dGaNWuWJOnw4cNKT09XTEyMRowYIUlatmyZYmJiNHXqVOXk5KhPnz5auXKlnnvuOS1btkw1atT41d4xu90uu90uScr/dKGftwAAAACAQFIuC6/mzZtLkqKiopSQkCCbzabq1avL4XAoNDRUQ4cOVdWqVXXkyBE5nU5JUqNGjUrax8TEKCYmplTMnTt3asuWLSXzvZxOp44fP65q1aqV/G3Lli0vx8sDAAAAUMmUy8LLZrv4yigOh0Nr1qzRsmXLlJ+fr+TkZLn/r28zKOj/rxNy/v+LxcfHq06dOho4cKAKCgo0a9YsRUdH6/Tp0zpx4oRiY2O1bds21alTxz8vCgAAAAhA3EDZM+Wy8PolISEhioiIUHJyssLCwlS7dm1lZWV51Pa+++7TmDFj1KdPH+Xm5qpXr14KCwvTtGnT1K9fP1WvXl0hIRVqcwAAAACoIGxuN9PhrDKd47WvQSfjHOqtmWXU/tBt5qs9hrkLjGO4bMHGMYJdDqP2zqAw4xycCjWOUbXolHGM/OAo4ximCt3m27OqLc84RlT+MaP2+VWqG+fgC3lB0cYxwnTWqH2E47RxDgWh1YxjFMlsf3HcEWucQ1TIGeMYVWzm+0634d1gcl2Rxjkcuqa9cYy0Ef8yjjHl/hyj9oXB4cY5ON3mxwC3zO+DFO42+3y6beZ3GfLF8dDlg7sdVXHnG7V32sxfhy80Tmh06T8qB+b9q6wzuLQHb7b29wUFBXrqqaeUnZ2tyMhIPfvss4qNvfA4kp+fr/vuu09PPPGEkpKSfjVmwN/HCwAAAACsWLx4sRITE7Vo0SLde++9eu211y76dxMnTvzFaVI/R+EFAAAAwGtud/n/Z9WWLVvUoUMHSVJSUpL++9//XvA3b731llq2bKlmzZp5FJNJTQAAAAAC2vn35JVK3ypq2bJlmj9/fqm/r1mzpqKizk3hiIyM1OnTpYfd//e//9W+ffs0ceJEffXVVx7lQOEFAAAAIKCdX2j9XEpKilJSUko9NmjQIOXlnZtznpeXp+jo0nOuly9froMHD6pv377KzMzUd999p9q1a5fcFutiKLy8MPdsX6P2d7l3GuewoMEUo/Z/VIZxDs4gH0ygdZsvrlEQFGHUPlSFxjmYTuKVpNPBMZf+o0uIcJsvSmEqsugn4xi5ITWMYxyqkmDUPjTIbNEWSXK5zUdzR7lOGsdwBFcxan8oqL5xDjVs5q8jyO0yah8Xely1Tu42ipFbra5Re0kqCDFf2EIy2xZXF5ofA17ywcIY9mduNo5x5sE1Ru1D3ebHgAhXrnEMm8zXOjsTZLbAki9y8MXCW0HuIuMYBUFm3zNfnBtUJoG4VF+rVq20fv16tWjRQhs2bFDr1q1L/f6FF14o+f+IESN05513/mrRJTHHCwBQSZgWXQCAyiM1NVW7du1Samqq0tLSNGjQIEnS9OnT9c0333gVkx4vAAAAADhPRESEXnnllQseHzZs2AWPPfPMMx7FpPACAAAA4DVXAA419AeGGgIAAACAn1F4AQAAAICfMdQQAAAAgNcCcVVDf6DHCwAAAAD8jMILAAAAAPyswhde33//vWbOnGm5Xd++fZWRYX4DSQAAAKAyc7nK/7/yoMLP8WrevPkl7xINAAAAAGWpwhVee/bs0ciRIxUSEqLg4GB1795d69at00svvaTbb79drVq10p49e1SzZk3NmDFDDodDw4YNU1ZWlurWravNmzfr3//+d0m806dPa/To0crJyZEkjRkzRk2bNr3gedPS0pSWliZJunVA+uV5sQAAAAACQoUrvP7zn//o2muv1YgRI/Tll1+WGi74448/av78+apbt67uu+8+bdu2Tf/73/909dVX65VXXlFGRobuvvvuUvFmz56tG2+8Ub169dLevXs1cuRILV68+ILntdvtstvtkqRXP/LvawQAAAAqClY19EyFK7x69OihOXPmqH///oqKilL79u1LfhcTE6O6detKkurWrauzZ88qIyNDSUlJkqSEhATFxsaWirdz50599tln+uijc9XUqVOnLtMrAQAAAFBZVLjFNdauXavWrVtr/vz56ty5s+bMmVPyO5vNdsHfJyYm6uuvv5Yk7d+/v2RIYbH4+Hg9+OCDWrhwoV5++WV16dLFvy8AAAAAQKVT4Qqv6667Ti+//LJ69eqlJUuWqG/fvr/69z169NDBgwfVu3dvzZgxQ1WqVCn1+4EDB+qjjz5S37591b9/fzVp0sSf6QMAAACohCrcUMP69euXLHLxc5s2bSr5/0svvSRJ+uqrr9SjRw/9/ve/1969e0t6vxYuXFjyt6+99pofMwYAAAACF3O8PFPhCi+r6tWrp6FDh2rmzJlyOp0aN25cWacEAAAAoJIJ+MKrdu3apXq3AAAAAOByC/jCCwAAAID/uBhq6JEKt7gGAAAAAFQ09Hh5IbnRVqP2IYWFxjl0bHzIqL3LBzW3TeaXN7Zl1zOOkRibZdS+qszfjzxFGceol/21cYyMmN8atQ/ywXtaNSTPOEb1wmPGMU4HNzJqHyqHcQ7VZH5fwIhC8xhF4TWN2tcMOm6egw8ON2fckUbts2okGucQm3fAOMbpkBjjGIXuMKP20W6z/aYkTbk/59J/dAlnHlxjHGN3s9uM2jfZ8YlxDj+punGMUJvTOMbJs2bHopAg8xxqhJqfX+w+Vcc4Rp3I00btI0POGOfgi/MkBBYKLwAAAABec1eIZQ0vvN/v5cZQQwAAAADwMwovAAAAAPAzhhoCAAAA8FqFGGlYDtDjBQAAAAB+RuEFAAAAAH7GUEMAAAAAXnO5yjqDioEeLwAAAADwMwovAAAAAPAzCi8AAAAA8LOAnOOVm5ur0aNH6/Tp08rJyVFKSoo++ugjTZgwQQkJCVq8eLGOHz+uwYMH69VXX9WaNWsUGxur/Px8Pfroo2rXrt0FMdPS0pSWliZJenXquMv9kgAAAIByieXkPROQhde+fft011136fbbb9fRo0fVt29fXXHFFRf83Y4dO7Rx40YtX75cDodDXbp0+cWYdrtddrtdknR4x1a/5Q4AAAAg8ARk4VWrVi3Nnz9fq1evVrVq1eR0Okv93v1/ZXlGRoauv/56BQcHKzg4WNddd11ZpAsAAAAgwAXkHK+5c+fqN7/5jZ5//nl17txZbrdbYWFhOnbsmCRp+/btkqTGjRtr27ZtcrlcKiwsLHkcAAAAgGdc7vL/rzwIyB6vTp06acKECfrHP/6hGjVqKDg4WKmpqZo4caLq1q2ruLg4SVLTpk3VsWNH9ezZUzExMQoNDVVISEBuEgAAAABlKCCrjBtvvFEff/zxBY/fdtttpX7Ozs5WdHS0li9frsLCQt11112qW7fu5UoTAAAAQCURkIWXp2JiYvTtt9+qe/fustlsSklJ0ZVXXlnWaQEAAAAVBqsaeqZSF15BQUGaNm1aWacBAAAAIMAF5OIaAAAAAFCeVOoeLwAAAABm3OVl2cBfZSvrBGRzuxmVaVVmRkZZpyBXOeisDHE7jGPk2yLN85Dz0n/0K2xymefgg23hsFUxjhHp/Mk4RnmQE1zbOEaozew9CVKRcQ5BPvhs+YLbZnawCS06a5yDI9j8820qyG3+frhs5vtemw8Ou6bvaSBtC6dCjdrvavYH4xwSd6w2juGLY5FLwcYxTPli32n6nkpSsGEevng/fKFxQqOyTsEjz6eXj+31a55MLvtz57LPAAAAAAACHEMNAQAAAHitQow0LAfo8QIAAAAAP6PwAgAAAAA/o/ACAAAAAD9jjhcAAAAAr7FGumfo8QIAAAAAP6sUhdfZs2d1yy23lHUaAAAAACophhoCAAAA8JqL9eQ9ErCFV15enp588kmdOnVK9evXlyT98MMPmjx5siSpRo0amjp1qiIjIzV58mR98803cjgcGjx4sG677bayTB0AAABAgAnYoYYrVqxQYmKi3n33Xd13332SpLFjx2r8+PFauHChkpKS9Oabb2rt2rXKycnR8uXL9eabb2rbtm0XjZeWlqbk5GQlJydfzpcBAAAAIAAEbI/Xrl271KFDB0nSDTfcoJCQEGVkZOjpp5+WJDkcDjVq1Eh79uzRb37zG0lS7dq19fjjj180nt1ul91ulyRlZmRchlcAAAAAlH+sauiZgO3xio+P19atWyVJ27dvl9PpVKNGjfTss89q4cKFeuqpp9SxY0fFx8eX9HKdPn1a/fr1K8u0AQAAAASggO3x6t27t0aOHKnU1FTFx8crNDRUEyZM0PDhw1VUVCRJmjJliho2bKj//ve/Sk1NVVFRkR555JEyzhwAAABAoAnYwiskJETPPffcBY8vXLjwgsfGjh17OVICAAAAAg5DDT0TsEMNAQAAAKC8oPACAAAAAD8L2KGGAAAAAPzPxVhDj9DjBQAAAAB+RuEFAAAAAH7GUEMvFAXAZrPJVdYpSJKK3MHGMUJthUbtvz9ZzziH5jV+NI7h8sF1kGCXwziGqcKQCOMYvvhcBNuKDNs7jXNwuc3fU5ut7IdvFAWFGsew+WAYiul3xOY23++5Zf7ZrFaYYxzjdFisUXtfbAunqhjHiHDlGsf4SdWN2ifuWG2cw85mtxvHSNix1jhGvivcqH2wD84NwoMKjGPkFEYbx4gKPWPUPtRmfjy1qez335eLD3YplQI9XgAAAADgZxReAAAAAOBnFF4AAAAA4GcVf7ISAAAAgDLjZjl5j9DjBQAAAAB+RuEFAAAAAH7GUEMAAAAAXnOxnLxHAr7Hq6ioSP369VNqaqp++umnC37fvn37MsgKAAAAQGUS8D1ex44dU05OjtLT08s6FQAAAACVVMAXXmPHjtXevXs1cuRI5eXlKScnR5I0ZswYNW3aVIWFhXr88cd1+PBhNW3aVBMmTJDNZivjrAEAAICKgVUNPRPwQw3Hjx+vxo0bKzY2VjfeeKMWLlyoSZMmacKECZKkgoICPfnkk1qyZIlOnjypTz/99KJx0tLSlJycrOTk5MuYPQAAAIBAEPA9XsV27typzz77TB999JEk6dSpU5KkK6+8UldddZUkqWXLltqzZ89F29vtdtntdknSrox9lyFjAAAAAIGi0hRe8fHx6tq1q7p06aLs7GwtW7ZMknTkyBFlZWUpLi5OX331lbp3717GmQIAAAAVh4uRhh6pNIXXwIEDNXr0aC1dulS5ubkaNGiQJKlGjRqaPHmyjh49qpYtW6pjx45lnCkAAACAQBPwhdfVV1+tpUuXSpJee+21C36/fv36y50SAAAAgEom4AsvAAAAAP7jZqyhRwJ+VUMAAAAAKGsUXgAAAADgZxReAAAAAOBnzPECAAAA4DU3U7w8QuFVBoJsRcYxnO5Qo/bBchnnUBTkg4+PeRrGOjk/Mo5xTM2NY+S7qxrHcAaHGccwdTYowjhGsNv8O2JT2R8FbLayz0GSgtzl4IvmA0GGOwy3zXyQhy/e08IQ8++IaR5uHwx4cctmHMMX39NQm9MwB/PvR8KOtcYxMprdahyjwfdmKzX74v3wRYwqwQ7jGKb7i/KyLRBYGGoIAAAAAH5GjxcAAAAAr7lYTt4j9HgBAAAAgJ9ReAEAAACAnzHUEAAAAIDX3Cxr6BF6vAAAAADAzyi8AAAAAMDPKsVQww0bNujw4cOy2+1lnQoAAAAQUALkdpF+VykKr6SkpLJOAQAAAEAlVikKr/T0dGVmZspms+nbb79VXl6eEhISNG3aNM2YMUMHDhxQdna2Dh06pJEjR6pDhw5lnTIAAACAAFIpCi9JcjgcqlWrlt5++225XC7dddddOnr0qCQpLCxMb775pjZt2qS5c+detPBKS0tTWlqaJOnZ5166rLkDAAAA5ZWLVQ09UmkKL5vNphMnTmjo0KGqWrWqzpw5I4fDIUlq3ry5JKlOnToqLCy8aHu73V4yR2xXxr7LkzQAAACAgFBpCq/PP/9cDRo00Msvv6wTJ07ok08+KbnngM1mK+PsAAAAAASySlN4XX/99fruu+/Us2dPhYWFqV69esrKyirrtAAAAIAKjRsoe6ZSFF5Op1M1a9bUe++9d8HvWrduXfL/hIQELVy48HKmBgAAAKASCPgbKK9fv14LFixQ+/btyzoVAAAAAJVUwPd4dezYUR07dizrNAAAAABUYgFfeAEAAADwH5eLOV6eCPihhgAAAABQ1ii8AAAAAMDPGGrohWA5zQL4oDc2wpVr1N7mgySy3HWMY0QEFRjHqHVqj1H7wogaxjm4ZX4vuDjHAeMY+2yNjWOYig4+bRyj7pndxjFORF5t1D7YZfg9lxTkLjKOcTaoqnEM08+nzWa+v7D5YKnhYLfZe1JgM9+WQW6XcYyzQRHGMUJcDqP2hbZw4xzC3WeMY5wJijKOcfKsWYy4KoXGOeS7zLdng+/XG8fY19xsTnvsN5uNc4gJM9/vHThlflyuG2V2LIoMNv98+2LfWVGwmrxn6PECAAAAAD+j8AIAAAAAP2OoIQAAAACvuVnV0CP0eAEAAACAn1F4AQAAAICfMdQQAAAAgNdcLGvoEXq8AAAAAMDPKl3htWHDBqWlpV30dzNmzNDixYsvc0YAAAAAAl2lG2qYlJRU1ikAAAAAAYNVDT1T6Xq80tPT9fjjj6tnz54lj/Xs2VMHDhwow6wAAAAABLJKV3h5Ky0tTcnJyUpOTi7rVAAAAABUMJVuqOHFuD1YicVut8tut0uSMjMy/J0SAAAAgABSKQuvqKgoZWdnq6ioSHl5eQwzBAAAALzEHC/PVMrCKzo6Wu3bt1ePHj1Uv359NWjQoKxTAgAAABDAKl3h5XQ6FRoaqokTJ17wu8GDB5dBRgAAAAACXaVaXGP9+vVasGCB2rdvX9apAAAAAAHB5S7//8qDStXj1bFjR3Xs2LGs0wAAAABQyVSqHi8AAAAAKAuVqscLAAAAgG+xqqFn6PECAAAAAD+jx8sL4c48o/anQmKNcwiyFRm1d9mCjXOIcx0xjpHtrm0c41h0glH7g/lxxjnUUbZxjKDQKOMYoW6HcQxTwTL7bEqSMyTCOEaI4bZw28yvSwW5Co1juHxwfSzcXWCYg/n+wheKbGaHrCC5zHPwwbYIk9M4htMWatTeF58rX3xHbDK/Sh4SZL49TQX74LPli20R+81mo/YnWrQ1ziFmx1rjGOGh5seRYMPzJJvN/P3wxXuKwELhBQAAAMBrbjdFpicYaggAAAAAfkbhBQAAAAB+xlBDAAAAAF5zsaqhR+jxAgAAAAA/o/ACAAAAAD+j8AIAAAAAP6sUc7w2bNigw4cPy263l3UqAAAAQEBhOXnPVIrCKykpqaxTAAAAAFCJVYrCKz09XRs3btTBgwe1dOlSSVLPnj314osvasWKFTpw4ICys7N16NAhjRw5Uh06dCjjjAEAAAAEkkpReF1KWFiY3nzzTW3atElz5869aOGVlpamtLQ0SdLMaRMuc4YAAABA+eRmOXmPVNrC6/yxqM2bN5ck1alTR4WFhRf9e7vdXjJH7NAP3/g/QQAAAAABo9IUXlFRUcrOzlZRUZHy8vJ04MCBkt/ZbLYyzAwAAABAoKs0hVd0dLTat2+vHj16qH79+mrQoEFZpwQAAABUeAw19EylKLycTqdCQ0M1ceLEC343ePDgkv8nJCRo4cKFlzM1AAAAAJVAwN9Aef369VqwYIHat29f1qkAAAAAqKQCvserY8eO6tixY1mnAQAAAAQkFzdQ9kjA93gBAAAAQFmj8AIAAAAAPwv4oYYAAAAA/IdVDT1D4eWF/NBqRu3D3GeNczhrizBqHySXcQ6hMn8doTancQy3zO7DdmXEMeMcQuQwjlFoCzeOUcudZRzDVOSZE8Yxsqo2NE/EULCKjGO4QswHFVRx5RvHKLKZ7eqD3ebfU2dQqHEMlzvYqH2Yu8A4B4ctzDiGL7hkti2quk4b53A2qKpxDF+8JzVCzb5nQT74rocHmb8Om8xPXGPCzF5LzI61xjlkNLvVOEbD7/9lHCPE8PwiWOb7PeDnGGoIAAAAAH5GjxcAAAAAr7lZ1dAj9HgBAAAAgJ9ReAEAAACAn1F4AQAAAICfMccLAAAAgNdcLCfvEXq8AAAAAMDPKLwAAAAAwM8YaggAAADAa26GGnokIAuv9PR0rVu3TgUFBTp27Jjuv/9+rV27Vrt27dKwYcN05MgRrV69Wk6nU1FRUZoxY4Y+/PBDvffee3K5XBoyZIhuuummsn4ZAAAAAAJEQBZekpSXl6e5c+dq5cqVmjdvnpYuXarPP/9c8+bN03XXXad58+YpKChI/fr107Zt2yRJ0dHRmjVr1kXjpaWlKS0tTZL03PPPX7bXAQAAAKDiC9jCq3nz5pKkqKgoJSQkyGazqXr16nI4HAoNDdXQoUNVtWpVHTlyRE6nU5LUqFGjX4xnt9tlt9slSRmZmf5/AQAAAEAF4HYH3lDDgoICPfXUU8rOzlZkZKSeffZZxcbGlvqbadOmacuWLQoKCtLw4cPVunXrX40ZsItr2Gy2iz7ucDi0Zs0avfzyyxo7dqxcLlfJhyUoKGA3BwAAAAAPLV68WImJiVq0aJHuvfdevfbaa6V+v2PHDn399ddatmyZpk+frilTplwyZsD2eP2SkJAQRUREKDk5WWFhYapdu7aysrLKOi0AAAAAfnL+tCGp9Gi2i9myZYv69+8vSUpKSrqg8IqLi1N4eLgKCwuVm5urkJBLl1UBWXglJyeX/D8pKUlJSUmSzg0/nDt3blmlBQAAAAQct8tV1ilc0q8VWsuWLdP8+fNLPVazZk1FRUVJkiIjI3X69OlSvw8JCVFQUJDuuOMOnT59WpMmTbpkDgFZeAEAAACAJ1JSUpSSklLqsUGDBikvL0/SuUX7oqOjS/3+/fffV61atfTWW28pLy9PvXr1UsuWLXXFFVf84vMwqQkAAAAAztOqVSutX79ekrRhw4YLFs6Ijo5W1apVFRwcrMjISIWFhZUUar+EHi8AAAAAXnMF4A2UU1NTNXz4cKWmpio0NFQvvPCCJGn69Onq3LmzunTpoq+++kr33XefioqK1KVLF8XHx/9qTAovAAAAADhPRESEXnnllQseHzZsWMn/J06caCkmQw0BAAAAwM/o8fLCSWcNo/ahNqdxDjE6btT+bFCEcQ45qmUcI3HLPOMY+9vcZxzDVIir0DhGvq2qcYzQoDCj9i6b+bWY4+HNjGNE204Zx6j5016j9sejf/mG6p4qcJl/z4rcwcYxwm0FRu3PKNI4h1C3wzhGZNFPRu3Phph/x5zuUOMYNpkPyanuMDsGHAxqYJxDNf36XAZPBLmLjGPsPlXHqH3j6keMc8gpjL70H11ClWDz78iBU2bnJ+Gh5u9Hw+//ZRxjb/ObjWNEfr3VqH3NcPPjkC++6wgsFF4AAAAAvOZ2U2R6gqGGAAAAAOBnFF4AAAAA4GcMNQQAAADgNXcALifvD/R4AQAAAICfUXgBAAAAgJ8x1BAAAACA1xhq6Bl6vAAAAADAzyi8AAAAAMDPAmqoYXp6utatW6eCggIdO3ZM999/v9auXatdu3Zp2LBhOnLkiFavXi2n06moqCjNmDFDI0eOVJcuXXTzzTcrIyNDzz77rN54442yfikAAABAheByu8o6hQoh4Hq88vLyNGfOHA0YMECLFy/WzJkzNXHiRC1fvlwnT57UvHnztGjRIjmdTm3btk0pKSlasWKFJGn58uXq0aPHReOmpaUpOTlZycnJl/PlAAAAAAgAAdXjJUnNmzeXJEVFRSkhIUE2m03Vq1eXw+FQaGiohg4dqqpVq+rIkSNyOp1q166dpkyZouzsbG3atElDhw69aFy73S673S5J2rLzxGV7PQAAAAAqvoArvGw220UfdzgcWrNmjZYtW6b8/HwlJyfL7XbLZrOpS5cumjJlitq3b6/Q0NDLnDEAAABQcbGqoWcCrvD6JSEhIYqIiFBycrLCwsJUu3ZtZWVlSZKSk5N188036+9//3sZZwkAAAAgEAVU4XX+/KukpCQlJSVJOjf8cO7cub/YrqioSK1bt1ZCQoLfcwQAAABQ+QRU4eWNVatWaebMmZoyZUpZpwIAAABUOAw19EylL7z++Mc/6o9//GNZpwEAAAAggAXccvIAAAAAUN5QeAEAAACAn1X6oYYAAAAAvOd2M8fLExReXoizHTFqH+xyGueQH1rNqH2Q22Wcw5VnM4xjHGzbwzhGqLvQqH21gmzjHHLC6xrHKHSZ30Mu1plr1N4m8x2nO/Ti99KzIq/I7PMtSYXRTY3aRxXlGOfgDjYfVBDhOm0co0CRRu3DbGbfMUmKcJl9NiUpPzjKLIAPzgtC5DCOEawi4xinQmsatb+i6JBxDk53mHGMgiCzz6Yk1Yk0+4744v2ICj1jHCNI5sflulGG28Jmvi1CbObnOJFfbzWOkdfyN0bt6+xYa5yDL46pCCwMNQQA6UY0DAAAIABJREFUAAAAP6PHCwAAAIDXXC7zHtvKgB4vAAAAAPAzCi8AAAAA8DOGGgIAAADwmtvFQiKeoMcLAAAAAPyMwgsAAAAA/IyhhgAAAAC85vbB/WErA3q8AAAAAMDPArbHKz09XevXr1dBQYH279+vAQMGqFmzZpo0aZKCg4NVpUoVTZo0SWvWrNGpU6c0aNAgFRYWqmvXrvrggw8UFhZWKl5aWprS0tIkSX97dnJZvCQAAAAAFVTAFl6SlJubq7feekt79+7VwIEDVbVqVU2ZMkXNmzfXmjVr9Mwzz2jSpEnq1auXHnnkEa1du1adOnW6oOiSJLvdLrvdLkn6cdf2y/1SAAAAgHKJVQ09E9BDDZs1ayZJqlu3rgoLC5WVlaXmzZtLktq2batdu3apevXqat68ubZs2aIVK1aoR48eZZkyAAAAgAAU0IWXzWYr9XNcXJx27NghSdq8ebMaNmwoSerZs6fmz5+vgoICJSQkXO40AQAAAAS4gB5q+HOTJ0/WpEmT5Ha7FRwcrKlTp0qSfvvb32rs2LH661//WsYZAgAAAAhEAVt4JScnl/y/SpUq+vTTTyVJ77777kX/ftWqVZclLwAAACCQMMfLMwE91BAAAAAAygMKLwAAAADws4AdaggAAADA/1xuV1mnUCHQ4wUAAAAAfkaPlxdctmCj9oWh4cY5FLnN3jqbzCdB5lepbhwjr6iacYzwoAKj9meq1DDOIVSF5jFsF9642yrT99XmgytWNfKPGMc4U8X8tg6m26IgONI4h2A5jWM4gs33F8EqMmof6fjJOIczYdHGMVxu82uF4e4zRu0dPvieumw+uOZpuAs/ExytKu58oxhOW6hZEvLNvjMyxOw9tcl8vxdqcxjH8MVxOTLYcFvYzHPwxX6vZvgp4xh1dqw1ap/R7FbjHBJ3rDaOgcBC4QUAqBRMi65AYlp0AcD5WNXQMww1BAAAAAA/o/ACAAAAAD9jqCEAAAAAr7ldrGroCXq8AAAAAMDPKLwAAAAAwM8YaggAAADAa6xq6Bl6vAAAAADAzyi8zvPDDz9o8+bNZZ0GAAAAgABD4XWe1atXa/fu3WWdBgAAAIAAUynmeDkcDo0aNUo//vijioqK9NBDD+mqq67SlClT5Ha7dcUVV2js2LFasWKFQkNDde2116pFixalYqSlpSktLU2S9NL0aWXxMgAAAIByx+1mOXlPVIrCKy0tTTExMXruueeUm5ur5ORkhYaG6pVXXlFCQoLeffddHT9+XN26dVOtWrUuKLokyW63y263S5L27f7hcr8EAAAAABVYpRhqmJGRobZt20qSqlWrpoSEBO3evVsJCQmSpN69e+vaa68tyxQBAAAABLBK0eOVkJCgL7/8Un/4wx+Um5urnTt36uqrr9bevXvVsGFDvfHGG2rUqJFsNptc3HkbAAAA8JiL5eQ9UikKr549e2rs2LFKTU3V2bNnNWjQICUkJGjUqFEKCgpS7dq19eCDDyo0NFTTp09XQkKCbrzxxrJOGwAAAECAqBSFV1hYmJ599tkLHl+0aFGpn2+++WbdfPPNlykrAAAAAJVFpSi8AAAAAPiHm6k6HqkUi2sAAAAAQFmi8AIAAAAAP2OoIQAAAACvuVnV0CMUXl4ospltNpu77D+cNpmPxXXLZhwjyFb2eZyxVTPOIcKdZxwjyAfvSZCryKi9Lz4XvuB0BxvHCDNsb7OZf0998R0JdjmNY7hsZtuzKMj8UOF2+2B/Yfj5LLSFK9xl9l1128wHigS5zd9TUza3D77r5m+pT9hUHo6p5jn4JIbhfqs8bEupfGzPxB2rjXPY2ex24xhNHD8Yx0D5wVBDAEClYFp0AQBggh4vAAAAAF5z+6IXvRKgxwsAAAAA/IzCCwAAAAD8jKGGAAAAALzGqoaeoccLAAAAAPyMwgsAAAAA/IzCCwAAAAD8jDleAAAAALzmdrGcvCfo8QIAAAAAf3MHqMzMTLfdbnf37t3bff/997uPHDnifv755912u93ds2dP9z//+U+32+129+nTxz127Fh3nz593L1793ZnZWVdNN6SJUvc3bp1c3fr1s29ZMmSX33uS/3eE+UhRnnIobzEKA85+CJGecihvMQoDzmUlxjlIYfyEqM85FBeYpSHHMpLjPKQgy9ilIccykuM8pCDr2Kg4gjYHq///Oc/uvbaa/X2229r4MCBWr16tQ4cOKAlS5ZowYIFmj17tk6dOiVJatWqlRYuXKg77rhDr7/++kXj2e12paenKz09XXa7/VefOy0tzTj/8hCjPORQXmKUhxx8EaM85FBeYpSHHMpLjPKQQ3mJUR5yKC8xykMO5SVGecjBFzHKQw7lJUZ5yMFXMVBxBOwcrx49emjOnDnq37+/oqKi1KxZM3333Xfq27evJMnpdOrQoUOSpBtvvFHSuQLs008/LbOcAQAAAASmgO3xWrt2rVq3bq358+erc+fOSk9PV7t27bRw4ULNnz9fd9xxh66++mpJ0rfffitJ+uqrr9S4ceOyTBsAAABAAAqeMGHChLJOwh+qVKmiSZMmacWKFfruu+80ZcoU7dmzR7NmzdI777yj+Ph4/f73v9eKFSu0Z88eLV68WAcPHtTIkSMVERFh/PzXXXddQMQoDzmUlxjlIQdfxCgPOZSXGOUhh/ISozzkUF5ilIccykuM8pBDeYlRHnLwRYzykEN5iVEecvBVDFQMNrfb7S7rJMpS3759NWHCBCUkJJR1KgAAAAACVMAONQQAAACA8qLS93gBAAAAgL/R4wUAAAAAfhawy8nDO0eOHFGdOnVKfs7MzFR8fHwZZlR2HA6HQkNDyzoN+Nhnn31WcguJsmiP8sfpdCok5P8fDk+dOqXo6OgyzAgw92v3h7rU/Uj9obzsO3/+fQcuJz55PrR3717t27dPTZs21RVXXCGbzWap/V/+8helpKSoU6dOCg4O9rjd5s2bf/F3bdu29SjGzp07dfToUT3//PN66qmnJElFRUV68cUX9fe//93jXCQpNzdXc+bM0bFjx3TzzTeradOmatCggaUYffv2LbX9QkNDVadOHf31r38tuQ2AJ3ls2LBBhYWFJY/de++9HueQnJysG2+8USkpKUpMTPQ8+XIqNzdXNptNn3zyiTp16qTq1at73PbMmTM6deqUQkJClJaWpnvvvVdXXXWVpeffuXOnJkyYoNOnT6tLly5q0qSJOnXqZCnGjh07NHr0aB05ckS1a9fWlClTdO2111qKMWPGDKODv0n7mTNn/uLvBg0aZCnWsmXLlJKSUvLzggULdP/993vc/oknntALL7xg6TnLK28/28eOHVNubq6GDx+u6dOny+12y+Vyafjw4Vq+fLmlHA4fPqwPP/xQZ8+eLXnM6ntq6ttvvzVeHW3SpEnq0aOHmjdvbrnt+++//4u/s7Lvlcz3Fz8/LoaEhKhu3bqlLixeyqeffqpt27bp0UcfVb9+/fTQQw/p97//vcfti61bt0579uxRkyZN1KFDB0ttN23apLfffrvUcWzBggUetT127Jil5/JHDucz3fdK3p8nna9Lly7q1KmTUlJS1KhRI8vtt23bpuuvv77k5y+++EK//e1vLcXIzs7WrFmztHfvXjVp0kQDBw60dExGxcUcLx9555139Mknn+inn37Svffeq/3792vcuHGWYmRkZOi9997Tpk2b9Pvf/14pKSlq2LDhJdsNHTpUkrR//345HA5df/312r59uyIjI7Vw4UKPnvvLL7/Ue++9p40bN5YcGGw2m2644QbLV8aGDBmipKQkpaen68knn9SLL76od955x1KMkSNHqlWrVmrdurW2bt2qdevWKSkpSR9++KHmz5/vUYz7779fcXFxqlu3bsnrKd5WnnC5XNq4caPee+895eTkqGvXrrrzzjsVGRnpcYz3339fr7/+ugoLC+V2u2Wz2bR27VqP2/sqxrBhw9S+fXt9/fXXcrlcys7O1quvvupx+4cffljJyclavXq1GjdurM8//1xvvfWWpRweeOABTZw4UWPGjNHf/vY39e/fX+np6ZZi9O3bV6NHj1azZs30/fff6+mnn9aSJUssxejTp4+qV6+uRo0aKSjo3GhrK58Lk/bFua5Zs0ZXX321WrVqpW3btunw4cO/WpSd78MPP9Snn36qzz//vOQkpqioSLt27dLKlSs9fh2DBw/WI488okaNGpVc5AgLC/Oo7c8vjJzP0xMyX8SQzD7ba9as0fz587Vjxw41a9ZMkhQUFKSWLVvqscce8zgHSerZs6duuummkv2NJN13330etb3llltKbYuQkBA5nU6FhYXpo48+8jiHxx9/XAcPHlTXrl3VtWtXr3rtNmzYoPfee09Hjx4tiVOtWjWP2hYX8lu3blVERIRatmypbdu2yel06o033rCUh+n+onfv3jp+/LiuvfZabd++XaGhoSosLFRKSor69+/vUYxu3brpzTffVM2aNXX69GkNGDDA8v7m6aefVk5Ojlq2bKktW7boqquu0vDhwz1uf/fdd2vUqFGlCkaro1AOHTp0wWNXXnnlZc1BMt/3St6fJ52vsLBQn376qVasWKGzZ88qOTlZXbt2vWS7L7/8Urt379a8efP00EMPSTq37120aJE+/PBDSzn07dtXd9xxh1q1aqUtW7Zow4YNev311y3FQMVEj5ePrFy5UosWLdL999+vBx98UN27d7ccIyEhQcOGDdOJEyc0ZcoU3X333Wrbtq2GDh1a6urKz7344ouSpD//+c967bXXFBISoqKiIv35z3/2+LnbtGmjNm3a6LvvvrPcg/BzJ0+eVI8ePfTBBx+oVatW8qa2P3TokKZNmybp3A7+H//4h1JSUiz1vrndbj3//POWn7tYUFCQkpKSJEnLly/XwoUL9d5776lbt24eF6Nz5szR7NmzS52MWeWLGAcPHtQ999xT8joeeOABS+1PnTqlW2+9VQsXLtT06dO1ceNGr/Jo0KCBbDabYmNjLRWwxdxud8kJcvPmzb0aLuLNd9NX7YtPxD/55BMV30Kxa9euJQdxT3To0EG1a9fWyZMnSz6HQUFBqlevnqVc9u7dq4cffrjkZysF/dNPPy1JevXVV3XrrbeqdevW+uabb7Ru3TqPn98XMSSzz/Ztt92m2267TevXr1fHjh0tPe/PRUZG6vHHH/eq7ccffyy3262nn35a9913n1q0aKHt27dr0aJFluK89NJL+umnn/Thhx/q0UcfVWxsrHr27Kl27dp5HCMpKUlJSUklx6Hp06erc+fOGjx48CV7uZ944glJUr9+/UoVWn/6058svY5iJvuL8PBwffDBB6pSpYoKCws1ePBgzZgxQ3369PG48AoJCVHNmjUlSVFRUSXFghU7duzQ4sWLJZ0rJj0txovVrVtXv/vd7yw/7/kef/xx2Ww2uVwuHThwQA0aNCjJ6XLlIJnveyXvz5POFxYWps6dO6tWrVpasGCBZs2a5VHhFR0drePHj6uwsLCkN9Fms5WMErKqV69ekqRmzZrp448/9ioGKh4KLx8pLi6sXjk+3/r167VixQplZmaqa9euGjVqlJxOpwYMGKAPPvjgku3PH1ZQVFSkEydOePzcdrv9F68+W73CJ527KiWdmzPmzcHK4XBo48aNatmypb766is5nU79+OOPys/P9zhG06ZN9b///a/UkBkr78v06dO1du1a/fa3v9WAAQPUokULuVwuJScne1x41atXz/IwS3/EcDgc+uc//6nGjRvrxIkTOnnypOX2c+fO1TXXXKPdu3crLy/Pcg7Vq1fXkiVLlJ+fr5UrV3p1NT4kJETr1q1TmzZttHnzZq++Z126dCm5Cu92u5WVlWWpvadDXX9NTk6O9u/fr/r16yszM1O5ubket61evbratWundu3aKTs7u2RoW1FRkaUc/vGPf0g6d6GkevXqloZGF1/tPn78uO68805J0h/+8AePe9h9FUMy/2xLUlxcnCZMmFBqmGDxhR9PNWnSRCtXrlTz5s1LtqWnw5iKP8c//vijWrRoIUm65pprtGfPHks5SOe256FDh5STk6OEhAR9/PHHev/99z1+PRkZGUpPT9e6devUrl07LVq0SE6nU4MHD/a4x+nEiRMl8+RycnK8ek9M9xc5OTmqUqWKpHPbNycnR2FhYXK5XB7HaNGihZ544gn95je/0TfffKNrrrnGUg7SuZ6l4rnTx48ftzTUUZJq1qypcePG6Zprrin5XFkdhXL+XK9Tp05ZHo3jixwk832vZH6eJJ0b8v3xxx/rmmuuUd++fT2ekpGYmKjExESlpKToxIkTat68udasWeNVURofH68PPvhA7dq103fffacaNWqUfN+9Gf6IioPCy0fuuusu9e7dW4cOHdKAAQN02223WY7xwQcfKDU19YKrk57OE+jRo4fuuusuJSYmavfu3Ro8eLDHz13ca+YLY8aM0ahRo5SRkaEhQ4Zo/PjxlmM888wzmj59uqZOnarExERNnTpVW7du1ciRIz2O8cUXX+jTTz8t+dnqEL2GDRsqPT291JXWoKAgj4eESeeuuvbv37/UyZjVoRW+iDFgwAB9+OGHGjlypBYuXGh5GNXw4cO1Zs0a/fWvf9U//vGPkt4aK6ZOnarZs2crJiZG3377raZMmWI5xpQpU/Tss8/qhRdeUEJCgiZNmmQ5xqBBg+RwOJSVlaWioiLFxcXp7rvv9rh98ZVit9ut3bt366qrrvL4wF1s1KhRGjp0qI4eParatWvrueees9ReOtdjtH79esXFxZUMQbVykWTz5s16+umnVVRUpM6dO+vKK68sNWfMU8uWLVOLFi309ddfKyIiwnJ70xj9+/fXP//5T40YMcKrz7YkjRgxQn369LF8Uny+77//Xt9//33JzzabzfI8mKioKL388ssl28LqPMqUlBSFh4erZ8+eevTRR0sKun79+nkcY/To0bLb7Ro8eLDCw8NLHrfSWzFw4EB1795d1apVU25urqZOner5i/g/pvuLW2+9VampqWrRooW2bdumW265RYsWLVKTJk08jjFmzBitXbtWe/bs0R133KFbbrnF47bFc8EKCwv1ySefqG7dujp69KhiYmIsvY7iCz3Hjx+31O6XREVFaf/+/WWSg+m+Vzp3ntSrV68L5lRZmU9ZvXp1LV68WFFRUZaeu9iUKVN00003qXnz5tqzZ48++ugjy/NlMzMzlZmZqWXLlpU8Nm7cOK/2G6hYmOPlQxkZGdq5c6fi4+PVtGlTy+0feughvf3220Y55ObmKjMzU1dffbViY2Mtt79YUWF1gnhhYaF2796ta665RmvWrFHHjh0r5OqAe/fu1apVq+RwOCRJWVlZmjhxoqUYK1asuOCxbt26XfYYc+fO1b333uvVZ0IynyNQ7PTp07LZbFqzZo3lBT6kc1ext2/frvbt2+udd97xah5Lnz599M4772j06NEaO3asHnroIUvDbs5XWFioxx57TK+99ppX7U0kJydr+fLlXvUoS+fmwLz66qsaPHiw3nzzTaWmplqec3fs2DHNnTtXGRkZio+P15AhQ1S1atXLHmPPnj3av3+/1wsb9evXz/KcxUspLCy03CN75swZrVixQrt371Z8fLx69eplaQGBmTNnGi/o4ctFV7KzsxUdHW1p//9rvXxWewJ27NihzMxMNW7cWImJiTpx4oRiYmI8/nz4YqEoX8jKyirVS9SyZUtL7c8f0ZKdna3f/e53JUN9PeGr/b8v9r0Oh0Pffvttqe1htXg7fPiwpk2bpoyMDDVs2FAjR460NJLBbreX6kXs27ev5Z566dzx8ODBg6pXr55XQ+9RMdHj5SPn98Rs2LChZBW+3r17e3xyGR0drTVr1pSaeGrlQLNr1y6NHz/eaNW4WrVqSTp3NX/79u2WhmUUe/LJJ3XTTTeVDJXx5mrQ7Nmz9eabb5a64vrvf//bUoy1a9dq0aJFcjgccrvdOnnyZMnwKk+MGDFCnTp10ldffaW4uDidOXPG0vNL54ZWpKWlaffu3WrYsKFSU1Mtx/j5SUJISIi+/PJLtWnTxuMYERERevjhhxUXF6fu3bsrKSnJ0smp6RwB6cJFED755BNLC3xI53r6ioe4VK9eXU899ZTlCcnF88Ly8/MVHh5eUlh7o6ioSD/++KPHfz9kyBC98sorF10Zzernu0GDBjp79qzXvUxBQUGqUaOGbDabqlSp4tWBv3bt2urQoYMaNWqkFi1aeLXKmGmM8xc26tatm/bt22d5KNVVV12lN954o1SvstXV65YsWaK333675IQwNDRUq1atshSjSpUqCgsLU0xMjBITE/XTTz9Zuljy2WefGRdeDodDO3bs8GrRlWImvam/9N5Z7Qk4/yJiZmamVq9ebXnbjBo1SklJSdq8ebNq1aql0aNHW14oyvS4PGrUKG3dulX5+fkqKChQvXr1tHTpUo/aFq98en7PadOmTRUdHa0ZM2aoffv2atWq1SXj+GL/L6nku1287z1/lURPDR482LjXbOzYsUpNTVXbtm31xRdfaPTo0R4v2lVsz549atSokfbt2+fVedKqVas0a9asku+IzWYrNecWgYvCy0fOnj2revXqqU2bNvrf//6nbdu2KTY2VsOHD9fs2bM9inHixIlSX36rB5rJkydr2rRpGjNmjHr06KH+/ftbLrx+PvHX00nI5zt69GhJgTFgwAD17dvXcoyPPvpIGzdu9PqkUjo3aX/s2LFasmSJ2rVrp02bNllqHx4err/85S/au3evpk2bVjIR1opx48YpOjpa7du31xdffKExY8Zo+vTplmKsXLlSBQUFJfMMzp49q5CQEF1zzTUaNWqURzFSU1OVmpqqXbt2afbs2Ro/fry6d++uBx54wKMeI9M5ApL5Ah/SuQN2586dJZ0ras8fpuGpP/zhD5o5c6aaNWumnj17Wi44zj8hdzqdll7HK6+8Isl6kXUxhw8fVqdOnUquwFsdali/fn298MILOnnypN544w2vrmC/+OKLOnLkiDIyMhQaGqo33njD8rBl0xjnL2z0wAMPeDWB3+FwaM+ePaV6W6wWXkuXLtXChQs1a9Ysde7c2fKJnHRufxEXF6f//Oc/uu666zR8+HDNmTPH4/aFhYW69957S128s3rRa8+ePV4vulLs5Zdf1jvvvKPBgwdr4MCBSk1N9bjw8qbn4GJ8cRHRFwtFmR6XMzMztXLlSo0bN06PP/64Hn30UY/bFg+dvdgS9k6nU+PHj/foYqQv9v+SdPvtt+vVV19Vs2bNZLfbvRrql5ube0GvmVVnz57VrbfeKuncAjvz5s2z1H706NEaMmSIdu/erXr16nk1VePtt9/W0qVL1a9fPz388MPq3r07hVclQeHlIydOnCj58nXo0EF/+tOf9Nhjj6l3794ex/j5Acebq0Gmq8adf+Jx7NgxHT582HKM4jiNGjXS/v37vTrgXXXVVaV6u7wRExOjli1basmSJUpOTrY8jMrtduvYsWPKy8vTmTNn9NNPP1nOYd++fXr33XclndvBW13RSjp3gJw/f76CgoLkcrk0YMAAvfXWW5ZinTp1SitXrtTf//53RUVFafTo0XI6nXr44YctX8H1Zo6A5JtFEEJDQ7Vp0ybdcMMN2rZtm1fD7M7/Tnbs2NHyUsS+KJq2bt2q9PT0UsNYrQ51Mx0O9vTTT2vZsmVq3bq1qlatqsmTJ1uOsWXLFr377rvq27evunXr5tVVcNMYvljYaNq0aaWGK8bFxVmOERMTo7i4OOXl5aldu3YlRbYV+/fv15QpU/Tll1/qlltusbwE+5NPPmn5OX/OyqiAX+KL3tQOHTqUDA08efKkwsLCVKtWLY0fP17t27e/ZHtfXESUzBeKksyOy1WrVpXNZtOZM2cUGxtrqYe+uOD6paHp3nzOvd3/S+cKwX//+99yOBwKDw/3qofcF71mRUVF+uGHH9S0aVP98MMPltsfOHBAhYWF6tSpk3bu3KmMjAzL988LCgpSWFiYbDabbDab0UVmVCwUXj6Sm5urjIwMJSQkKCMjQ3l5ecrJybE0PM10qIovVo07/0pWlSpVNGzYMMsxRo0apccee0zZ2dmKi4uzNJa8mMPhUJcuXUpuXGyz2SyfaIaGhmrz5s1yOp3auHGj5ZtJDho0SGvWrNE999yj2267Tffcc4+l9tK5K2v5+fmKiIhQQUGB5ZXnpHNXXYvv6eN0OksKQCsHnB49eqhr16566aWXSi1Lv2PHDo/aF88RcLvdOnHihFerOPXv318rV670eoEP6dzV42effVaTJ09W48aNLc25Gzp06C8Or7Ty2fLFkN7JkyfrwQcf1KpVq5SYmOjVyUNISIiee+455eTk6I9//KOaNm1qaTGG/Px8xcTE6IYbbpB0rufI6k1ui4qKdPbsWdlsNhUVFXl1Ymoa4+677zZe2MgXwxWjoqK0Zs2akp5HK6vKFitejdZmsyk3N9fytkhMTNS///3vUvNfrN7Y1XSItuSb3tS2bdtq0KBBio+P1/79+zVz5kw98sgjeuqppzwqvM6/iJiVleXVRcQxY8Zo9OjRJQtFWVlU6PTp04qKijI+Ll933XV66623FBcXp6FDh3p1DPklnt5C4WJzxLwxffp0TZw40ehGwb7oNRs7dqxGjx6trKwsxcXFWb7oNH/+/JKFt3Jzc/XAAw9YPj9o06aNnnjiCR09elTjxo3zeCl8VHwUXj4ybtw4PfXUU8rKylLdunU1duxY/fOf/9TAgQM9jmE6VOXnq0B5s5LUz3vdvJn/csMNN1i639bFDBgwwKi9dO6KfmZmpv7617/qb3/7m4YMGeJRu/NvZlpcAIeHh+tf//qXpRtfSudu4nzPPfeoSZMmlleaLNarV6+SE/zMzEz1799fs2fPvujwkV+yatWqUkVH8QHH0/sOnT+UokqVKiXDeKy4/fbbdfvtt0vDFtrmAAAgAElEQVSSpeEy52vQoMFFF7IYP378JQt8b3obL8YXQ3qjo6N19913a9OmTRo8eLD69OljOY/iYTavvfaa2rRpoxEjRng890OSHnnkEV111VUl76XVBSkk6cEHH1RycrJOnDihlJQUr4b9PPDAA0Yx+vTpoxtvvFG7du3yemEjXwxXnDx5svbv368nnnhCc+fO9Wrlz8cff1ypqak6duyY7Ha7Ro8eban9kCFD1LBhQ+3cuVNVqlTx6iq66RBt6cLeVG9WHz1y5EjJLQfq16+vw4cPq0GDBh73khSvECed22cV32PMEz8/BsTGxur48eN64oknPL6h9cCBA/Xuu+8qMjJSBw8etHxcLp6f5Xa7S1YT3Lt3r66//npL87NM+GqOWLEmTZpYuqfcxfii12zHjh3Ky8tTSEiITpw4oUceecTScFqbzVbSc1mtWrWS2xZY0bt3b33yySeKj49Xenq6ZsyYYTkGKiYKLx/57rvvlJeXp7CwMGVnZ+vJJ5/U6tWrLcUwHaqyYMGCUkNNXnjhBUsHG8k3E8Tff/99vfHGG6XuiePpTm3dunXq1KnTRVe2snrl9oorrtCOHTv0r3/9q6TXyhO/dDNTb4ZRde3aVUlJSfrxxx919dVXW15KWDq3RPRtt91Wct+nmJgYFRUVWTrgzJgxo+QqdkFBgRo2bKiVK1d63D44OFhTp071ehUoyTcLpvwST+539Gt/Y/WzZTqk12azadeuXcrPz1dmZqbl3ljpXG/qTTfdpFmzZik+Pt7ywd/tdlu+V9XP1ahRQ4sWLdK+ffu8Xkm1bdu2RjGWLl2q3bt3a9SoUfrTn/6krl27Wu65MxmuuG3bNl1//fXaunWrpHPDztu3b+/VRauIiAitWrXK8up755s4caJGjhypKVOmWBrqXsxkiHbxtvjss89Ur169kpt6f/HFF5bnzNWuXVvPP/+8WrZsqa+//lq1atXSpk2bPF4h8c4779S8efNK3odnnnnG4+XgfXFD6/DwcHXv3l379u1TQkKCJOmrr77SX/7yF4/mYhbPzyouPiWVjACxMj/LhK/miBW79dZbZbfbS70mq/sgX/Savfnmm5o9e3ap0R9W1K9fX88884zatGmjL7/8UvXr17ccY8SIEfrLX/6iRYsWaejQoZo2bZrP5jeifKPw8pFly5YZT6z2dqjKsmXLtHz5cmVkZGjDhg2SJJfLJYfDYbnw8sUE8Tlz5mjWrFle7dSK5/14cyL6cy+88IL27dunVq1a6f3339eWLVs86rH6pZuZZmZmevzcr732mh5++OGLDm/zdFibL2IU27BhgzZs2KCpU6fqoYcesjz8c8yYMcarQPliwRQTvvhMSb4Z0jtixAjt2rVLffv21ZNPPunVapdhYWHauHGjXC6Xtm7d6nGxUDyssV69evr666917bXXloppxYwZM/Tuu++WfE+8MXjwYMXGxqpHjx6W50lI5+6rVnwi+/rrr6tPnz6WCy+T4Yr//e9/df3111/0QobVYuOtt97SwYMH1bVrV69ulSD9/+HNxfOCrDIZou3LbTF9+nSlpaVpw4YNSkxM1ODBg7V9+3aPFzIwOSb74obWc+bMUVZWlsaNG+fVvSz9MT+rrHNYuHCh+vfv7/X9syTf9JrVq1fP6LYAU6dOVVpamv7zn/8oISHB8nmWdK5wbdu2rV5//XXdddddlop6/L/2zjwuqnr9459BWVRcWBWV2BEoSQUiyvQqLnRNLQUUcUmhUMTl6i8FJUwUcUNNQVBvYipIatKGqaCmZrlrCGoYiN5IYZAlEGWd3x+8zrkzZjXfc47MwH3ef8HY9zvPTMOc73Oe5/l8WjeUeEmEFIPVQltVxo4dCy8vL2zbto1vbdTR0YGJiQlzDFK8DjFfatwX/OzZs1FdXa3i+cTKxYsX+QPZtGnT4O/vz7Re2cz02rVrTPMz3J1VMe1tUuzB0a1bN+jp6eHRo0ewsrLC48ePmdaLVYECpBFMEYOylPR3332H27dvw8bGhnkmSAojaAcHB1hYWKC2thbbt28XVNlYsWIF1qxZg/LycqbvC066WKFQ4Ny5c/zjQtTrZDIZZs+eraKix2ruvW/fPuTn5+PgwYNITEyEl5cXfH19+WrJ36Gjo8NX+3R1dQW9l5MnT4aXlxfy8vJgY2MDJycntde+//77AIAPPvgAN2/eVPGYY2Xjxo2orKzEN998g3nz5sHY2Bj+/v5qHzQDAwOxa9cuvP766xg8eDDc3NyYYxDaog38973o0qULk9n9s9DT00O/fv3g7OwMAMjOzmYyKpfiWibmGqCjo4MePXowC6Soi7rzWc8T1hhMTU3xz3/+U9RzSlE1MzAwQHBwsIp9BMv3Vvv27QVVk5Wpr69HbGws3NzccO7cOUln9wjthhIviRAzWP10u1VZWRkGDhyodquKnp4eevfujWXLliE9PR3379+Hp6cn9PX1mdt2pBgQF/ulBgCLFy8W7fnU0NCApqYmXg2Q9UC2fv16pKen4/Tp07C1tWWaS3JwcEBdXR12796NjRs3QqFQoKmpCe+//77aFgHc4U+KgfkePXrg4MGD6NChA+Li4lBdXc20XqwKFCCNYIoUCK2EchgaGmL69Ol8K21NTQ26devGFMOiRYtw+fJldOnSBQqFAjKZ7JlG2X9Fjx49sGLFCpWWXnU4ceIEgOaDrHKl6vz580z7ABA0C/UszM3NYWlpidzcXOTl5SEmJgbOzs5q/c15e3tj0qRJcHV1RW5urtrtZMCzDePz8/ORlZXF7Pm0cOFC0R5zAFBaWorffvsN5eXlsLOzw5EjR/DFF1+odbgcOXIk//Obb74JQ0NDtZ/3wYMH6NGjB2pqavgWM9bvbY78/Hz8/vvvgip2HGFhYSgvL4eFhQX/N8KSeElxLRNzDSD+iIGBAYKCguDi4iL4bCBF1UwbktbVq1fj7Nmz8PPzQ1ZWFtatW6fpkIgWghIviRAzWP1XszYs7RnLli0T7AHDyb9LMSAuxZeaFJ5Po0aNQkBAAF5++WVkZ2cz32nr2LGj4Ltan3/+OZKSklBaWgofHx8oFAq0a9dO0B1oKQbmo6Ojcf/+ffj4+CA9PR0bN25kWh8ZGYklS5agpKQE3bt3FzQsL4Vgyp/B4q8jthL60Ucf4fTp0zA3N+cPhCz+WUDz3xtrdelpFi1ahCtXrqBz585MydulS5eQn5+P5ORkXsiiqakJKSkp+Oabb9R6bm6Wx8zMTNRrAJqFVm7fvo0xY8Zg3bp16N69OwBg3Lhxah10Q0ND+bnQt99+m6laxQmLZGVloXfv3hgwYACuX78uSAHvaY85FqETDj8/PxgYGMDf3x/z5s3jW96CgoL+ct2UKVP+9MaSujd6kpOTERER8Qc1R1Y/SaDZe+rVV19VmVNjned8+PAh89+VMlJcy8RcA4g/IqRz5WmkqJr9WetkS2Jtbc1bmYh9PUTrghIviTA0NISLiwuA5vkNFv7sTmZJSQnTPpwHzOXLl5k9YCIiIpCWlobFixfzlSXW18ExevRoXL9+XaVCw4oYz6e4uDj+Yt+9e3ecPHkSzs7Ogu54CsXf3x/+/v44ePAgfH19Re8ndGD+iy+++MNjnTt3Rk5ODuzt7dXex8XFBZ9//rna//2f7ZGQkMALdAgxi6yursaOHTsgl8vxj3/8A3369IGVlRV27typ9h7KlVAuYWEhOzsbWVlZgj19AMDV1RUFBQUq7TKs3LlzB1lZWczrunTpArlcjrq6Oty+fRv37t1Dv3798MEHH6i9h5SzPP7+/s+UB/87MRtOcU357/3WrVs4fPiw2nfRuTbezMxM/mA+ZswYQeqMT3vMCVFbW7duHaytrVFWVob27f97ef47jzduZjMhIQHe3t5wc3NDdnY2Tp48qfZzc62B06dPV6kaHj58mOUlAABiYmLg5eXFvE4ZGxsbFBcX84k4K2KuycTzQYqER4qqGUFoEkq8tIjNmzeLUp7jPGAAMHvAvPDCC3j99ddRWVn5h4MT653KsLAw1NfXo6SkBI2NjTA3N8dbb73FtIcYzyflw6yNjY0kd9mEwg3PKhvlsnhPcQgdmOfMP69du4YOHTqgf//+fFKsjgDB3LlzsXnz5mceplk/F0uWLIGHhwfGjBmDCxcuIDw8HElJScx7DBo0CBcvXoSpqSmWLl2KvXv3qq10BjTfXRRTCbWyskJtba0okRBDQ0P4+vqiY8eO/GOs76fQ5M3R0RGOjo7o3bs3EhMTYWdnh0OHDjF5LXGzPAMGDICfnx//OGtlBABMTEwwfvx4FBcXw9TUFDExMXjxxRf/VqXxWapvQikvL+dVQwsKCphbcQFxHnMcDx48QFBQEAwNDVFVVYUVK1ao5VnFvQelpaX853n48OFMKmknT57ElStXkJGRwSs0NjU14fjx48x/I/Hx8aITr8uXL2PIkCEq7fJSqaASrRdNXs8JQgoo8dIixCrPzZ8/X8UDZsmSJWqvXbt2LYDmO6dCFJiUqa6uxt69e7F06VLea4gVMZ5P2tBGwLF48WIMGTIEV65cgbm5uSCVMTED85zaUlBQkEoFdMaMGWqt5wbSv/rqK0FS4cqUl5djypQpAABnZ2dmmwKgWfXS19cXX331FQYMGMDUYsgxY8YMDBw4EAUFBRg/fjyz79P9+/cxZMgQXkBGSKvh+fPnceHCBZWqBitik7d9+/b9wQRUXTXAb775BidOnMD58+d5gY6mpibk5eVh6tSpTK8jJiYGMTExcHJyws2bN7F8+XK13k9OcS0zMxMTJkzAoEGDBAlrAM0J/YIFC1BcXAwzMzOmeYuGhga0b98eFhYW2LRpk6Dn5/j444+RmpqK7t27o7i4GGFhYWolXsocOHAArq6uuHr1KtPNAScnJ1RUVEBfXx82NjYAmj/bo0aNYnp+bp1Y0RVWOxbifwNtur4ThBAo8dIixCrPvfLKK7wHjNBD8sKFC7Fp0yaUlJSotHKxwB0mHz9+DAMDA0F+NlyFRaFQoLKyEpaWlmobV2oTBgYGCAkJQWFhIWJjYzFp0iTmPUaOHImmpiaUlZUxD8xzlJWV8cPu5eXlTK2bQHPi9sILL/xpW5g61NbWQi6Xw8zMDKWlpWhqahK0D1fFe/DggaB2P7G+T1IIglhbW+Phw4eC26gA8cmbGBPQN954A2ZmZqioqOAFJXR0dNRWIlRGoVDwc1nOzs7Mr2fWrFlIT0/Hhg0bMGzYMPj6+jJbWbi7u+PgwYNMazgWL16MuLg4Xi0SAN/CyjrH165dO/4z0b17d2ZvtvXr12Pnzp04duwY7OzsmGY5LSws8M477yA3N1f04VaM6IqUNhoEQRDaBiVeWoRY5bkRI0aoSJJyd2E/+OADFa+ev4Jr5bpw4YJKKxcLw4cPR3x8PJycnODv7y/IYFb5zn1RUdEz1cdaAwqFAnK5HDU1NaipqUFlZSXzHseOHcPq1avRpUsXPHr0CB999BFz8jNr1iz4+vryyc7q1auZ1qenp+P69es4dOgQ4uLiMHz4cMyaNYtpj3nz5mHixIkwNDTEo0ePBAl0cCIf+fn5mDt3rqDqrFjfp/bt22PdunUoLy/HyJEj0adPHyaZaaDZSHXo0KHo1q2bYPEBscmbGBPQrl27wtPTE56envjxxx95vyNWdUeg+f08efIk3N3dcfHiRWYvsb59+6Jv376orKzERx99hOHDhyMnJ4dpj6FDh6oc8g0NDfHll1+qtZZLBji1SDEYGhpiz5498PDwwMWLF5lNYs3MzBAcHMwrXVZUVKhURNWhsLBQtCKhmDlfbr5syJAh+P3339GuXTvs2LGDr5YTBEG0Zijx0iLmzJmDqqoq9O3bF2PHjv3b4fKnefXVV+Hj4wN3d3dcvXoVBw4cwPjx47Fy5Uq195KilUtZ/GHw4MG8co9QevXqxWRerE2EhYUhKysLY8aMgbe3N7OxK9B8B/jAgQMwMTFBaWkpZs6cKajq1NDQAAMDA9TV1eHJkyfM6x0cHNCvXz/cu3cPly5dYl7/+uuv4+jRoygtLUX37t0FtYU5Ojris88+Y16njFjfJ659duvWrXB3d0d4eDizgp0UbVRikzcpTEA3bNiABw8eID8/H7q6uti+fbvaBrccMTExWLNmDeLi4mBnZ8eckF+6dAmHDh3C9evX4ePjw2QNwHHkyBEAzTdKcnJy+N9ZOHv2LHbt2qUi788687Zu3Tps3boVGzduhJ2dHVatWsW0XgrFzfz8fHh6esLY2FjwTQExc75c9fPQoUMICQlBamoqFixYgLS0NLz77rtMcRAEQWgblHhpEeHh4fyFJi4uDhs2bGAajr5z5w5ee+01AICnpye2bt0KLy8v5mqR0FauZ7WGcLC2iCjvVVJSIsgMWhvIzs7mpaA5A2JWunXrxr9+U1NTQa2Gz0reWNTnIiIi8NNPP2HkyJFYvnw5evfuzRwDV7nr2rUrqqurBVXuNm7c+Ad1RdZDoRjfJ6C5ZdLLywuJiYmwtbVlbgcDgNu3b2PZsmWoqqrC6NGj4eDgwDw0LjZ5k8IE9PLly0hJScGUKVPwzjvvMN0sqqurA9BcpVm/fr3gGD799FP4+fkhJiZG8IyXcpXNzc2NOXkEmtVplyxZwot+sHDnzh3+Z39/fz5pKisrY6p6SaG4yaKE+GdIMefb0NAADw8PJCUlYdSoUUhNTRUdF0EQhKahxEuLEHuh0dPTw759+9C/f39cvXoVenp6yMnJYXJEj4yMxNKlS/lWLhbvE06aWQqU99LX18dLL70k2d4tyalTp/Duu+8KkpbmMDQ0RFBQEDw8PJCTk4MnT57wB0N1B9bFJm/Dhw/HqlWrBB9sAWkqd9999x1OnDjB3I6mjBjfJ6D57+zMmTNoamrCtWvXBMWycuVKxMbGIjIyEr6+vggODmZOvKRI3sTS2NiI2tpayGQyNDY2Mh34uZkoZUl/IbNR1dXVGDRoEHPsyihL0svlckGJi4WFBX/ji5VneWdx7wVL1UwKxU0pPlfc9x0358sl2SzU19cjNjYW7u7uOHfuHNN1jCAIQluhxEuLEHuhWb9+PZKSknD8+HE4Ojpi7dq1yM7ORkxMzN+uVZ5xUCgUMDY2RmlpKRYuXKi2qMUrr7wCoLld8fvvv1fp7+f+TV2e9nyysrISND+iacrLy/HGG2+gd+/ekMlkglp/lCtlYjxtuOQtNzeXOXnr3bs3AgMDRR3GpKjcubi4oLa2VlTiBTSLOGzbtk2QCt2KFSuwZs0alJeXCzZmBZoPyTKZDMbGxoLmIKVI3sQydepUjBs3DmVlZfDz82NqBVOeieKsMExMTJiTni5duiArK0tFQY9T5VMXZUl6JycnQYmciYkJoqKiVPyFOOGRv0O5s6GsrAz37t2DtbU183eeFIqbUnyuRowYgYSEBDg5OWHChAno3Lkz03qgeQ717Nmz8PPzQ1ZWFpPSJEEQhLZCiZcWIfZCs3Llyj+09A0ePFittUeOHIFCocDy5csxceJEuLq64saNG4LaO+bOnQtra2vk5eVBX19f0N1XKTyftAEpYh42bBguXLigMjvC6qsjNnmLiYkRfRiTonLn4OCAgQMHwtTUVLByHMfDhw8FrUtOTmZSi3sWXbt2RVpaGh4/foyMjAzBQgZikzexpKSkYN++fSgsLETv3r0FqalmZmYiNjZWcAtqWVkZPv30U/531ioRAFy/fl2l6rRo0SLeYkNduPbb0tJSpnXKpKam4tNPP4W9vT1++eUXhIaGYuzYsWqvl0r1T+znqkePHvj+++9RX18PAwMDQRV/a2trfj6Y9fuOIAhCW6HES4sQe6Gpq6vDrVu3YGNjw99xVbcywP13nDoZ0FxdUJ49YCE6OhoRERGIiYkRNEciheeTNpCenv6Hx8LCwpj2mDFjBuzt7fm7xjKZjPnzIYX3idjDmBSVu8OHD+P48eOiFNc4WG0SOPLz80Wrvq1atQpJSUkwMjJCTk6OWlXpp5EqeRODTCZDRESEKL+mhIQEUS2oe/bsQVVVFYqKimBpacn02UxJSUFiYiIqKipUZubs7OyYXgMAzJw5Ezdv3hQkXMOxf/9+fPXVV9DX18fjx48xefJkpsSrXbt2WLVqFd8pEBERwRzD058rVmVFoNkXMjo6WtBagiCItgwlXm2IwsJChIaG8r8LqQZ07twZmzZtgqurK65du8Ysk81RW1uLx48fQyaTCTINVvZ8ksvlgj2fNI2pqSmA5vbNGzduCHodnTt3RmxsrNShMSHFIX/kyJG8PPT+/fvx9ttvM3++evbsiQ4dOohuNfzxxx/h6urK36hgEcjgVN+MjIz4ZINV4MPQ0BAhISGQyWTIysoSNDsnRfImFjF+TRxiW1CPHj2KxMRENDY28nNjyt+Df0VgYCACAwORlJQEb29vXrqc1QQaaLZLqKqq4v/mZTIZPDw8mPYwMTHhq0MGBgbMrYaRkZEICAiAh4cHLly4gKVLl6pUA9XB0dERRUVFMDY2Rk5OjqAqpoODAzw9PZnXEQRBtHVkCiF64USbpaamBunp6bh9+zZsbW0RGBjI3CZy9OhR3L17F+3atcPu3bsxYMAA5tasH374AVFRUTA0NER1dTVWrFgBLy8vpj20keDgYPz73/9mWrNz50506NAB9vb2/GOsBzqxVFdXIykpCXl5ebCzs0NISAjzoTA0NBTjxo3DsWPHYG9vj/Pnz+OTTz5h2sPf3x+//vorb9QrZIZFWQJ98uTJOHPmjCAVOzEsWrQIr7/+Oq5evYqmpiY8fPgQCQkJTHtcvHhR5XfOt0+Iqp4mCQsLw+PHj/kW1NLSUn4mVJ3q2cSJE7F7924EBQVh9+7dGD9+PA4dOsQUw/Tp0zFz5kykpKRg5MiRSEtLY1KUBYBJkyaJVt6bMWMGSkpK0L9/f9y4cQMNDQ383706bYRTpkxRiTswMBApKSlqPfeBAwdw8OBB5Ofn8xW/pqYmNDQ0PLNy/1ekp6cjLS1NZXZO0zePCIIgtAGqeLUhjh8/jtTUVNTX10OhUKCiogJff/010x4dO3YULTFtYGCAzz77DJ07d0b79u3VHjBX5tdff4Wenh7u3r0LIyMjREZGCp7l0STKrZolJSW4f/8+8x6XLl1CXV0df9AWciddLMuWLRM9P/L777/D29sbu3fvxtq1a3HmzBnmPcTOVgHiJNCBZv+s5cuX4+HDhzA3N0dMTAycnZ2Z9igqKsLYsWNx8OBB7NmzB9OmTWNaDwCbNm1CaWkpXnzxRdy4cQO6urqoq6uDn58fgoODmffTFGJbUHV0dKCnp8eL1wiZKW1oaIC7uzsSExMFS5f37NkT9+/fh4WFBfNajpkzZ/I/jx49mnl9Y2Mjfv75Z/Tp0wc///wzUyV17Nix8PLywrZt2/g4dHR0BFl57NmzB8HBwYJENQiCINoylHi1IRISEvDhhx8iLS0Nnp6eOHv2rEbiiI+Px4EDB2BsbAy5XI7Zs2czG8ympaVhx44dMDMze05RtgxRUVH84UdfX1+QuWtNTQ127dolcWRsiJkf5Kivr8fOnTvx4osv4pdffsGjR4+Y45BihkWMBDrwXxEbe3t75OXlISoqirnqVl9fj8OHD8Pe3h5lZWWoqKhgWg803+Dg5oHq6uowZ84cbNmyBZMnT25ViZdY8Rh3d3csXLgQxcXFiIqKQt++fZljEKMoy/nh1dXV4ciRIyqVYNYWVAsLC5w8eVLlvXjvvffUXh8ZGYklS5ZALpfD3NycyYxaT08PvXv3ZjawfhampqYkiEEQBPEMKPFqQxgZGaF///5IS0vDuHHjmNttpKJTp078XICZmZmgO9BGRkaC58u0AU6en+vk1dXV5Q93rFLVDg4OyMjIgLOzM5/0sMpli6WwsBAzZ85UkfxmrUAuXrwYWVlZmDVrFr7++mtBMuxSzLBMmzZNsAQ60Dxzx7V/OTo6wsDAgGk90NxympGRgYiICOzZswfz589n3qO8vJyfTdPT00N5eTn09PRa3TykWPGYwMBAZGZmwtbWFocOHcKWLVuYYxCjKKucXNXU1KBjx44oLi4WVL0LDQ3FiBEjBAul2NvbY8WKFXBxcUFWVpZKe3JLYmBggKCgIBVpfVbRFYIgiLYIJV5tCF1dXVy8eBENDQ04c+YM5HJ5iz4/NyfT2NiIkJAQuLm5ITs7m6kywu1RV1fXqi/cfybPz9rWBgC3bt3CrVu3+N+FyGWLZc6cOVi9ejVsbW15yW9WBgwYgCdPnuDIkSNwc3MTlDzW1tbyrWnDhg1DcnIy8x5vvvkmXnvtNdy9e1eQBLqJiQmWLl2KV199Fbm5uWhqasJnn30GQH3fphEjRmDEiBEAmkUZhODt7Y2AgAC4urri+vXrGDp0KFJTU+Hg4CBoP00hVjwmPDwcISEhSE1NxYIFCxAbG8s8nyWFdHl8fDyqq6sRHh6OmJgYvPTSS3j//feZ9rCwsMCcOXMEPT8A/N///R+8vLx4Rdpvv/1WMol5FlraT44gCKK1QIlXG8LV1RUNDQ2YNWsWPv74Y+YWKrFwB2nlA7Xy/IbQPVojfybPX1BQwLzX04fIuro68QEysnXr1j9IfnMtVuqiLGqhq6uL7du3M4taiJlh4XhWeyLLwZ8TDLh79y4MDQ3xyiuvMN/k4N47hUKByspKWFpaqm1UzjF79mx4e3ujoKAA48ePh6OjI8rKyhAQEMC0j6YZOHAg9u3bJ1g8pqGhAR4eHti2bZvg+SwpOHHiBN9lsHnzZkycOJE58RoyZAjWr1+v8l68/fbbaq8vLi7m//+/9957vCVHSyOFfQVBEERbhBKvNoCyGhV3wW5sbBTUAiUGKS62be2CLYU8f1paGpKTk9HQ0ACFQgFdXd0W9zUTK/kNiBe1AMTNsHBwFQ1O4r+kpIRpfVhYGH744Qf8+uuvcHV1ZZajB1Tb04qKiuEMFYwAAAw4SURBVBAfH8+0HmhO/E6dOoX6+noUFBRg7969iI6OZt5H04gVj+FaeN3c3Jjns6REJpOhrq4Oenp6vMARK4cPH4atrS3y8/P5PVm5c+cObGxscO/evVbXdkoQBNHWocSrDSClGhUhLevXr0d6ejpOnz4NW1tbQW1l+/fvx549e5CYmAgfHx/mmSYpMDQ0RFBQEDw8PJCbm4snT57w1Sp1W0DFiloA0sywvPHGG/zPgwYNwowZM5jWS1G5U6ZXr16CKqGLFy/GkCFDcOXKFZibmwvyy9MGxIrHiJnPkpKJEydi9OjRcHR0REFBAZMoBoeenh6WL18uOIYlS5Zg/vz5vOKmmL0IgiAI6aHEqw0gpRoVIS1SyPMbGRnB3Nwcjx49gqenJzZv3ixRdOojVvIbAKZOnSpK1AKQZoZFudokl8tRWlrKtF6Kyt2CBQv4akZJSYmgmyQGBgYICQlBYWEhYmNjMWnSJOY9tAGx4jFSzGdJgZ+fH7y9vfGf//wHlpaWgoyHe/bsiW3btqnMtrK09L788svYu3cvioqKYGlpiU6dOjHHQBAEQTw/KPEiCC2nc+fOyMrK4s2Cy8vLWzwGKVpAU1JSsG/fPhQWFgoStQCkmWHJyMjgf9bT08OqVauY1ktRuZs4cSL/s76+Pl566SXmPRQKBeRyOWpqalBTU4PKykrmPbQBbRCPkYLbt29j2bJlqKqqwujRo+Hg4MAsMtHQ0IDCwkIUFhbyj7EkXkePHkViYiIaGxvh4+MDmUyG0NBQphgIgiCI5wclXgSh5QQGBiI3NxcLFy7EihUr4Ovrq+mQBCGTyRAREQEbGxs+WRGiVCl0hoUTJRHbfvXuu++qVO6mT5/OvIeLiwsSEhJ4PzIrKysV/yd1CAsLQ2ZmJsaMGQNvb28mEQZtYs+ePaiqqmr1VZqVK1ciNjYWkZGR8PX1RXBwMHPiFRsbizt37uDevXvo06cPzM3NmdYnJydj//79CAoKQmhoKMaPH0+JF0EQhBZBiRdBaDlr1qzB6tWrYW5ujkWLFiE8PJx5LkkbGD9+vOg9li5dqjLDwiImwVUAgOZqUXl5OYyMjCCTyZg8ybp164bU1FTBcvRA8yyOh4cHxowZgwsXLiA8PBxJSUlMe3h4ePAiFKzqodpEW6rSWFlZQSaTwdjYWFACuXfvXmRmZqKyshLvvPMO7t69i6ioKLXX6+joQE9PDzKZDDKZTJCHIkEQBPH8oMSLILSc9u3b8yISlpaWLW4TIBVStCs+fPgQX375Jf/74cOH1W7TO3HiBADg1KlTiI6OhpWVFWpqapiVALds2YKUlBTeJkAI5eXlfJuks7OzIJXKL774Atu2bVOxF2A1tdYG2kqVpmvXrkhLS8Pjx4+RkZGBrl27Mu+RkZGB1NRUTJ06FdOmTWO+WeHu7o6FCxeiuLgYUVFR6Nu3L3MMBEEQxPODEi+C0HJ69uyJDRs2oF+/fsjOzmZuP2oLnDx5EleuXEFGRgauXr0KAGhqasLx48eZBRXi4+Nx4MABGBsbQy6XY/bs2di/f7/a62UyGWbPni2qZbK2thZyuRxmZmaQy+WCZL937NiBpKQkWFhYMK/VJtpKlcbR0RFFRUUwNjZGTk6OoEooJ0HPVWZZzOeB5rbkzMxM2Nra4tChQ9iyZQtzDARBEMTzgxIvgtByYmNjsW/fPpw6dQp2dnatshogFicnJ1RUVEBfX59XvJPJZBg1ahTzXp06deIPxWZmZswH/aerEEK8lubPn4+AgAAYGhqiurpakCKppaUlrKysmNdpG629SqPso2hnZweg2ZusoaGBea+33noLgYGB+O233/Dee+9h2LBhTOvDw8MREhKC1NRULFiwALGxsX8wYCcIgiA0h0whxOWRIAhCAygUCkGJDgDea+vq1avo2LEj3NzckJ2djdraWuzYsUPtfaKjo1XmbhYtWoS1a9cyxbJ//37s2rUL9+/fFzRnBjQnb9XV1Soy7ELESrSB06dPIy8vD7a2thg6dKimw2Girq4OJSUlz/RRZK1YAUB+fj7y8vJgY2MDJycnprVTpkzBrl27EBwcjOTkZAQGBiIlJYU5BoIgCOL5QBUvgiBaDcrmxxUVFbC0tMS3336r1lquUqbsEcUiSpGSkoLExERUVlbi2LFj/ONclYOFtLQ07NixA2ZmZsxrOQYPHix4rbYxaNAgnD59GsHBwZoOhRkpfRTv37+PEydOoLa2Fvn5+cjKykJYWJja6+vr6xEbGws3NzecO3cOjY2NomMiCIIgpIMSL4IgWg3K5sdFRUWIj49Xe61YcY/AwEAEBgYiKSmJr2wIxcjICL169RK1x+jRo3H9+nU0NDRAoVCgpKRE1H6aJi8vT9MhaJx58+bBy8tL8Nze6tWrcfbsWfj5+SErKwvr1q2TOEKCIAhCDJR4EQTRKunVqxcKCgpa/HknT56Mw4cPq6gJquuhxbU71tXVISgoCC4uLoLbBMPCwlBfX4+SkhI0NjbC3Nwcb731FtMe2kTHjh01HYLG6dSpE/71r38JXm9tbQ1ra2sAYBadIQiCIJ4/lHgRBNFqWLBgAZ+olJSUwMTEpMVjCA0Nhbm5OV+VYJk5e1a7o1Cqq6uxd+9eLF26FB9++KEgI2dNEhQUhE8++QTx8fEICwtj9jFrizg4OCAjI0Nlbk+KzwpBEAShHVDiRRBEq2HixIn8z/r6+mp7eEmJQqHA+vXrBa2VwsuMo127dgCAx48fw8DAQKUC1xp49OgR5s6di8uXL+POnTsq/xYXF6ehqDTLzZs3cevWLZXHdu/eraFoCIIgCKmhxIsgiFaDi4sLEhISkJ+fD2tra1hZWaFbt24tGkOfPn3w008/wdnZmX9MiHqdWEaMGIGEhAQ4OTlhwoQJ6Ny5c4vHIIYdO3bg559/xr179zBhwgRNh6MVFBUVqfze2v6fEgRBEH8NJV4EQbQalixZAg8PD4wZMwYXLlxAeHh4i7eoXbhwASdPnkRFRQW6du0qSApeCnr06IHvv/8e9fX1MDAw4CtgrYXS0lKYmJhg7dq10NXV1XQ4WsGRI0cANFdVc3JycPToUQ1HRBAEQUgJJV4EQbQaysvLMWXKFACAs7OzRg6mkZGRiI6Ohq6uLnx8fESrEwpl7dq1iI6ORteuXTXy/GKJioqCTCbD01aSMpnsf7a9Trly6ubmxouxEARBEG0DSrwIgmg11NbWQi6Xw8zMDHK5HE1NTS0ew8cff4y9e/di7ty5mDVrFgICAuDn59ficTg4OMDT07PFn1cq9uzZw/9cVVWFoqIiWFpaolOnThqMSrPExcXxohpyuRw6OjoajoggCIKQEkq8CIJoNcyfPx8BAQHQ1dVFfX29JKa1rOjo6PBzZfr6+hpLFLy9vTFhwgTY2tryj8XGxmokFjEcPXoUiYmJaGxshI+PD2QyGUJDQzUdlkZQ/n/p5OSkYhhOEARBtH4o8SIIotVQXV2NpqYmtGvXDnV1dWhsbGzxGF544QXExcWhoqIC27dvR8+ePVs8BqC5YhQcHNzqBRiSk5Oxf/9+BAUFITQ0FOPHj/+fTbykVL0kCIIgtA9KvAiCaDVs3boVBw4cgImJCUpLSzFz5kwMHDiwRWNYvnw5Dhw4ADc3N3To0EEjVTcAMDU1bRMmuTo6OtDT04NMJoNMJkOHDh00HRJBEARBPBco8SIIotXQrVs33jTZ1NQUhoaGLR5D+/btERAQ0OLP+zQGBgYICgqCi4sLPxe0YMECDUfFjru7OxYuXIji4mJERUWhb9++mg6JIAiCIJ4LlHgRBNFqMDQ0RFBQEDw8PJCbm4snT57wym+tMekQw5AhQzQdgiQEBgYiMzMTtra2OHToELZs2aLpkAiCIAjiuSBTPK3lSxAEoaWkp6f/6b/RfEzrZPr06QgJCUFqaipGjhyJtLQ0FcVDgiAIgmgrUMWLIIhWAyVXbY+GhgZ4eHhg27ZtGDVqFFJTUzUdEkEQBEE8F8gkhCAIgtAY9fX1iI2NhZubG86dO6cRpUqCIAiCaAmo1ZAgCILQGIWFhTh79iz8/PyQlZWFvn37wtLSUtNhEQRBEITkUOJFEARBEARBEATxnKFWQ4IgCIIgCIIgiOcMJV4EQRAEQRAEQRDPGUq8CIIgCIIgCIIgnjOUeBEEQRAEQRAEQTxn/h9jZK/WgOtHn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png"/>
          <p:cNvPicPr>
            <a:picLocks noChangeAspect="1"/>
          </p:cNvPicPr>
          <p:nvPr/>
        </p:nvPicPr>
        <p:blipFill>
          <a:blip r:embed="rId2"/>
          <a:stretch>
            <a:fillRect/>
          </a:stretch>
        </p:blipFill>
        <p:spPr>
          <a:xfrm>
            <a:off x="4323806" y="274320"/>
            <a:ext cx="5859029" cy="6130910"/>
          </a:xfrm>
          <a:prstGeom prst="rect">
            <a:avLst/>
          </a:prstGeom>
        </p:spPr>
      </p:pic>
      <p:sp>
        <p:nvSpPr>
          <p:cNvPr id="7" name="Rectangle 6"/>
          <p:cNvSpPr/>
          <p:nvPr/>
        </p:nvSpPr>
        <p:spPr>
          <a:xfrm>
            <a:off x="618034" y="749328"/>
            <a:ext cx="2664512" cy="369332"/>
          </a:xfrm>
          <a:prstGeom prst="rect">
            <a:avLst/>
          </a:prstGeom>
        </p:spPr>
        <p:txBody>
          <a:bodyPr wrap="none">
            <a:spAutoFit/>
          </a:bodyPr>
          <a:lstStyle/>
          <a:p>
            <a:r>
              <a:rPr lang="en-IN" b="1" dirty="0" smtClean="0"/>
              <a:t>Correlation Heat map:</a:t>
            </a:r>
            <a:endParaRPr lang="en-IN" b="1" dirty="0"/>
          </a:p>
        </p:txBody>
      </p:sp>
    </p:spTree>
    <p:extLst>
      <p:ext uri="{BB962C8B-B14F-4D97-AF65-F5344CB8AC3E}">
        <p14:creationId xmlns="" xmlns:p14="http://schemas.microsoft.com/office/powerpoint/2010/main" val="4157913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89BF41A-DD64-4769-8466-AC99B6696AD3}"/>
              </a:ext>
            </a:extLst>
          </p:cNvPr>
          <p:cNvSpPr txBox="1"/>
          <p:nvPr/>
        </p:nvSpPr>
        <p:spPr>
          <a:xfrm>
            <a:off x="554637" y="284813"/>
            <a:ext cx="5259773"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Plots for Categorical Data</a:t>
            </a:r>
            <a:endParaRPr lang="en-IN" sz="3200" b="1" dirty="0"/>
          </a:p>
        </p:txBody>
      </p:sp>
      <p:sp>
        <p:nvSpPr>
          <p:cNvPr id="41986" name="AutoShape 2" descr="data:image/png;base64,iVBORw0KGgoAAAANSUhEUgAAAYwAAAEECAYAAAA72gP/AAAABHNCSVQICAgIfAhkiAAAAAlwSFlzAAALEgAACxIB0t1+/AAAADh0RVh0U29mdHdhcmUAbWF0cGxvdGxpYiB2ZXJzaW9uMy4xLjEsIGh0dHA6Ly9tYXRwbG90bGliLm9yZy8QZhcZAAAYpElEQVR4nO3df2xV9f3H8de591bE3tZ617F5EWo7cRswRuod/acQXMQqiXPeoBdkRcHNYKSmycBCpbcIjBaZzSIIOpbFaVy81l4dM/shdmDTiq3pAny5bGq2riqtTux19t45Cvec7x+LnUjBD5F7b7HPR2LCPX339nOa5j495/SeWo7jOAIA4DO4sr0AAMD5gWAAAIwQDACAEYIBADBCMAAARjzZXkA6lZWVaeLEidleBgCcV44cOaLOzs5Ttn+hgzFx4kRFo9FsLwMAzivBYHDE7ZySAgAYIRgAACMEAwBghGAAAIwQDACAEYIBADBCMAAARggGAMAIwQAAGCEYn+HY8VS2l4BRhp8JjFVf6FuDnAvjcty6atXj2V4GRpHuLUuyvQQgKzjCAAAYIRgAACMEAwBghGAAAIwQDACAkbT8llQqldLatWvV09Mjt9uthoYGDQ4Oavny5br88sslSYsWLdL8+fO1bds27d27Vx6PR7W1tZoxY4Z6e3u1evVqWZalKVOmqL6+Xi6Xa8RZAEBmpCUYe/bskSQ99dRT6uzsVENDg7773e9q6dKlWrZs2fBcLBZTV1eXmpub1d/fr6qqKrW0tKihoUHV1dUqKytTOBxWa2ur/H7/iLMAgMxISzCuueYazZ07V5LU19enwsJCHTp0SD09PWptbVVRUZFqa2vV3d2t8vJyWZYlv9+vVCqlgYEBxWIxzZo1S5I0Z84cdXR0qLi4eMRZn8+Xjl0AAHxK2t645/F4VFNTo927d+uhhx7Su+++q5tvvlnTp0/Xjh079PDDDysvL08FBQXDn5Obm6vBwUE5jiPLsk7alkgkRpz9dDAikYgikYgkKR6Pp2v3AGDMSetF782bN+uPf/yj6urqVF5erunTp0uS5s2bp8OHD8vr9SqZTA7PJ5NJ5eXlyeVynbQtPz//tLOfFgqFFI1GFY1Gdckll6Rx7wBgbElLMJ577jk9+uijkqTx48fLsiytWLFCBw8elCTt27dP06ZNU2lpqdrb22Xbtvr6+mTbtnw+n6ZOnarOzk5JUltbmwKBwGlnAQCZkZZTUtdee63WrFmjxYsX68SJE6qtrdWll16qDRs2KCcnR4WFhdqwYYO8Xq8CgYBCoZBs21Y4HJYk1dTUqK6uTk1NTSopKVFFRYXcbveIswCAzLAcx3GyvYh0CQaDikajn/t5uPkgPombD+KL7nSvnbxxDwBghGAAAIwQDACAEYIBADBCMAAARggGAMAIwQAAGCEYAAAjBAMAYIRgAACMEAwAgBGCAQAwQjAAAEYIBgDACMEAABghGAAAIwQDAGCEYAAAjBAMAIARggEAMOJJx5OmUimtXbtWPT09crvdamhokOM4Wr16tSzL0pQpU1RfXy+Xy6Vt27Zp79698ng8qq2t1YwZM9Tb22s8CwDIjLQEY8+ePZKkp556Sp2dncPBqK6uVllZmcLhsFpbW+X3+9XV1aXm5mb19/erqqpKLS0tamhoMJ4FAGRGWoJxzTXXaO7cuZKkvr4+FRYWau/evZo1a5Ykac6cOero6FBxcbHKy8tlWZb8fr9SqZQGBgYUi8WMZ30+Xzp2AQDwKWkJhiR5PB7V1NRo9+7deuihh7Rnzx5ZliVJys3N1eDgoBKJhAoKCoY/5+PtjuMYz346GJFIRJFIRJIUj8fTtXsAMOakLRiStHnzZq1cuVK33HKLjh07Nrw9mUwqPz9fXq9XyWTypO15eXlyuVzGs58WCoUUCoUkScFgMB27BQBjUlp+S+q5557To48+KkkaP368LMvS9OnT1dnZKUlqa2tTIBBQaWmp2tvbZdu2+vr6ZNu2fD6fpk6dajwLAMiMtBxhXHvttVqzZo0WL16sEydOqLa2Vl/72tdUV1enpqYmlZSUqKKiQm63W4FAQKFQSLZtKxwOS5JqamqMZwEAmWE5juNkexHpEgwGFY1GP/fzXLXq8XOwGnxRdG9Zku0lAGl1utdO3rgHADBCMAAARggGAMAIwQAAGCEYAAAjBAMAYIRgAACMEAwAgBGCAQAwQjAAAEYIBgDACMEAABghGAAAIwQDAGCEYAAAjBAMAIARggEAMEIwAABGCAYAwAjBAAAYIRgAACOec/2Ex48fV21trY4cOaKhoSHddddd+upXv6rly5fr8ssvlyQtWrRI8+fP17Zt27R37155PB7V1tZqxowZ6u3t1erVq2VZlqZMmaL6+nq5XK4RZwEAmXPOg7Fr1y4VFBRoy5Ytisfjuummm3T33Xdr6dKlWrZs2fBcLBZTV1eXmpub1d/fr6qqKrW0tKihoUHV1dUqKytTOBxWa2ur/H7/iLMAgMw558G47rrrVFFRMfzY7Xbr0KFD6unpUWtrq4qKilRbW6vu7m6Vl5fLsiz5/X6lUikNDAwoFotp1qxZkqQ5c+aoo6NDxcXFI876fL5Tvn4kElEkEpEkxePxc717ADBmnfNg5ObmSpISiYTuueceVVdXa2hoSDfffLOmT5+uHTt26OGHH1ZeXp4KCgpO+rzBwUE5jiPLsk7alkgkRpwdKRihUEihUEiSFAwGz/XuAcCYlZaL3v39/VqyZIluvPFG3XDDDZo3b56mT58uSZo3b54OHz4sr9erZDI5/DnJZFJ5eXlyuVwnbcvPzz/tLAAgc855MI4ePaply5Zp1apVWrBggSTpjjvu0MGDByVJ+/bt07Rp01RaWqr29nbZtq2+vj7Zti2fz6epU6eqs7NTktTW1qZAIHDaWQBA5pzzU1KPPPKIPvzwQ23fvl3bt2+XJK1evVqbNm1STk6OCgsLtWHDBnm9XgUCAYVCIdm2rXA4LEmqqalRXV2dmpqaVFJSooqKCrnd7hFnAQCZYzmO42R7EekSDAYVjUY/9/Ncterxc7AafFF0b1mS7SUAaXW6107euAcAMEIwAABGCAYAwAjBAAAYIRgAACMEAwBghGAAAIwQDACAEYIBADBCMAAARggGAMAIwQAAGCEYAAAjBAMAYIRgAACMEAwAgBGjYDQ3N5/0+PHH+YNCADDWnPFPtD7//PP605/+pM7OTr3yyiuSpFQqpTfeeENLlvBXxwBgLDljMGbPnq0vf/nL+uCDDxQKhSRJLpdLkyZNysjiAACjxxmDcfHFF6usrExlZWV6//33dezYMUn/PcoAAIwtZwzGx+6//3699NJLmjBhghzHkWVZeuqpp0acPX78uGpra3XkyBENDQ3prrvu0hVXXKHVq1fLsixNmTJF9fX1crlc2rZtm/bu3SuPx6Pa2lrNmDFDvb29xrMAgMwxCsaBAwf04osvyuX67Gvku3btUkFBgbZs2aJ4PK6bbrpJ3/jGN1RdXa2ysjKFw2G1trbK7/erq6tLzc3N6u/vV1VVlVpaWtTQ0GA8CwDIHKNgFBUV6dixYxo/fvxnzl533XWqqKgYfux2uxWLxTRr1ixJ0pw5c9TR0aHi4mKVl5fLsiz5/X6lUikNDAyc1azP5zvl60ciEUUiEUlSPB432T0AgAGjYPT39+vqq69WUVGRJJ3xlFRubq4kKZFI6J577lF1dbU2b94sy7KGPz44OKhEIqGCgoKTPm9wcHD4lJfJ7EjBCIVCwxfog8Ggye4BAAwYBePBBx88qyft7+/X3XffrVtvvVU33HCDtmzZMvyxZDKp/Px8eb1eJZPJk7bn5eWddNrrs2YBAJlj9Ma9Z5999pT/Tufo0aNatmyZVq1apQULFkiSpk6dqs7OTklSW1ubAoGASktL1d7eLtu21dfXJ9u25fP5zmoWAJA5RkcYhYWFkiTHcXT48GHZtn3a2UceeUQffvihtm/fru3bt0uS7rvvPm3cuFFNTU0qKSlRRUWF3G63AoGAQqGQbNtWOByWJNXU1Kiurs5oFgCQOZbjOM7ZftIPf/hD/eIXv0jHes6pYDCoaDT6uZ/nqlXcCgX/072Fuxzgi+10r51GRxg9PT3D/37vvffU399/7lYGADgvGAXjk6eAxo0bp3vvvTdtCwIAjE5GwXjiiScUj8f11ltv6bLLLuOCMwCMQUa/JfX73/9eCxcu1COPPKJQKKTf/OY36V4XAGCUMTrCeOyxxxSNRpWbm6tEIqHbbrtNN954Y7rXBgAYRYyOMCzLGn4Ht9fr1bhx49K6KADA6GN0hDF58mQ1NjYqEAiou7tbkydPTve6AACjjNERxi233KKLL75YL7/8sqLRqBYvXpzudQEARhmjYDQ2NmrevHkKh8N65pln1NjYmO51AQBGGaNgeDweXXHFFZKkSZMmGf1dDADAF4vRNQy/36+mpibNnDlTBw8e1IQJE9K9LgDAKGN0qNDQ0CCfz6eXXnpJPp9PDQ0N6V4XAGCUMTrCGDdunG6//fY0LwUAMJpxMQIAYIRgAACMEAwAgBGCAQAwQjAAAEYIBgDACMEAABhJWzAOHDigyspKSVIsFtPs2bNVWVmpyspK/e53v5Mkbdu2TQsWLNDChQt18OBBSVJvb68WLVqkW2+9VfX19bJt+7SzAIDMMXrj3tnauXOndu3apfHjx0uSDh8+rKVLl2rZsmXDM7FYTF1dXWpublZ/f7+qqqrU0tKihoYGVVdXq6ysTOFwWK2trfL7/SPOAgAyJy1HGJMnT9bWrVuHHx86dEh79+7V4sWLVVtbq0Qioe7ubpWXl8uyLPn9fqVSKQ0MDCgWi2nWrFmSpDlz5ujll18+7exIIpGIgsGggsGg4vF4OnYPAMaktASjoqJCHs//Dl5mzJihe++9V08++aQmTZqkhx9+WIlEQl6vd3gmNzdXg4ODchxHlmWdtO10syMJhUKKRqOKRqO65JJL0rF7ADAmZeSi97x58zR9+vThfx8+fFher1fJZHJ4JplMKi8v76RbpyeTSeXn5592FgCQORkJxh133DF8oXrfvn2aNm2aSktL1d7eLtu21dfXJ9u25fP5NHXqVHV2dkqS2traFAgETjsLAMictFz0/rR169Zpw4YNysnJUWFhoTZs2CCv16tAIKBQKCTbthUOhyVJNTU1qqurU1NTk0pKSlRRUSG32z3iLAAgcyzHcZxsLyJdgsGgotHo536eq1Y9fg5Wgy+K7i1Lsr0EIK1O99rJG/cAAEYIBgDACMEAABghGAAAIwQDAGCEYAAAjBAMAIARggEAMEIwAABGCAYAwAjBAAAYIRgAACMEAwBghGAAAIwQDACAEYIBADBCMAAARggGAMAIwQAAGCEYAAAjaQvGgQMHVFlZKUnq7e3VokWLdOutt6q+vl62bUuStm3bpgULFmjhwoU6ePDgWc8CADInLcHYuXOn1q5dq2PHjkmSGhoaVF1drV//+tdyHEetra2KxWLq6upSc3OzmpqadP/995/1LAAgc9ISjMmTJ2vr1q3Dj2OxmGbNmiVJmjNnjl5++WV1d3ervLxclmXJ7/crlUppYGDgrGYBAJnjSceTVlRU6O233x5+7DiOLMuSJOXm5mpwcFCJREIFBQXDMx9vP5tZn893yteORCKKRCKSpHg8no7dA4AxKS3B+DSX638HMslkUvn5+fJ6vUomkydtz8vLO6vZkYRCIYVCIUlSMBg817sCAGNWRn5LaurUqers7JQktbW1KRAIqLS0VO3t7bJtW319fbJtWz6f76xmAQCZk5EjjJqaGtXV1ampqUklJSWqqKiQ2+1WIBBQKBSSbdsKh8NnPQsAyBzLcRwn24tIl2AwqGg0+rmf56pVj5+D1eCLonvLkmwvAUir07128sY9AIARggEAMEIwAABGCAYAwAjBAAAYIRgAACMEAwBghGAAAIwQDACAEYIBADBCMAAARggGAMAIwQAAGCEYAAAjBAMAYIRgAACMEAwAgBGCAQAwQjAAAEYIBgDAiCeTX+z73/++8vLyJEmXXXaZQqGQfvKTn8jtdqu8vFwrVqyQbdtat26dXnvtNV1wwQXauHGjioqKtH///lNmAQCZk7FgHDt2TJL0xBNPDG+78cYbtXXrVk2aNEl33nmnYrGYjhw5oqGhIUUiEe3fv1+NjY3asWOH6uvrT5mdNm1appYPAGNexoLx17/+VR999JGWLVumEydOqKqqSkNDQ5o8ebIkqby8XPv27dN7772n2bNnS5JmzpypQ4cOKZFIjDhLMAAgczIWjAsvvFB33HGHbr75Zv3jH//Qj370I+Xn5w9/PDc3V2+99ZYSiYS8Xu/wdrfbfcq2j2dHEolEFIlEJEnxeDxNewMAY0/GglFcXKyioiJZlqXi4mLl5eXpgw8+GP54MplUfn6+/vOf/yiZTA5vt21bXq/3pG0fz44kFAopFApJkoLBYJr2Bsg+58QxWZ5x2V4GRpl0/lxkLBjPPPOMXn/9da1bt07vvvuuPvroI1100UV68803NWnSJLW3t2vFihV65513tGfPHs2fP1/79+/XlVdeKa/Xq5ycnFNmgbHM8ozTm+u/le1lYJSZHP6/tD13xoKxYMECrVmzRosWLZJlWdq0aZNcLpdWrlypVCql8vJyffvb39a3vvUtdXR0aOHChXIcR5s2bZIk3X///afMAgAyJ2PBuOCCC/Tggw+esv3pp58+6bHL5dL69etPmZs5c+YpswCAzOGNewAAIwQDAGCEYAAAjBAMAIARggEAMEIwAABGCAYAwAjBAAAYIRgAACMEAwBghGAAAIwQDACAEYIBADBCMAAARggGAMAIwQAAGCEYAAAjBAMAYIRgAACMEAwAgBFPthdwNmzb1rp16/Taa6/pggsu0MaNG1VUVJTtZQHAmHBeHWG8+OKLGhoaUiQS0Y9//GM1NjZme0kAMGacV8Ho7u7W7NmzJUkzZ87UoUOHsrwiABg7zqtTUolEQl6vd/ix2+3WiRMn5PH8bzcikYgikYgkqaenR8Fg8HN/XU56/Vc8Htcll1yS7WVkXTD4XLaX8AlTsr2AUYGfzU84B695R44cGXH7eRUMr9erZDI5/Ni27ZNiIUmhUEihUCjTSxsTgsGgotFotpcBnIKfzcw4r05JlZaWqq2tTZK0f/9+XXnllVleEQCMHefVEca8efPU0dGhhQsXynEcbdq0KdtLAoAx47wKhsvl0vr167O9jDGLU30YrfjZzAzLcRwn24sAAIx+59U1DABA9hAMAIARgoEzsm1b4XBYoVBIlZWV6u3tzfaSgJMcOHBAlZWV2V7GmHBeXfRG5n3ydiz79+9XY2OjduzYke1lAZKknTt3ateuXRo/fny2lzImcISBM+J2LBjNJk+erK1bt2Z7GWMGwcAZne52LMBoUFFRccrdHpA+BANnZHI7FgBjA8HAGXE7FgAf438VcUbcjgXAx3inNwDACKekAABGCAYAwAjBAAAYIRgAACMEAwBghGAAAIwQDACAEd64BxiIRqNqaWmRbduqrKzUr371K7lcLl111VVauXKluru7tXnzZnk8HuXn5+unP/2pXnjhBbW2tiqRSCgej+vuu+9WRUWFOjo69LOf/Uzjxo1TQUGBNm3apL/85S/auXOncnJy9Pbbb2v+/Pm666679MILL2jnzp3yeDyaOHGiHnjgASWTSd13332Kx+OSpLVr1+rrX/96lr9DGBMcAJ+ppaXFWb58uROPx53rr7/e+fe//+04juOsXLnSaW9vdxobG52f//znTiqVcnbv3u0cOXLEaWlpcW6//XYnlUo57733njN37lxnaGjIufrqq5133nnHcRzHeeyxx5zGxkbnlVdeca6//nrn+PHjTjKZdEpLSx3HcZyqqirn+eefdxzHcZ599lnnX//6l/PAAw84Tz75pOM4jtPT0+MsXLgwC98RjEWckgIMFRcX680339TAwIDuvPNOVVZW6m9/+5veeustLV++XAMDA7rtttv0hz/8YfgGjd/5znfkcrlUWFio/Px8HT16VF6vV1/5yleGP/7GG29Ikq688kp5PB5ddNFFuvDCCyVJa9as0auvvqof/OAH+vOf/yyXy6XXX39dLS0tqqysVF1dnT788MPsfEMw5nBKCjDkcrl02WWX6dJLL9Uvf/lL5eTkKBqN6pvf/KZ++9vf6qabblJNTY0effRRPf300/L7/YrFYpKko0ePKpFIaMKECUokEvrnP/+pCRMmqKurS5dffrkkybKsU75mJBJRVVWVvvSlLykcDmv37t0qKSnR9773Pd1www16//331dzcnMlvA8YwggGcBZ/Pp9tvv12VlZVKpVKaOHGirr/+eg0NDWn16tW66KKLlJOTo/Xr1+vVV1/V0aNHddttt2lwcFD19fVyu93auHGjqqqqZFmWLr74YjU0NAwfZXzajBkztHTpUhUUFCg3N1dz587V3Llzdd999+npp59WIpHQihUrMvxdwFjFzQeBNIlGo/r73/+ulStXZnspwDnBNQwAgBGOMAAARjjCAAAYIRgAACMEAwBghGAAAIwQDACAkf8HSFHV8BXJ18k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1).png"/>
          <p:cNvPicPr>
            <a:picLocks noChangeAspect="1"/>
          </p:cNvPicPr>
          <p:nvPr/>
        </p:nvPicPr>
        <p:blipFill>
          <a:blip r:embed="rId2"/>
          <a:stretch>
            <a:fillRect/>
          </a:stretch>
        </p:blipFill>
        <p:spPr>
          <a:xfrm>
            <a:off x="5878283" y="1046103"/>
            <a:ext cx="4376060" cy="2925005"/>
          </a:xfrm>
          <a:prstGeom prst="rect">
            <a:avLst/>
          </a:prstGeom>
        </p:spPr>
      </p:pic>
      <p:pic>
        <p:nvPicPr>
          <p:cNvPr id="7" name="Picture 6" descr="download (2).png"/>
          <p:cNvPicPr>
            <a:picLocks noChangeAspect="1"/>
          </p:cNvPicPr>
          <p:nvPr/>
        </p:nvPicPr>
        <p:blipFill>
          <a:blip r:embed="rId3"/>
          <a:stretch>
            <a:fillRect/>
          </a:stretch>
        </p:blipFill>
        <p:spPr>
          <a:xfrm>
            <a:off x="914400" y="1013224"/>
            <a:ext cx="4558938" cy="2750171"/>
          </a:xfrm>
          <a:prstGeom prst="rect">
            <a:avLst/>
          </a:prstGeom>
        </p:spPr>
      </p:pic>
      <p:pic>
        <p:nvPicPr>
          <p:cNvPr id="8" name="Picture 7" descr="download (3).png"/>
          <p:cNvPicPr>
            <a:picLocks noChangeAspect="1"/>
          </p:cNvPicPr>
          <p:nvPr/>
        </p:nvPicPr>
        <p:blipFill>
          <a:blip r:embed="rId4"/>
          <a:stretch>
            <a:fillRect/>
          </a:stretch>
        </p:blipFill>
        <p:spPr>
          <a:xfrm>
            <a:off x="940528" y="4023989"/>
            <a:ext cx="3829722" cy="2514464"/>
          </a:xfrm>
          <a:prstGeom prst="rect">
            <a:avLst/>
          </a:prstGeom>
        </p:spPr>
      </p:pic>
      <p:pic>
        <p:nvPicPr>
          <p:cNvPr id="9" name="Picture 8" descr="download (4).png"/>
          <p:cNvPicPr>
            <a:picLocks noChangeAspect="1"/>
          </p:cNvPicPr>
          <p:nvPr/>
        </p:nvPicPr>
        <p:blipFill>
          <a:blip r:embed="rId5"/>
          <a:stretch>
            <a:fillRect/>
          </a:stretch>
        </p:blipFill>
        <p:spPr>
          <a:xfrm>
            <a:off x="5551713" y="4200116"/>
            <a:ext cx="4820195" cy="2291509"/>
          </a:xfrm>
          <a:prstGeom prst="rect">
            <a:avLst/>
          </a:prstGeom>
        </p:spPr>
      </p:pic>
    </p:spTree>
    <p:extLst>
      <p:ext uri="{BB962C8B-B14F-4D97-AF65-F5344CB8AC3E}">
        <p14:creationId xmlns="" xmlns:p14="http://schemas.microsoft.com/office/powerpoint/2010/main" val="129875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89BF41A-DD64-4769-8466-AC99B6696AD3}"/>
              </a:ext>
            </a:extLst>
          </p:cNvPr>
          <p:cNvSpPr txBox="1"/>
          <p:nvPr/>
        </p:nvSpPr>
        <p:spPr>
          <a:xfrm>
            <a:off x="554637" y="284813"/>
            <a:ext cx="6704079"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Visualizations for Numerical Data</a:t>
            </a:r>
            <a:endParaRPr lang="en-IN" sz="3200" b="1" dirty="0"/>
          </a:p>
        </p:txBody>
      </p:sp>
      <p:pic>
        <p:nvPicPr>
          <p:cNvPr id="3" name="Picture 2" descr="download (5).png"/>
          <p:cNvPicPr>
            <a:picLocks noChangeAspect="1"/>
          </p:cNvPicPr>
          <p:nvPr/>
        </p:nvPicPr>
        <p:blipFill>
          <a:blip r:embed="rId2"/>
          <a:stretch>
            <a:fillRect/>
          </a:stretch>
        </p:blipFill>
        <p:spPr>
          <a:xfrm>
            <a:off x="653144" y="1293223"/>
            <a:ext cx="6112094" cy="4903017"/>
          </a:xfrm>
          <a:prstGeom prst="rect">
            <a:avLst/>
          </a:prstGeom>
        </p:spPr>
      </p:pic>
      <p:pic>
        <p:nvPicPr>
          <p:cNvPr id="4" name="Picture 3" descr="download (6).png"/>
          <p:cNvPicPr>
            <a:picLocks noChangeAspect="1"/>
          </p:cNvPicPr>
          <p:nvPr/>
        </p:nvPicPr>
        <p:blipFill>
          <a:blip r:embed="rId3"/>
          <a:stretch>
            <a:fillRect/>
          </a:stretch>
        </p:blipFill>
        <p:spPr>
          <a:xfrm>
            <a:off x="7419702" y="1734559"/>
            <a:ext cx="4427545" cy="3232811"/>
          </a:xfrm>
          <a:prstGeom prst="rect">
            <a:avLst/>
          </a:prstGeom>
        </p:spPr>
      </p:pic>
    </p:spTree>
    <p:extLst>
      <p:ext uri="{BB962C8B-B14F-4D97-AF65-F5344CB8AC3E}">
        <p14:creationId xmlns="" xmlns:p14="http://schemas.microsoft.com/office/powerpoint/2010/main" val="129875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16386" name="AutoShape 2" descr="data:image/png;base64,iVBORw0KGgoAAAANSUhEUgAAA14AAAOGCAYAAAD8tUGwAAAABHNCSVQICAgIfAhkiAAAAAlwSFlzAAALEgAACxIB0t1+/AAAADh0RVh0U29mdHdhcmUAbWF0cGxvdGxpYiB2ZXJzaW9uMy4xLjEsIGh0dHA6Ly9tYXRwbG90bGliLm9yZy8QZhcZAAAgAElEQVR4nOzdeXxU5dn/8e+ZJRtJCBCSsoiEIAL6IAJ51FIoAhYfcCmpISxFUNRHi1jhhwsCikiQtWjxkUUbREQYqdGKikWwlYI/XLBYBFQgBQQqIRDIvszM+f3hr6k8YIm5Z5LJ5PN+vfISM+e+5jpnzpzJNfc911i2bdsCAAAAAASNo74TAAAAAIBwR+EFAAAAAEFG4QUAAAAAQUbhBQAAAABBRuEFAAAAAEFG4QUAAAAAQUbhBQAAAABBRuEFAAAAAEHmqu8EgqG4uFhTp05VUVGRCgoKlJGRocsvv1yPP/64mjRpohYtWigyMlJz5szRqlWr9Oabb8qyLA0ePFi33nprfacPAAAAIMyEZeF16NAhDRkyRD/72c90/PhxjR49Wk2aNNG8efN0ySWXaNGiRTp+/Lj279+vt99+Wy+//LIsy9LYsWP1k5/8RB06dDgnpsfjkcfjkSSNW7/bKL/OX24wGi9JiadzjcafaJpqnENc5SnjGLm6xDhGUmS+0Xjbtoxz8AXgqRTtLzaOUeWMNI5hKhDH07Js4xg+2+wxibTLjHOI9JYaxyhyNzeOEWGXG41P3v8X4xyOdupvHKPCH2U0Pr+iqXEOLSILjWNEW+bnRandxGi8LfPnacfDG41jZFeMNo6RnrLTaHyZO844h0C8BgSCU16j8VHeEuMcytyxxjFOexOMYyRZ3xiN91tO4xx8lvl50SHV/O+1uvCW+9L6TuGChlR9Wd8phMiVIsASExO1cuVKbdy4UbGxsfJ6vcrLy9Mll3z7R37Pnj319ttv66uvvtKxY8c0duxYSdKZM2d0+PDh8xZemZmZyszMlNQwTi4AAAAAoSMsC6/s7Gx1795dI0eO1Pbt2/X+++/rRz/6kfbv36+OHTvqs88+kyR16NBBHTt21PPPPy/LsvTCCy+oU6dO9Zw9AAAAgHATloXXtddeqxkzZmj9+vVKSEiQ0+nUo48+qkceeUQxMTFyu91KTk5W586ddc0112jEiBGqrKxUt27dlJycXN/pAwAAAAgzYVl4XX311XrnnXfO+t3q1au1dOlSNW/eXIsWLZLb7ZYk3XHHHbrjjjvqI00AAACgwbPc5p8bbQzCsvA6nxYtWuj2229XTEyM4uLiNGfOnPpOCQAAAEAj0WgKr+uvv17XX399facBAAAAoBFqNIUXAAAAgMBzuFhqWBOO+k4AAAAAAMIdhRcAAAAABBlLDWuh85cbjMZ/cel/Gedgf7jbaHxXHTLOoTwA307fzCo0juGw/YbjfcY52Jb5exiBiGHKsm3jGA6ZPR6S5A/Ae0Krt7UyGj+l1WrjHP6UOMo4Ro8VtxvHODruKaPxJR0HG+cQ6ztjHCP55OdG44/FDDLOIbHqmHGMj0qvMI4R5TK7bv14+0zjHA4NvMc4xhD7K+MYrspK4xihwGGZvxbJ8BJe6GpunEKEXWEcw215jWM4/WYxKt1RxjkE4jW1obDc9f83TEPAUQIAAACAIKPwAgAAAIAgY6khAAAAgFqjq2HNMOMFAAAAAEFG4QUAAAAAQcZSQwAAAAC1ZrlZalgTzHgBAAAAQJCFZeH18MMPa8uWLfWdBgAAAABICtPCCwAAAABCSYP6jNff//53TZkyRS6XS06nU/PmzdNvf/tbffPNNyooKFDfvn11//33V29fXFysqVOnqqioSAUFBcrIyNDIkSM1evRoNWvWTIWFhWrevLluuukm9evXTwcOHNDcuXO1fPnyetxLAAAAoOGgnXzNNKjC64MPPtBll12mhx9+WJ988onOnDmj7t27KyMjQxUVFecUXocOHdKQIUP0s5/9TMePH9fo0aM1cuRISdKNN96o6667Ttu3b9eaNWvUr18//f73v9ctt9xy3vv2eDzyeDySpPkLFgR/ZwEAAACEjQZVeN1yyy167rnndMcddyguLk733nuvdu3ape3btys2NlaVlZVnbZ+YmKiVK1dq48aNio2Nldfrrb4tJSVFknTVVVcpKytLJ0+e1LZt2zRp0qTz3ndmZqYyMzMlSQdyc4O0hwAAAADCUYP6jNfmzZvVs2dPrVy5Utdff71uvvlmxcXFaeHChbr99ttVXl4u27art8/Ozlb37t21YMECXX/99WfdZllW9X9vvPFGZWVlqXfv3nK73XW+XwAAAEBDZbmtkP8JBQ1qxuvyyy/XAw88oMWLF8vhcOjll1/WjBkztGPHDkVHR+viiy9WXl5e9fbXXnutZsyYofXr1yshIUFOp/OcWTFJSk9PV79+/fSHP/yhLncHAAAAQCPRoAqvdu3aVX/O6p/Wr19/znZz5syp/vc777xzzu2rVq066/99Pp969uyp1NTUAGUKAAAAAP/SoAqvYPjjH/+oZ555RllZWfWdCgAAANDg0NWwZhp94TVo0CANGjSovtMAAAAAEMYaVHMNAAAAAGiIGv2MFwAAAIDas5wsNawJZrwAAAAAIMiY8aqFxNNmX6Bsf7jbOAfrqsvMAnzxtnEOpVascYx43ynjGLbM3mUpc8YZ52DJbxzDZ5k/HX22WQzTYylJVbb5d+HF2WeMY0zuutlo/JFmPzXO4XL/PuMYf7r5ReMY/+k0u2ZF+kqNczjjaGEcIzr+R0bj20aeMM6h2GpmHOPyiIPGMX704Tqj8Y87phvnMH3TE8YxXrzYvLHVTzseMxofoQrjHALBG4BrZ7S/2Gi8w/IZ51BhRRvHaKZ84xhlbrO/UUxfT4Hz4awCAAAAUGsOlhrWCEsNAQAAACDIKLwAAAAAIMhYaggAAACg1iwHSw1rghkvAAAAAAgyCi8AAAAACDIKLwAAAAAIspAovCoqKrRundl3kgQi7sSJE/Xhhx8GPA8AAAAgXFlOR8j/hIKQyOLEiRNBKbyCFRcAAAAAfoiQ6Gq4dOlS7d+/X88884w+//xzVVRU6PTp0xo/frwGDhyoG264Qe3bt1dERISmTZumyZMnq7KyUikpKdq+fbveffddffTRR1q0aJGcTqcuuugizZw586y4Y8aM0dSpU1VQUCBJmjZtmi699FKtXr1a69atU8uWLXXy5Ml6PhIAAAAAwlFIFF533323vvrqK/Xo0UNpaWm66qqr9Omnn2rx4sUaOHCgSktL9atf/Updu3bV7NmzNWDAAI0aNUrbtm3Ttm3bZNu2pk+frpdfflktWrTQU089pddee6067r333qv58+fr6quv1siRI3Xw4EFNmTJFy5cv14svvqj169fLsiylp6d/b44ej0cej0eStGLar+rq0AAAAAAhzeGknXxNhETh9U8tW7bUkiVL9Pvf/16WZcnr9VbflpKSIkk6cOCAhg4dKknq1auXJOnUqVPKy8vT/fffL0kqLy9X7969z4r91Vdfafv27dqwYYMkqbCwULm5uerYsaMiIiIkSd26dfve3DIzM5WZmSlJOvPppkDsLgAAAIBGIiQKL4fDIb/fr6effloZGRn66U9/qldffVWvvfbaWdtIUqdOnfTXv/5VXbp00c6dOyVJzZo1049+9CM9++yziouL0+bNmxUTE1MdV5I6dOigm266STfeeKNOnjypdevW6aKLLtL+/ftVXl4ut9utvXv36qabbqr7AwAAAAAgrIVE4dWiRQtVVVVp3759ysrK0rJly9SqVavqz2N915133qkHH3xQGzZsUFJSklwulxwOh6ZOnaq77rpLtm2rSZMmmjdvnmJjY1VVVaX58+fr7rvv1tSpU/XKK6+ouLhY9957r5o3b65f//rXGj58uJo3b67o6Oh62HsAAACg4bIcLDWsiZAovCIjI/WHP/zhe29/7733qv+9a9cu3XffferWrZs++OADnThxQpL0k5/8RD/5yU/OGfvduM8+++w5tw8ePFiDBw82SR8AAAAA/q2QKLx+iLZt2+qRRx6R0+mU3+/X1KlT6zslAAAAAPi3GlzhlZqaWt1dEAAAAED9oqthzYTEFygDAAAAQDij8AIAAACAIGtwSw0BAAAAhA6LpYY1Ytm2bdd3Eg3N/gN/NxrvkD9AmdTe3s7mnRyb/e0T4xhJEfnGMZpUnTEaX+aOM87BH4DJY6d8xjEqFWk03pb5hTMQ53eUv8Q4htcRYTTeaXsvvNEFc3AbxwgE267/F8RAnBe2ZbYffttpnIPDMn+eWgF42bVkFsOr0Dg3nTJ/ngXi+hsuIv1lRuOrHGavIZLkC8B7+lYArhem15xQ2Y+OqSnGMerCJz+9pr5TuKBe7//f+k6BqxUAAAAABBuFFwAAAAAEGZ/xAgAAAFBrloO5nJrgKAEAAABAkFF4AQAAAECQsdQQAAAAQK1ZjvrvntsQMOMFAAAAAEHWoAqviooK9e/f/3tvf/DBBzVs2DAdOHCgxjGPHDmiYcOGSZI+/vhjffHFF8Z5AgAAAMB3hdVSw61bt+qDDz6o9fhXX31VgwcPVufOnQOYFQAAABC+HE6WGtZEyBdeJSUlmjx5sgoLC9WuXTtJ0pdffqlZs2ZJkhISEjR79mwtXLhQhYWFuueeezR//nxNnTpVRUVFKigoUEZGhkaOHKnRo0drxowZSk1N1Zo1a5Sfn6+hQ4dKkj7//HP95S9/0e7du9WxY0e1bt263vYZAAAAQHgJ+aWGr732mjp16qTVq1dr+PDhkqTp06frscce06pVq9S3b189//zzmjFjhpo2baolS5bo0KFDGjJkiLKzs7V06VK98MILF7yfyy+/XH369NEDDzxw3qLL4/EoPT1d6enpgd5FAAAAAGEu5Ge89u3bpz59+kiSrrjiCrlcLh04cECPP/64JKmqqkopKSlnjUlMTNTKlSu1ceNGxcbGyuv1nhPXtu0flEdmZqYyMzMlSfsP/L02uwIAAACEHboa1kzIF14dOnTQzp07NXDgQO3Zs0der1cpKSmaO3euWrdurR07dujEiRNnjcnOzlb37t01cuRIbd++Xe+//74kKSIiQidOnFBqaqr27Nmj5OTks8ZZlvWDCzIAAAAAuJCQL7xGjRqlKVOmaMSIEerQoYPcbrdmzJihhx56SD6fT5KUlZV11phrr71WM2bM0Pr165WQkCCn06nKykrdeuutmjlzplq1aqWkpKRz7uuKK67QggUL1LZtW6WmptbJ/gEAAAAIf5bNFM8PZrrU0CF/gDKpvb2dBxvHaPa3T4xjJEXkG8doUnXGaHyZO844B38APi7plM84RqUijcbbMl8qEIjzO8pfYhzD64gwGu+0z12i/MNzcBvHCATbrv8lIIE4L2zLbD/8ttM4B4dl/jy1AvCya8kshlehcW46Zf48C8T1N1xE+suMxlc5zF5DJMkXgPf0rQBcL0yvOaGyHx1TUy68UQj42+B+9Z3CBXV7+8/1nQJXKwAAAAAINgovAAAAAAiykP+MFwAAAIDQRVfDmmHGCwAAAACCjMILAAAAAIKMpYa1EFd5ymh8uTvWOIdSyyxGIDoSFnTrZRyj6d4/G8c4bSUYjW9mFRjnEOErN45R5jA/L+K8Zvti2QHoJGWbd33Lc7c1juFWldF4l2X+vpRp5zlJivKad3isdEYbjY/wmXVKC0QOklRhRxmNj5L5fnht826ALsNzU5JKbLPrRcuqo8Y5BOK1LBCdP02fZ06/eWfFQPA5zP8ky7N/ZDQ+yf+NcQ5uVRjHKFCicYzWFQeMxpdFNjXOIRCdghFeKLwAAAAA1JrDSZFZEyw1BAAAAIAgo/ACAAAAgCBjqSEAAACAWqOdfM0w4wUAAAAAQUbhBQAAAKDR8vv9evTRR5WZmanRo0fr0KFDZ93+u9/9Tunp6frFL36hd999t9b3w1JDAAAAALVmORr2XM6mTZtUWVkpj8ejnTt3as6cOVqyZIkkqbCwUKtWrdLGjRtVVlamn//857ruuutqdT8hdZRycnK0YMGCC2734YcfauLEiXWQEQAAAIBwtmPHDvXp00eS1L17d33++efVt0VHR6t169YqKytTWVmZLKv2n2djxgsAAABAWPN4PPJ4PNX/n5mZqczMTElScXGxYmP/9aXwTqdTXq9XLte3pVKrVq00ZMgQ+Xw+/fd//3etcwi5wmvnzp0aM2aMiouLNWHCBJWXl2v16tXVtz/99NNnbf/SSy9p48aN8nq9iouL0+LFi/Xmm2/q/fffV3l5uQ4fPqw777xT6enp+uyzz5SVlSXbtpWcnKwFCxbo0KFDmjVrliQpISFBs2fPVlxcXJ3uMwAAANBQNYSuht8ttP632NhYlZSUVP+/3++vLrq2bNmivLw8bd68WZI0btw49ejRQ926dfvBOYTUUkPp2+m8F154QcuXL9fMmTN18OBBLV++XKtWrVJKSoq2bt1ava3f79fp06f1wgsv6OWXX5bX69WuXbskfVu5Llu2TEuWLNHy5cslSdOnT9eTTz6pdevW6ZprrtGBAwc0ffp0PfbYY1q1apX69u2r559//rx5eTwepaenKz09PfgHAQAAAECd6NGjh7Zs2SLp20mgTp06Vd/WtGlTRUVFKSIiQpGRkYqLi1NhYWGt7ifkZrx69uwpy7LUokULxcXFyeVy6aGHHlKTJk2Um5ur7t27V2/rcDjkdrs1adIkxcTE6JtvvpHX65Ukde7cWdK3U4OVlZWSpJMnTyo1NVWSNGrUKEnSgQMH9Pjjj0uSqqqqlJKSct68vlslH9+7Iwh7DgAAAKCuXXfdddq2bZuGDx8u27Y1e/ZsrVixQu3atdOAAQP0wQcfaNiwYXI4HOrRo4d69+5dq/sJucLrnzNWJ06cUFFRkVauXKk///nPkqTbbrtNtm1Xb/vFF19o06ZNWrduncrKypSenl59+/k++JaUlKSDBw+qffv2Wr58uVJSUpSSkqK5c+eqdevW2rFjh06cOBH8nQQAAADCRENYavjvOBwOzZw586zf/XOyRpLuu+8+3Xfffcb3E3KFV3l5uW699VaVlpYqKytLa9eu1dChQxUTE6P4+Hjl5eWpbdu2kqSLL75Y0dHRSk9PV0REhFq2bKm8vLzvjf3444/rkUcekcPhUMuWLTV27Fi1atVKDz30kHw+nyQpKyurTvYTAAAAQONh2d+dQkKNmC41LHfHXnijCyi1zGIUVMYb51DQrZdxjPZ7/2wco8wXZTS+mbvAOAe3r8I4RpnD/LyI85rti2X7jXNw2D7jGHnutsYx3FaV0XiXzMZLkmWZX16jvCUX3ugCKp3RRuMjfGX1noMklcssRpTM98Mrt3GMQJxbJbbZ9aJl1VHjHALxWuZ1mB9PU06/t75TkCT5HObvhZ/2JhiNT7K+Mc4hEAqUaByjdcUBo/FlkU2Nc7BlPgvU7pIuxjHqwpeZg+o7hQu61PPH+k4h9JprAAAAAEC4CbmlhgAAAAAajob+Ga+6wowXAAAAAAQZhRcAAAAABBlLDWshV5cYjW9m1e5L174r3nfKbLzzlMqcZh+MbhqAxhgHu/QzjvEfe143C+CTyh1NjEI4HOZNKfwh8D6IbTnkt8zyOGK3N86jiUqNY7Q684VxjJNNz/+9fjVV4jdvPlDmiDGO4TBsmlLmiFGh1+w50sxpft1r6j1pHKPA2dJofIRVaZyDaZMQSUqqPGIc44jL7PxuZpk3JvLbTuMYu05eZByjS4t/GI33BWA/ZP4yomhHudH4IiWo0jZreOK2zJuVdNrxgnGMo2m3GMco8Zldwx1WAB7UBsJy1P/fMA0BR6mRMi26wolp0RVOTIuucGJadIUT06IrVJgWXeHEtOgKJ6ZFVzgxLbrCiWnRBZwPf2UBAAAAQJCx1BAAAABArTmcdDWsCWa8AAAAACDIKLwAAAAAIMhYaggAAACg1vgC5ZphxgsAAAAAgozCCwAAAACCLKSWGubk5Cg3N1eTJ08OaMymTZtqwIABAYsJAAAA4Ft8gXLNhFThFQzp6en1nQIAAACARi7kCq/PPvtMt99+u06dOqURI0aobdu2euqppxQZGamEhATNnj1be/fu1dq1a7Vo0SJJUu/evbVt2zZt3LhRzz33nFwul9q0aaN58+bpf/7nf5SYmKgOHTroueeek9vt1pEjRzR48GDdc889OnTokB5++OHqMUePHtWqVavOycvj8cjj8UiSHsh6oQ6PCAAAAICGLuQKL5fLpd/97nc6evSo7rzzTlVUVGjNmjVKTk7WypUrtWTJEvXr1++8Y998802NHTtWQ4YM0euvv67i4uKzbj927JjeeOMNVVZWqk+fPrrnnns0b9483X333frpT3+qV155RUePHj1v7MzMTGVmZkqS/u/ewoDuMwAAAIDwFnILMrt27SrLstSyZUv94x//UGxsrJKTkyVJaWlp2rdv3zljbNuWJE2ZMkUff/yxfvnLX+rTTz+V43+tN+3UqZNcLpdiYmIUFRUlSTpw4ICuvPJKSVLPnj2DuWsAAABA2LEcVsj/hIKQK7ws618HplmzZiouLlZeXp4k6aOPPlL79u0VGRmpEydOSJKOHj2qM2fOSPp2OeCECRP00ksvSZLefffd7439T506ddJf//pXSd8ucwQAAACAQAu5pYbfZVmWZs2apQkTJsiyLDVt2lRPPvmk4uPjFRcXp4yMDKWmpqpt27aSpG7duum2225TQkKCmjRpon79+lUXYd9n8uTJeuSRR5Sdna24uDi5XCF9SAAAAAA0QCFVZXy3A2FkZKTee+89SdKPf/zjc7ZdsmTJOb/r37+/+vfvf9bvJkyYUP3vq666qvrf27ZtkyTt3LlTWVlZuvjii7Vu3Tp9+umnZjsBAAAANCKhspQv1IVU4VUfWrVqpYkTJyo6OloOh0OzZ8+u75QAAAAAhJlGX3ilpaUpJyenvtMAAAAAEMYafeEFAAAAoPYsR8j16wtJHCUAAAAACDJmvGohKTLfaLzD9hvnYMvsQ4xNqs4Y53DaSjCO8R97XjeOsavrz43Gd/3iLeMcfHIax4iwKoxjFLmaGccwFWOXGcdooiLjGAXx7YzGu/yVxjlEOcqNYwTi3HLI7JrTwn3aOAfLMAdJ8jrcRuPj7NMqtpoaxXCpymi8FJjHtMoVaTQ+ymF+vXH6zY9FuSPaOEan5nlG413yGufgtsyvF4GQWPh3o/En4lONczD9+0SSDvcabhzDbZs9JoG4fgfiWCC8UHgBABoF06ILAHB+dDWsGZYaAgAAAECQUXgBAAAAQJCx1BAAAABArdHVsGY4SgAAAAAQZBReAAAAABBkLDUEAAAAUHsWXQ1rghkvAAAAAAiysCq8cnJytGDBgvpOAwAAAADOElaFFwAAAACEorD8jFd2drbeeustuVwu9erVSw888IC++eYbzZgxQxUVFTp9+rTGjx+vgQMH6sYbb9R//ud/6ssvv5RlWXr22WcVFxd3TkyPxyOPxyNJms+sGgAAACBJshx8xqsmwm7G69ChQ9qwYYPWrl2rtWvX6tChQ/rTn/6k3Nxc3XbbbVqxYoWmT5+u1atXS5JKSko0ZMgQvfTSS0pKStKWLVvOGzczM1M5OTnKycmpy90BAAAAEAbCbsZr79696tevn9xutySpV69e2rdvn6699lotWbJEv//972VZlrxeb/WYrl27SpJatWqlioqKeskbAAAAQPgKuxmvLl266G9/+5u8Xq9s29bHH3+slJQUPf3007r55ps1f/58XXXVVbJtu3qMRQtMAAAAoFYshyPkf0JB2M14XXzxxerRo4dGjBghv9+vnj17auDAgaqoqFBWVpaWLVumVq1aqaCgoL5TBQAAANBIhFXhlZ6eXv3v22677azbbrjhBt1www3njHnvvfeq/z158uTgJQcAAACg0QqrwgsAAABA3aKrYc2ExoJHAAAAAAhjFF4AAAAAEGQsNQQAAABQa6HSNTDUUXjVgm2brWN12D7jHMqccUbjnU7vhTe6gGaWeWfIcruJcYyuX7xlNH5P5yHGObTf+2fjGK1K9hvHOBJ9qXEMU5EO8+/Ci6wqNY5R6G5hNN7pMH+OOG3zGG7b/Hh6LbdxDFMO+Y1jVDqijMZHyPxYBuL67bKqjGOUOWONxsfYxcY5eB0RxjHcqjSOEWMYo0rm+7H39EXGMa71bjCOURmdYDT+aFmScQ6to08YxwiE2PKTRuNLI82OpSSVWmbPU4QfylMAAAAACDJmvAAAAADUGl0Na4YZLwAAAAAIMgovAAAAAAgyCi8AAAAACDI+4wUAAACg1viMV80w4wUAAAAAQUbhBQAAAABB1igKr4qKCvXv37++0wAAAADCj8MR+j8hIDSyAAAAAIAwFrbNNUpKSjR58mQVFhaqXbt2kqSPPvpIzzzzjCSpvLxcc+fO1UcffaSDBw/qoYceks/n089//nO9+uqrioiIOCuex+ORx+ORJM2bv7BudwYAAABAgxa2M16vvfaaOnXqpNWrV2v48OGSpH379mn+/Pl68cUX1b9/f73zzjsaMmSINm/eLJ/Pp7/85S+66qqrzim6JCkzM1M5OTnKycmp610BAAAAQpZlWSH/EwrCdsZr37596tOnjyTpiiuukMvlUnJysrKyshQTE6Pjx4+rR48eio2NVVpamrZu3aqcnBz96le/qufMAQAAAISbsJ3x6tChg3bu3ClJ2rNnj7xer6ZNm6bZs2drzpw5SkpKkm3bkqRhw4Zp3bp1OnnypDp37lyfaQMAAAAIQ2E74zVq1ChNmTJFI0aMUIcOHeR2u3XzzTdr2LBhio+PV2JiovLy8iR9OyN26NAhjRo1qp6zBgAAABoWK0S6Boa6sC28XC6X5s+ff87vp0yZcs7v/H6/YmJidMMNN9RFagAAAAAamUZfnn799dcaOnSobr75ZsXGxtZ3OgAAAADCUNjOeNXURRddpD/84Q/1nQYAAADQIFmO0OgaGOoa/YwXAAAAAAQbhRcAAAAABFmjX2pYGz7Dw2Zb5vWuJb/ReH8Aau4IX7lxDIfDbD8kySen0fj2e/9snMPBLv2MYy/UmGEAACAASURBVFTu2WYco7l10mi8ZZs/Hkn7zPfj0CWDjGNEqMJofCCeI6bXCknyWeYxTK8XEX7z57rXce4X0/9QDsP9sAPwBZpVMt8Pl11lHMOU13Ibx/AbXnslKdIuM45Rojij8TF2sXEOXRK+No5xQl2MY9gyO8d/JLPXEElyyfz8dvkrjWMURLUyGu+WeQ7RdolxjAaDroY1wlECAAAAgCCj8AIAAACAIKPwAgAAAIAg4zNeAAAAAGqNdvI1w4wXAAAAAAQZhRcAAAAABBlLDQEAAADUmhWAr0pqDELuKFVUVKh///5GMTwej6qqqrR3714988wzAcoMAAAAAGon5AqvQFi2bJn8fr+6dOmie++9t77TAQAAANDIhcRSw5KSEk2ePFmFhYVq166dJGn06NGaMWOGUlNTtWbNGuXn52vo0KG65557lJCQoL59++qKK66ontEqLy/X3Llz9cknn+jEiROaOHGixowZo7Vr12rRokV64403tHLlSkVERKh9+/aaOXOm1q9fr/fff1/l5eU6fPiw7rzzTqWnp9fnoQAAAAAaFroa1khIzHi99tpr6tSpk1avXq3hw4f/221PnDih3/3ud7rzzju1b98+zZ8/Xy+++KL69++vd955RxkZGWrZsqUWLVpUPaagoECLFy/WypUrtWbNGsXFxcnj8UiSiouLtWzZMi1ZskTLly//3vv1eDxKT0+nMAMAAADwg4XEjNe+ffvUp08fSdIVV1whl+vstGzbrv5327ZtFRERIUlKTk5WVlaWYmJidPz4cfXo0eO88b/++mt17NhRsbGxkqS0tDRt3bpVV1xxhTp37ixJatWqlSorK783x8zMTGVmZkqSvjzwdS33FAAAAEBjFBIzXh06dNDOnTslSXv27JHX61VERIROnDhR/bt/cjj+lfK0adM0e/ZszZkzR0lJSdUFmmVZ8vv91du1bdtWBw4cUGlpqSTpo48+UkpKSvW2AAAAAGrHcjhC/icUhEQWo0aN0vHjxzVixAitXr1abrdbt956q2bOnKlx48bJ5/Odd9zNN9+sYcOGafjw4SopKVFeXp4kqVevXrrrrruqC7HmzZtrwoQJuvXWWzVs2DAVFBRoxIgRdbZ/AAAAABo3y/7uOj7UiOlSQ4f8F97oAqwAxDAV4S83juFzuM1jyGk0vsKOMs7hYJd+xjFa79lmHKO5ddJovGWbn1dJB8z349Alg4xjRKjCaLw/AN9J4rfNzs1AMb1eBOK57nVEGMcwZQdghYNtm8dw2VXGMUx5LfNrr9/w2itJkXaZcYwSxRmNj1GxcQ6BOJ5Onf9N5h/Cltn5WalI4xxMr72S5PJ//0c/aqrc0cRovFvmOQTiNbV9x07GMerC6bmh30U84aH6/4qpkPiMFwAAAICGyaKrYY2ExFJDAAAAAAhnFF4AAAAAEGQUXgAAAAAQZHzGCwAAAEDtBaAhVWNA4VUL0X6zDkh2AE5On2X20Fkyb2ZZ5og1juEPwKRrhGXWQalVyX7jHCoD0JHwWNfexjF8n283jmHqdOpNxjHalJk/Jmeik43GWwFo+OqSefc6h23e6cxvmXWfC8RzPRAdwkyvFz7b/CUvyi41jlFhRRvHMBWIxyPKV2Ico8jZzDjGRSf/ajT+mxaXG+cQiNeyMjvGOEZS1RGj8Q63WYdISaq0zDsFl1nmx6LSb9Zp0m2Zd2INRBdrhBfKUwAAAAAIMma8AAAAANQa7eRrhhkvAAAAAAgyCi8AAAAACDKWGgIAAACoPQdzOTXBUQIAAACAIKPwAgAAAIAgC+vCa+/evXrmmWfqOw0AAAAgbFmWFfI/oSCsP+PVpUsXdenSpb7TAAAAANDI1VnhVV5erilTpujYsWOqqqrSww8/rNWrV6uoqEgFBQXKyMjQyJEjNXr0aF166aXat2+fYmJi1KtXL23dulWFhYXKzs7W5s2btXnzZhUXF6ugoEDjx4/XoEGD9M4772j16tXV9/f0009r3759Wrt2rRYtWqR169Zp9erVatq0qdxutwYPHixJev/991VeXq7Dhw/rzjvvVHp6el0dEgAAAACNRJ0tNVy7dq3atGkjj8ejOXPmaPfu3RoyZIiys7O1dOlSvfDCC9XbduvWTStXrlRlZaWioqK0YsUKdezYUR9//LEkqbS0VCtWrFB2drbmzJkjr9ergwcPavny5Vq1apVSUlK0devW6ninTp3S888/rzVr1ig7O1tlZWXVtxUXF2vZsmVasmSJli9f/r35ezwepaenU5gBAAAA3+VwhP5PCKizGa/c3Fz17dtXktSpUyc1bdpUCxcu1MaNGxUbGyuv11u97WWXXSZJio+PV8eOHav/XVFRIUlKS0uTw+FQYmKi4uPjderUKbVo0UIPPfSQmjRpotzcXHXv3r063uHDh5Wamqro6GhJ0pVXXll9W+fOnSVJrVq1UmVl5ffmn5mZqczMzG/j7dtrfDwAAAAANB51Vv6lpqZq165dkqSvv/5aTzzxhLp3764FCxbo+uuvl23bNY61e/duSVJ+fr6Ki4sVHR2t3/72t1q0aJFmzZqlyMjIs+K1a9dOubm5Ki8vl9/v19/+9rfq20Llw3YAAAAAwledzXgNHz5cjzzyiH75y1/K5/NpwIABevHFF7V+/XolJCTI6XT+2xmn78rPz9eYMWNUVFSkxx57TLGxserRo4eGDh2qmJgYxcfHKy8vT23btpUkNW/eXHfeeadGjhyphIQEVVRUyOVynTXLBgAAAADBYtk/ZKopBOTk5Cg3N1eTJ0+u8Riv16vnnntO99xzjyRp1KhRuv/++5WWllarHEyXGtqW+USjzzKrmS2ZP+yVijSO4Q/ApGuEVWE0vlnxUeMcDkWbd8881rW3cYzkz7cbxzAV4agyjtGmYr9xjDPRycYxTAXieeawfcYx/JbTaHwgnutu1eyNtX/H9HrhC8B7jVF2qXGMCivaOIapQDwebl+5cYwiZzPjGG1P7jQa/02Ly41zCMRrWaUdYRwjqeqI0fgyd5xxDpVWlHGMKtttnodhDLdl/ua8Q37jGF07tjaOUReK/+fB+k7hgmLHz6vvFMK7nfw/uVwulZWVaejQoXK73erWrZt69epV32kBAAAAaCQaXOFV266CkyZN0qRJkwKcDQAAAABcWIMrvAAAAACEkAB8jKYx4CgBAAAAQJBReAEAAABAkLHUsBaqnOYdvkz5bLOHzpb595fFeQuMYwRCkcusK9aR6EuNc2hunTSO4QtAR8Ljl19tNN5ym58XP/5gqXGMG6ab57HiKdPOn+bdqPwy6yYoSS7LvEukbfh9hZH+MuMcfI4AvNwYNokMREfCKsu885wzAN3STDn85t0yy5zmHfCi7RLjGAea/afR+CTvP4xzcPrNn6dep/m5dcjqaDTebZvvR6KdZxzD7TA/Fs29xUbjA9KVNgDPM6lhdDWUg+/FrQlmvAAAAAAgyCi8AAAAACDIWGoIAAAAoNYsuhrWCEcJAAAAAIKMwgsAAAAAgoylhgAAAABqj66GNcKMFwAAAAAEWVgVXgsWLFBOTk59pwEAAAAAZ2GpIQAAAIBasxxhNZcTNA2q8MrJydHmzZtVXFysgoICjR8/XpK0ZMkSNW/eXFVVVerQoYN8Pp8effRRffPNNyooKFDfvn113333adCgQVq3bp0SEhL08ssvq7S0VO3atdNzzz0nl8ulNm3aaN68eXJw8gAAAAAIoAZVeElSaWmpVqxYoVOnTikjI0NOp7O6mLrrrrskSf/4xz/UvXt3ZWRkqKKiQn379tX999+vG2+8UW+99ZZGjRqlN954Q88884xmzpypsWPHasiQIXr99ddVXFys+Pj4c+7X4/HI4/FIkuYvWFCn+wwAAACgYWtwhVdaWpocDocSExMVFRWliooKNWvWTJJ05ZVXSpISEhK0a9cubd++XbGxsaqsrJQk3XLLLZo4caLS0tKUmJioxMRETZkyRcuWLdOaNWvUoUMHDRw48Lz3m5mZqczMTEnSgdzcOthTAAAAAOGiwa2p2717tyQpPz+/uqA6deqUJGnXrl2Svl2SGBcXp4ULF+r2229XeXm5bNtW69atFRcXp6VLl+qWW26R9O1M1oQJE/TSSy9Jkt5999263iUAAACg4bKs0P8JAQ1uxis/P19jxoxRUVGRHnvsMUVFRWncuHFq2rSpXK5vd+eaa67RpEmTtGPHDkVHR+viiy9WXl6ekpOTNWzYMM2aNUvz58+XJHXr1k233XabEhIS1KRJE/Xr168e9w4AAABAOGpwhVdaWpomT5581u9ee+21c7Zbv379ecd7vV794he/kNPplCT1799f/fv3D3yiAAAAAPD/NbjCy8RvfvMbffLJJ3r22WfrOxUAAAAgPNARvEYaVOGVnp5uNH7SpEkBygQAAAAAao7yFAAAAACCrEHNeAEAAAAIMSHSNTDUMeMFAAAAAEHGjFc9sGzbOIYts3cWTMdLkmX7jWP4HOFxCgbiWASC5TY8L6rMz03L7zWOIbmNI5ie44F4785SAI5nAGIE4vkeDgLyPA2TQxlOx8IRgOcIQovfMp8XML12BuI5Yik0/jZA6AiPv3oBAAAA1AuLroY1wlECAAAAgCCj8AIAAACAIGOpIQAAAIDaC8Dn8hoDjhIAAAAABBmFFwAAAAAEGYUXAAAAAARZWBVe9957b32nAAAAADQuDiv0f0JAWBVezzzzTH2nAAAAAADnqPfCKycnR+PHj9eYMWN000036Y9//KNuuOEG3XvvvZo0aZKKiop03333afTo0Ro9erS+/PJLbd68WVOmTKmO8fOf/1wnT55U7969JUl79uzRiBEj9Mtf/lLjxo3TsWPHdOTIEQ0bNqx6zLBhw3TkyBHt2LFDw4YN08iRI3X33XeruLi4zo8BAAAAgPAWEu3kS0tLtWLFCp06dUoZGRny+Xz61a9+pa5du2r+/Pm6+uqrNXLkSB08eFBTpkzRSy+9pPnz56u0tFT79+9Xu3bt1KJFi+p406ZNU1ZWlrp06aJNmzZpzpw5evDBB89735s2bdJ1112ncePG6b333lNhYaFiY2PP2c7j8cjj8UiS5i9YEJwDAQAAADQwFu3kayQkCq+0tDQ5HA4lJiYqPj5eBw4cUEpKiiTpq6++0vbt27VhwwZJUmFhoZxOpwYNGqSNGzdq586dysjIOCteXl6eunTpUh174cKF59ynbduSpLvvvltLly7VmDFjlJycrG7dup03x8zMTGVmZkqSDuTmBmbHAQAAADQKIVGe7t69W5KUn5+v4uJitWjRQg7Ht6l16NBBY8eO1apVq/TUU0/pxhtvlCTdcssteuONN/TZZ59VLzH8p6SkJH3xxReSpI8//ljt27dXZGSkTp48KZ/Pp8LCQh05ckSStH79eg0dOlSrVq3SJZdcoldeeaWudhsAAABAIxESM175+fkaM2aMioqK9Nhjj2nGjBnVt919992aOnWqXnnlFRUXF1d3LrzoooskSQMGDKgu0v5p1qxZeuKJJ2TbtpxOp2bPnq2WLVuqd+/euuWWW9SuXTtdfPHFkqT/+I//0MMPP6yYmBi53W7NnDmzbnYaAAAACAch0jUw1IVE4ZWWlqbJkydX//97771X/e9mzZrp2WefPe+47Ozss/5/27ZtkqSuXbtq9erV52x/vqKqbdu2ysnJqVXeAAAAAFATIbHUEAAAAADCWb3PeKWnp9d3CgAAAABqi66GNcJRAgAAAIAgo/ACAAAAgCCr96WGAAAAABowi66GNUHhVQu2bXZyOeQ3zqHKdhuNj7AqjXNw2D7jGEfs9sYxYuwyo/GRjgrjHJL2bTOOcTr1JuMYP/5gqdF4y+81zmHrVeONY8z9bIdxjEq72Gh8pGV+XgRCIJ5nfsO195HeUuMcSiPijWP45TQa7/aZP6aVjijjGM4APM8qrGij8dF+s+eHJBVZEcYxmvjOGMeIcZWYBTB/SValy+zxkKQKh3mMeGeR0XinzK83TUpPGcfIj+psHMN2m/2tllD2jXEOwP/GUkMAAAAACDIKLwAAAAC153CE/s+/4ff79eijjyozM1OjR4/WoUOHzrvNHXfcoTVr1tT+MNV6JAAAAAA0cJs2bVJlZaU8Ho/+z//5P5ozZ8452zz11FM6c8ZseTSFFwAAAIBGa8eOHerTp48kqXv37vr888/Puv2dd96RZVnq27ev0f1QeAEAAAAIax6PR+np6dU/Ho+n+rbi4mLFxsZW/7/T6ZTX+20jpK+++kpvvvmmfv3rXxvnQFdDAAAAALVn2D23LmRmZiozM/O8t8XGxqqk5F8dUv1+v1yub8uk119/XcePH9eYMWN09OhRud1utWnTplazXxReAAAAABqtHj166E9/+pMGDx6snTt3qlOnTtW3Pfjgg9X/Xrx4sRITE2u95JDCCwAAAECjdd1112nbtm0aPny4bNvW7NmztWLFCrVr104DBgwI2P1QeAEAAACoPYfZF1bXN4fDoZkzZ571u9TU1HO2mzBhgtH91EvhlZOTo1dffVV+v1+jR4/WypUr5XA41LNnT02ePFk7duzQ3Llz5XK5FB8frwULFmjjxo3avHmziouLVVBQoPHjx2vQoEHatm2bnnrqKUVGRiohIUGzZ8/W3r179dxzz8ntduvIkSMaPHiw7rnnHm3cuFHPPfecXC6X2rRpo3nz5qmkpERTp05VQUGBJGnatGm69NJL6+OwAAAAAAhT9TbjFR8fryeffFIjR47Uq6++qujoaD3wwAPatm2btm7dquuuu07jxo3Te++9p8LCQklSaWmpVqxYoVOnTikjI0P9+/fX9OnTtWbNGiUnJ2vlypVasmSJ+vXrp2PHjumNN95QZWWl+vTpo3vuuUdvvvmmxo4dqyFDhuj1119XcXGxli1bpquvvlojR47UwYMHNWXKlPN+MZrH46nufjJv/sI6PVYAAAAAGrZ6K7xSUlJ0+PBhnTp1SnfddZckqaSkRF9//bXuvvtuLV26VGPGjFFycrK6desmSUpLS5PD4VBiYqLi4+OVn5+v2NhYJScnV9/+m9/8Rv369VOnTp3kcrnkcrkUFRUlSZoyZYqWLVumNWvWqEOHDho4cKC++uorbd++XRs2bJCk6iLvf/tuJ5T9B/4e1GMDAAAANBgNoKthKKi3wsvhcKht27Zq1aqVsrOz5Xa7lZOToy5dumj9+vUaOnSoHnroIS1btkyvvPKKWrdurd27d0uS8vPzVVxcrKSkJBUXFysvL09JSUn66KOP1L59e0mSZZ271tTj8WjChAlq0aKFHn30Ub377rvq0KGDbrrpJt144406efKk1q1bV5eHAQAAAEAjUK/NNZo3b66xY8dq9OjR8vl8atOmjf7rv/5LlZWVevjhhxUTEyO3262ZM2fq448/Vn5+vsaMGaOioiI99thjcjqdmjVrliZMmCDLstS0aVM9+eST2rdv33nvr1u3brrtttuUkJCgJk2aqF+/furXr5+mTp2qV155RcXFxbr33nvr+CgAAAAACHeWbdt2fSdREzk5OcrNzdXkyZPrOxXjpYZO+YxzKLFjL7zRvxFhVRrn0LTyhHGMw45zO8b8UDHOMqPxLstrnMPF+/5oHOOr1JuMY7Qr2WM03vKbH4utV403jpHw2Q7jGE0jio3GR1oVxjkEQoRdbhzD63AbjY+pPP8S7B+iNCLeOIbPNnuvMK7qlHEOJe6mxjFcdpVxjAor2mh8nLfAOIcCZ0vjGM185q8jpa44o/Ex3iLjHHwO8/exKxxmj6kkeWX2XA/E3yctSr82jnEoqrNxjDiH2eOaUPaNcQ6BkHj5NfWdQo2Uv/E/9Z3CBUXdZP73iSkWZAIAAABAkDWY7/FKT0+v7xQAAAAAoFYaTOEFAAAAIAQ5WERXExwlAAAAAAgyCi8AAAAACDKWGtaCZZk1gvQHoN6Ns88Yjbf8fuMc8txtjWM0UWkAYph1LoqsMs/h0CWDjGO0KdtvHOOG6ed+f90PY9YRS5LmBqAj4ekrehrHaLN3vdF4OwDPU8s2f55VWRHGMRyGeRS5mxvnEIhOfm6ZdWMtdLeo9xwkyW856z2PIlcz4xxiVGIco9iVYBzDtMNuvru1cQ4+2/wxddrmHQVblZq9jnhd5p0V82LaG8eIt8w7qZb4zLo/l0aad132BuC8SDSOgFBC4QUAAACg9izTN34bB5YaAgAAAECQUXgBAAAAQJCx1BAAAABA7VnM5dQERwkAAAAAgozCCwAAAACCjKWGAAAAAGrPwVxOTdTZUTp27Jjee++9uro7AAAAAAgZdVZ4bd++XZ9++mld3R0AAAAAhIwaLzXMycnR5s2bVVxcrIKCAo0fP16xsbF66qmnFBkZqYSEBM2ePVt79+7V2rVrtWjRIklS7969tWXLFi1fvlzl5eW68sorlZiYqKysLNm2reTkZC1YsEC5ubl64okn5HQ6FRkZqSeeeEJ+v18TJ05Uq1atdOTIEQ0ZMkT79u3Tnj171K9fP02aNElffvmlZs2aJUnVOcTFxZ13Hw4ePKhp06apqqpKUVFRWrRokUpLSzV16lR5vV5ZlqVp06apc+fOATi0AAAAQCPAFyjXyA/6jFdpaalWrFihU6dOKSMjQ5Zlac2aNUpOTtbKlSu1ZMkS9evX75xxTqdTd911l3JzczVgwADddNNNWrRokVJTU7V69WodOHBA06dPV1ZWlrp06aJNmzZpzpw5evDBB/X1118rOztb5eXlGjBggLZs2aLo6Ghde+21mjRpkqZPn67Zs2erY8eOWrdunZ5//nlNnDjxvPnPnTtXd911l/r27au3335be/bs0SuvvKLRo0dr4MCB2rt3rx555BHl5OScM9bj8cjj8UiS5i9Y8EMOGwAAAIBG7gcVXmlpaXI4HEpMTFRMTIy8Xq+Sk5Orb/vNb35zTuFl2/Y5cU6ePKnU1FRJ0qhRoyRJeXl56tKlS3WshQsXSpIuuugixcXFKSIiQomJiUpISJAkWf+/sj5w4IAef/xxSVJVVZVSUlK+N/+///3vuvLKKyVJgwcPliQ9+eSTSktLkyR16dJF33zzzXnHZmZmKjMz89v7zM393vsAAAAAgP/tBxVeu3fvliTl5+errKxM0rcFU1JSkj766CO1b99ekZGROnHihCTp6NGjOnPmjCTJ4XDI7/dLkpKSknTw4EG1b99ey5cvV0pKipKSkvTFF1+oc+fO+vjjj9W+fXtJ/yqwvk9KSormzp2r1q1ba8eOHdX3fT6pqanatWuXfvzjH+uNN97QmTNnlJqaqk8++UQDBgzQ3r17lZiY+EMOCQAAANC48QXKNfKDCq/8/HyNGTNGRUVFmjFjhlwulyZMmCDLstS0aVM9+eSTio+PV1xcnDIyMpSamqq2bdtKkjp16qQlS5bosssu0+OPP65HHnlEDodDLVu21NixY9WmTRs98cQTsm1bTqdTs2fPrlFOM2bM0EMPPSSfzydJysrK+t5tH3zwQT366KNasmSJoqKiNH/+fF177bWaPn26srOz5fV6/+14AAAAAKgNyz7fWsDzyMnJUW5uriZPnhzsnEJeKCw1dPmrjMZbtt84hzNWc+MYTvmMYzRRkdH4SG+pcQ5n3OYzpYllXxvHuHmK2XkRCHPn9jSOcfoK8xiX7V1vNN4OwLt3gXieeS23cQyHzPLwyjwHl8zPTUs1ern6XpWKNM7BrUrjGKGgShHGMSJUERJ5NK38/pUuNZHvbm2cg892GsdwWuavh61K9xuN97qijXM4Ffkj4xhuy/x5VuKLNY5hyhuA86JHpxYByCT4yjeuqO8ULijqZ7fVdwrh9wXKlZWVGjdu3Dm/T0lJ0cyZM+shIwAAAACNXY0Lr/T09GDmETARERFatWpVfacBAAAANA60k68RPgkHAAAAAEFG4QUAAAAAQRZ2n/ECAAAAUIcczOXUBIVXLfhss8O2elsr4xwmd91sNP5Es0uMc3AHoEtZqzNfGMcoiG9nNL7Qbd4xKBDdvc5EJxvHWPGU2blpy3yNdqVdbByjjWFHQkna3eVGsxz2bDXOwWHYhU+SDheadw+9pOk/jMYX+5oY5+CwzDs8lnnNuhLGu0uMczhckmQco2VMoXGMFjLr5LfjZIpxDtfGfmgc41hkqnGMIqfZvsRZ5tesQHQkNO3aKUmnmrQ1Gu+y678zriS1OHPQOEZl/KVG4wPxeJj37ES4oTwFAAAAgCBjxgsAAABArdl0NawRZrwAAAAAIMgovAAAAAAgyFhqCAAAAKD2LOZyaoKjBAAAAABBRuEFAAAAAEEW9MIrJydHCxYsOOt3/fv3V0WF+fce1cTixYu1Zs0affjhh5o4cWKd3CcAAADQaFiO0P8JAaGRBQAAAACEsTpprrFz506NGTNGxcXFmjBhQvXvH374YQ0ePFh9+/bVli1b9Pbbb2vOnDnasGGDXnjhBTkcDvXs2VOTJ08+J+azzz6rTZs2yefzacSIERo+fLiys7P11ltvyeVyqVevXnrggQfOm89LL72kjRs3yuv1Ki4uTosXL9abb76pV199VX6/X/fdd5+uueaaoB0PAAAAAI1LnRRe0dHRWr58uU6dOqWMjAz5/f7v3fb06dNavHixXn31VUVHR+uBBx7Qtm3b1Lt37+pt9uzZoy1btmjdunWqrKzUwoUL9eWXX2rDhg1au3atXC6XJkyYoD/96U/nxPf7/Tp9+nR1YTdu3Djt2rVLkhQfH68lS5acNy+PxyOPx6P/x96dx0dV3/sff5+Z7AmQACEoFE3CkgCmCiIol7oQbwEFb6MQoESRKtLWjSuKEKgo4oJaKngFNwiyxIDGtqBYBK22WCpYWyiCgYQ9LAESQvbMzPn90Z+5coES8j1DhvB6Ph55PCCZz2c+58zMmXzyPeczkvTcC78x2R0AAABAk8EHKNfPeWm8evbsJT5ZhQAAIABJREFUKcuy1KpVKzVr1ky7d+8+5Ta2bUuS9uzZo2PHjmns2LGSpPLycu3du1eZmZnas2ePYmJi9OMf/1gpKSlyu90KDw/XlClTtGrVKv3whz9UcHCwJOnqq6/W9u3bT7kfl8ul4OBg/fd//7ciIiJ08OBBeTweSVJ8fPwZtyE9PV3p6emSpLz8PWY7BAAAAMBF5bw0Xt+tKBUVFamiokIxMTGSpJCQEBUVFUn61yqWJLVv316XXHKJ5s+fr+DgYOXm5io5OVnDhw+vy7d161ZlZ2fL5/PJ6/Vq7NixmjhxohYsWCCPxyO3260NGzbov/7rv7Rt27aTatm2bZvWrFmj5cuXq7KyUmlpaXVNn8vFJW8AAAAAnHdeGq+qqirdeeedqqio0FNPPaXMzExJ0tChQzV58mStWLFCl19+uSSpZcuWGj16tDIyMuT1etWuXTsNHDjwpHzJycnq16+fRowYIZ/PpxEjRigpKUkDBw6s+17Pnj2Vmpp6SuN12WWXKTw8XGlpaQoJCVFsbKwOHz58PnYDAAAAgIuUZX+33IN6Mz3VcMm6S4xrmNB1rVF8UUwn4xpqFGqc45Lj285+o7Mobt7BKL7GCjOuIVg1xjlsmZ8f7TX8W4oTNdTYIcY5olRqnGNL8mCj+Hbf/Nm4BpfMD697TrQ0ztGpxQGj+DJvpHENLuvM1/bWV6XH7JjTPLjcuIYD5THGOWIjzJ/frVRkFL/+aJJxDTdG/dU4R2FoonGOWtvsuNfMXWZcg8+BIdGWA8cLtzxG8UF2rXENVVaEcY62pXnGOQ4072IU78Tj4YSkxPaNXUK9VHy+rLFLOKuIHw1r7BIYJw8AAAAA/kbjBQAAAAB+dl6u8QIAAADQRDFOvl5Y8QIAAAAAP6PxAgAAAAA/Y6phA+ze8a1RfNzOvxjXsC/heqP4YNt8Cl+tZT69ziXzSWdBPrNtqXWbT2d0guXAS9GJyVqmbAdqCJL5ZK3jvhZG8fu7/odxDR23rTHOUekzn7oZ5TKb2uZRsHENTkwI89puo/ggy2zimyRVOfB4hLqqjXOY7oto7xHzGlzmVyuUucxep05wYiqtZQXGr1Jun9lz3LbMj9/OHC/MfzcI85pNMa1ym09zdeJ5kZiQYJzjfKhY915jl3BWEX1vb+wSAuC3NAAAAABo4mi8AAAAAMDPmGoIAAAAoMFsphrWCyteAAAAAOBnNF4AAAAA4GecaggAAACg4RyYiHkxYC8BAAAAgJ/5vfFavHixv+8CAAAAAAKa3xuvuXPn+vsuAAAAACCgNegar9raWj3xxBPavXu3fD6fHn74YT399NO65ppr9O2338qyLL366qtavHixjh8/rmnTpiklJUXvvfeefD6fHnzwQZWUlCgrK0sul0s9e/bUhAkTNGfOHBUUFOjo0aMqLS3VlClTdPXVV+vGG29UQkKCEhISNGbMGE2dOlXV1dUKDQ3V9OnT5fV69cgjj6ht27bau3evrrjiCj355JM6ceKEMjMzVVxcLEmaMmWKunTpor59+2rdunWSpPHjx2v48OHav3//SfVde+21zu1lAAAAoImyucarXhrUeC1fvlwxMTF65plnVFxcrFGjRqmyslK33HKLpk6dqkceeUSff/65fv7zn2vx4sWaNm2acnNz1bx5c82dO1clJSUaOXKk3nvvPYWHh+vRRx+ta4TCwsL09ttva/v27XrkkUf0+9//XgcOHFBubq5iYmL08MMPKyMjQ9dff73+8pe/6MUXX9T48eO1a9cuvfXWWwoPD1dqaqqKioqUlZWlPn36aOTIkdq1a5cmTZqk7OzsM27Xd/WdTk5OjnJyciRJs2Y+25DdBgAAAOAi1aDGKy8vT1999ZU2bdokSfJ4PCouLlbXrl0lSZdccomqq6tPiYuPj5ck7dmzR8eOHdPYsWMlSeXl5dq7d68kqU+fPpKkTp066ciRI5KkmJgYxcTE1N33a6+9pjfffFO2bSs4OFiS1KFDB0VFRUmSYmNjVV1drby8PK1fv16rVq2SJJWWlp5Sk23bp9R3Ounp6UpPT5ck7d7x7dl3EgAAAAD8fw1qvBISEtS2bVuNGzdOVVVVmjt3rn73u9/JOs2nVn+/sXG5/rUM2b59e11yySWaP3++goODlZubq+TkZK1Zs0ZbtmzRbbfdpry8PMXFxZ0U9919jxkzRj169FB+fr42bNggSae974SEBA0ZMkSDBw/W0aNHtXz5ckn/ahTLy8sVHBysHTt2nFIfAAAAgHo6ze/hOFWDGq/hw4drypQpGjVqlMrKyjRy5MgzNi2JiYmaMGGCrrvuurrvtWzZUqNHj1ZGRoa8Xq/atWungQMHSpK2bt2qu+66S5WVlZo+ffop+SZOnKhp06apurpaVVVVyszMPGOd48aNU2ZmppYtW6aysjLdf//9kqQ777xT6enpat++vS699NKG7AIAAAAAqDfL/v6SVCObM2eOWrdurREjRjR2Kf+W6amGcTv/YlzDvoTrjeKD7RrjGmqtEOMcLvmMcwT5zLal1h1qXIMTLAdeir4A+Gg+24EaglRrnOO4r4VR/P6u/2FcQ8dta4xzVPrCjHNEucqM4j0KNq7Bkvnz22u7jeKDLI9xDVUOPB6hrlNPxT9Xpvsi2nvEvAZXg/52e5Iyl9nr1AnBMn8/tKzA+FXK7TN7jjsxIMGZ44X57wZh3nKj+Cp3pHENTjwvEhMSjHOcD2V/XdHYJZxVVO/BjV1Cw1a8AAAAAEBiqmF9BVTj9cADDzR2CQAAAADgONpTAAAAAPCzgFrxAgAAAHCBYaphvdB4NUCop8Io/tPWPzWuobtvu3GOGrfZReJOXCxf7osyzhHmqjJLYEtumV2Q7HXgpeTEQAmfzC64d+IxdYJlm19Y7TLcFicGY+xISjXO8YNv/mScA//isYOMB2wEyhAF00E6x9xtjIcbNbNLjOIlyWebn3gTpVM/o/NceS2zY7gT2+HEc8tle83iDYdVSZIvyHxfVPnCjXPYbrM6TH8vkCRbNCM4GacaXqRMm66mxImDK4DA58RUw6bCiYmyTYVp0wUA9cXRBgAAAEDDMdWwXthLAAAAAOBnNF4AAAAA4GecaggAAACgwWymGtYLK14AAAAA4Gc0XgAAAADgZzReAAAAAOBnfmm8cnNz9eKLL/ojtWPuv//+U76XnZ2tOXPmNEI1AAAAwAXKcgX+VwAIjCoawSuvvNLYJQAAAAC4SPhtquE//vEPjRkzRseOHdOIESPUvn17/eY3v1FoaKiio6P1zDPPaOvWrXrnnXc0a9YsSVLfvn21bt06rV69Wm+88YaCgoLUrl07zZw5U+Xl5crMzFRxcbEkacqUKerSpYtuvvlmXXXVVdq9e7f69OmjEydOaNOmTYqPj9cLL7ygvLw8Pffcc/L5fCotLdWUKVPUo0ePuvvauHGjnnnmGbVo0UIul0tXXnnlabcnJydHOTk5kqRXn5nqr90GAAAAoAnyW+MVFBSkt956S/v379e9996r6upqZWdnKy4uTgsXLtTcuXN1ww03nDZ25cqVGj16tG655Rb99re/VVlZmV577TX16dNHI0eO1K5duzRp0iRlZ2dr//79WrhwoWJjY3XNNddo+fLlmjp1qvr376/S0lLt2LFDEydOVJcuXbRixQrl5uaqR48edff17LPP6qWXXlJ8fLyeeOKJM25Penq60tPTJUkHt33t6L4CAAAALlS2GCdfH35rvLp27SrLshQbG6sDBw6oQ4cOiouLkyT16tVLv/71r09pvGzbliRNmjRJr732mrKzs5WQkKDU1FTl5eVp/fr1WrVqlSSptLRUkhQdHa1LL71UkhQREaGOHTtKkpo1a6bq6mq1adNGr776qsLCwlReXq6oqKiT7vPQoUOKj4+XJPXo0UN79uzxzw4BAAAAcNHy2zVe1vc+SC0mJkZlZWU6fPiwJOnLL7/U5ZdfrtDQUBUVFUmS9u/fr+PHj0v612l9DzzwgBYvXixJ+vjjj5WQkKDRo0dr0aJF+s1vfqPBgwefcj+nM2PGDD344IN6/vnn1blz57rm7juxsbHKz8+XJG3evNmBLQcAAACAk/ltxev7LMvS008/rQceeECWZalFixZ69tln1bx5czVr1kxDhw5VYmKi2rdvL0lKSUnR3XffrejoaEVGRuqGG27QDTfcoMzMTC1btkxlZWWnnUp4OkOGDNEvfvELtWrVSm3btq27Ruw7L7zwgiZOnKjIyEhFRkaqRYsWjm8/AAAA0FTZATI1MNBZ9v9dAsJZmV7j9XVld+MaukdtN4qvcYcZ1+CECl+kcY4wq8oo3i2PcQ1eB/6GEaRa4xy1CjGKtxQYh4Ngu9o4R6kdbRQf6jKvYUdSqnGOH3zzJ+McEa5yo3iPgo1rcOK55bXdRvFBlvlrvdoONc4RYtUY56i1zR4Tl3zGNTSzS4xzlFoxxjmiVGoU77XMj98+B04gsizz10iw1+y45bK9xjVUB0UY56jyhRvnMH2dOfG7gX2Ws7LqIzEhwTjH+VDy9SeNXcJZRV91U2OXcPGOkwcAAACA8+W8nGoIAAAAoIniVMN6YS8BAAAAgJ/ReAEAAACAn3GqYQOcCG5pFN9jwRjjGj697W2j+F5tdxrXEOYxu2Bfkipd5hfhemV2wb0TgxycuDjbiYuagyyzAR1ODEBwYjtqLbMhIZK0p9Tsddq+WfHZb3QWTgzG2Nu1n3GOjtvWGMWXe81fpy7LfJhDpcd8sEXzYLPj1sFys6EtkhQXcdw4x192tjGKH/rlfcY1HB4x1ThHM5/5gI7wGrPhGifCWhvX4MRgDCdUG76nOjEkJNRXaZzDdJCOJIX7ThjF1zowhMztMx/QcaFwYpDIxYAVLwDARcG06QIAwASNFwAAAAD4GY0XAAAAAPgZ13gBAAAAaDCbcfL1wl4CAAAAAD+j8QIAAAAAP+NUQwAAAAANxzj5emHFCwAAAAD8jMbre0pKSrRixYrGLgMAAABAE0Pj9T3ffvutPvnkk8YuAwAAALhg2JYr4L8CwTlf45Wbm6tPP/1UVVVVKioq0p133qm1a9dq+/bteuyxx3Tw4EGtXr1aHo9HzZo105w5c7Ry5Up99tlnqqqq0p49e3TvvfcqLS1NX375pV555RVJUlVVlZ5//nnFx8frf/7nf7RmzRq1bNlSlZWVeuihh9S1a1dlZmaquLhYkjRlyhR16dJFN998s6666irt3r1bffr00YkTJ7Rp0ybFx8frhRde0IEDBzR16lRVV1crNDRU06dPl9fr1SOPPKK2bdtq7969uuKKK/Tkk09q3rx52rZtm3JycpSenn7Sdufk5CgnJ0eS9PwLs0z3OwAAAICLSIOGa5SXl2v+/Pn64IMPlJWVpWXLlumvf/2rsrKy1L17d2VlZcnlculnP/uZNm/eLEkqKyvTW2+9pV27dmncuHFKS0vT9u3b9cILLyguLk7z5s3TRx99pBtvvFF/+tOf9O6776q2tlaDBw+WJM2bN099+vTRyJEjtWvXLk2aNEnZ2dnav3+/Fi5cqNjYWF1zzTVavny5pk6dqv79+6u0tFTPP/+8MjIydP311+svf/mLXnzxRY0fP167du3SW2+9pfDwcKWmpqqoqEjjxo3TO++8c0rTJUnp6el139+ev7uh+xsAAADARahBjVdycrIkqVmzZkpMTJRlWWrRooVqa2sVHBys//7v/1ZERIQOHjwoj8cjSUpKSpIkXXLJJaqpqZEkxcXFacaMGYqIiNChQ4fUo0cP5efn64orrpDb7Zbb7Vb37t0lSXl5eVq/fr1WrVolSSotLZUkRUdH69JLL5UkRUREqGPHjnW1VVdXKy8vT6+99prefPNN2bat4OBgSVKHDh0UFRUlSYqNjVV1dXVDdgUAAABwUbPFVMP6aFDjZZ1hZGRtba3WrFmj5cuXq7KyUmlpabJt+4wxU6ZM0Zo1axQVFaWJEyfKtm117NhRixYtks/nk8fj0TfffCNJSkhI0JAhQzR48GAdPXpUy5cv/7e1fCchIUFjxoypa+o2bNhwxjiXyyWfz1f/HQEAAAAA9eDo53gFBQUpPDxcaWlpCgkJUWxsrA4fPnzG2992220aNmyYmjdvrtatW+vw4cPq0qWLrr/+eg0bNkwxMTEKDg5WUFCQxo0bp8zMTC1btkxlZWW6//7761XTxIkTNW3aNFVXV6uqqkqZmZlnvG2HDh2Ul5enrKwsjR49+lw3HwAAAABOy7K/W5IKEEePHtVHH32kn/70p6qpqdEtt9yihQsX1p1OGAhMr/Fq/voU4xo+ve1to/hebXca1xDmKTfOUeyKNc4RZHmM4sPsCuMaaq1Q4xwhdpVxDq9l9rcUS+aHA5ftNc5Ra4UY59h2/AdG8e2bFRvX4HJgf+7t2s84R8dta4ziy7yRxjW4LPOzCSo9Zq+z5sHmx6wD5THGOeIijhvn+MvONkbxQ7+8z7iGwyOmGueI8J0wzhFeU2oUfyKstXENdoB8eKzPdpvFOzDsOtSuNM5Rakcb52hpn/kP//VR6w4zrsGJ98PLOnYxznE+FG35a2OXcFax3Xo3dgnOrng5ISYmRv/85z91++23y7IsDR06NKCaLgAAAAA4VwHXeLlcLj377LONXQYAAAAAOCYwPk0MAAAAAJqwgFvxAgAAAHABCZDrHANdwA3XuBDs3vGtUfxRn/mFvNHuEqN4Jy6gdcv8otFKO8I4h+lwDZcD2+EEJ/anz2oai9iWA4elWpkN6HDL7HnlFK8Dfx/bkZRqFN9522rjGiyZD9ewDY9bTtTgk9nwAilwjjmmXE48pg78suayzeoIlOOm6XZIktfw+Rls15jXYDjkSZI8CjbOYfo6c+I92QnxiR0bu4R6Kfrmy8Yu4axiu17T2CVwqiEAAAAA+BunGgIAAABoMNMzEi4W7CUAAAAA8DMaLwAAAADwM041BAAAANBgTgzKuRiw4gUAAAAAfkbjBQAAAAB+xqmGAAAAABrMDpDPwwt0TW4vffvtt9qwYYMk6aabblJ1dXUjVwQAAADgYtfkGq/Vq1drx44djV0GAAAAANS5oE81rK2t1eTJk7V37155vV6NHDlS77//voKDg9WtWzdJ0rRp07Rv3z5J0iuvvKKIiAg98cQT2r17t3w+nx5++GH17t1bt956qy6//HKFhITo17/+9Sn3lZOTo5ycHEnSrJnPnr+NBAAAAAKYLaYa1scF3Xjl5OQoJiZGL7zwgsrKypSWlqYbbrhBnTp1UkpKiiTp9ttv19VXX63HH39c69atU0lJiWJiYvTMM8+ouLhYo0aN0gcffKCKigr94he/UNeuXU97X+np6UpPT5ck7d7x7XnbRgAAAAAXvgu68crPz9d1110nSYqKilJiYqL27NmjTp061d2me/fukqTWrVurqqpKeXl5+uqrr7Rp0yZJksfjUXFxsSQpPj7+PG8BAAAAgIvBBd14JSYmauPGjbr55ptVVlamvLw8/eQnP5HP56u7jfV/PtAtISFBbdu21bhx41RVVaW5c+eqRYsWkiSXq8ld8gYAAAD4FVMN6+eC3kvDhg1TSUmJRowYoTvvvFP333+/unfvriVLlmj9+vWnjRk+fLgKCgo0atQoDR8+XO3ataPhAgAAAOBXlm3bdmMXcaExvcbrqK+1cQ3R7hKjeJ8DPbdbXuMclXaEcY4gy2MU73JgO5zgxP70NZG/OFkOHJZqFWIU75bZ88opXgdOTNiRlGoU33nbauMaLPnOfqOzsA2PW07U4JPbOEegHHNMuZx4TC3zC/JdtlkdgXLcNN0OSfIaPj+D7RrzGizzY5ZHwcY5TF9nTrwnOyE+sWNjl1Avhd9uauwSzurSLimNXcKFveIFAAAAABeCC/oaLwAAAACNy4nV64sBK14AAAAA4Gc0XgAAAADgZ5xq2ABxO/5kFF/ecZBxDaHeCqP4SneUcQ0h3krjHId8scY5WgWbDRpxQoivyjhHpcv8MQn1mT8mxjV4zJ6bknQiuKVxjjJvpFF8pNt8O5xQ7jUfQGM6HCMv6T+Na0jcttY4h8c2e8sKtmqNa6jwhRvnCHeZHy8smQ2gMd2XktTSc8g4R6Grg3GOVq4jRvHBPvPnhddlPgzCCZZl9rxwYniM2zYfTFQhs+O3JIVYZoNCImuPG9fgdV08v2bb4lTD+mDFCwAAAAD8jMYLAAAAAPzs4lkDBQAAAOA4O0A+Dy/QsZcAAAAAwM9ovAAAAADAzzjVEAAAAECDMdWwfljxAgAAAAA/azKNV0lJiVasWCFJev3117Vp06ZzzpGfn6+MjAynSwMAAABwkWsypxp+++23+uSTTzR48GCNHTu2scsBAAAALgpMNayfC6bxys3N1XvvvSefz6eMjAwtXLhQLpdLPXv21IQJEzRv3jxt27ZNOTk5+vrrrzVo0CAdOXKkLubBBx9USUmJsrKyToo7fPiwJkyYINu2FRsb29ibCQAAAKAJuqDa0+bNm2vu3Ll65ZVXlJWVpezsbB06dEjr1q3TuHHj1KdPH6Wnp58Sk52dreTkZM2ZM+eUuAULFujWW2/VokWLlJqaesb7zsnJUVpamtLS0vy9mQAAAACamAtmxUuS4uPjtWfPHh07dqzudMLy8nLt3btX8fHxZ4yRdMa47du367bbbpMk9ejRQ9nZ2afNk56eXtfUVX30pqPbBQAAAKBpu6AaL5fLpfbt2+uSSy7R/PnzFRwcrNzcXCUnJ6usrEw+n++0MZLOGFdQUKCvv/5aSUlJ2rx58/neJAAAAOCCxjj5+rmgGi9JatmypUaPHq2MjAx5vV61a9dOAwcOVGlpqfLy8pSVlXVOcQ899JDGjx+vDz/8UO3btz+/GwMAAADgomDZtm03dhEXGtNTDQs6DjKuoYXvqFF8pTvKuIZwb5lxjr2+DsY5WgWXGMVbOnWl9FyF+KqMc1S6zB+TULvSOIdxDZ4K4xwnglua5/Ca7c9It/l2OKHcG2Gco7n7hFF8XtJ/GteQuG2tcQ6Pbfa3wmCr1riGCl+4cY5wl/nxwpLZW7fpvpSklp5DxjkKXQ68B7iOGMW7bK9xDV5XsHEOJ/gMJ8u5bPP3Qyf25wm1MM4RYtUYxTerPWZcg9dl/jpr37m7cY7zYdeOvMYu4awu79i5sUu48Fa8AAAAAAQOxsnXD3sJAAAAAPyMxgsAAAAA/IxTDQEAAAA0GFMN64cVLwAAAAAXLZ/Pp1/96ldKT09XRkaGdu/efdLPly1bprS0NA0bNkyffvppg++HFa8G2N/5JqP4KO9x4xqOu1oZxYfJfPpdjdt8uleMu9Q4h+lUQpcDUw09rhDjHMEym8AkOTNByVRFSHPjHEG2+fQ5l2X2uJpOjXOK6XZI5q8RJyYS5if1N85x+dY/GsU78Zi6HTheOFGH6VTC2Jr9xjWUh0Yb54i2zKbSSpLX8FcZ03hJsgJkQHQg1OFxYMJjsAPvAeE+s8nLTryX2TarQBeKNWvWqKamRjk5Ofr73/+u5557TnPnzpUkFRUVadGiRXrvvfdUXV2tkSNHqm/fvgoJOfff/Rr/tzQAAAAAFyzburCbzK+++kr9+vWTJF155ZX65z//WfezTZs26aqrrlJISIhCQkLUoUMHbdu2TSkpKed8PzReAAAAAJq0nJwc5eTk1P0/PT1d6enpkqSysjJFRf3v53+63W55PB4FBQWprKxMzZo1q/tZZGSkysoatqJK4wUAAACgSft+o/V/RUVFqby8vO7/Pp9PQUFBp/1ZeXn5SY3YuWC4BgAAAIAGs20r4L/+nR49eujzzz+XJP39739X586d636WkpKir776StXV1Tpx4oTy8/NP+vm5YMULAAAAwEXr5ptv1rp16zR8+HDZtq1nnnlGCxYsUIcOHdS/f39lZGRo5MiRsm1b48ePV2hoaIPuh8YLAAAAwEXL5XLpqaeeOul7iYmJdf8eNmyYhg0bZnw/NF4AAAAAGszm6qV6cWwvZWRkKD8/X6WlpUpPT9eYMWOcSn1aN910k6qrqx3NmZ+fr4yMDEdzAgAAAIDj7WleXp7atGmj+fPnO50aAAAAAC5IZz3VcOfOnZo0aZKCgoLkdrs1c+ZMLV68WBs2bJBt2xo9erQGDhwoSaqtrdX06dN1+PBhzZ49Ww8++OBJuV566aVT4jIyMtSlSxdt375dERERuvrqq/XnP/9ZpaWlmj9/vtauXau1a9eqrKxMxcXF+uUvf6kf//jHdTn37dunzMxMeTweWZalKVOm6MiRI1q2bJlmz54tSRo+fLhmz56tr776SllZWXK5XOrZs6cmTJigw4cPa8KECbJtW7GxsU7uWwAAAACQVI8Vry+++ELdunXTggULNG7cOK1evVr79u3TO++8o7ffflvz5s1TaWmpJCk4OFiTJ09Wnz59Tmm6PvvsszPGpaSkaOHChaqpqVFYWJgWLFigjh07asOGDZKkiooKLViwQPPnz9dzzz0nj8dTl3fmzJnKyMjQkiVLlJmZqcmTJ6tv377Ky8vT8ePHtWPHDsXExCgkJERz5sxRVlaWsrOzdejQIa1bt04LFizQrbfeqkWLFik1NfWM+yEnJ0dpaWlKS0s7970MAAAANFG2rID/CgRnXfG644479MYbb+iee+5Rs2bNlJSUpC1bttRdC+XxeFRYWHja2Pvuu08VFRXq3Lmz2rZte8a4bt26SZKaN2+ujh071v37u2u4evXqJZfLpdatW6t58+Y6duxY3X3k5+erV69ekqTk5GQdPHhQlmVpyJAhWrlypfbt26c77rhDe/bs0bFjxzR27FhJ//rws71792r79u267bbbJP1rhn92dvZpt+X7H7qWX1Bwtt0GAAAAAHXO2nitXbtWPXv21P3336+VK1fq17/+tfr27avp06fL5/Pp1VdfVfv27U8b+9prr52Up3fv3vWK+7+2bNlYU7LaAAAgAElEQVQiSTpy5IjKysrUqlWrup8lJiZq48aN6t+/v7Zu3arWrVtLkm6//XZNmDBBlZWVeuSRR1RaWqpLLrlE8+fPV3BwsHJzc5WcnKyCggJ9/fXXSkpK0ubNm+tVDwAAAACci7M2Xt27d9ejjz6qOXPmyOVyafbs2VqxYoVGjhypiooKpaamKioq6qx3dNNNN+nLL7885zjpXw3XXXfdpRMnTuiJJ56Q2+2u+9ljjz2mqVOnav78+fJ4PJoxY4YkKS4uTpGRkbryyisVFBSkli1bavTo0crIyJDX61W7du00cOBAPfTQQxo/frw+/PDDejeCAAAAAP4lUE7lC3SWbdt2Yxfx7+Tm5qqgoEATJkw459j77rtPkydP1mWXXeZoTaanGgZ7zcfgl1ktjOLDrErjGiyZP3Vq1LBP/v4+tzxnv9G/4ZLPuIZAYVtN48BnOXBYOu4ze41EuMxfI06o8IUb52jmOmEU71GwcQ35Sf2Nc1y+9Y9G8cFWrXENVb4w4xyhLvP3AI9t9jGcsTX7jWsoD402zuGzmsZn/zhxzAoETryvO/GYemzzY06Ez+y4V+M2f63btvl7csfEeOMc58O3+Xsbu4Sz6pL4g8YuoWl+2llVVZXS0tKUlJTkeNMFAAAAAOfK7E9m50FDpgiGhYUpNzfXD9UAAAAA+D5ONayfJrniBQAAAACBhMYLAAAAAPws4E81BAAAABC4ONWwfmi8GqDacKpV3NF/GtcQ3rytUXxpWGvjGqpt84k/LTxHjXN4XGbTj2pc5tvhxGREnxML0AEwWMsn99lvdBbBqjHOUekxm5gZGmxegxNMt0OSokLKjeJNJ+hJ5hMJJWlX8g1G8Ynb1hrXUOU1fzyCLLNJrJLUofhro/h/RF5vXENbHTbO4bLNj50VdqRRfLirwrgGJ47fTryPuG2z55bXMn+t+2zz94BI73HjHJXuZkbxPjswHlM0LZxqCAAAAAB+xooXAAAAgAZz4jPLLgaseAEAAACAn9F4AQAAAICf0XgBAAAAgJ9xjRcAAACABmOcfP2w4gUAAAAAftakGq/PP/9cOTk5jV0GAAAAAJykSZ1q+KMf/aixSwAAAAAuKpxqWD8B0Xjt3LlTkyZNUlBQkNxut2bOnKnFixdrw4YNsm1bo0eP1sCBA5WRkaGYmBiVlpYqMjJSd911l6655hpt2rRJc+fO1c0336yCggJNmDBBr776qtasWSOv16sRI0Zo+PDhWrRokVauXCnLsjRo0CDdeeedWr16td544w0FBQWpXbt2mjlzplyuJrUQCAAAAKCRBUTj9cUXX6hbt256/PHHtXHjRq1evVr79u3TO++8o+rqag0bNkx9+/aVJA0ePFg333yzPvvsM73//vu65ppr9P7772vYsGEqLi6WJH3zzTf6/PPPtXz5ctXU1Oill17S9u3b9eGHH2rp0qWyLEujR4/Wf/zHf2jlypUaPXq0brnlFv32t79VWVmZmjdvfkqNOTk5dacxPj3zlfO3cwAAAABc8AJiaeeOO+5QTEyM7rnnHi1ZskTHjx/Xli1blJGRoXvuuUcej0eFhYWSpPj4eElSv379tHnzZpWUlGjjxo0nnWa4c+dOpaSkyO12Kzw8XFOmTNH27dtVWFio0aNH66677lJJSYn27NmjSZMmacOGDRo1apT+9re/nXG1Kz09Xbm5ucrNzfX/DgEAAAAuELasgP8KBAHReK1du1Y9e/bUwoULNWDAAOXm5qp3795atGiRFi5cqIEDB6p9+/aSJMv6145zuVwaMGCApk2bptTUVLnd7rp8CQkJ+uabb+Tz+VRbW6u7775bCQkJ6tixo95++20tWrRIaWlp6ty5s3JycvTAAw9o8eLFkqSPP/74/O8AAAAAAE1aQJxq2L17dz366KOaM2eOXC6XZs+erRUrVmjkyJGqqKhQamqqoqKiTom7/fbblZqaqj/84Q8nfT85OVn9+vXTiBEj5PP5NGLECCUlJenaa6/ViBEjVFNTo5SUFMXFxSklJUV33323oqOjFRkZqRtuuOE8bTUAAACAi4Vl27bd2EVcaL7ZUWgU3+HIRuMaKpu3NYovDWttXEONHWqco4XnqHEOjyvYKL7GFWZcg0s+4xy+wFiANuaT++w3Ootg1RjnOFATZxQfHXzCuAYnlNQ2M84RG3LMKL7agde6JfO3ml3JNxjFJ25ba1xDqQOPR1RQuXGOHxT/3Sj+H5HXG9fQNvSwcQ4njp0VdqRRfLirwrgG2zY/jcmJfeG2PUbxXsv87/FeB/6mH+41P/5Wus1eq068JzvxmHZKvMw4x/mwabv58cDfUjq1aewSmshvegAAAAAQwGi8AAAAAMDPAuIaLwAAAAAXJl+ATA0MdKx4AQAAAICf0XgBAAAAgJ9xqmEDHKluYRRfGPFj4xrahxYZxbttr3ENYao0zlHsjjXOYTotLUTVxjXYlvkSu9c2fzmG2WbTuSzbfAJTsNd8f5YGtzLO0TzYbHJckGU2HcwpptshSZbhZK1gq9aBGsynGppOJcxP6m9cQ/zWT41zOPHcOhaTaBR/ieuQcQ1FNeav067l641zHI7ubBTvcuC458Sx07bM/xZeZUUYxTsxhS/ErjLOUR1kth2SZHrIMX0/lSSXA79roWmh8QIAAADQYDbXeNULpxoCAAAAgJ/ReAEAAACAn3GqIQAAAIAGs21ONawPVrwAAAAAwM9ovAAAAADAzzjVEAAAAECDMdWwfi6YFa/FixfX+7bZ2dmaM2fOOd/Hxx9/rEOHzD/bBAAAAAC+74JpvObOnev3+3j77bdVVlbm9/sBAAAAcHEJyFMNd+7cqUmTJikoKEhut1t9+vTR8ePHNW3aNKWkpKigoEATJkxQdXW1Bg4cqE8++UQbN27UM888oxYtWsjlcunKK6+UJC1atEgrV66UZVkaNGiQ7rzzTj3++OMKCQnR/v37dfjwYT333HMqKirS1q1bNXHiRC1dulQhISGNvBcAAACAwMdUw/oJyBWvL774Qt26ddOCBQs0btw49e/fXy1atNC0adPOGPPss8/qpZde0oIFC9S+fXtJ0o4dO/Thhx9q6dKlWrp0qdasWaOCggJJ0qWXXqq33npLGRkZysnJ0Q033KDk5GQ9//zzp226cnJylJaWprS0NL9sMwAAAICmKyAbrzvuuEMxMTG65557tGTJErnd7tPezrbtun8fOnRI8fHxkqQePXpIkvLy8lRYWKjRo0frrrvuUklJifbs2SNJSk5OliS1bdtWNTU1Z60pPT1dubm5ys3NNdo2AAAAABefgGy81q5dq549e2rhwoUaMGCA3nzzzbomKzQ0VEVFRZKkLVu21MXExsYqPz9fkrR582ZJUkJCgjp27Ki3335bixYtUlpamjp37ixJsqxTl0QtyzqpmQMAAADw79myAv4rEARk49W9e3f95je/0ciRI/XOO+9o1KhRSkxM1IQJE9SvXz/t379fI0aM0KpVqxQZGSlJeuGFFzRx4kTdddddKiwslCQlJSXp2muv1YgRI5SWlqZdu3YpLi7ujPd71VVX6bHHHlNJScl52U4AAAAAFwfLZonnnH2+pdwovsZrPtOkfWSRUbxbXuMaglRrnKPCjjTOYcnsKRxiVZvXYJm/jDx2sHGOMLvCKN6yfcY1BHvN92dpcCvjHLWG+zPEOvspyOdDjW0+6CfMqjSK9zowh8n0dSpJPsO/FeYn9TeuIX7rp8Y5giyPcY5Q2+wx9bjMjzdFNeav067l641zHI7ubBTvxPuhE8dO2zL/W3iNQo3iXTLfjhC7yjiHE89Pn336y1Tqy4ntcNnmz60fdOpqnON82PBt4C9a9OoS3dglBOZUQwAAAAAXBqYa1k9AnmoIAAAAAE0JjRcAAAAA+BmNFwAAAAD4Gdd4AQAAAGgw87EsFwcarwZoFVpqFN+6ttC4hjIrxjiHKSem8DkxOc50uqITU4dq5cDkOcOJhJJUaxnW4cC1sTWuMOMcwTJ/Xuwpb2MUHxdx3LgGJ6ZdHiw3n8J0WZTZ/qzwhRvX4HbgbbnKazaxzYmJhDuTbzTO0WHr58Y52pQVGMUfbNbRuIZmQebHrLKoS4xztCzfZxRfHNXOuAZbZhP0JGeOFy7D6YpeB7bD+H1Izvx+Yfq7gRPb4cSkSjQtPCMAAAAAwM9Y8QIAAADQYIyTrx9WvAAAAADAz2i8AAAAAMDPONUQAAAAQIPZTkznugiw4gUAAAAAfkbjBQAAAAB+dl4ar+rqai1fvvycYvr27Vvv244fP141Naf/nJrXX39dmzZtOqf7BgAAAFA/tm0F/FcgOC+NV1FR0Tk3Xudi1qxZCgk5/QfdjR07VikpKX67bwAAAAA4m/MyXGPevHnasWOHXnnlFeXl5am4uFiSNGXKFHXp0kXLly9Xdna2fD6f+vfvrwceeEA1NTV65JFHVFhYqOjoaM2ePVvz5s3Tvn37dPToURUWFmrSpEnq16+fbrrpJq1atUoHDhzQlClTVFtbq7CwMM2aNUszZ87UoEGD1KNHD2VmZurEiRMqLi7W0KFDNXLkSGVkZCgpKUnbt29XWVmZXn75ZbVrZ/4p9gAAAADwnfOy4jVu3Dh17NhRlZWV6tOnjxYtWqTp06dr2rRpOnr0qN544w0tXbpUubm5OnHihMrLy1VRUaHx48crOztbZWVl2rp1qyQpJCREb775pjIzM5WVlXXS/Tz//PMaO3ascnJylJ6erm+++abuZ7t379Ytt9yi+fPna968eSfFpqSkKCsrS3379tUHH3xw2m3IyclRWlqa0tLSHN8/AAAAwIXKlhXwX4HgvI6Tz8vL0/r167Vq1SpJUmlpqfbu3atOnTopLCxMkjR58mRJUosWLdS+fXtJUuvWrVVZWSlJSk5OliS1bdv2lOu6du7cqauuukqSNGjQIEnSypUr63IsXLhQq1evVlRUlDweT11c165d63IeOXLktLWnp6crPT1dkrRlxwGT3QAAAADgInNeGi+XyyWfz6eEhAQNGTJEgwcP1tGjR7V8+XJ16NBBBQUFqqmpUUhIiB588EFlZmbKsk7fmZ7p+5KUmJiozZs367rrrtPvf/97HT9+vO5n8+fP15VXXqmRI0dq/fr1+uyzzxzfTgAAAAA4nfPSeLVq1Uq1tbUqLy/XqlWrtGzZMpWVlen+++9Xy5Ytde+992rUqFGyLEs33nij4uLiGnQ/jz32mH71q19p7ty5CgsL0wsvvKAtW7ZIkm688UZNmzZNK1asUHR0tNxu9xknIQIAAACAkyzbtu3GLuJCY3qqYevaQuMaykJjjHOY8tnuxi5BkhSkWqN4l+01rqHWOv1UzXMRbJv/IcCJOgKBSz7jHPll7Y3i4yKOn/1GZ2FZ5ofXg+XRxjkuizpkFF/uizCuwe3AY1rlDTWKjwoqN65hZ/KNxjk6bP3cOMcPyrYaxR9s1tG4Bq8D7wEx3iLjHGHVZq/V4ijzgVpOjKp24nhh+r7slfljavqeLEkeBQdEHaZsB0YpdEq8zIFK/O/zLebHV3/7UbfIxi6BD1AGAAAAAH+j8QIAAAAAPzuvUw0BAAAANC2BMq490LHiBQAAAAB+RuMFAAAAAH7GqYYNEG5VGMV/WfFD4xq6h+wyindiSdiJiUFVCjfOYTqFKcgy344g2zxHtWW+L9yW5+w38jO3z7wGn2U+WSs2otQoPtRVbVyDE5yYruiS2eTOcFeVcQ2WzCe2BRk+v03jJWcmEu5J/pFxjqhtHxjFO/F4hFrmz4uqIPMpYyeCzKb8OjFRNqqm2DhHTZD5e0C1yyxHiBr/PURy5vnpNjzu+SzztQmXHRj783xwYrLnxYAVLwAAAADwMxovAAAAAPAzTjUEAAAA0GC2+dmhFwVWvAAAAADAz2i8AAAAAMDPONUQAAAAQIP5+ADlemHFCwAAAAD87IJtvDIyMpSfn+9ozurqat10002O5gQAAAAATjUEAAAA0GB8gHL9GDdeubm5Kigo0IQJE1RdXa2BAweqXbt2SkpK0vbt21VWVqaXX35Z7dq106JFi7Ry5UpZlqVBgwbpzjvv1OOPP66goCAVFhaqpqZGgwYN0qeffqoDBw7o1Vdf1YEDBzRv3jy5XC4VFRUpPT1dP/3pT+vuv7S0VI8++qjKysrk9Xr10EMPqW3btnr00Uf17rvvSpIefvhhjRkzRlVVVZo1a5bcbrd+8IMf6KmnnlJNTY0mTJig0tJSdejQwXR3AAAAAMAp/HaqYUpKirKystS3b1998MEH2rFjhz788EMtXbpUS5cu1Zo1a1RQUCBJateunebPn6+EhATt27dPb7zxhv7zP/9Tn3zyiSTp0KFDmjt3rpYtW6asrCwdPXq07n7mzp2r6667TkuWLNHLL7+szMxMXXbZZQoLC9OOHTtUUlKiffv26YorrtDUqVP1yiuvaPHixYqLi9P777+v999/X507d9aSJUs0fPjwM25PTk6O0tLSlJaW5q9dBgAAAKCJcvRUQ/t7n57WtWtXSVLbtm115MgR5eXlqbCwUKNHj5YkHT9+XHv27Dnpts2bN1dCQkLdv2tqaiRJV111lUJCQiRJnTp1qouTpPz8fA0ePFiSFBcXp6ioKB07dkxDhw5Vbm6uLr30Ug0ZMkTHjh3T4cOH9fDDD0uSqqqq1LdvXxUXF6tfv36SpB/+8IcKCjr9LklPT1d6erokqcDha8sAAAAANG3GjVdoaKiKiookSVu2bDnj7RISEtSxY0e9+eabsixLWVlZ6ty5sz766CNZ1r8/L3Tr1q3yer2qqanRjh07dNlll9X9LDExURs3blTXrl116NAhlZaWKjo6WgMGDND8+fMVHR2tl19+Wc2bN1fbtm316quvqlmzZlq7dq0iIiKUl5env//970pNTdU333wjj8djuksAAACAi8b31l7wbxg3Xv369VN2drZGjBihbt26KTIy8rS3S0pK0rXXXqsRI0aopqZGKSkpiouLq9d9eDwe3XvvvSopKdHPf/5ztWzZsu5n9913nyZPnqw//OEPqqqq0lNPPaWgoCAFBQWpV69eOnbsmKKjoyVJmZmZGjt2rGzbVmRkpGbOnKlevXpp0qRJGjFihBISEhQcHGy6SwAAAADgJJZtB3aP+te//lXvvPOOZs2adc6x06ZN049//GNde+21jtZkeqrhlpLLzn6js+gevcso3nbgg+4smT91qhTe6HUEqda4hiDbPEeNFWacw201/oqt22deg89yG+co9TU3ig93VRnX4IRqX6hxjghXuVG8R+Z/kHLieOG1zZ4XQQ68Pqpt88djT/KPjHN03faBUXyNzLfDLfP96ZLPOEetQozig1VjXENkTYlxjpog8/fDapdZDiceDyeYPqaSFKJqo3ifZT4GwXLgV+yExETjHOfDx/8w29/nw80/ND/umWqy4+THjBmjNm3aON50AQAAAPhfTvxB/2IQ8I1X79691bt373OOmz9/vh+qAQAAAIBz57dx8gAAAACAfwn4FS8AAAAAgcsX0BMjAgcrXgAAAADgZ6x4NUCFffqR+fUVFuQ1rqHtX5cbxR/sPdS4hnI7yjhHm5p9xjlqg8ym1FS6zbcD/6vaMp/M5cSUsVYqMoo/YUcb1+Bz4G9bf9nZxjhH/8SdRvFOTCT02OZvNx2KvzaKPxZjPh2sTVmBcY4ow4mEkvRN0i1G8SueXm9cwyN3lBrnkANT9Gpsswl4QS7zqbQnQlqe/UZnYVnmr7Mgn9m2eCzzCaY+mU+lbVF7xDhHaXArswSs4MAPaLwAAAAANJhtM9WwPjjVEAAAAAD8jMYLAAAAAPyMUw0BAAAANJjNNXH1wooXAAAAAPgZjRcAAAAA+BmNFwAAAAD4WZNsvPLz85WRkdHYZQAAAABNnk9WwH8FgibZeAEAAABAIPH7VMOdO3dq0qRJCgoKktvt1syZM7V48WJt2LBBtm1r9OjRGjhwoP7xj39oxowZsm1bcXFxevHFF1VQUKDp06fL7XYrNDRU06dPl8/n0yOPPKK2bdtq7969uuKKK/Tkk0/q8OHDmjBhgmzbVmxsbN39f/TRR1qyZEnd/19++WVt375dL774ooKDg3Xdddfpj3/8o959911J0sMPP6wxY8YoJSXF37sGAAAAwEXC743XF198oW7duunxxx/Xxo0btXr1au3bt0/vvPOOqqurNWzYMPXt21dTp07VrFmzlJiYqCVLlig/P19Tp07VjBkzlJycrDVr1ui5557TY489pl27dumtt95SeHi4UlNTVVRUpAULFujWW2/VsGHD9OGHHyo7O1uStGvXLr3++usKDw/Xr371K/35z39WXFycqqurtXz5cknS+vXrtWPHDrVu3Vr79u07bdOVk5OjnJwcSdJTM1/1924DAAAALgiMk68fvzded9xxh9544w3dc889atasmZKSkrRly5a6a7A8Ho8KCwt19OhRJSYmSpJ++tOfSpIOHz6s5ORkSVKvXr300ksvSZI6dOigqKgoSVJsbKyqq6u1fft23XbbbZKkHj161DVerVq10sSJExUZGamCggJdeeWVkqT4+Pi6GocOHarc3FxdeumlGjJkyGm3Iz09Xenp6ZKkf+446NwOAgAAANDk+f0ar7Vr16pnz55auHChBgwYoNzcXPXu3VuLFi3SwoULNXDgQLVv315t2rTRrl27JEmvv/66Pv74Y7Vp00bbtm2TJG3YsEGXX365JMmyTr1ALiEhQV9//bUkafPmzZKkEydOaPbs2Zo1a5aefvpphYaGyv7/LbnL9b+bPmDAAK1bt04ff/zxGRsvAAAAAGgov694de/eXY8++qjmzJkjl8ul2bNna8WKFRo5cqQqKiqUmpqqqKgoPfnkk5o8ebJcLpdiY2M1evRotWvXTtOnT5dt23K73XrmmWfOeD8PPfSQxo8frw8//FDt27eXJEVFRalHjx76yU9+ooiICDVv3lyHDx+u+/l3QkND1atXLx07dkzR0dF+3R8AAABAU2LbgTE1MND5vfHq0KFD3bVR3+nevfspt0tJSdHSpUtP+l7Xrl1PGozxnWXLlp3236+//vopt3355ZdPW1fv3r1P+r/H49HQoUNPe1sAAAAAMME4eUljxoxRVVWVrr322sYuBQAAAEAT5PcVrwvB/PnzG7sEAAAA4ILkY6phvbDiBQAAAAB+RuMFAAAAAH7GqYYAAAAAGowPUK4fGq8GsGU2MvO69U8Z1/Cka6pR/M90yLiG2Nr9xjn2BcWf/UZnEeaqNoqPsMuMa/BYwcY5glVjnMPl8xrFW7bPuIZwn/n+PBEUY5zjq6Nmz62+Mf80rqHE3do4x9Av7zPOcSzxcaN4j23+VhFbY368+Efk9Ubxl7jMj3sHm3U0zmHJ/DeUFU+vN4ofPKWPcQ1laeuMc7SvyTfO0dw+bBR/IjzWuAYnjp22Aych1VhhRvE+B2qI8J0wzrHfdZlxjjhvoVG812X+vu7E8wJNC6caAgAAAICf0XgBAAAAgJ9xqiEAAACABjO9DOdiwYoXAAAAAPgZjRcAAAAA+BmnGgIAAABoMB/j5OuFFS8AAAAA8LOAbryqq6u1fPnyet22sLBQn3zyiSRpxowZKiw0+/wGAAAAAHBKQDdeRUVF9W681q9fr7/97W+SpMzMTF166aX+LA0AAACAJNsO/K9AENDXeM2bN087duzQK6+8ory8PBUXF0uSpkyZoi5duujGG29UQkKCLr/8cq1bt05VVVW66qqrlJWVpWnTpikyMlLTpk1TdXW1SkpK9Mtf/lKpqam69dZbdfnllyskJESFhYWaPn26OnXqpM8++0x//OMf9cQTTzTylgMAAABoSgK68Ro3bpzy8vJUWVmpPn36aOTIkdq1a5cmTZqk7OxsHThwQLm5uYqJiVFubq4KCgrUv39/ZWVlSZIKCgp09913q3fv3vrb3/6mOXPmKDU1VRUVFfrFL36hrl276r333tP777+vxx57TO+9957uu+++09aSk5OjnJwcSdKTM+eer10AAAAAoAkI6MbrO3l5eVq/fr1WrVolSSotLZUkxcTEKCYm5oxxsbGxmjt3rt59911ZliWPx1P3s/j4eEnSoEGD9JOf/EQ/+9nPdPDgQXXr1u20udLT05Weni5J2rzjkCPbBQAAAFzoAuVUvkAX0I2Xy+WSz+dTQkKChgwZosGDB+vo0aN11325XK5Tbvt9L7/8soYOHarrr7++bmXr+7eXpPDwcPXu3VszZszQbbfddh62CgAAAMDFJqCHa7Rq1Uq1tbUqLy/XqlWrlJGRoXvuuUedOnU65badO3fW2rVr9cEHH9R9b8CAAZoxY4ZGjhypL774ou4asf9r2LBhWrNmjQYPHuy3bQEAAABw8QroFa/Q0FD97ne/O+PP161bV/fvrl276g9/+IMk6ZZbbpEkJSYm6tZbbz0l7rux89/xer0aMGCAmjdv7kTZAAAAwEXDZ1uNXcIFIaAbr/Nh8eLFeu+99zR79uzGLgUAAABAE3XRN16jRo3SqFGjGrsMAAAAAE3YRd94AQAAAGg4phrWT0AP1wAAAACApsCybXrUc1X5ySKj+N2X3Whcww/WmH+Ic2HqWKP4ELvKuAaf5TbO4fbVGsV7XCHGNXgUbJwjwltqnKPS3cw4h6ka23x/RljlxjmaVRYZxVeGtjCuwQnlLvOhPyGqNooPrz1hXENVcJRxDq/MjxdHalsaxTcLqjCuIdQyP3baDvzdtMwXaRRf2LWvcQ05j//ROMeMO08/sbi+atxhxjV4bPP3AFvmwwnCbLPnp22ZP6+ceD/0OfD8DrUrjeI9lvl2OKFjYnxjl1Av2esCv50Y0bfxB4Cw4nWRMm26AOBCY9p0NSWmTRcA4NxxjRcAAACABuP8ufphxQsAAAAA/IzGCwAAAAD8jFMNAQAAADSYj1MN64UVLwAAAHTekp8AACAASURBVADwMxovAAAAAPAzTjUEAAAA0GC23fifkXUhaPIrXq+//ro2bdpUr9u++OKLys3N9XNFAAAA/4+9Ow+Pqjz/P/6ZbCSEBBIggsqWQAAXLFvRUoKotbiAEghjWFwKtFQBFZV9k1VxraCgKLIoEMBgrVRBkAKlVRGloohAwiJrIAQhISEzmfn9wTf5EUGZM88MSSbv13VxXWSS5557zsycc+7zLAdAZRPwPV5//jM3CgYAAABQtspd4ZWenq5169apoKBAx44d0/3336+1a9dq165dGjZsmI4cOaLVq1fL6XQqKipKM2bM0Icffqj33ntPLpdLQ4YM0ahRoxQfH6/4+HidPn1ad955p2666SaNHz9e+/btk8vl0mOPPaZ27dpp1apVmjVrlmJjY+VwOBQfH3/RvNLS0pSWliZJendQt8u5SQAAAIByixsoe6bcFV6SlJeXp7lz52rlypWaN2+eli5dqs8//1zz5s3Tddddp3nz5ikoKEj9+vXTtm3bJEnR0dGaNWuWJOnw4cNKT09XTEyMRowYIUlatmyZYmJiNHXqVOXk5KhPnz5auXKlnnvuOS1btkw1atT41d4xu90uu90uScr/dKGftwAAAACAQFIuC6/mzZtLkqKiopSQkCCbzabq1avL4XAoNDRUQ4cOVdWqVXXkyBE5nU5JUqNGjUrax8TEKCYmplTMnTt3asuWLSXzvZxOp44fP65q1aqV/G3Lli0vx8sDAAAAUMmUy8LLZrv4yigOh0Nr1qzRsmXLlJ+fr+TkZLn/r28zKOj/rxNy/v+LxcfHq06dOho4cKAKCgo0a9YsRUdH6/Tp0zpx4oRiY2O1bds21alTxz8vCgAAAAhA3EDZM+Wy8PolISEhioiIUHJyssLCwlS7dm1lZWV51Pa+++7TmDFj1KdPH+Xm5qpXr14KCwvTtGnT1K9fP1WvXl0hIRVqcwAAAACoIGxuN9PhrDKd47WvQSfjHOqtmWXU/tBt5qs9hrkLjGO4bMHGMYJdDqP2zqAw4xycCjWOUbXolHGM/OAo4ximCt3m27OqLc84RlT+MaP2+VWqG+fgC3lB0cYxwnTWqH2E47RxDgWh1YxjFMlsf3HcEWucQ1TIGeMYVWzm+0634d1gcl2Rxjkcuqa9cYy0Ef8yjjHl/hyj9oXB4cY5ON3mxwC3zO+DFO42+3y6beZ3GfLF8dDlg7sdVXHnG7V32sxfhy80Tmh06T8qB+b9q6wzuLQHb7b29wUFBXrqqaeUnZ2tyMhIPfvss4qNvfA4kp+fr/vuu09PPPGEkpKSfjVmwN/HCwAAAACsWLx4sRITE7Vo0SLde++9eu211y76dxMnTvzFaVI/R+EFAAAAwGtud/n/Z9WWLVvUoUMHSVJSUpL++9//XvA3b731llq2bKlmzZp5FJNJTQAAAAAC2vn35JVK3ypq2bJlmj9/fqm/r1mzpqKizk3hiIyM1OnTpYfd//e//9W+ffs0ceJEffXVVx7lQOEFAAAAIKCdX2j9XEpKilJSUko9NmjQIOXlnZtznpeXp+jo0nOuly9froMHD6pv377KzMzUd999p9q1a5fcFutiKLy8MPdsX6P2d7l3GuewoMEUo/Z/VIZxDs4gH0ygdZsvrlEQFGHUPlSFxjmYTuKVpNPBMZf+o0uIcJsvSmEqsugn4xi5ITWMYxyqkmDUPjTIbNEWSXK5zUdzR7lOGsdwBFcxan8oqL5xDjVs5q8jyO0yah8Xely1Tu42ipFbra5Re0kqCDFf2EIy2xZXF5ofA17ywcIY9mduNo5x5sE1Ru1D3ebHgAhXrnEMm8zXOjsTZLbAki9y8MXCW0HuIuMYBUFm3zNfnBtUJoG4VF+rVq20fv16tWjRQhs2bFDr1q1L/f6FF14o+f+IESN05513/mrRJTHHCwBQSZgWXQCAyiM1NVW7du1Samqq0tLSNGjQIEnS9OnT9c0333gVkx4vAAAAADhPRESEXnnllQseHzZs2AWPPfPMMx7FpPACAAAA4DVXAA419AeGGgIAAACAn1F4AQAAAICfMdQQAAAAgNcCcVVDf6DHCwAAAAD8jMILAAAAAPyswhde33//vWbOnGm5Xd++fZWRYX4DSQAAAKAyc7nK/7/yoMLP8WrevPkl7xINAAAAAGWpwhVee/bs0ciRIxUSEqLg4GB1795d69at00svvaTbb79drVq10p49e1SzZk3NmDFDDodDw4YNU1ZWlurWravNmzfr3//+d0m806dPa/To0crJyZEkjRkzRk2bNr3gedPS0pSWliZJunVA+uV5sQAAAAACQoUrvP7zn//o2muv1YgRI/Tll1+WGi74448/av78+apbt67uu+8+bdu2Tf/73/909dVX65VXXlFGRobuvvvuUvFmz56tG2+8Ub169dLevXs1cuRILV68+ILntdvtstvtkqRXP/LvawQAAAAqClY19EyFK7x69OihOXPmqH///oqKilL79u1LfhcTE6O6detKkurWrauzZ88qIyNDSUlJkqSEhATFxsaWirdz50599tln+uijc9XUqVOnLtMrAQAAAFBZVLjFNdauXavWrVtr/vz56ty5s+bMmVPyO5vNdsHfJyYm6uuvv5Yk7d+/v2RIYbH4+Hg9+OCDWrhwoV5++WV16dLFvy8AAAAAQKVT4Qqv6667Ti+//LJ69eqlJUuWqG/fvr/69z169NDBgwfVu3dvzZgxQ1WqVCn1+4EDB+qjjz5S37591b9/fzVp0sSf6QMAAACohCrcUMP69euXLHLxc5s2bSr5/0svvSRJ+uqrr9SjRw/9/ve/1969e0t6vxYuXFjyt6+99pofMwYAAAACF3O8PFPhCi+r6tWrp6FDh2rmzJlyOp0aN25cWacEAAAAoJIJ+MKrdu3apXq3AAAAAOByC/jCCwAAAID/uBhq6JEKt7gGAAAAAFQ09Hh5IbnRVqP2IYWFxjl0bHzIqL3LBzW3TeaXN7Zl1zOOkRibZdS+qszfjzxFGceol/21cYyMmN8atQ/ywXtaNSTPOEb1wmPGMU4HNzJqHyqHcQ7VZH5fwIhC8xhF4TWN2tcMOm6egw8ON2fckUbts2okGucQm3fAOMbpkBjjGIXuMKP20W6z/aYkTbk/59J/dAlnHlxjHGN3s9uM2jfZ8YlxDj+punGMUJvTOMbJs2bHopAg8xxqhJqfX+w+Vcc4Rp3I00btI0POGOfgi/MkBBYKLwAAAABec1eIZQ0vvN/v5cZQQwAAAADwMwovAAAAAPAzhhoCAAAA8FqFGGlYDtDjBQAAAAB+RuEFAAAAAH7GUEMAAAAAXnO5yjqDioEeLwAAAADwMwovAAAAAPAzCi8AAAAA8LOAnOOVm5ur0aNH6/Tp08rJyVFKSoo++ugjTZgwQQkJCVq8eLGOHz+uwYMH69VXX9WaNWsUGxur/Px8Pfroo2rXrt0FMdPS0pSWliZJenXquMv9kgAAAIByieXkPROQhde+fft011136fbbb9fRo0fVt29fXXHFFRf83Y4dO7Rx40YtX75cDodDXbp0+cWYdrtddrtdknR4x1a/5Q4AAAAg8ARk4VWrVi3Nnz9fq1evVrVq1eR0Okv93v1/ZXlGRoauv/56BQcHKzg4WNddd11ZpAsAAAAgwAXkHK+5c+fqN7/5jZ5//nl17txZbrdbYWFhOnbsmCRp+/btkqTGjRtr27ZtcrlcKiwsLHkcAAAAgGdc7vL/rzwIyB6vTp06acKECfrHP/6hGjVqKDg4WKmpqZo4caLq1q2ruLg4SVLTpk3VsWNH9ezZUzExMQoNDVVISEBuEgAAAABlKCCrjBtvvFEff/zxBY/fdtttpX7Ozs5WdHS0li9frsLCQt11112qW7fu5UoTAAAAQCURkIWXp2JiYvTtt9+qe/fustlsSklJ0ZVXXlnWaQEAAAAVBqsaeqZSF15BQUGaNm1aWacBAAAAIMAF5OIaAAAAAFCeVOoeLwAAAABm3OVl2cBfZSvrBGRzuxmVaVVmRkZZpyBXOeisDHE7jGPk2yLN85Dz0n/0K2xymefgg23hsFUxjhHp/Mk4RnmQE1zbOEaozew9CVKRcQ5BPvhs+YLbZnawCS06a5yDI9j8820qyG3+frhs5vtemw8Ou6bvaSBtC6dCjdrvavYH4xwSd6w2juGLY5FLwcYxTPli32n6nkpSsGEevng/fKFxQqOyTsEjz6eXj+31a55MLvtz57LPAAAAAAACHEMNAQAAAHitQow0LAfo8QIAAAAAP6PwAgAAAAA/o/ACAAAAAD9jjhcAAAAAr7FGumfo8QIAAAAAP6sUhdfZs2d1yy23lHUaAAAAACophhoCAAAA8JqL9eQ9ErCFV15enp588kmdOnVK9evXlyT98MMPmjx5siSpRo0amjp1qiIjIzV58mR98803cjgcGjx4sG677bayTB0AAABAgAnYoYYrVqxQYmKi3n33Xd13332SpLFjx2r8+PFauHChkpKS9Oabb2rt2rXKycnR8uXL9eabb2rbtm0XjZeWlqbk5GQlJydfzpcBAAAAIAAEbI/Xrl271KFDB0nSDTfcoJCQEGVkZOjpp5+WJDkcDjVq1Eh79uzRb37zG0lS7dq19fjjj180nt1ul91ulyRlZmRchlcAAAAAlH+sauiZgO3xio+P19atWyVJ27dvl9PpVKNGjfTss89q4cKFeuqpp9SxY0fFx8eX9HKdPn1a/fr1K8u0AQAAAASggO3x6t27t0aOHKnU1FTFx8crNDRUEyZM0PDhw1VUVCRJmjJliho2bKj//ve/Sk1NVVFRkR555JEyzhwAAABAoAnYwiskJETPPffcBY8vXLjwgsfGjh17OVICAAAAAg5DDT0TsEMNAQAAAKC8oPACAAAAAD8L2KGGAAAAAPzPxVhDj9DjBQAAAAB+RuEFAAAAAH7GUEMvFAXAZrPJVdYpSJKK3MHGMUJthUbtvz9ZzziH5jV+NI7h8sF1kGCXwziGqcKQCOMYvvhcBNuKDNs7jXNwuc3fU5ut7IdvFAWFGsew+WAYiul3xOY23++5Zf7ZrFaYYxzjdFisUXtfbAunqhjHiHDlGsf4SdWN2ifuWG2cw85mtxvHSNix1jhGvivcqH2wD84NwoMKjGPkFEYbx4gKPWPUPtRmfjy1qez335eLD3YplQI9XgAAAADgZxReAAAAAOBnFF4AAAAA4GcVf7ISAAAAgDLjZjl5j9DjBQAAAAB+RuEFAAAAAH7GUEMAAAAAXnOxnLxHAr7Hq6ioSP369VNqaqp++umnC37fvn37MsgKAAAAQGUS8D1ex44dU05OjtLT08s6FQAAAACVVMAXXmPHjtXevXs1cuRI5eXlKScnR5I0ZswYNW3aVIWFhXr88cd1+PBhNW3aVBMmTJDNZivjrAEAAICKgVUNPRPwQw3Hjx+vxo0bKzY2VjfeeKMWLlyoSZMmacKECZKkgoICPfnkk1qyZIlOnjypTz/99KJx0tLSlJycrOTk5MuYPQAAAIBAEPA9XsV27typzz77TB999JEk6dSpU5KkK6+8UldddZUkqWXLltqzZ89F29vtdtntdknSrox9lyFjAAAAAIGi0hRe8fHx6tq1q7p06aLs7GwtW7ZMknTkyBFlZWUpLi5OX331lbp3717GmQIAAAAVh4uRhh6pNIXXwIEDNXr0aC1dulS5ubkaNGiQJKlGjRqaPHmyjh49qpYtW6pjx45lnCkAAACAQBPwhdfVV1+tpUuXSpJee+21C36/fv36y50SAAAAgEom4AsvAAAAAP7jZqyhRwJ+VUMAAAAAKGsUXgAAAADgZxReAAAAAOBnzPECAAAA4DU3U7w8QuFVBoJsRcYxnO5Qo/bBchnnUBTkg4+PeRrGOjk/Mo5xTM2NY+S7qxrHcAaHGccwdTYowjhGsNv8O2JT2R8FbLayz0GSgtzl4IvmA0GGOwy3zXyQhy/e08IQ8++IaR5uHwx4cctmHMMX39NQm9MwB/PvR8KOtcYxMprdahyjwfdmKzX74v3wRYwqwQ7jGKb7i/KyLRBYGGoIAAAAAH5GjxcAAAAAr7lYTt4j9HgBAAAAgJ9ReAEAAACAnzHUEAAAAIDX3Cxr6BF6vAAAAADAzyi8AAAAAMDPKsVQww0bNujw4cOy2+1lnQoAAAAQUALkdpF+VykKr6SkpLJOAQAAAEAlVikKr/T0dGVmZspms+nbb79VXl6eEhISNG3aNM2YMUMHDhxQdna2Dh06pJEjR6pDhw5lnTIAAACAAFIpCi9JcjgcqlWrlt5++225XC7dddddOnr0qCQpLCxMb775pjZt2qS5c+detPBKS0tTWlqaJOnZ5166rLkDAAAA5ZWLVQ09UmkKL5vNphMnTmjo0KGqWrWqzpw5I4fDIUlq3ry5JKlOnToqLCy8aHu73V4yR2xXxr7LkzQAAACAgFBpCq/PP/9cDRo00Msvv6wTJ07ok08+KbnngM1mK+PsAAAAAASySlN4XX/99fruu+/Us2dPhYWFqV69esrKyirrtAAAAIAKjRsoe6ZSFF5Op1M1a9bUe++9d8HvWrduXfL/hIQELVy48HKmBgAAAKASCPgbKK9fv14LFixQ+/btyzoVAAAAAJVUwPd4dezYUR07dizrNAAAAABUYgFfeAEAAADwH5eLOV6eCPihhgAAAABQ1ii8AAAAAMDPGGrohWA5zQL4oDc2wpVr1N7mgySy3HWMY0QEFRjHqHVqj1H7wogaxjm4ZX4vuDjHAeMY+2yNjWOYig4+bRyj7pndxjFORF5t1D7YZfg9lxTkLjKOcTaoqnEM08+nzWa+v7D5YKnhYLfZe1JgM9+WQW6XcYyzQRHGMUJcDqP2hbZw4xzC3WeMY5wJijKOcfKsWYy4KoXGOeS7zLdng+/XG8fY19xsTnvsN5uNc4gJM9/vHThlflyuG2V2LIoMNv98+2LfWVGwmrxn6PECAAAAAD+j8AIAAAAAP2OoIQAAAACvuVnV0CP0eAEAAACAn1F4AQAAAICfMdQQAAAAgNdcLGvoEXq8AAAAAMDPKl3htWHDBqWlpV30dzNmzNDixYsvc0YAAAAAAl2lG2qYlJRU1ikAAAAAAYNVDT1T6Xq80tPT9fjjj6tnz54lj/Xs2VMHDhwow6wAAAAABLJKV3h5Ky0tTcnJyUpOTi7rVAAAAABUMJVuqOHFuD1YicVut8tut0uSMjMy/J0SAAAAgABSKQuvqKgoZWdnq6ioSHl5eQwzBAAAALzEHC/PVMrCKzo6Wu3bt1ePHj1Uv359NWjQoKxTAgAAABDAKl3h5XQ6FRoaqokTJ17wu8GDB5dBRgAAAAACXaVaXGP9+vVasGCB2rdvX9apAAAAAAHB5S7//8qDStXj1bFjR3Xs2LGs0wAAAABQyVSqHi8AAAAAKAuVqscLAAAAgG+xqqFn6PECAAAAAD+jx8sL4c48o/anQmKNcwiyFRm1d9mCjXOIcx0xjpHtrm0c41h0glH7g/lxxjnUUbZxjKDQKOMYoW6HcQxTwTL7bEqSMyTCOEaI4bZw28yvSwW5Co1juHxwfSzcXWCYg/n+wheKbGaHrCC5zHPwwbYIk9M4htMWatTeF58rX3xHbDK/Sh4SZL49TQX74LPli20R+81mo/YnWrQ1ziFmx1rjGOGh5seRYMPzJJvN/P3wxXuKwELhBQAAAMBrbjdFpicYaggAAAAAfkbhBQAAAAB+xlBDAAAAAF5zsaqhR+jxAgAAAAA/o/ACAAAAAD+j8AIAAAAAP6sUc7w2bNigw4cPy263l3UqAAAAQEBhOXnPVIrCKykpqaxTAAAAAFCJVYrCKz09XRs3btTBgwe1dOlSSVLPnj314osvasWKFTpw4ICys7N16NAhjRw5Uh06dCjjjAEAAAAEkkpReF1KWFiY3nzzTW3atElz5869aOGVlpamtLQ0SdLMaRMuc4YAAABA+eRmOXmPVNrC6/yxqM2bN5ck1alTR4WFhRf9e7vdXjJH7NAP3/g/QQAAAAABo9IUXlFRUcrOzlZRUZHy8vJ04MCBkt/ZbLYyzAwAAABAoKs0hVd0dLTat2+vHj16qH79+mrQoEFZpwQAAABUeAw19EylKLycTqdCQ0M1ceLEC343ePDgkv8nJCRo4cKFlzM1AAAAAJVAwN9Aef369VqwYIHat29f1qkAAAAAqKQCvserY8eO6tixY1mnAQAAAAQkFzdQ9kjA93gBAAAAQFmj8AIAAAAAPwv4oYYAAAAA/IdVDT1D4eWF/NBqRu3D3GeNczhrizBqHySXcQ6hMn8doTancQy3zO7DdmXEMeMcQuQwjlFoCzeOUcudZRzDVOSZE8Yxsqo2NE/EULCKjGO4QswHFVRx5RvHKLKZ7eqD3ebfU2dQqHEMlzvYqH2Yu8A4B4ctzDiGL7hkti2quk4b53A2qKpxDF+8JzVCzb5nQT74rocHmb8Om8xPXGPCzF5LzI61xjlkNLvVOEbD7/9lHCPE8PwiWOb7PeDnGGoIAAAAAH5GjxcAAAAAr7lZ1dAj9HgBAAAAgJ9ReAEAAACAn1F4AQAAAICfMccLAAAAgNdcLCfvEXq8AAAAAMDPKLwAAAAAwM8YaggAAADAa26GGnokIAuv9PR0rVu3TgUFBTp27Jjuv/9+rV27Vrt27dKwYcN05MgRrV69Wk6nU1FRUZoxY4Y+/PBDvffee3K5XBoyZIhuuummsn4ZAAAAAAJEQBZekpSXl6e5c+dq5cqVmjdvnpYuXarPP/9c8+bN03XXXad58+YpKChI/fr107Zt2yRJ0dHRmjVr1kXjpaWlKS0tTZL03PPPX7bXAQAAAKDiC9jCq3nz5pKkqKgoJSQkyGazqXr16nI4HAoNDdXQoUNVtWpVHTlyRE6nU5LUqFGjX4xnt9tlt9slSRmZmf5/AQAAAEAF4HYH3lDDgoICPfXUU8rOzlZkZKSeffZZxcbGlvqbadOmacuWLQoKCtLw4cPVunXrX40ZsItr2Gy2iz7ucDi0Zs0avfzyyxo7dqxcLlfJhyUoKGA3BwAAAAAPLV68WImJiVq0aJHuvfdevfbaa6V+v2PHDn399ddatmyZpk+frilTplwyZsD2eP2SkJAQRUREKDk5WWFhYapdu7aysrLKOi0AAAAAfnL+tCGp9Gi2i9myZYv69+8vSUpKSrqg8IqLi1N4eLgKCwuVm5urkJBLl1UBWXglJyeX/D8pKUlJSUmSzg0/nDt3blmlBQAAAAQct8tV1ilc0q8VWsuWLdP8+fNLPVazZk1FRUVJkiIjI3X69OlSvw8JCVFQUJDuuOMOnT59WpMmTbpkDgFZeAEAAACAJ1JSUpSSklLqsUGDBikvL0/SuUX7oqOjS/3+/fffV61atfTWW28pLy9PvXr1UsuWLXXFFVf84vMwqQkAAAAAztOqVSutX79ekrRhw4YLFs6Ijo5W1apVFRwcrMjISIWFhZUUar+EHi8AAAAAXnMF4A2UU1NTNXz4cKWmpio0NFQvvPCCJGn69Onq3LmzunTpoq+++kr33XefioqK1KVLF8XHx/9qTAovAAAAADhPRESEXnnllQseHzZsWMn/J06caCkmQw0BAAAAwM/o8fLCSWcNo/ahNqdxDjE6btT+bFCEcQ45qmUcI3HLPOMY+9vcZxzDVIir0DhGvq2qcYzQoDCj9i6b+bWY4+HNjGNE204Zx6j5016j9sejf/mG6p4qcJl/z4rcwcYxwm0FRu3PKNI4h1C3wzhGZNFPRu3Phph/x5zuUOMYNpkPyanuMDsGHAxqYJxDNf36XAZPBLmLjGPsPlXHqH3j6keMc8gpjL70H11ClWDz78iBU2bnJ+Gh5u9Hw+//ZRxjb/ObjWNEfr3VqH3NcPPjkC++6wgsFF4AAAAAvOZ2U2R6gqGGAAAAAOBnFF4AAAAA4GcMNQQAAADgNXcALifvD/R4AQAAAICfUXgBAAAAgJ8x1BAAAACA1xhq6Bl6vAAAAADAzyi8AAAAAMDPAmqoYXp6utatW6eCggIdO3ZM999/v9auXatdu3Zp2LBhOnLkiFavXi2n06moqCjNmDFDI0eOVJcuXXTzzTcrIyNDzz77rN54442yfikAAABAheByu8o6hQoh4Hq88vLyNGfOHA0YMECLFy/WzJkzNXHiRC1fvlwnT57UvHnztGjRIjmdTm3btk0pKSlasWKFJGn58uXq0aPHReOmpaUpOTlZycnJl/PlAAAAAAgAAdXjJUnNmzeXJEVFRSkhIUE2m03Vq1eXw+FQaGiohg4dqqpVq+rIkSNyOp1q166dpkyZouzsbG3atElDhw69aFy73S673S5J2rLzxGV7PQAAAAAqvoArvGw220UfdzgcWrNmjZYtW6b8/HwlJyfL7XbLZrOpS5cumjJlitq3b6/Q0NDLnDEAAABQcbGqoWcCrvD6JSEhIYqIiFBycrLCwsJUu3ZtZWVlSZKSk5N188036+9//3sZZwkAAAAgEAVU4XX+/KukpCQlJSVJOjf8cO7cub/YrqioSK1bt1ZCQoLfcwQAAABQ+QRU4eWNVatWaebMmZoyZUpZpwIAAABUOAw19EylL7z++Mc/6o9//GNZpwEAAAAggAXccvIAAAAAUN5QeAEAAACAn1X6oYYAAAAAvOd2M8fLExReXoizHTFqH+xyGueQH1rNqH2Q22Wcw5VnM4xjHGzbwzhGqLvQqH21gmzjHHLC6xrHKHSZ30Mu1plr1N4m8x2nO/Ti99KzIq/I7PMtSYXRTY3aRxXlGOfgDjYfVBDhOm0co0CRRu3DbGbfMUmKcJl9NiUpPzjKLIAPzgtC5DCOEawi4xinQmsatb+i6JBxDk53mHGMgiCzz6Yk1Yk0+4744v2ICj1jHCNI5sflulGG28Jmvi1CbObnOJFfbzWOkdfyN0bt6+xYa5yDL46pCCwMNQQA6UY0DAAAIABJREFUAAAAP6PHCwAAAIDXXC7zHtvKgB4vAAAAAPAzCi8AAAAA8DOGGgIAAADwmtvFQiKeoMcLAAAAAPyMwgsAAAAA/IyhhgAAAAC85vbB/WErA3q8AAAAAMDPArbHKz09XevXr1dBQYH279+vAQMGqFmzZpo0aZKCg4NVpUoVTZo0SWvWrNGpU6c0aNAgFRYWqmvXrvrggw8UFhZWKl5aWprS0tIkSX97dnJZvCQAAAAAFVTAFl6SlJubq7feekt79+7VwIEDVbVqVU2ZMkXNmzfXmjVr9Mwzz2jSpEnq1auXHnnkEa1du1adOnW6oOiSJLvdLrvdLkn6cdf2y/1SAAAAgHKJVQ09E9BDDZs1ayZJqlu3rgoLC5WVlaXmzZtLktq2batdu3apevXqat68ubZs2aIVK1aoR48eZZkyAAAAgAAU0IWXzWYr9XNcXJx27NghSdq8ebMaNmwoSerZs6fmz5+vgoICJSQkXO40AQAAAAS4gB5q+HOTJ0/WpEmT5Ha7FRwcrKlTp0qSfvvb32rs2LH661//WsYZAgAAAAhEAVt4JScnl/y/SpUq+vTTTyVJ77777kX/ftWqVZclLwAAACCQMMfLMwE91BAAAAAAygMKLwAAAADws4AdaggAAADA/1xuV1mnUCHQ4wUAAAAAfkaPlxdctmCj9oWh4cY5FLnN3jqbzCdB5lepbhwjr6iacYzwoAKj9meq1DDOIVSF5jFsF9642yrT99XmgytWNfKPGMc4U8X8tg6m26IgONI4h2A5jWM4gs33F8EqMmof6fjJOIczYdHGMVxu82uF4e4zRu0dPvieumw+uOZpuAs/ExytKu58oxhOW6hZEvLNvjMyxOw9tcl8vxdqcxjH8MVxOTLYcFvYzHPwxX6vZvgp4xh1dqw1ap/R7FbjHBJ3rDaOgcBC4QUAqBRMi65AYlp0AcD5WNXQMww1BAAAAAA/o/ACAAAAAD9jqCEAAAAAr7ldrGroCXq8AAAAAMDPKLwAAAAAwM8YaggAAADAa6xq6Bl6vAAAAADAzyi8zvPDDz9o8+bNZZ0GAAAAgABD4XWe1atXa/fu3WWdBgAAAIAAUynmeDkcDo0aNUo//vijioqK9NBDD+mqq67SlClT5Ha7dcUVV2js2LFasWKFQkNDde2116pFixalYqSlpSktLU2S9NL0aWXxMgAAAIByx+1mOXlPVIrCKy0tTTExMXruueeUm5ur5ORkhYaG6pVXXlFCQoLeffddHT9+XN26dVOtWrUuKLokyW63y263S5L27f7hcr8EAAAAABVYpRhqmJGRobZt20qSqlWrpoSEBO3evVsJCQmSpN69e+vaa68tyxQBAAAABLBK0eOVkJCgL7/8Un/4wx+Um5urnTt36uqrr9bevXvVsGFDvfHGG2rUqJFsNptc3HkbAAAA8JiL5eQ9UikKr549e2rs2LFKTU3V2bNnNWjQICUkJGjUqFEKCgpS7dq19eCDDyo0NFTTp09XQkKCbrzxxrJOGwAAAECAqBSFV1hYmJ599tkLHl+0aFGpn2+++WbdfPPNlykrAAAAAJVFpSi8AAAAAPiHm6k6HqkUi2sAAAAAQFmi8AIAAAAAP2OoIQAAAACvuVnV0CMUXl4ospltNpu77D+cNpmPxXXLZhwjyFb2eZyxVTPOIcKdZxwjyAfvSZCryKi9Lz4XvuB0BxvHCDNsb7OZf0998R0JdjmNY7hsZtuzKMj8UOF2+2B/Yfj5LLSFK9xl9l1128wHigS5zd9TUza3D77r5m+pT9hUHo6p5jn4JIbhfqs8bEupfGzPxB2rjXPY2ex24xhNHD8Yx0D5wVBDAEClYFp0AQBggh4vAAAAAF5z+6IXvRKgxwsAAAAA/IzCCwAAAAD8jKGGAAAAALzGqoaeoccLAAAAAPyMwgsAAAAA/IzCCwAAAAD8jDleAAAAALzmdrGcvCfo8QIAAAAAf3MHqMzMTLfdbnf37t3bff/997uPHDnifv755912u93ds2dP9z//+U+32+129+nTxz127Fh3nz593L1793ZnZWVdNN6SJUvc3bp1c3fr1s29ZMmSX33uS/3eE+UhRnnIobzEKA85+CJGecihvMQoDzmUlxjlIYfyEqM85FBeYpSHHMpLjPKQgy9ilIccykuM8pCDr2Kg4gjYHq///Oc/uvbaa/X2229r4MCBWr16tQ4cOKAlS5ZowYIFmj17tk6dOiVJatWqlRYuXKg77rhDr7/++kXj2e12paenKz09XXa7/VefOy0tzTj/8hCjPORQXmKUhxx8EaM85FBeYpSHHMpLjPKQQ3mJUR5yKC8xykMO5SVGecjBFzHKQw7lJUZ5yMFXMVBxBOwcrx49emjOnDnq37+/oqKi1KxZM3333Xfq27evJMnpdOrQoUOSpBtvvFHSuQLs008/LbOcAQAAAASmgO3xWrt2rVq3bq358+erc+fOSk9PV7t27bRw4ULNnz9fd9xxh66++mpJ0rfffitJ+uqrr9S4ceOyTBsAAABAAAqeMGHChLJOwh+qVKmiSZMmacWKFfruu+80ZcoU7dmzR7NmzdI777yj+Ph4/f73v9eKFSu0Z88eLV68WAcPHtTIkSMVERFh/PzXXXddQMQoDzmUlxjlIQdfxCgPOZSXGOUhh/ISozzkUF5ilIccykuM8pBDeYlRHnLwRYzykEN5iVEecvBVDFQMNrfb7S7rJMpS3759NWHCBCUkJJR1KgAAAAACVMAONQQAAACA8qLS93gBAAAAgL/R4wUAAAAAfhawy8nDO0eOHFGdOnVKfs7MzFR8fHwZZlR2HA6HQkNDyzoN+Nhnn31WcguJsmiP8sfpdCok5P8fDk+dOqXo6OgyzAgw92v3h7rU/Uj9obzsO3/+fQcuJz55PrR3717t27dPTZs21RVXXCGbzWap/V/+8helpKSoU6dOCg4O9rjd5s2bf/F3bdu29SjGzp07dfToUT3//PN66qmnJElFRUV68cUX9fe//93jXCQpNzdXc+bM0bFjx3TzzTeradOmatCggaUYffv2LbX9QkNDVadOHf31r38tuQ2AJ3ls2LBBhYWFJY/de++9HueQnJysG2+8USkpKUpMTPQ8+XIqNzdXNptNn3zyiTp16qTq1at73PbMmTM6deqUQkJClJaWpnvvvVdXXXWVpeffuXOnJkyYoNOnT6tLly5q0qSJOnXqZCnGjh07NHr0aB05ckS1a9fWlClTdO2111qKMWPGDKODv0n7mTNn/uLvBg0aZCnWsmXLlJKSUvLzggULdP/993vc/oknntALL7xg6TnLK28/28eOHVNubq6GDx+u6dOny+12y+Vyafjw4Vq+fLmlHA4fPqwPP/xQZ8+eLXnM6ntq6ttvvzVeHW3SpEnq0aOHmjdvbrnt+++//4u/s7Lvlcz3Fz8/LoaEhKhu3bqlLixeyqeffqpt27bp0UcfVb9+/fTQQw/p97//vcfti61bt0579uxRkyZN1KFDB0ttN23apLfffrvUcWzBggUetT127Jil5/JHDucz3fdK3p8nna9Lly7q1KmTUlJS1KhRI8vtt23bpuuvv77k5y+++EK//e1vLcXIzs7WrFmztHfvXjVp0kQDBw60dExGxcUcLx9555139Mknn+inn37Svffeq/3792vcuHGWYmRkZOi9997Tpk2b9Pvf/14pKSlq2LDhJdsNHTpUkrR//345HA5df/312r59uyIjI7Vw4UKPnvvLL7/Ue++9p40bN5YcGGw2m2644QbLV8aGDBmipKQkpaen68knn9SLL76od955x1KMkSNHqlWrVmrdurW2bt2qdevWKSkpSR9++KHmz5/vUYz7779fcXFxqlu3bsnrKd5WnnC5XNq4caPee+895eTkqGvXrrrzzjsVGRnpcYz3339fr7/+ugoLC+V2u2Wz2bR27VqP2/sqxrBhw9S+fXt9/fXXcrlcys7O1quvvupx+4cffljJyclavXq1GjdurM8//1xvvfWWpRweeOABTZw4UWPGjNHf/vY39e/fX+np6ZZi9O3bV6NHj1azZs30/fff6+mnn9aSJUssxejTp4+qV6+uRo0aKSjo3GhrK58Lk/bFua5Zs0ZXX321WrVqpW3btunw4cO/WpSd78MPP9Snn36qzz//vOQkpqioSLt27dLKlSs9fh2DBw/WI488okaNGpVc5AgLC/Oo7c8vjJzP0xMyX8SQzD7ba9as0fz587Vjxw41a9ZMkhQUFKSWLVvqscce8zgHSerZs6duuummkv2NJN13330etb3llltKbYuQkBA5nU6FhYXpo48+8jiHxx9/XAcPHlTXrl3VtWtXr3rtNmzYoPfee09Hjx4tiVOtWjWP2hYX8lu3blVERIRatmypbdu2yel06o033rCUh+n+onfv3jp+/LiuvfZabd++XaGhoSosLFRKSor69+/vUYxu3brpzTffVM2aNXX69GkNGDDA8v7m6aefVk5Ojlq2bKktW7boqquu0vDhwz1uf/fdd2vUqFGlCkaro1AOHTp0wWNXXnnlZc1BMt/3St6fJ52vsLBQn376qVasWKGzZ88qOTlZXbt2vWS7L7/8Urt379a8efP00EMPSTq37120aJE+/PBDSzn07dtXd9xxh1q1aqUtW7Zow4YNev311y3FQMVEj5ePrFy5UosWLdL999+vBx98UN27d7ccIyEhQcOGDdOJEyc0ZcoU3X333Wrbtq2GDh1a6urKz7344ouSpD//+c967bXXFBISoqKiIv35z3/2+LnbtGmjNm3a6LvvvrPcg/BzJ0+eVI8ePfTBBx+oVatW8qa2P3TokKZNmybp3A7+H//4h1JSUiz1vrndbj3//POWn7tYUFCQkpKSJEnLly/XwoUL9d5776lbt24eF6Nz5szR7NmzS52MWeWLGAcPHtQ999xT8joeeOABS+1PnTqlW2+9VQsXLtT06dO1ceNGr/Jo0KCBbDabYmNjLRWwxdxud8kJcvPmzb0aLuLNd9NX7YtPxD/55BMV30Kxa9euJQdxT3To0EG1a9fWyZMnSz6HQUFBqlevnqVc9u7dq4cffrjkZysF/dNPPy1JevXVV3XrrbeqdevW+uabb7Ru3TqPn98XMSSzz/Ztt92m2267TevXr1fHjh0tPe/PRUZG6vHHH/eq7ccffyy3262nn35a9913n1q0aKHt27dr0aJFluK89NJL+umnn/Thhx/q0UcfVWxsrHr27Kl27dp5HCMpKUlJSUklx6Hp06erc+fOGjx48CV7uZ944glJUr9+/UoVWn/6058svY5iJvuL8PBwffDBB6pSpYoKCws1ePBgzZgxQ3369PG48AoJCVHNmjUlSVFRUSXFghU7duzQ4sWLJZ0rJj0txovVrVtXv/vd7yw/7/kef/xx2Ww2uVwuHThwQA0aNCjJ6XLlIJnveyXvz5POFxYWps6dO6tWrVpasGCBZs2a5VHhFR0drePHj6uwsLCkN9Fms5WMErKqV69ekqRmzZrp448/9ioGKh4KLx8pLi6sXjk+3/r167VixQplZmaqa9euGjVqlJxOpwYMGKAPPvjgku3PH1ZQVFSkEydOePzcdrv9F68+W73CJ527KiWdmzPmzcHK4XBo48aNatmypb766is5nU79+OOPys/P9zhG06ZN9b///a/UkBkr78v06dO1du1a/fa3v9WAAQPUokULuVwuJScne1x41atXz/IwS3/EcDgc+uc//6nGjRvrxIkTOnnypOX2c+fO1TXXXKPdu3crLy/Pcg7Vq1fXkiVLlJ+fr5UrV3p1NT4kJETr1q1TmzZttHnzZq++Z126dCm5Cu92u5WVlWWpvadDXX9NTk6O9u/fr/r16yszM1O5ubket61evbratWundu3aKTs7u2RoW1FRkaUc/vGPf0g6d6GkevXqloZGF1/tPn78uO68805J0h/+8AePe9h9FUMy/2xLUlxcnCZMmFBqmGDxhR9PNWnSRCtXrlTz5s1LtqWnw5iKP8c//vijWrRoIUm65pprtGfPHks5SOe256FDh5STk6OEhAR9/PHHev/99z1+PRkZGUpPT9e6devUrl07LVq0SE6nU4MHD/a4x+nEiRMl8+RycnK8ek9M9xc5OTmqUqWKpHPbNycnR2FhYXK5XB7HaNGihZ544gn95je/0TfffKNrrrnGUg7SuZ6l4rnTx48ftzTUUZJq1qypcePG6Zprrin5XFkdhXL+XK9Tp05ZHo3jixwk832vZH6eJJ0b8v3xxx/rmmuuUd++fT2ekpGYmKjExESlpKToxIkTat68udasWeNVURofH68PPvhA7dq103fffacaNWqUfN+9Gf6IioPCy0fuuusu9e7dW4cOHdKAAQN02223WY7xwQcfKDU19YKrk57OE+jRo4fuuusuJSYmavfu3Ro8eLDHz13ca+YLY8aM0ahRo5SRkaEhQ4Zo/PjxlmM888wzmj59uqZOnarExERNnTpVW7du1ciRIz2O8cUXX+jTTz8t+dnqEL2GDRsqPT291JXWoKAgj4eESeeuuvbv37/UyZjVoRW+iDFgwAB9+OGHGjlypBYuXGh5GNXw4cO1Zs0a/fWvf9U//vGPkt4aK6ZOnarZs2crJiZG3377raZMmWI5xpQpU/Tss8/qhRdeUEJCgiZNmmQ5xqBBg+RwOJSVlaWioiLFxcXp7rvv9rh98ZVit9ut3bt366qrrvL4wF1s1KhRGjp0qI4eParatWvrueees9ReOtdjtH79esXFxZUMQbVykWTz5s16+umnVVRUpM6dO+vKK68sNWfMU8uWLVOLFi309ddfKyIiwnJ70xj9+/fXP//5T40YMcKrz7YkjRgxQn369LF8Uny+77//Xt9//33JzzabzfI8mKioKL388ssl28LqPMqUlBSFh4erZ8+eevTRR0sKun79+nkcY/To0bLb7Ro8eLDCw8NLHrfSWzFw4EB1795d1apVU25urqZOner5i/g/pvuLW2+9VampqWrRooW2bdumW265RYsWLVKTJk08jjFmzBitXbtWe/bs0R133KFbbrnF47bFc8EKCwv1ySefqG7dujp69KhiYmIsvY7iCz3Hjx+31O6XREVFaf/+/WWSg+m+Vzp3ntSrV68L5lRZmU9ZvXp1LV68WFFRUZaeu9iUKVN00003qXnz5tqzZ48++ugjy/NlMzMzlZmZqWXLlpU8Nm7cOK/2G6hYmOPlQxkZGdq5c6fi4+PVtGlTy+0feughvf3220Y55ObmKjMzU1dffbViY2Mtt79YUWF1gnhhYaF2796ta665RmvWrFHHjh0r5OqAe/fu1apVq+RwOCRJWVlZmjhxoqUYK1asuOCxbt26XfYYc+fO1b333uvVZ0IynyNQ7PTp07LZbFqzZo3lBT6kc1ext2/frvbt2+udd97xah5Lnz599M4772j06NEaO3asHnroIUvDbs5XWFioxx57TK+99ppX7U0kJydr+fLlXvUoS+fmwLz66qsaPHiw3nzzTaWmplqec3fs2DHNnTtXGRkZio+P15AhQ1S1atXLHmPPnj3av3+/1wsb9evXz/KcxUspLCy03CN75swZrVixQrt371Z8fLx69eplaQGBmTNnGi/o4ctFV7KzsxUdHW1p//9rvXxWewJ27NihzMxMNW7cWImJiTpx4oRiYmI8/nz4YqEoX8jKyirVS9SyZUtL7c8f0ZKdna3f/e53JUN9PeGr/b8v9r0Oh0Pffvttqe1htXg7fPiwpk2bpoyMDDVs2FAjR460NJLBbreX6kXs27ev5Z566dzx8ODBg6pXr55XQ+9RMdHj5SPn98Rs2LChZBW+3r17e3xyGR0drTVr1pSaeGrlQLNr1y6NHz/eaNW4WrVqSTp3NX/79u2WhmUUe/LJJ3XTTTeVDJXx5mrQ7Nmz9eabb5a64vrvf//bUoy1a9dq0aJFcjgccrvdOnnyZMnwKk+MGDFCnTp10ldffaW4uDidOXPG0vNL54ZWpKWlaffu3WrYsKFSU1Mtx/j5SUJISIi+/PJLtWnTxuMYERERevjhhxUXF6fu3bsrKSnJ0smp6RwB6cJFED755BNLC3xI53r6ioe4VK9eXU899ZTlCcnF88Ly8/MVHh5eUlh7o6ioSD/++KPHfz9kyBC98sorF10Zzernu0GDBjp79qzXvUxBQUGqUaOGbDabqlSp4tWBv3bt2urQoYMaNWqkFi1aeLXKmGmM8xc26tatm/bt22d5KNVVV12lN954o1SvstXV65YsWaK333675IQwNDRUq1atshSjSpUqCgsLU0xMjBITE/XTTz9Zuljy2WefGRdeDodDO3bs8GrRlWImvam/9N5Z7Qk4/yJiZmamVq9ebXnbjBo1SklJSdq8ebNq1aql0aNHW14oyvS4PGrUKG3dulX5+fkqKChQvXr1tHTpUo/aFq98en7PadOmTRUdHa0ZM2aoffv2atWq1SXj+GL/L6nku1287z1/lURPDR482LjXbOzYsUpNTVXbtm31xRdfaPTo0R4v2lVsz549atSokfbt2+fVedKqVas0a9asku+IzWYrNecWgYvCy0fOnj2revXqqU2bNvrf//6nbdu2KTY2VsOHD9fs2bM9inHixIlSX36rB5rJkydr2rRpGjNmjHr06KH+/ftbLrx+PvHX00nI5zt69GhJgTFgwAD17dvXcoyPPvpIGzdu9PqkUjo3aX/s2LFasmSJ2rVrp02bNllqHx4err/85S/au3evpk2bVjIR1opx48YpOjpa7du31xdffKExY8Zo+vTplmKsXLlSBQUFJfMMzp49q5CQEF1zzTUaNWqURzFSU1OVmpqqXbt2afbs2Ro/fry6d++uBx54wKMeI9M5ApL5Ah/SuQN2586dJZ0ras8fpuGpP/zhD5o5c6aaNWumnj17Wi44zj8hdzqdll7HK6+8Isl6kXUxhw8fVqdOnUquwFsdali/fn298MILOnnypN544w2vrmC/+OKLOnLkiDIyMhQaGqo33njD8rBl0xjnL2z0wAMPeDWB3+FwaM+ePaV6W6wWXkuXLtXChQs1a9Ysde7c2fKJnHRufxEXF6f//Oc/uu666zR8+HDNmTPH4/aFhYW69957S128s3rRa8+ePV4vulLs5Zdf1jvvvKPBgwdr4MCBSk1N9bjw8qbn4GJ8cRHRFwtFmR6XMzMztXLlSo0bN06PP/64Hn30UY/bFg+dvdgS9k6nU+PHj/foYqQv9v+SdPvtt+vVV19Vs2bNZLfbvRrql5ube0GvmVVnz57VrbfeKuncAjvz5s2z1H706NEaMmSIdu/erXr16nk1VePtt9/W0qVL1a9fPz388MPq3r07hVclQeHlIydOnCj58nXo0EF/+tOf9Nhjj6l3794ex/j5Acebq0Gmq8adf+Jx7NgxHT582HKM4jiNGjXS/v37vTrgXXXVVaV6u7wRExOjli1basmSJUpOTrY8jMrtduvYsWPKy8vTmTNn9NNPP1nOYd++fXr33XclndvBW13RSjp3gJw/f76CgoLkcrk0YMAAvfXWW5ZinTp1SitXrtTf//53RUVFafTo0XI6nXr44YctX8H1Zo6A5JtFEEJDQ7Vp0ybdcMMN2rZtm1fD7M7/Tnbs2NHyUsS+KJq2bt2q9PT0UsNYrQ51Mx0O9vTTT2vZsmVq3bq1qlatqsmTJ1uOsWXLFr377rvq27evunXr5tVVcNMYvljYaNq0aaWGK8bFxVmOERMTo7i4OOXl5aldu3YlRbYV+/fv15QpU/Tll1/qlltusbwE+5NPPmn5OX/OyqiAX+KL3tQOHTqUDA08efKkwsLCVKtWLY0fP17t27e/ZHtfXESUzBeKksyOy1WrVpXNZtOZM2cUGxtrqYe+uOD6paHp3nzOvd3/S+cKwX//+99yOBwKDw/3qofcF71mRUVF+uGHH9S0aVP98MMPltsfOHBAhYWF6tSpk3bu3KmMjAzL988LCgpSWFiYbDabbDab0UVmVCwUXj6Sm5urjIwMJSQkKCMjQ3l5ecrJybE0PM10qIovVo07/0pWlSpVNGzYMMsxRo0apccee0zZ2dmKi4uzNJa8mMPhUJcuXUpuXGyz2SyfaIaGhmrz5s1yOp3auHGj5ZtJDho0SGvWrNE999yj2267Tffcc4+l9tK5K2v5+fmKiIhQQUGB5ZXnpHNXXYvv6eN0OksKQCsHnB49eqhr16566aWXSi1Lv2PHDo/aF88RcLvdOnHihFerOPXv318rV670eoEP6dzV42effVaTJ09W48aNLc25Gzp06C8Or7Ty2fLFkN7JkyfrwQcf1KpVq5SYmOjVyUNISIiee+455eTk6I9//KOaNm1qaTGG/Px8xcTE6IYbbpB0rufI6k1ui4qKdPbsWdlsNhUVFXl1Ymoa4+677zZe2MgXwxWjoqK0Zs2akp5HK6vKFitejdZmsyk3N9fytkhMTNS///3vUvNfrN7Y1XSItuSb3tS2bdtq0KBBio+P1/79+zVz5kw98sgjeuqppzwqvM6/iJiVleXVRcQxY8Zo9OjRJQtFWVlU6PTp04qKijI+Ll933XV66623FBcXp6FDh3p1DPklnt5C4WJzxLwxffp0TZw40ehGwb7oNRs7dqxGjx6trKwsxcXFWb7oNH/+/JKFt3Jzc/XAAw9YPj9o06aNnnjiCR09elTjxo3zeCl8VHwUXj4ybtw4PfXUU8rKylLdunU1duxY/fOf/9TAgQM9jmE6VOXnq0B5s5LUz3vdvJn/csMNN1i639bFDBgwwKi9dO6KfmZmpv7617/qb3/7m4YMGeJRu/NvZlpcAIeHh+tf//qXpRtfSudu4nzPPfeoSZMmlleaLNarV6+SE/zMzEz1799fs2fPvujwkV+yatWqUkVH8QHH0/sOnT+UokqVKiXDeKy4/fbbdfvtt0vDFtrmAAAgAElEQVSSpeEy52vQoMFFF7IYP378JQt8b3obL8YXQ3qjo6N19913a9OmTRo8eLD69OljOY/iYTavvfaa2rRpoxEjRng890OSHnnkEV111VUl76XVBSkk6cEHH1RycrJOnDihlJQUr4b9PPDAA0Yx+vTpoxtvvFG7du3yemEjXwxXnDx5svbv368nnnhCc+fO9Wrlz8cff1ypqak6duyY7Ha7Ro8eban9kCFD1LBhQ+3cuVNVqlTx6iq66RBt6cLeVG9WHz1y5EjJLQfq16+vw4cPq0GDBh73khSvECed22cV32PMEz8/BsTGxur48eN64oknPL6h9cCBA/Xuu+8qMjJSBw8etHxcLp6f5Xa7S1YT3Lt3r66//npL87NM+GqOWLEmTZpYuqfcxfii12zHjh3Ky8tTSEiITpw4oUceecTScFqbzVbSc1mtWrWS2xZY0bt3b33yySeKj49Xenq6ZsyYYTkGKiYKLx/57rvvlJeXp7CwMGVnZ+vJJ5/U6tWrLcUwHaqyYMGCUkNNXnjhBUsHG8k3E8Tff/99vfHGG6XuiePpTm3dunXq1KnTRVe2snrl9oorrtCOHTv0r3/9q6TXyhO/dDNTb4ZRde3aVUlJSfrxxx919dVXW15KWDq3RPRtt91Wct+nmJgYFRUVWTrgzJgxo+QqdkFBgRo2bKiVK1d63D44OFhTp071ehUoyTcLpvwST+539Gt/Y/WzZTqk12azadeuXcrPz1dmZqbl3ljpXG/qTTfdpFmzZik+Pt7ywd/tdlu+V9XP1ahRQ4sWLdK+ffu8Xkm1bdu2RjGWLl2q3bt3a9SoUfrTn/6krl27Wu65MxmuuG3bNl1//fXaunWrpHPDztu3b+/VRauIiAitWrXK8up755s4caJGjhypKVOmWBrqXsxkiHbxtvjss89Ur169kpt6f/HFF5bnzNWuXVvPP/+8WrZsqa+//lq1atXSpk2bPF4h8c4779S8efNK3odnnnnG4+XgfXFD6/DwcHXv3l379u1TQkKCJOmrr77SX/7yF4/mYhbPzyouPiWVjACxMj/LhK/miBW79dZbZbfbS70mq/sgX/Savfnmm5o9e3ap0R9W1K9fX88884zatGmjL7/8UvXr17ccY8SIEfrLX/6iRYsWaejQoZo2bZrP5jeifKPw8pFly5YZT6z2dqjKsmXLtHz5cmVkZGjDhg2SJJfLJYfDYbnw8sUE8Tlz5mjWrFle7dSK5/14cyL6cy+88IL27dunVq1a6f3339eWLVs86rH6pZuZZmZmevzcr732mh5++OGLDm/zdFibL2IU27BhgzZs2KCpU6fqoYcesjz8c8yYMcarQPliwRQTvvhMSb4Z0jtixAjt2rVLffv21ZNPPunVapdhYWHauHGjXC6Xtm7d6nGxUDyssV69evr666917bXXloppxYwZM/Tuu++WfE+8MXjwYMXGxqpHjx6W50lI5+6rVnwi+/rrr6tPnz6WCy+T4Yr//e9/df3111/0QobVYuOtt97SwYMH1bVrV69ulSD9/+HNxfOCrDIZou3LbTF9+nSlpaVpw4YNSkxM1ODBg7V9+3aPFzIwOSb74obWc+bMUVZWlsaNG+fVvSz9MT+rrHNYuHCh+vfv7/X9syTf9JrVq1fP6LYAU6dOVVpamv7zn/8oISHB8nmWdK5wbdu2rV5//XXdddddlop6/L/2zjwuqnr9459BWVRcWBWV2BEoSQUiyvQqLnRNLQUUcUmhUMTl6i8FJUwUcUNNQVBvYipIatKGqaCmZrlrCGoYiN5IYZAlEGWd3x+8zrkzZjXfc47MwH3ef8HY9zvPTMOc73Oe5/l8WjeUeEmEFIPVQltVxo4dCy8vL2zbto1vbdTR0YGJiQlzDFK8DjFfatwX/OzZs1FdXa3i+cTKxYsX+QPZtGnT4O/vz7Re2cz02rVrTPMz3J1VMe1tUuzB0a1bN+jp6eHRo0ewsrLC48ePmdaLVYECpBFMEYOylPR3332H27dvw8bGhnkmSAojaAcHB1hYWKC2thbbt28XVNlYsWIF1qxZg/LycqbvC066WKFQ4Ny5c/zjQtTrZDIZZs+eraKix2ruvW/fPuTn5+PgwYNITEyEl5cXfH19+WrJ36Gjo8NX+3R1dQW9l5MnT4aXlxfy8vJgY2MDJycntde+//77AIAPPvgAN2/eVPGYY2Xjxo2orKzEN998g3nz5sHY2Bj+/v5qHzQDAwOxa9cuvP766xg8eDDc3NyYYxDaog38973o0qULk9n9s9DT00O/fv3g7OwMAMjOzmYyKpfiWibmGqCjo4MePXowC6Soi7rzWc8T1hhMTU3xz3/+U9RzSlE1MzAwQHBwsIp9BMv3Vvv27QVVk5Wpr69HbGws3NzccO7cOUln9wjthhIviRAzWP10u1VZWRkGDhyodquKnp4eevfujWXLliE9PR3379+Hp6cn9PX1mdt2pBgQF/ulBgCLFy8W7fnU0NCApqYmXg2Q9UC2fv16pKen4/Tp07C1tWWaS3JwcEBdXR12796NjRs3QqFQoKmpCe+//77aFgHc4U+KgfkePXrg4MGD6NChA+Li4lBdXc20XqwKFCCNYIoUCK2EchgaGmL69Ol8K21NTQ26devGFMOiRYtw+fJldOnSBQqFAjKZ7JlG2X9Fjx49sGLFCpWWXnU4ceIEgOaDrHKl6vz580z7ABA0C/UszM3NYWlpidzcXOTl5SEmJgbOzs5q/c15e3tj0qRJcHV1RW5urtrtZMCzDePz8/ORlZXF7Pm0cOFC0R5zAFBaWorffvsN5eXlsLOzw5EjR/DFF1+odbgcOXIk//Obb74JQ0NDtZ/3wYMH6NGjB2pqavgWM9bvbY78/Hz8/vvvgip2HGFhYSgvL4eFhQX/N8KSeElxLRNzDSD+iIGBAYKCguDi4iL4bCBF1UwbktbVq1fj7Nmz8PPzQ1ZWFtatW6fpkIgWghIviRAzWP1XszYs7RnLli0T7AHDyb9LMSAuxZeaFJ5Po0aNQkBAAF5++WVkZ2cz32nr2LGj4Ltan3/+OZKSklBaWgofHx8oFAq0a9dO0B1oKQbmo6Ojcf/+ffj4+CA9PR0bN25kWh8ZGYklS5agpKQE3bt3FzQsL4Vgyp/B4q8jthL60Ucf4fTp0zA3N+cPhCz+WUDz3xtrdelpFi1ahCtXrqBz585MydulS5eQn5+P5ORkXsiiqakJKSkp+Oabb9R6bm6Wx8zMTNRrAJqFVm7fvo0xY8Zg3bp16N69OwBg3Lhxah10Q0ND+bnQt99+m6laxQmLZGVloXfv3hgwYACuX78uSAHvaY85FqETDj8/PxgYGMDf3x/z5s3jW96CgoL+ct2UKVP+9MaSujd6kpOTERER8Qc1R1Y/SaDZe+rVV19VmVNjned8+PAh89+VMlJcy8RcA4g/IqRz5WmkqJr9WetkS2Jtbc1bmYh9PUTrghIviTA0NISLiwuA5vkNFv7sTmZJSQnTPpwHzOXLl5k9YCIiIpCWlobFixfzlSXW18ExevRoXL9+XaVCw4oYz6e4uDj+Yt+9e3ecPHkSzs7Ogu54CsXf3x/+/v44ePAgfH19Re8ndGD+iy+++MNjnTt3Rk5ODuzt7dXex8XFBZ9//rna//2f7ZGQkMALdAgxi6yursaOHTsgl8vxj3/8A3369IGVlRV27typ9h7KlVAuYWEhOzsbWVlZgj19AMDV1RUFBQUq7TKs3LlzB1lZWczrunTpArlcjrq6Oty+fRv37t1Dv3798MEHH6i9h5SzPP7+/s+UB/87MRtOcU357/3WrVs4fPiw2nfRuTbezMxM/mA+ZswYQeqMT3vMCVFbW7duHaytrVFWVob27f97ef47jzduZjMhIQHe3t5wc3NDdnY2Tp48qfZzc62B06dPV6kaHj58mOUlAABiYmLg5eXFvE4ZGxsbFBcX84k4K2KuycTzQYqER4qqGUFoEkq8tIjNmzeLUp7jPGAAMHvAvPDCC3j99ddRWVn5h4MT653KsLAw1NfXo6SkBI2NjTA3N8dbb73FtIcYzyflw6yNjY0kd9mEwg3PKhvlsnhPcQgdmOfMP69du4YOHTqgf//+fFKsjgDB3LlzsXnz5mceplk/F0uWLIGHhwfGjBmDCxcuIDw8HElJScx7DBo0CBcvXoSpqSmWLl2KvXv3qq10BjTfXRRTCbWyskJtba0okRBDQ0P4+vqiY8eO/GOs76fQ5M3R0RGOjo7o3bs3EhMTYWdnh0OHDjF5LXGzPAMGDICfnx//OGtlBABMTEwwfvx4FBcXw9TUFDExMXjxxRf/VqXxWapvQikvL+dVQwsKCphbcQFxHnMcDx48QFBQEAwNDVFVVYUVK1ao5VnFvQelpaX853n48OFMKmknT57ElStXkJGRwSs0NjU14fjx48x/I/Hx8aITr8uXL2PIkCEq7fJSqaASrRdNXs8JQgoo8dIixCrPzZ8/X8UDZsmSJWqvXbt2LYDmO6dCFJiUqa6uxt69e7F06VLea4gVMZ5P2tBGwLF48WIMGTIEV65cgbm5uSCVMTED85zaUlBQkEoFdMaMGWqt5wbSv/rqK0FS4cqUl5djypQpAABnZ2dmmwKgWfXS19cXX331FQYMGMDUYsgxY8YMDBw4EAUFBRg/fjyz79P9+/cxZMgQXkBGSKvh+fPnceHCBZWqBitik7d9+/b9wQRUXTXAb775BidOnMD58+d5gY6mpibk5eVh6tSpTK8jJiYGMTExcHJyws2bN7F8+XK13k9OcS0zMxMTJkzAoEGDBAlrAM0J/YIFC1BcXAwzMzOmeYuGhga0b98eFhYW2LRpk6Dn5/j444+RmpqK7t27o7i4GGFhYWolXsocOHAArq6uuHr1KtPNAScnJ1RUVEBfXx82NjYAmj/bo0aNYnp+bp1Y0RVWOxbifwNtur4ThBAo8dIixCrPvfLKK7wHjNBD8sKFC7Fp0yaUlJSotHKxwB0mHz9+DAMDA0F+NlyFRaFQoLKyEpaWlmobV2oTBgYGCAkJQWFhIWJjYzFp0iTmPUaOHImmpiaUlZUxD8xzlJWV8cPu5eXlTK2bQHPi9sILL/xpW5g61NbWQi6Xw8zMDKWlpWhqahK0D1fFe/DggaB2P7G+T1IIglhbW+Phw4eC26gA8cmbGBPQN954A2ZmZqioqOAFJXR0dNRWIlRGoVDwc1nOzs7Mr2fWrFlIT0/Hhg0bMGzYMPj6+jJbWbi7u+PgwYNMazgWL16MuLg4Xi0SAN/CyjrH165dO/4z0b17d2ZvtvXr12Pnzp04duwY7OzsmGY5LSws8M477yA3N1f04VaM6IqUNhoEQRDaBiVeWoRY5bkRI0aoSJJyd2E/+OADFa+ev4Jr5bpw4YJKKxcLw4cPR3x8PJycnODv7y/IYFb5zn1RUdEz1cdaAwqFAnK5HDU1NaipqUFlZSXzHseOHcPq1avRpUsXPHr0CB999BFz8jNr1iz4+vryyc7q1auZ1qenp+P69es4dOgQ4uLiMHz4cMyaNYtpj3nz5mHixIkwNDTEo0ePBAl0cCIf+fn5mDt3rqDqrFjfp/bt22PdunUoLy/HyJEj0adPHyaZaaDZSHXo0KHo1q2bYPEBscmbGBPQrl27wtPTE56envjxxx95vyNWdUeg+f08efIk3N3dcfHiRWYvsb59+6Jv376orKzERx99hOHDhyMnJ4dpj6FDh6oc8g0NDfHll1+qtZZLBji1SDEYGhpiz5498PDwwMWLF5lNYs3MzBAcHMwrXVZUVKhURNWhsLBQtCKhmDlfbr5syJAh+P3339GuXTvs2LGDr5YTBEG0Zijx0iLmzJmDqqoq9O3bF2PHjv3b4fKnefXVV+Hj4wN3d3dcvXoVBw4cwPjx47Fy5Uq195KilUtZ/GHw4MG8co9QevXqxWRerE2EhYUhKysLY8aMgbe3N7OxK9B8B/jAgQMwMTFBaWkpZs6cKajq1NDQAAMDA9TV1eHJkyfM6x0cHNCvXz/cu3cPly5dYl7/+uuv4+jRoygtLUX37t0FtYU5Ojris88+Y16njFjfJ659duvWrXB3d0d4eDizgp0UbVRikzcpTEA3bNiABw8eID8/H7q6uti+fbvaBrccMTExWLNmDeLi4mBnZ8eckF+6dAmHDh3C9evX4ePjw2QNwHHkyBEAzTdKcnJy+N9ZOHv2LHbt2qUi788687Zu3Tps3boVGzduhJ2dHVatWsW0XgrFzfz8fHh6esLY2FjwTQExc75c9fPQoUMICQlBamoqFixYgLS0NLz77rtMcRAEQWgblHhpEeHh4fyFJi4uDhs2bGAajr5z5w5ee+01AICnpye2bt0KLy8v5mqR0FauZ7WGcLC2iCjvVVJSIsgMWhvIzs7mpaA5A2JWunXrxr9+U1NTQa2Gz0reWNTnIiIi8NNPP2HkyJFYvnw5evfuzRwDV7nr2rUrqqurBVXuNm7c+Ad1RdZDoRjfJ6C5ZdLLywuJiYmwtbVlbgcDgNu3b2PZsmWoqqrC6NGj4eDgwDw0LjZ5k8IE9PLly0hJScGUKVPwzjvvMN0sqqurA9BcpVm/fr3gGD799FP4+fkhJiZG8IyXcpXNzc2NOXkEmtVplyxZwot+sHDnzh3+Z39/fz5pKisrY6p6SaG4yaKE+GdIMefb0NAADw8PJCUlYdSoUUhNTRUdF0EQhKahxEuLEHuh0dPTw759+9C/f39cvXoVenp6yMnJYXJEj4yMxNKlS/lWLhbvE06aWQqU99LX18dLL70k2d4tyalTp/Duu+8KkpbmMDQ0RFBQEDw8PJCTk4MnT57wB0N1B9bFJm/Dhw/HqlWrBB9sAWkqd9999x1OnDjB3I6mjBjfJ6D57+zMmTNoamrCtWvXBMWycuVKxMbGIjIyEr6+vggODmZOvKRI3sTS2NiI2tpayGQyNDY2Mh34uZkoZUl/IbNR1dXVGDRoEHPsyihL0svlckGJi4WFBX/ji5VneWdx7wVL1UwKxU0pPlfc9x0358sl2SzU19cjNjYW7u7uOHfuHNN1jCAIQluhxEuLEHuhWb9+PZKSknD8+HE4Ojpi7dq1yM7ORkxMzN+uVZ5xUCgUMDY2RmlpKRYuXKi2qMUrr7wCoLld8fvvv1fp7+f+TV2e9nyysrISND+iacrLy/HGG2+gd+/ekMlkglp/lCtlYjxtuOQtNzeXOXnr3bs3AgMDRR3GpKjcubi4oLa2VlTiBTSLOGzbtk2QCt2KFSuwZs0alJeXCzZmBZoPyTKZDMbGxoLmIKVI3sQydepUjBs3DmVlZfDz82NqBVOeieKsMExMTJiTni5duiArK0tFQY9T5VMXZUl6JycnQYmciYkJoqKiVPyFOOGRv0O5s6GsrAz37t2DtbU183eeFIqbUnyuRowYgYSEBDg5OWHChAno3Lkz03qgeQ717Nmz8PPzQ1ZWFpPSJEEQhLZCiZcWIfZCs3Llyj+09A0ePFittUeOHIFCocDy5csxceJEuLq64saNG4LaO+bOnQtra2vk5eVBX19f0N1XKTyftAEpYh42bBguXLigMjvC6qsjNnmLiYkRfRiTonLn4OCAgQMHwtTUVLByHMfDhw8FrUtOTmZSi3sWXbt2RVpaGh4/foyMjAzBQgZikzexpKSkYN++fSgsLETv3r0FqalmZmYiNjZWcAtqWVkZPv30U/531ioRAFy/fl2l6rRo0SLeYkNduPbb0tJSpnXKpKam4tNPP4W9vT1++eUXhIaGYuzYsWqvl0r1T+znqkePHvj+++9RX18PAwMDQRV/a2trfj6Y9fuOIAhCW6HES4sQe6Gpq6vDrVu3YGNjw99xVbcywP13nDoZ0FxdUJ49YCE6OhoRERGIiYkRNEciheeTNpCenv6Hx8LCwpj2mDFjBuzt7fm7xjKZjPnzIYX3idjDmBSVu8OHD+P48eOiFNc4WG0SOPLz80Wrvq1atQpJSUkwMjJCTk6OWlXpp5EqeRODTCZDRESEKL+mhIQEUS2oe/bsQVVVFYqKimBpacn02UxJSUFiYiIqKipUZubs7OyYXgMAzJw5Ezdv3hQkXMOxf/9+fPXVV9DX18fjx48xefJkpsSrXbt2WLVqFd8pEBERwRzD058rVmVFoNkXMjo6WtBagiCItgwlXm2IwsJChIaG8r8LqQZ07twZmzZtgqurK65du8Ysk81RW1uLx48fQyaTCTINVvZ8ksvlgj2fNI2pqSmA5vbNGzduCHodnTt3RmxsrNShMSHFIX/kyJG8PPT+/fvx9ttvM3++evbsiQ4dOohuNfzxxx/h6urK36hgEcjgVN+MjIz4ZINV4MPQ0BAhISGQyWTIysoSNDsnRfImFjF+TRxiW1CPHj2KxMRENDY28nNjyt+Df0VgYCACAwORlJQEb29vXrqc1QQaaLZLqKqq4v/mZTIZPDw8mPYwMTHhq0MGBgbMrYaRkZEICAiAh4cHLly4gKVLl6pUA9XB0dERRUVFMDY2Rk5OjqAqpoODAzw9PZnXEQRBtHVkCiF64USbpaamBunp6bh9+zZsbW0RGBjI3CZy9OhR3L17F+3atcPu3bsxYMAA5tasH374AVFRUTA0NER1dTVWrFgBLy8vpj20keDgYPz73/9mWrNz50506NAB9vb2/GOsBzqxVFdXIykpCXl5ebCzs0NISAjzoTA0NBTjxo3DsWPHYG9vj/Pnz+OTTz5h2sPf3x+//vorb9QrZIZFWQJ98uTJOHPmjCAVOzEsWrQIr7/+Oq5evYqmpiY8fPgQCQkJTHtcvHhR5XfOt0+Iqp4mCQsLw+PHj/kW1NLSUn4mVJ3q2cSJE7F7924EBQVh9+7dGD9+PA4dOsQUw/Tp0zFz5kykpKRg5MiRSEtLY1KUBYBJkyaJVt6bMWMGSkpK0L9/f9y4cQMNDQ383706bYRTpkxRiTswMBApKSlqPfeBAwdw8OBB5Ofn8xW/pqYmNDQ0PLNy/1ekp6cjLS1NZXZO0zePCIIgtAGqeLUhjh8/jtTUVNTX10OhUKCiogJff/010x4dO3YULTFtYGCAzz77DJ07d0b79u3VHjBX5tdff4Wenh7u3r0LIyMjREZGCp7l0STKrZolJSW4f/8+8x6XLl1CXV0df9AWciddLMuWLRM9P/L777/D29sbu3fvxtq1a3HmzBnmPcTOVgHiJNCBZv+s5cuX4+HDhzA3N0dMTAycnZ2Z9igqKsLYsWNx8OBB7NmzB9OmTWNaDwCbNm1CaWkpXnzxRdy4cQO6urqoq6uDn58fgoODmffTFGJbUHV0dKCnp8eL1wiZKW1oaIC7uzsSExMFS5f37NkT9+/fh4WFBfNajpkzZ/I/jx49mnl9Y2Mjfv75Z/Tp0wc///wzUyV17Nix8PLywrZt2/g4dHR0BFl57NmzB8HBwYJENQiCINoylHi1IRISEvDhhx8iLS0Nnp6eOHv2rEbiiI+Px4EDB2BsbAy5XI7Zs2czG8ympaVhx44dMDMze05RtgxRUVH84UdfX1+QuWtNTQ127dolcWRsiJkf5Kivr8fOnTvx4osv4pdffsGjR4+Y45BihkWMBDrwXxEbe3t75OXlISoqirnqVl9fj8OHD8Pe3h5lZWWoqKhgWg803+Dg5oHq6uowZ84cbNmyBZMnT25ViZdY8Rh3d3csXLgQxcXFiIqKQt++fZljEKMoy/nh1dXV4ciRIyqVYNYWVAsLC5w8eVLlvXjvvffUXh8ZGYklS5ZALpfD3NycyYxaT08PvXv3ZjawfhampqYkiEEQBPEMKPFqQxgZGaF///5IS0vDuHHjmNttpKJTp078XICZmZmgO9BGRkaC58u0AU6en+vk1dXV5Q93rFLVDg4OyMjIgLOzM5/0sMpli6WwsBAzZ85UkfxmrUAuXrwYWVlZmDVrFr7++mtBMuxSzLBMmzZNsAQ60Dxzx7V/OTo6wsDAgGk90NxympGRgYiICOzZswfz589n3qO8vJyfTdPT00N5eTn09PRa3TykWPGYwMBAZGZmwtbWFocOHcKWLVuYYxCjKKucXNXU1KBjx44oLi4WVL0LDQ3FiBEjBAul2NvbY8WKFXBxcUFWVpZKe3JLYmBggKCgIBVpfVbRFYIgiLYIJV5tCF1dXVy8eBENDQ04c+YM5HJ5iz4/NyfT2NiIkJAQuLm5ITs7m6kywu1RV1fXqi/cfybPz9rWBgC3bt3CrVu3+N+FyGWLZc6cOVi9ejVsbW15yW9WBgwYgCdPnuDIkSNwc3MTlDzW1tbyrWnDhg1DcnIy8x5vvvkmXnvtNdy9e1eQBLqJiQmWLl2KV199Fbm5uWhqasJnn30GQH3fphEjRmDEiBEAmkUZhODt7Y2AgAC4urri+vXrGDp0KFJTU+Hg4CBoP00hVjwmPDwcISEhSE1NxYIFCxAbG8s8nyWFdHl8fDyqq6sRHh6OmJgYvPTSS3j//feZ9rCwsMCcOXMEPT8A/N///R+8vLx4Rdpvv/1WMol5FlraT44gCKK1QIlXG8LV1RUNDQ2YNWsWPv74Y+YWKrFwB2nlA7Xy/IbQPVojfybPX1BQwLzX04fIuro68QEysnXr1j9IfnMtVuqiLGqhq6uL7du3M4taiJlh4XhWeyLLwZ8TDLh79y4MDQ3xyiuvMN/k4N47hUKByspKWFpaqm1UzjF79mx4e3ujoKAA48ePh6OjI8rKyhAQEMC0j6YZOHAg9u3bJ1g8pqGhAR4eHti2bZvg+SwpOHHiBN9lsHnzZkycOJE58RoyZAjWr1+v8l68/fbbaq8vLi7m//+/9957vCVHSyOFfQVBEERbhBKvNoCyGhV3wW5sbBTUAiUGKS62be2CLYU8f1paGpKTk9HQ0ACFQgFdXd0W9zUTK/kNiBe1AMTNsHBwFQ1O4r+kpIRpfVhYGH744Qf8+uuvcHV1ZZajB1Tb04qKiuEMFYwAAAw4SURBVBAfH8+0HmhO/E6dOoX6+noUFBRg7969iI6OZt5H04gVj+FaeN3c3Jjns6REJpOhrq4Oenp6vMARK4cPH4atrS3y8/P5PVm5c+cObGxscO/evVbXdkoQBNHWocSrDSClGhUhLevXr0d6ejpOnz4NW1tbQW1l+/fvx549e5CYmAgfHx/mmSYpMDQ0RFBQEDw8PJCbm4snT57w1Sp1W0DFiloA0sywvPHGG/zPgwYNwowZM5jWS1G5U6ZXr16CKqGLFy/GkCFDcOXKFZibmwvyy9MGxIrHiJnPkpKJEydi9OjRcHR0REFBAZMoBoeenh6WL18uOIYlS5Zg/vz5vOKmmL0IgiAI6aHEqw0gpRoVIS1SyPMbGRnB3Nwcjx49gqenJzZv3ixRdOojVvIbAKZOnSpK1AKQZoZFudokl8tRWlrKtF6Kyt2CBQv4akZJSYmgmyQGBgYICQlBYWEhYmNjMWnSJOY9tAGx4jFSzGdJgZ+fH7y9vfGf//wHlpaWgoyHe/bsiW3btqnMtrK09L788svYu3cvioqKYGlpiU6dOjHHQBAEQTw/KPEiCC2nc+fOyMrK4s2Cy8vLWzwGKVpAU1JSsG/fPhQWFgoStQCkmWHJyMjgf9bT08OqVauY1ktRuZs4cSL/s76+Pl566SXmPRQKBeRyOWpqalBTU4PKykrmPbQBbRCPkYLbt29j2bJlqKqqwujRo+Hg4MAsMtHQ0IDCwkIUFhbyj7EkXkePHkViYiIaGxvh4+MDmUyG0NBQphgIgiCI5wclXgSh5QQGBiI3NxcLFy7EihUr4Ovrq+mQBCGTyRAREQEbGxs+WRGiVCl0hoUTJRHbfvXuu++qVO6mT5/OvIeLiwsSEhJ4PzIrKysV/yd1CAsLQ2ZmJsaMGQNvb28mEQZtYs+ePaiqqmr1VZqVK1ciNjYWkZGR8PX1RXBwMHPiFRsbizt37uDevXvo06cPzM3NmdYnJydj//79CAoKQmhoKMaPH0+JF0EQhBZBiRdBaDlr1qzB6tWrYW5ujkWLFiE8PJx5LkkbGD9+vOg9li5dqjLDwiImwVUAgOZqUXl5OYyMjCCTyZg8ybp164bU1FTBcvRA8yyOh4cHxowZgwsXLiA8PBxJSUlMe3h4ePAiFKzqodpEW6rSWFlZQSaTwdjYWFACuXfvXmRmZqKyshLvvPMO7t69i6ioKLXX6+joQE9PDzKZDDKZTJCHIkEQBPH8oMSLILSc9u3b8yISlpaWLW4TIBVStCs+fPgQX375Jf/74cOH1W7TO3HiBADg1KlTiI6OhpWVFWpqapiVALds2YKUlBTeJkAI5eXlfJuks7OzIJXKL774Atu2bVOxF2A1tdYG2kqVpmvXrkhLS8Pjx4+RkZGBrl27Mu+RkZGB1NRUTJ06FdOmTWO+WeHu7o6FCxeiuLgYUVFR6Nu3L3MMBEEQxPODEi+C0HJ69uyJDRs2oF+/fsjOzmZuP2oLnDx5EleuXEFGRgauXr0KAGhqasLx48eZBRXi4+Nx4MABGBsbQy6XY/bs2di/f7/a62UyGWbPni2qZbK2thZyuRxmZmaQy+WCZL937NiBpKQkWFhYMK/VJtpKlcbR0RFFRUUwNjZGTk6OoEooJ0HPVWZZzOeB5rbkzMxM2Nra4tChQ9iyZQtzDARBEMTzgxIvgtByYmNjsW/fPpw6dQp2dnatshogFicnJ1RUVEBfX59XvJPJZBg1ahTzXp06deIPxWZmZswH/aerEEK8lubPn4+AgAAYGhqiurpakCKppaUlrKysmNdpG629SqPso2hnZweg2ZusoaGBea+33noLgYGB+O233/Dee+9h2LBhTOvDw8MREhKC1NRULFiwALGxsX8wYCcIgiA0h0whxOWRIAhCAygUCkGJDgDea+vq1avo2LEj3NzckJ2djdraWuzYsUPtfaKjo1XmbhYtWoS1a9cyxbJ//37s2rUL9+/fFzRnBjQnb9XV1Soy7ELESrSB06dPIy8vD7a2thg6dKimw2Girq4OJSUlz/RRZK1YAUB+fj7y8vJgY2MDJycnprVTpkzBrl27EBwcjOTkZAQGBiIlJYU5BoIgCOL5QBUvgiBaDcrmxxUVFbC0tMS3336r1lquUqbsEcUiSpGSkoLExERUVlbi2LFj/ONclYOFtLQ07NixA2ZmZsxrOQYPHix4rbYxaNAgnD59GsHBwZoOhRkpfRTv37+PEydOoLa2Fvn5+cjKykJYWJja6+vr6xEbGws3NzecO3cOjY2NomMiCIIgpIMSL4IgWg3K5sdFRUWIj49Xe61YcY/AwEAEBgYiKSmJr2wIxcjICL169RK1x+jRo3H9+nU0NDRAoVCgpKRE1H6aJi8vT9MhaJx58+bBy8tL8Nze6tWrcfbsWfj5+SErKwvr1q2TOEKCIAhCDJR4EQTRKunVqxcKCgpa/HknT56Mw4cPq6gJquuhxbU71tXVISgoCC4uLoLbBMPCwlBfX4+SkhI0NjbC3Nwcb731FtMe2kTHjh01HYLG6dSpE/71r38JXm9tbQ1ra2sAYBadIQiCIJ4/lHgRBNFqWLBgAZ+olJSUwMTEpMVjCA0Nhbm5OV+VYJk5e1a7o1Cqq6uxd+9eLF26FB9++KEgI2dNEhQUhE8++QTx8fEICwtj9jFrizg4OCAjI0Nlbk+KzwpBEAShHVDiRRBEq2HixIn8z/r6+mp7eEmJQqHA+vXrBa2VwsuMo127dgCAx48fw8DAQKUC1xp49OgR5s6di8uXL+POnTsq/xYXF6ehqDTLzZs3cevWLZXHdu/eraFoCIIgCKmhxIsgiFaDi4sLEhISkJ+fD2tra1hZWaFbt24tGkOfPn3w008/wdnZmX9MiHqdWEaMGIGEhAQ4OTlhwoQJ6Ny5c4vHIIYdO3bg559/xr179zBhwgRNh6MVFBUVqfze2v6fEgRBEH8NJV4EQbQalixZAg8PD4wZMwYXLlxAeHh4i7eoXbhwASdPnkRFRQW6du0qSApeCnr06IHvv/8e9fX1MDAw4CtgrYXS0lKYmJhg7dq10NXV1XQ4WsGRI0cANFdVc3JycPToUQ1HRBAEQUgJJV4EQbQaysvLMWXKFACAs7OzRg6mkZGRiI6Ohq6uLnx8fESrEwpl7dq1iI6ORteuXTXy/GKJioqCTCbD01aSMpnsf7a9Trly6ubmxouxEARBEG0DSrwIgmg11NbWQi6Xw8zMDHK5HE1NTS0ew8cff4y9e/di7ty5mDVrFgICAuDn59ficTg4OMDT07PFn1cq9uzZw/9cVVWFoqIiWFpaolOnThqMSrPExcXxohpyuRw6OjoajoggCIKQEkq8CIJoNcyfPx8BAQHQ1dVFfX29JKa1rOjo6PBzZfr6+hpLFLy9vTFhwgTY2tryj8XGxmokFjEcPXoUiYmJaGxshI+PD2QyGUJDQzUdlkZQ/n/p5OSkYhhOEARBtH4o8SIIotVQXV2NpqYmtGvXDnV1dWhsbGzxGF544QXExcWhoqIC27dvR8+ePVs8BqC5YhQcHNzqBRiSk5Oxf/9+BAUFITQ0FOPHj/+fTbykVL0kCIIgtA9KvAiCaDVs3boVBw4cgImJCUpLSzFz5kwMHDiwRWNYvnw5Dhw4ADc3N3To0EEjVTcAMDU1bRMmuTo6OtDT04NMJoNMJkOHDh00HRJBEARBPBco8SIIotXQrVs33jTZ1NQUhoaGLR5D+/btERAQ0OLP+zQGBgYICgqCi4sLPxe0YMECDUfFjru7OxYuXIji4mJERUWhb9++mg6JIAiCIJ4LlHgRBNFqMDQ0RFBQEDw8PJCbm4snT57wym+tMekQw5AhQzQdgiQEBgYiMzMTtra2OHToELZs2aLpkAiCIAjiuSBTPK3lSxAEoaWkp6f/6b/RfEzrZPr06QgJCUFqaipGjhyJtLQ0FcVDgiAIgmgrUMWLIIhWAyVXbY+GhgZ4eHhg27ZtGDVqFFJTUzUdEkEQBEE8F8gkhCAIgtAY9fX1iI2NhZubG86dO6cRpUqCIAiCaAmo1ZAgCILQGIWFhTh79iz8/PyQlZWFvn37wtLSUtNhEQRBEITkUOJFEARBEARBEATxnKFWQ4IgCIIgCIIgiOcMJV4EQRAEQRAEQRDPGUq8CIIgCIIgCIIgnjOUeBEEQRAEQRAEQTxn/h9jZK/WgOtHn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 xmlns:a16="http://schemas.microsoft.com/office/drawing/2014/main" id="{389BF41A-DD64-4769-8466-AC99B6696AD3}"/>
              </a:ext>
            </a:extLst>
          </p:cNvPr>
          <p:cNvSpPr txBox="1"/>
          <p:nvPr/>
        </p:nvSpPr>
        <p:spPr>
          <a:xfrm>
            <a:off x="554637" y="284813"/>
            <a:ext cx="3130985"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sz="3200" b="1" dirty="0" smtClean="0"/>
              <a:t>Model Building</a:t>
            </a:r>
            <a:endParaRPr lang="en-IN" sz="3200" b="1" dirty="0"/>
          </a:p>
        </p:txBody>
      </p:sp>
      <p:sp>
        <p:nvSpPr>
          <p:cNvPr id="8" name="object 4"/>
          <p:cNvSpPr txBox="1"/>
          <p:nvPr/>
        </p:nvSpPr>
        <p:spPr>
          <a:xfrm>
            <a:off x="1018903" y="1540028"/>
            <a:ext cx="4368930" cy="353943"/>
          </a:xfrm>
          <a:prstGeom prst="rect">
            <a:avLst/>
          </a:prstGeom>
          <a:solidFill>
            <a:srgbClr val="FFFFFF"/>
          </a:solidFill>
        </p:spPr>
        <p:txBody>
          <a:bodyPr vert="horz" wrap="square" lIns="0" tIns="76200" rIns="0" bIns="0" rtlCol="0">
            <a:spAutoFit/>
          </a:bodyPr>
          <a:lstStyle/>
          <a:p>
            <a:pPr marL="158750">
              <a:lnSpc>
                <a:spcPct val="100000"/>
              </a:lnSpc>
              <a:spcBef>
                <a:spcPts val="600"/>
              </a:spcBef>
            </a:pPr>
            <a:r>
              <a:rPr sz="1800" spc="5" dirty="0">
                <a:solidFill>
                  <a:srgbClr val="36464F"/>
                </a:solidFill>
                <a:cs typeface="Times New Roman"/>
              </a:rPr>
              <a:t>Logistic</a:t>
            </a:r>
            <a:r>
              <a:rPr sz="1800" spc="-5" dirty="0">
                <a:solidFill>
                  <a:srgbClr val="36464F"/>
                </a:solidFill>
                <a:cs typeface="Times New Roman"/>
              </a:rPr>
              <a:t> </a:t>
            </a:r>
            <a:r>
              <a:rPr sz="1800" spc="20" dirty="0">
                <a:solidFill>
                  <a:srgbClr val="36464F"/>
                </a:solidFill>
                <a:cs typeface="Times New Roman"/>
              </a:rPr>
              <a:t>Regression</a:t>
            </a:r>
            <a:endParaRPr sz="1800">
              <a:cs typeface="Times New Roman"/>
            </a:endParaRPr>
          </a:p>
        </p:txBody>
      </p:sp>
      <p:sp>
        <p:nvSpPr>
          <p:cNvPr id="9" name="object 5"/>
          <p:cNvSpPr txBox="1"/>
          <p:nvPr/>
        </p:nvSpPr>
        <p:spPr>
          <a:xfrm>
            <a:off x="1031966" y="2017190"/>
            <a:ext cx="4368930" cy="3713324"/>
          </a:xfrm>
          <a:prstGeom prst="rect">
            <a:avLst/>
          </a:prstGeom>
          <a:solidFill>
            <a:srgbClr val="36464F"/>
          </a:solidFill>
        </p:spPr>
        <p:txBody>
          <a:bodyPr vert="horz" wrap="square" lIns="0" tIns="40640" rIns="0" bIns="0" rtlCol="0">
            <a:spAutoFit/>
          </a:bodyPr>
          <a:lstStyle/>
          <a:p>
            <a:pPr marL="615950" marR="279400" indent="-351790">
              <a:lnSpc>
                <a:spcPct val="148400"/>
              </a:lnSpc>
              <a:spcBef>
                <a:spcPts val="320"/>
              </a:spcBef>
              <a:buFont typeface="Arial"/>
              <a:buChar char="●"/>
              <a:tabLst>
                <a:tab pos="615950" algn="l"/>
                <a:tab pos="616585" algn="l"/>
              </a:tabLst>
            </a:pPr>
            <a:r>
              <a:rPr spc="10" smtClean="0">
                <a:solidFill>
                  <a:srgbClr val="CACACA"/>
                </a:solidFill>
                <a:cs typeface="Times New Roman"/>
              </a:rPr>
              <a:t>sklearn.linear_model.LogisticReg</a:t>
            </a:r>
            <a:r>
              <a:rPr spc="25" smtClean="0">
                <a:solidFill>
                  <a:srgbClr val="CACACA"/>
                </a:solidFill>
                <a:cs typeface="Times New Roman"/>
              </a:rPr>
              <a:t>ression</a:t>
            </a:r>
            <a:endParaRPr>
              <a:cs typeface="Times New Roman"/>
            </a:endParaRPr>
          </a:p>
          <a:p>
            <a:pPr marL="615950" marR="324485" indent="-351790">
              <a:lnSpc>
                <a:spcPct val="148400"/>
              </a:lnSpc>
              <a:buFont typeface="Arial"/>
              <a:buChar char="●"/>
              <a:tabLst>
                <a:tab pos="615950" algn="l"/>
                <a:tab pos="616585" algn="l"/>
              </a:tabLst>
            </a:pPr>
            <a:r>
              <a:rPr spc="25" dirty="0">
                <a:solidFill>
                  <a:srgbClr val="CACACA"/>
                </a:solidFill>
                <a:cs typeface="Times New Roman"/>
              </a:rPr>
              <a:t>Its </a:t>
            </a:r>
            <a:r>
              <a:rPr spc="20" dirty="0">
                <a:solidFill>
                  <a:srgbClr val="CACACA"/>
                </a:solidFill>
                <a:cs typeface="Times New Roman"/>
              </a:rPr>
              <a:t>a </a:t>
            </a:r>
            <a:r>
              <a:rPr spc="10" dirty="0">
                <a:solidFill>
                  <a:srgbClr val="CACACA"/>
                </a:solidFill>
                <a:cs typeface="Times New Roman"/>
              </a:rPr>
              <a:t>classification </a:t>
            </a:r>
            <a:r>
              <a:rPr spc="45" dirty="0">
                <a:solidFill>
                  <a:srgbClr val="CACACA"/>
                </a:solidFill>
                <a:cs typeface="Times New Roman"/>
              </a:rPr>
              <a:t>model</a:t>
            </a:r>
            <a:r>
              <a:rPr spc="-85" dirty="0">
                <a:solidFill>
                  <a:srgbClr val="CACACA"/>
                </a:solidFill>
                <a:cs typeface="Times New Roman"/>
              </a:rPr>
              <a:t> </a:t>
            </a:r>
            <a:r>
              <a:rPr spc="60" dirty="0">
                <a:solidFill>
                  <a:srgbClr val="CACACA"/>
                </a:solidFill>
                <a:cs typeface="Times New Roman"/>
              </a:rPr>
              <a:t>though  </a:t>
            </a:r>
            <a:r>
              <a:rPr spc="55" dirty="0">
                <a:solidFill>
                  <a:srgbClr val="CACACA"/>
                </a:solidFill>
                <a:cs typeface="Times New Roman"/>
              </a:rPr>
              <a:t>name </a:t>
            </a:r>
            <a:r>
              <a:rPr spc="-10" dirty="0">
                <a:solidFill>
                  <a:srgbClr val="CACACA"/>
                </a:solidFill>
                <a:cs typeface="Times New Roman"/>
              </a:rPr>
              <a:t>is </a:t>
            </a:r>
            <a:r>
              <a:rPr dirty="0">
                <a:solidFill>
                  <a:srgbClr val="CACACA"/>
                </a:solidFill>
                <a:cs typeface="Times New Roman"/>
              </a:rPr>
              <a:t>Logistic</a:t>
            </a:r>
            <a:r>
              <a:rPr spc="-50" dirty="0">
                <a:solidFill>
                  <a:srgbClr val="CACACA"/>
                </a:solidFill>
                <a:cs typeface="Times New Roman"/>
              </a:rPr>
              <a:t> </a:t>
            </a:r>
            <a:r>
              <a:rPr spc="25" dirty="0">
                <a:solidFill>
                  <a:srgbClr val="CACACA"/>
                </a:solidFill>
                <a:cs typeface="Times New Roman"/>
              </a:rPr>
              <a:t>regression</a:t>
            </a:r>
            <a:endParaRPr>
              <a:cs typeface="Times New Roman"/>
            </a:endParaRPr>
          </a:p>
          <a:p>
            <a:pPr marL="615950" indent="-352425">
              <a:lnSpc>
                <a:spcPct val="100000"/>
              </a:lnSpc>
              <a:spcBef>
                <a:spcPts val="930"/>
              </a:spcBef>
              <a:buFont typeface="Arial"/>
              <a:buChar char="●"/>
              <a:tabLst>
                <a:tab pos="615950" algn="l"/>
                <a:tab pos="616585" algn="l"/>
              </a:tabLst>
            </a:pPr>
            <a:r>
              <a:rPr spc="10" dirty="0">
                <a:solidFill>
                  <a:srgbClr val="CACACA"/>
                </a:solidFill>
                <a:cs typeface="Times New Roman"/>
              </a:rPr>
              <a:t>Fits </a:t>
            </a:r>
            <a:r>
              <a:rPr spc="20" dirty="0">
                <a:solidFill>
                  <a:srgbClr val="CACACA"/>
                </a:solidFill>
                <a:cs typeface="Times New Roman"/>
              </a:rPr>
              <a:t>a </a:t>
            </a:r>
            <a:r>
              <a:rPr spc="25" dirty="0">
                <a:solidFill>
                  <a:srgbClr val="CACACA"/>
                </a:solidFill>
                <a:cs typeface="Times New Roman"/>
              </a:rPr>
              <a:t>sigmoid </a:t>
            </a:r>
            <a:r>
              <a:rPr spc="45" dirty="0">
                <a:solidFill>
                  <a:srgbClr val="CACACA"/>
                </a:solidFill>
                <a:cs typeface="Times New Roman"/>
              </a:rPr>
              <a:t>function </a:t>
            </a:r>
            <a:r>
              <a:rPr spc="60" dirty="0">
                <a:solidFill>
                  <a:srgbClr val="CACACA"/>
                </a:solidFill>
                <a:cs typeface="Times New Roman"/>
              </a:rPr>
              <a:t>to </a:t>
            </a:r>
            <a:r>
              <a:rPr spc="20" dirty="0">
                <a:solidFill>
                  <a:srgbClr val="CACACA"/>
                </a:solidFill>
                <a:cs typeface="Times New Roman"/>
              </a:rPr>
              <a:t>a</a:t>
            </a:r>
            <a:r>
              <a:rPr spc="-190" dirty="0">
                <a:solidFill>
                  <a:srgbClr val="CACACA"/>
                </a:solidFill>
                <a:cs typeface="Times New Roman"/>
              </a:rPr>
              <a:t> </a:t>
            </a:r>
            <a:r>
              <a:rPr spc="45" dirty="0">
                <a:solidFill>
                  <a:srgbClr val="CACACA"/>
                </a:solidFill>
                <a:cs typeface="Times New Roman"/>
              </a:rPr>
              <a:t>data</a:t>
            </a:r>
            <a:endParaRPr>
              <a:cs typeface="Times New Roman"/>
            </a:endParaRPr>
          </a:p>
          <a:p>
            <a:pPr marL="615950" marR="323850" indent="-351790">
              <a:lnSpc>
                <a:spcPct val="148400"/>
              </a:lnSpc>
              <a:buFont typeface="Arial"/>
              <a:buChar char="●"/>
              <a:tabLst>
                <a:tab pos="615950" algn="l"/>
                <a:tab pos="616585" algn="l"/>
              </a:tabLst>
            </a:pPr>
            <a:r>
              <a:rPr spc="65" dirty="0">
                <a:solidFill>
                  <a:srgbClr val="CACACA"/>
                </a:solidFill>
                <a:cs typeface="Times New Roman"/>
              </a:rPr>
              <a:t>Outputs </a:t>
            </a:r>
            <a:r>
              <a:rPr spc="30" dirty="0">
                <a:solidFill>
                  <a:srgbClr val="CACACA"/>
                </a:solidFill>
                <a:cs typeface="Times New Roman"/>
              </a:rPr>
              <a:t>probability </a:t>
            </a:r>
            <a:r>
              <a:rPr spc="35" dirty="0">
                <a:solidFill>
                  <a:srgbClr val="CACACA"/>
                </a:solidFill>
                <a:cs typeface="Times New Roman"/>
              </a:rPr>
              <a:t>which </a:t>
            </a:r>
            <a:r>
              <a:rPr spc="-10" dirty="0">
                <a:solidFill>
                  <a:srgbClr val="CACACA"/>
                </a:solidFill>
                <a:cs typeface="Times New Roman"/>
              </a:rPr>
              <a:t>is </a:t>
            </a:r>
            <a:r>
              <a:rPr spc="45" dirty="0">
                <a:solidFill>
                  <a:srgbClr val="CACACA"/>
                </a:solidFill>
                <a:cs typeface="Times New Roman"/>
              </a:rPr>
              <a:t>in  </a:t>
            </a:r>
            <a:r>
              <a:rPr spc="25" dirty="0">
                <a:solidFill>
                  <a:srgbClr val="CACACA"/>
                </a:solidFill>
                <a:cs typeface="Times New Roman"/>
              </a:rPr>
              <a:t>[0,1] </a:t>
            </a:r>
            <a:r>
              <a:rPr spc="35" dirty="0">
                <a:solidFill>
                  <a:srgbClr val="CACACA"/>
                </a:solidFill>
                <a:cs typeface="Times New Roman"/>
              </a:rPr>
              <a:t>range unlike </a:t>
            </a:r>
            <a:r>
              <a:rPr spc="30" dirty="0">
                <a:solidFill>
                  <a:srgbClr val="CACACA"/>
                </a:solidFill>
                <a:cs typeface="Times New Roman"/>
              </a:rPr>
              <a:t>linear</a:t>
            </a:r>
            <a:r>
              <a:rPr spc="-145" dirty="0">
                <a:solidFill>
                  <a:srgbClr val="CACACA"/>
                </a:solidFill>
                <a:cs typeface="Times New Roman"/>
              </a:rPr>
              <a:t> </a:t>
            </a:r>
            <a:r>
              <a:rPr spc="10" dirty="0">
                <a:solidFill>
                  <a:srgbClr val="CACACA"/>
                </a:solidFill>
                <a:cs typeface="Times New Roman"/>
              </a:rPr>
              <a:t>models.</a:t>
            </a:r>
            <a:endParaRPr>
              <a:cs typeface="Times New Roman"/>
            </a:endParaRPr>
          </a:p>
        </p:txBody>
      </p:sp>
      <p:sp>
        <p:nvSpPr>
          <p:cNvPr id="11" name="object 5"/>
          <p:cNvSpPr txBox="1"/>
          <p:nvPr/>
        </p:nvSpPr>
        <p:spPr>
          <a:xfrm>
            <a:off x="6270171" y="1921398"/>
            <a:ext cx="4351514" cy="4140877"/>
          </a:xfrm>
          <a:prstGeom prst="rect">
            <a:avLst/>
          </a:prstGeom>
          <a:solidFill>
            <a:srgbClr val="36464F"/>
          </a:solidFill>
        </p:spPr>
        <p:txBody>
          <a:bodyPr vert="horz" wrap="square" lIns="0" tIns="40640" rIns="0" bIns="0" rtlCol="0">
            <a:spAutoFit/>
          </a:bodyPr>
          <a:lstStyle/>
          <a:p>
            <a:pPr marL="469265" marR="5080" indent="-351790">
              <a:lnSpc>
                <a:spcPct val="148400"/>
              </a:lnSpc>
              <a:spcBef>
                <a:spcPts val="1625"/>
              </a:spcBef>
              <a:buFont typeface="Arial"/>
              <a:buChar char="●"/>
              <a:tabLst>
                <a:tab pos="469265" algn="l"/>
                <a:tab pos="469900" algn="l"/>
              </a:tabLst>
            </a:pPr>
            <a:r>
              <a:rPr lang="en-US" spc="20" dirty="0" err="1" smtClean="0">
                <a:solidFill>
                  <a:schemeClr val="bg1"/>
                </a:solidFill>
                <a:cs typeface="Times New Roman"/>
              </a:rPr>
              <a:t>Sklearn.ensemble.RandomForestclassifi</a:t>
            </a:r>
            <a:r>
              <a:rPr lang="en-US" spc="45" dirty="0" err="1" smtClean="0">
                <a:solidFill>
                  <a:schemeClr val="bg1"/>
                </a:solidFill>
                <a:cs typeface="Times New Roman"/>
              </a:rPr>
              <a:t>er</a:t>
            </a:r>
            <a:endParaRPr lang="en-US" dirty="0" smtClean="0">
              <a:solidFill>
                <a:schemeClr val="bg1"/>
              </a:solidFill>
              <a:cs typeface="Times New Roman"/>
            </a:endParaRPr>
          </a:p>
          <a:p>
            <a:pPr marL="469265" marR="127635" indent="-351790">
              <a:lnSpc>
                <a:spcPct val="148400"/>
              </a:lnSpc>
              <a:buFont typeface="Arial"/>
              <a:buChar char="●"/>
              <a:tabLst>
                <a:tab pos="469265" algn="l"/>
                <a:tab pos="469900" algn="l"/>
              </a:tabLst>
            </a:pPr>
            <a:r>
              <a:rPr lang="en-US" spc="45" dirty="0" smtClean="0">
                <a:solidFill>
                  <a:schemeClr val="bg1"/>
                </a:solidFill>
                <a:cs typeface="Times New Roman"/>
              </a:rPr>
              <a:t>Constructs </a:t>
            </a:r>
            <a:r>
              <a:rPr lang="en-US" spc="40" dirty="0" smtClean="0">
                <a:solidFill>
                  <a:schemeClr val="bg1"/>
                </a:solidFill>
                <a:cs typeface="Times New Roman"/>
              </a:rPr>
              <a:t>multiple </a:t>
            </a:r>
            <a:r>
              <a:rPr lang="en-US" spc="25" dirty="0" smtClean="0">
                <a:solidFill>
                  <a:schemeClr val="bg1"/>
                </a:solidFill>
                <a:cs typeface="Times New Roman"/>
              </a:rPr>
              <a:t>decision </a:t>
            </a:r>
            <a:r>
              <a:rPr lang="en-US" spc="35" dirty="0" smtClean="0">
                <a:solidFill>
                  <a:schemeClr val="bg1"/>
                </a:solidFill>
                <a:cs typeface="Times New Roman"/>
              </a:rPr>
              <a:t>trees</a:t>
            </a:r>
            <a:r>
              <a:rPr lang="en-US" spc="-140" dirty="0" smtClean="0">
                <a:solidFill>
                  <a:schemeClr val="bg1"/>
                </a:solidFill>
                <a:cs typeface="Times New Roman"/>
              </a:rPr>
              <a:t> </a:t>
            </a:r>
            <a:r>
              <a:rPr lang="en-US" spc="60" dirty="0" smtClean="0">
                <a:solidFill>
                  <a:schemeClr val="bg1"/>
                </a:solidFill>
                <a:cs typeface="Times New Roman"/>
              </a:rPr>
              <a:t>and  </a:t>
            </a:r>
            <a:r>
              <a:rPr lang="en-US" spc="25" dirty="0" smtClean="0">
                <a:solidFill>
                  <a:schemeClr val="bg1"/>
                </a:solidFill>
                <a:cs typeface="Times New Roman"/>
              </a:rPr>
              <a:t>takes </a:t>
            </a:r>
            <a:r>
              <a:rPr lang="en-US" spc="65" dirty="0" smtClean="0">
                <a:solidFill>
                  <a:schemeClr val="bg1"/>
                </a:solidFill>
                <a:cs typeface="Times New Roman"/>
              </a:rPr>
              <a:t>the </a:t>
            </a:r>
            <a:r>
              <a:rPr lang="en-US" spc="55" dirty="0" smtClean="0">
                <a:solidFill>
                  <a:schemeClr val="bg1"/>
                </a:solidFill>
                <a:cs typeface="Times New Roman"/>
              </a:rPr>
              <a:t>mode </a:t>
            </a:r>
            <a:r>
              <a:rPr lang="en-US" spc="5" dirty="0" smtClean="0">
                <a:solidFill>
                  <a:schemeClr val="bg1"/>
                </a:solidFill>
                <a:cs typeface="Times New Roman"/>
              </a:rPr>
              <a:t>of </a:t>
            </a:r>
            <a:r>
              <a:rPr lang="en-US" spc="45" dirty="0" smtClean="0">
                <a:solidFill>
                  <a:schemeClr val="bg1"/>
                </a:solidFill>
                <a:cs typeface="Times New Roman"/>
              </a:rPr>
              <a:t>those </a:t>
            </a:r>
            <a:r>
              <a:rPr lang="en-US" spc="35" dirty="0" smtClean="0">
                <a:solidFill>
                  <a:schemeClr val="bg1"/>
                </a:solidFill>
                <a:cs typeface="Times New Roman"/>
              </a:rPr>
              <a:t>trees </a:t>
            </a:r>
            <a:r>
              <a:rPr lang="en-US" spc="25" dirty="0" smtClean="0">
                <a:solidFill>
                  <a:schemeClr val="bg1"/>
                </a:solidFill>
                <a:cs typeface="Times New Roman"/>
              </a:rPr>
              <a:t>for </a:t>
            </a:r>
            <a:r>
              <a:rPr lang="en-US" spc="55" dirty="0" smtClean="0">
                <a:solidFill>
                  <a:schemeClr val="bg1"/>
                </a:solidFill>
                <a:cs typeface="Times New Roman"/>
              </a:rPr>
              <a:t>an  </a:t>
            </a:r>
            <a:r>
              <a:rPr lang="en-US" spc="30" dirty="0" smtClean="0">
                <a:solidFill>
                  <a:schemeClr val="bg1"/>
                </a:solidFill>
                <a:cs typeface="Times New Roman"/>
              </a:rPr>
              <a:t>example </a:t>
            </a:r>
            <a:r>
              <a:rPr lang="en-US" spc="60" dirty="0" smtClean="0">
                <a:solidFill>
                  <a:schemeClr val="bg1"/>
                </a:solidFill>
                <a:cs typeface="Times New Roman"/>
              </a:rPr>
              <a:t>to </a:t>
            </a:r>
            <a:r>
              <a:rPr lang="en-US" spc="40" dirty="0" smtClean="0">
                <a:solidFill>
                  <a:schemeClr val="bg1"/>
                </a:solidFill>
                <a:cs typeface="Times New Roman"/>
              </a:rPr>
              <a:t>make </a:t>
            </a:r>
            <a:r>
              <a:rPr lang="en-US" spc="65" dirty="0" smtClean="0">
                <a:solidFill>
                  <a:schemeClr val="bg1"/>
                </a:solidFill>
                <a:cs typeface="Times New Roman"/>
              </a:rPr>
              <a:t>the </a:t>
            </a:r>
            <a:r>
              <a:rPr lang="en-US" spc="15" dirty="0" smtClean="0">
                <a:solidFill>
                  <a:schemeClr val="bg1"/>
                </a:solidFill>
                <a:cs typeface="Times New Roman"/>
              </a:rPr>
              <a:t>final</a:t>
            </a:r>
            <a:r>
              <a:rPr lang="en-US" spc="-220" dirty="0" smtClean="0">
                <a:solidFill>
                  <a:schemeClr val="bg1"/>
                </a:solidFill>
                <a:cs typeface="Times New Roman"/>
              </a:rPr>
              <a:t> </a:t>
            </a:r>
            <a:r>
              <a:rPr lang="en-US" spc="25" dirty="0" smtClean="0">
                <a:solidFill>
                  <a:schemeClr val="bg1"/>
                </a:solidFill>
                <a:cs typeface="Times New Roman"/>
              </a:rPr>
              <a:t>decision</a:t>
            </a:r>
            <a:endParaRPr lang="en-US" dirty="0" smtClean="0">
              <a:solidFill>
                <a:schemeClr val="bg1"/>
              </a:solidFill>
              <a:cs typeface="Times New Roman"/>
            </a:endParaRPr>
          </a:p>
          <a:p>
            <a:pPr marL="469265" marR="12065" indent="-351790">
              <a:lnSpc>
                <a:spcPct val="148400"/>
              </a:lnSpc>
              <a:buFont typeface="Arial"/>
              <a:buChar char="●"/>
              <a:tabLst>
                <a:tab pos="469265" algn="l"/>
                <a:tab pos="469900" algn="l"/>
              </a:tabLst>
            </a:pPr>
            <a:r>
              <a:rPr lang="en-US" spc="30" dirty="0" smtClean="0">
                <a:solidFill>
                  <a:schemeClr val="bg1"/>
                </a:solidFill>
                <a:cs typeface="Times New Roman"/>
              </a:rPr>
              <a:t>Individual Trees </a:t>
            </a:r>
            <a:r>
              <a:rPr lang="en-US" spc="35" dirty="0" smtClean="0">
                <a:solidFill>
                  <a:schemeClr val="bg1"/>
                </a:solidFill>
                <a:cs typeface="Times New Roman"/>
              </a:rPr>
              <a:t>are intentionally </a:t>
            </a:r>
            <a:r>
              <a:rPr lang="en-US" spc="25" dirty="0" smtClean="0">
                <a:solidFill>
                  <a:schemeClr val="bg1"/>
                </a:solidFill>
                <a:cs typeface="Times New Roman"/>
              </a:rPr>
              <a:t>over  </a:t>
            </a:r>
            <a:r>
              <a:rPr lang="en-US" spc="15" dirty="0" smtClean="0">
                <a:solidFill>
                  <a:schemeClr val="bg1"/>
                </a:solidFill>
                <a:cs typeface="Times New Roman"/>
              </a:rPr>
              <a:t>fit </a:t>
            </a:r>
            <a:r>
              <a:rPr lang="en-US" spc="60" dirty="0" smtClean="0">
                <a:solidFill>
                  <a:schemeClr val="bg1"/>
                </a:solidFill>
                <a:cs typeface="Times New Roman"/>
              </a:rPr>
              <a:t>and </a:t>
            </a:r>
            <a:r>
              <a:rPr lang="en-US" spc="25" dirty="0" smtClean="0">
                <a:solidFill>
                  <a:schemeClr val="bg1"/>
                </a:solidFill>
                <a:cs typeface="Times New Roman"/>
              </a:rPr>
              <a:t>validation </a:t>
            </a:r>
            <a:r>
              <a:rPr lang="en-US" spc="30" dirty="0" smtClean="0">
                <a:solidFill>
                  <a:schemeClr val="bg1"/>
                </a:solidFill>
                <a:cs typeface="Times New Roman"/>
              </a:rPr>
              <a:t>set </a:t>
            </a:r>
            <a:r>
              <a:rPr lang="en-US" spc="-10" dirty="0" smtClean="0">
                <a:solidFill>
                  <a:schemeClr val="bg1"/>
                </a:solidFill>
                <a:cs typeface="Times New Roman"/>
              </a:rPr>
              <a:t>is </a:t>
            </a:r>
            <a:r>
              <a:rPr lang="en-US" spc="40" dirty="0" smtClean="0">
                <a:solidFill>
                  <a:schemeClr val="bg1"/>
                </a:solidFill>
                <a:cs typeface="Times New Roman"/>
              </a:rPr>
              <a:t>used </a:t>
            </a:r>
            <a:r>
              <a:rPr lang="en-US" spc="60" dirty="0" smtClean="0">
                <a:solidFill>
                  <a:schemeClr val="bg1"/>
                </a:solidFill>
                <a:cs typeface="Times New Roman"/>
              </a:rPr>
              <a:t>to</a:t>
            </a:r>
            <a:r>
              <a:rPr lang="en-US" spc="-175" dirty="0" smtClean="0">
                <a:solidFill>
                  <a:schemeClr val="bg1"/>
                </a:solidFill>
                <a:cs typeface="Times New Roman"/>
              </a:rPr>
              <a:t> </a:t>
            </a:r>
            <a:r>
              <a:rPr lang="en-US" spc="35" dirty="0" smtClean="0">
                <a:solidFill>
                  <a:schemeClr val="bg1"/>
                </a:solidFill>
                <a:cs typeface="Times New Roman"/>
              </a:rPr>
              <a:t>optimize  </a:t>
            </a:r>
            <a:r>
              <a:rPr lang="en-US" spc="65" dirty="0" smtClean="0">
                <a:solidFill>
                  <a:schemeClr val="bg1"/>
                </a:solidFill>
                <a:cs typeface="Times New Roman"/>
              </a:rPr>
              <a:t>the </a:t>
            </a:r>
            <a:r>
              <a:rPr lang="en-US" spc="30" dirty="0" smtClean="0">
                <a:solidFill>
                  <a:schemeClr val="bg1"/>
                </a:solidFill>
                <a:cs typeface="Times New Roman"/>
              </a:rPr>
              <a:t>forest </a:t>
            </a:r>
            <a:r>
              <a:rPr lang="en-US" spc="-5" dirty="0" smtClean="0">
                <a:solidFill>
                  <a:schemeClr val="bg1"/>
                </a:solidFill>
                <a:cs typeface="Times New Roman"/>
              </a:rPr>
              <a:t>level</a:t>
            </a:r>
            <a:r>
              <a:rPr lang="en-US" spc="-105" dirty="0" smtClean="0">
                <a:solidFill>
                  <a:schemeClr val="bg1"/>
                </a:solidFill>
                <a:cs typeface="Times New Roman"/>
              </a:rPr>
              <a:t> </a:t>
            </a:r>
            <a:r>
              <a:rPr lang="en-US" spc="45" dirty="0" smtClean="0">
                <a:solidFill>
                  <a:schemeClr val="bg1"/>
                </a:solidFill>
                <a:cs typeface="Times New Roman"/>
              </a:rPr>
              <a:t>parameters</a:t>
            </a:r>
            <a:endParaRPr lang="en-US" dirty="0">
              <a:solidFill>
                <a:schemeClr val="bg1"/>
              </a:solidFill>
              <a:cs typeface="Times New Roman"/>
            </a:endParaRPr>
          </a:p>
        </p:txBody>
      </p:sp>
      <p:sp>
        <p:nvSpPr>
          <p:cNvPr id="12" name="object 4"/>
          <p:cNvSpPr txBox="1"/>
          <p:nvPr/>
        </p:nvSpPr>
        <p:spPr>
          <a:xfrm>
            <a:off x="6239691" y="1522611"/>
            <a:ext cx="4368930" cy="353943"/>
          </a:xfrm>
          <a:prstGeom prst="rect">
            <a:avLst/>
          </a:prstGeom>
          <a:solidFill>
            <a:srgbClr val="FFFFFF"/>
          </a:solidFill>
        </p:spPr>
        <p:txBody>
          <a:bodyPr vert="horz" wrap="square" lIns="0" tIns="76200" rIns="0" bIns="0" rtlCol="0">
            <a:spAutoFit/>
          </a:bodyPr>
          <a:lstStyle/>
          <a:p>
            <a:pPr marL="158750">
              <a:lnSpc>
                <a:spcPct val="100000"/>
              </a:lnSpc>
              <a:spcBef>
                <a:spcPts val="600"/>
              </a:spcBef>
            </a:pPr>
            <a:r>
              <a:rPr lang="en-US" sz="1800" spc="5" dirty="0" smtClean="0">
                <a:solidFill>
                  <a:srgbClr val="36464F"/>
                </a:solidFill>
                <a:cs typeface="Times New Roman"/>
              </a:rPr>
              <a:t>Random Forest</a:t>
            </a:r>
            <a:endParaRPr sz="1800">
              <a:cs typeface="Times New Roman"/>
            </a:endParaRPr>
          </a:p>
        </p:txBody>
      </p:sp>
    </p:spTree>
    <p:extLst>
      <p:ext uri="{BB962C8B-B14F-4D97-AF65-F5344CB8AC3E}">
        <p14:creationId xmlns="" xmlns:p14="http://schemas.microsoft.com/office/powerpoint/2010/main" val="4157913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5" name="Rectangle 4"/>
          <p:cNvSpPr/>
          <p:nvPr/>
        </p:nvSpPr>
        <p:spPr>
          <a:xfrm>
            <a:off x="801189" y="1498937"/>
            <a:ext cx="6096000" cy="3416320"/>
          </a:xfrm>
          <a:prstGeom prst="rect">
            <a:avLst/>
          </a:prstGeom>
        </p:spPr>
        <p:txBody>
          <a:bodyPr>
            <a:spAutoFit/>
          </a:bodyPr>
          <a:lstStyle/>
          <a:p>
            <a:pPr>
              <a:buFont typeface="Wingdings" pitchFamily="2" charset="2"/>
              <a:buChar char="q"/>
            </a:pPr>
            <a:r>
              <a:rPr lang="en-US" dirty="0" smtClean="0"/>
              <a:t> The dataset is divided into training data and test data.</a:t>
            </a:r>
          </a:p>
          <a:p>
            <a:pPr>
              <a:buFont typeface="Wingdings" pitchFamily="2" charset="2"/>
              <a:buChar char="q"/>
            </a:pPr>
            <a:r>
              <a:rPr lang="en-US" dirty="0" smtClean="0"/>
              <a:t>With the intention of using the training data to find the parameters of the particular model being used (fitting the model on the training data) and then applying this to the test data to determine the model’s performance .</a:t>
            </a:r>
          </a:p>
          <a:p>
            <a:pPr>
              <a:buFont typeface="Wingdings" pitchFamily="2" charset="2"/>
              <a:buChar char="q"/>
            </a:pPr>
            <a:r>
              <a:rPr lang="en-US" dirty="0" smtClean="0"/>
              <a:t> And to draw conclusions about its predictive capability. </a:t>
            </a:r>
          </a:p>
          <a:p>
            <a:pPr>
              <a:buFont typeface="Wingdings" pitchFamily="2" charset="2"/>
              <a:buChar char="q"/>
            </a:pPr>
            <a:r>
              <a:rPr lang="en-US" dirty="0" smtClean="0"/>
              <a:t> This can be done with a </a:t>
            </a:r>
            <a:r>
              <a:rPr lang="en-US" dirty="0" err="1" smtClean="0"/>
              <a:t>sklearn.cross</a:t>
            </a:r>
            <a:r>
              <a:rPr lang="en-US" dirty="0" smtClean="0"/>
              <a:t> </a:t>
            </a:r>
            <a:r>
              <a:rPr lang="en-US" dirty="0" err="1" smtClean="0"/>
              <a:t>validation.train</a:t>
            </a:r>
            <a:r>
              <a:rPr lang="en-US" dirty="0" smtClean="0"/>
              <a:t> test split function call by specifying split ratio.</a:t>
            </a:r>
            <a:endParaRPr lang="en-US" dirty="0"/>
          </a:p>
        </p:txBody>
      </p:sp>
    </p:spTree>
    <p:extLst>
      <p:ext uri="{BB962C8B-B14F-4D97-AF65-F5344CB8AC3E}">
        <p14:creationId xmlns="" xmlns:p14="http://schemas.microsoft.com/office/powerpoint/2010/main" val="129875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916</TotalTime>
  <Words>793</Words>
  <Application>Microsoft Office PowerPoint</Application>
  <PresentationFormat>Custom</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zlatan</dc:creator>
  <cp:lastModifiedBy>LENOVO</cp:lastModifiedBy>
  <cp:revision>32</cp:revision>
  <dcterms:created xsi:type="dcterms:W3CDTF">2019-10-01T18:58:54Z</dcterms:created>
  <dcterms:modified xsi:type="dcterms:W3CDTF">2020-01-03T18:42:22Z</dcterms:modified>
</cp:coreProperties>
</file>