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h+m9HaUxk9fHWSa9EQU4crUnxc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AB2500-3E1D-4E80-A413-C37D394658DC}">
  <a:tblStyle styleId="{DFAB2500-3E1D-4E80-A413-C37D394658D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4E6"/>
          </a:solidFill>
        </a:fill>
      </a:tcStyle>
    </a:wholeTbl>
    <a:band1H>
      <a:tcTxStyle/>
      <a:tcStyle>
        <a:fill>
          <a:solidFill>
            <a:srgbClr val="FFE8CA"/>
          </a:solidFill>
        </a:fill>
      </a:tcStyle>
    </a:band1H>
    <a:band2H>
      <a:tcTxStyle/>
    </a:band2H>
    <a:band1V>
      <a:tcTxStyle/>
      <a:tcStyle>
        <a:fill>
          <a:solidFill>
            <a:srgbClr val="FFE8CA"/>
          </a:solidFill>
        </a:fill>
      </a:tcStyle>
    </a:band1V>
    <a:band2V>
      <a:tcTxStyle/>
    </a:band2V>
    <a:lastCol>
      <a:tcTxStyle b="on" i="off">
        <a:font>
          <a:latin typeface="Calibri"/>
          <a:ea typeface="Calibri"/>
          <a:cs typeface="Calibri"/>
        </a:font>
        <a:schemeClr val="lt1"/>
      </a:tcTxStyle>
      <a:tcStyle>
        <a:fill>
          <a:solidFill>
            <a:schemeClr val="accent4"/>
          </a:solidFill>
        </a:fill>
      </a:tcStyle>
    </a:lastCol>
    <a:firstCol>
      <a:tcTxStyle b="on" i="off">
        <a:font>
          <a:latin typeface="Calibri"/>
          <a:ea typeface="Calibri"/>
          <a:cs typeface="Calibri"/>
        </a:font>
        <a:schemeClr val="lt1"/>
      </a:tcTxStyle>
      <a:tcStyle>
        <a:fill>
          <a:solidFill>
            <a:schemeClr val="accent4"/>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0"/>
          <p:cNvSpPr/>
          <p:nvPr>
            <p:ph idx="2" type="pic"/>
          </p:nvPr>
        </p:nvSpPr>
        <p:spPr>
          <a:xfrm>
            <a:off x="5183188" y="987425"/>
            <a:ext cx="6172200" cy="4873625"/>
          </a:xfrm>
          <a:prstGeom prst="rect">
            <a:avLst/>
          </a:prstGeom>
          <a:noFill/>
          <a:ln>
            <a:noFill/>
          </a:ln>
        </p:spPr>
      </p:sp>
      <p:sp>
        <p:nvSpPr>
          <p:cNvPr id="64" name="Google Shape;64;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github.com/emalderson/ThePhish" TargetMode="External"/><Relationship Id="rId4" Type="http://schemas.openxmlformats.org/officeDocument/2006/relationships/hyperlink" Target="https://www.ncbi.nlm.nih.gov/pmc/articles/PMC8504731/" TargetMode="External"/><Relationship Id="rId5" Type="http://schemas.openxmlformats.org/officeDocument/2006/relationships/hyperlink" Target="https://www.researchgate.net/publication/358142755_Phishing_Attacks_Detection_--"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347186"/>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F5496"/>
              </a:buClr>
              <a:buSzPts val="5400"/>
              <a:buFont typeface="Times New Roman"/>
              <a:buNone/>
            </a:pPr>
            <a:r>
              <a:rPr b="1" lang="en-US" sz="5400">
                <a:solidFill>
                  <a:srgbClr val="2F5496"/>
                </a:solidFill>
                <a:latin typeface="Times New Roman"/>
                <a:ea typeface="Times New Roman"/>
                <a:cs typeface="Times New Roman"/>
                <a:sym typeface="Times New Roman"/>
              </a:rPr>
              <a:t>   PHISHING DETECTION</a:t>
            </a:r>
            <a:endParaRPr b="1" sz="5400">
              <a:solidFill>
                <a:srgbClr val="2F5496"/>
              </a:solidFill>
              <a:latin typeface="Times New Roman"/>
              <a:ea typeface="Times New Roman"/>
              <a:cs typeface="Times New Roman"/>
              <a:sym typeface="Times New Roman"/>
            </a:endParaRPr>
          </a:p>
        </p:txBody>
      </p:sp>
      <p:sp>
        <p:nvSpPr>
          <p:cNvPr id="85" name="Google Shape;85;p1"/>
          <p:cNvSpPr txBox="1"/>
          <p:nvPr>
            <p:ph idx="1" type="subTitle"/>
          </p:nvPr>
        </p:nvSpPr>
        <p:spPr>
          <a:xfrm>
            <a:off x="1671791" y="4470367"/>
            <a:ext cx="3430554" cy="1655762"/>
          </a:xfrm>
          <a:prstGeom prst="rect">
            <a:avLst/>
          </a:prstGeom>
          <a:noFill/>
          <a:ln>
            <a:noFill/>
          </a:ln>
        </p:spPr>
        <p:txBody>
          <a:bodyPr anchorCtr="0" anchor="t" bIns="45700" lIns="91425" spcFirstLastPara="1" rIns="91425" wrap="square" tIns="45700">
            <a:normAutofit lnSpcReduction="10000"/>
          </a:bodyPr>
          <a:lstStyle/>
          <a:p>
            <a:pPr indent="0" lvl="0" marL="0" marR="63500" rtl="0" algn="ctr">
              <a:lnSpc>
                <a:spcPct val="150000"/>
              </a:lnSpc>
              <a:spcBef>
                <a:spcPts val="0"/>
              </a:spcBef>
              <a:spcAft>
                <a:spcPts val="0"/>
              </a:spcAft>
              <a:buClr>
                <a:srgbClr val="C00000"/>
              </a:buClr>
              <a:buSzPts val="2000"/>
              <a:buNone/>
            </a:pPr>
            <a:r>
              <a:rPr lang="en-US">
                <a:latin typeface="Times New Roman"/>
                <a:ea typeface="Times New Roman"/>
                <a:cs typeface="Times New Roman"/>
                <a:sym typeface="Times New Roman"/>
              </a:rPr>
              <a:t>Under esteemed guidance of</a:t>
            </a:r>
            <a:endParaRPr sz="2000">
              <a:latin typeface="Times New Roman"/>
              <a:ea typeface="Times New Roman"/>
              <a:cs typeface="Times New Roman"/>
              <a:sym typeface="Times New Roman"/>
            </a:endParaRPr>
          </a:p>
          <a:p>
            <a:pPr indent="0" lvl="0" marL="0" rtl="0" algn="ctr">
              <a:lnSpc>
                <a:spcPct val="150000"/>
              </a:lnSpc>
              <a:spcBef>
                <a:spcPts val="1000"/>
              </a:spcBef>
              <a:spcAft>
                <a:spcPts val="0"/>
              </a:spcAft>
              <a:buClr>
                <a:schemeClr val="dk1"/>
              </a:buClr>
              <a:buSzPts val="2000"/>
              <a:buNone/>
            </a:pPr>
            <a:r>
              <a:rPr lang="en-US">
                <a:latin typeface="Times New Roman"/>
                <a:ea typeface="Times New Roman"/>
                <a:cs typeface="Times New Roman"/>
                <a:sym typeface="Times New Roman"/>
              </a:rPr>
              <a:t>Dr.Punyaban Patel</a:t>
            </a:r>
            <a:endParaRPr/>
          </a:p>
          <a:p>
            <a:pPr indent="0" lvl="0" marL="0" rtl="0" algn="ctr">
              <a:lnSpc>
                <a:spcPct val="150000"/>
              </a:lnSpc>
              <a:spcBef>
                <a:spcPts val="1000"/>
              </a:spcBef>
              <a:spcAft>
                <a:spcPts val="0"/>
              </a:spcAft>
              <a:buClr>
                <a:schemeClr val="dk1"/>
              </a:buClr>
              <a:buSzPts val="2000"/>
              <a:buNone/>
            </a:pPr>
            <a:r>
              <a:rPr lang="en-US">
                <a:latin typeface="Times New Roman"/>
                <a:ea typeface="Times New Roman"/>
                <a:cs typeface="Times New Roman"/>
                <a:sym typeface="Times New Roman"/>
              </a:rPr>
              <a:t>(Professor, CSC)</a:t>
            </a:r>
            <a:endParaRPr/>
          </a:p>
          <a:p>
            <a:pPr indent="0" lvl="0" marL="0" rtl="0" algn="ctr">
              <a:lnSpc>
                <a:spcPct val="150000"/>
              </a:lnSpc>
              <a:spcBef>
                <a:spcPts val="1000"/>
              </a:spcBef>
              <a:spcAft>
                <a:spcPts val="0"/>
              </a:spcAft>
              <a:buClr>
                <a:schemeClr val="dk1"/>
              </a:buClr>
              <a:buSzPts val="2400"/>
              <a:buNone/>
            </a:pPr>
            <a:r>
              <a:t/>
            </a:r>
            <a:endParaRPr/>
          </a:p>
        </p:txBody>
      </p:sp>
      <p:pic>
        <p:nvPicPr>
          <p:cNvPr descr="Picture 4" id="86" name="Google Shape;86;p1"/>
          <p:cNvPicPr preferRelativeResize="0"/>
          <p:nvPr/>
        </p:nvPicPr>
        <p:blipFill rotWithShape="1">
          <a:blip r:embed="rId3">
            <a:alphaModFix/>
          </a:blip>
          <a:srcRect b="0" l="0" r="0" t="0"/>
          <a:stretch/>
        </p:blipFill>
        <p:spPr>
          <a:xfrm>
            <a:off x="15408" y="22716"/>
            <a:ext cx="1851893" cy="1391954"/>
          </a:xfrm>
          <a:prstGeom prst="rect">
            <a:avLst/>
          </a:prstGeom>
          <a:noFill/>
          <a:ln>
            <a:noFill/>
          </a:ln>
        </p:spPr>
      </p:pic>
      <p:sp>
        <p:nvSpPr>
          <p:cNvPr id="87" name="Google Shape;87;p1"/>
          <p:cNvSpPr txBox="1"/>
          <p:nvPr/>
        </p:nvSpPr>
        <p:spPr>
          <a:xfrm>
            <a:off x="5137163" y="2132530"/>
            <a:ext cx="21581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C00000"/>
                </a:solidFill>
                <a:latin typeface="Times New Roman"/>
                <a:ea typeface="Times New Roman"/>
                <a:cs typeface="Times New Roman"/>
                <a:sym typeface="Times New Roman"/>
              </a:rPr>
              <a:t>(BATCH – 18)</a:t>
            </a:r>
            <a:endParaRPr/>
          </a:p>
        </p:txBody>
      </p:sp>
      <p:sp>
        <p:nvSpPr>
          <p:cNvPr id="88" name="Google Shape;88;p1"/>
          <p:cNvSpPr txBox="1"/>
          <p:nvPr/>
        </p:nvSpPr>
        <p:spPr>
          <a:xfrm>
            <a:off x="4625604" y="4356419"/>
            <a:ext cx="6385788" cy="1883657"/>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b="1" lang="en-US" sz="2000">
                <a:solidFill>
                  <a:srgbClr val="17375E"/>
                </a:solidFill>
                <a:latin typeface="Times New Roman"/>
                <a:ea typeface="Times New Roman"/>
                <a:cs typeface="Times New Roman"/>
                <a:sym typeface="Times New Roman"/>
              </a:rPr>
              <a:t>Name of the student          Roll No.  </a:t>
            </a:r>
            <a:endParaRPr/>
          </a:p>
          <a:p>
            <a:pPr indent="0" lvl="0" marL="0" marR="0" rtl="0" algn="r">
              <a:lnSpc>
                <a:spcPct val="150000"/>
              </a:lnSpc>
              <a:spcBef>
                <a:spcPts val="0"/>
              </a:spcBef>
              <a:spcAft>
                <a:spcPts val="0"/>
              </a:spcAft>
              <a:buNone/>
            </a:pPr>
            <a:r>
              <a:rPr lang="en-US" sz="2000">
                <a:solidFill>
                  <a:srgbClr val="17375E"/>
                </a:solidFill>
                <a:latin typeface="Times New Roman"/>
                <a:ea typeface="Times New Roman"/>
                <a:cs typeface="Times New Roman"/>
                <a:sym typeface="Times New Roman"/>
              </a:rPr>
              <a:t>	        1. G.Charan Sai           20H51A6279</a:t>
            </a:r>
            <a:endParaRPr/>
          </a:p>
          <a:p>
            <a:pPr indent="0" lvl="0" marL="0" marR="0" rtl="0" algn="r">
              <a:lnSpc>
                <a:spcPct val="150000"/>
              </a:lnSpc>
              <a:spcBef>
                <a:spcPts val="0"/>
              </a:spcBef>
              <a:spcAft>
                <a:spcPts val="0"/>
              </a:spcAft>
              <a:buNone/>
            </a:pPr>
            <a:r>
              <a:rPr lang="en-US" sz="2000">
                <a:solidFill>
                  <a:srgbClr val="17375E"/>
                </a:solidFill>
                <a:latin typeface="Times New Roman"/>
                <a:ea typeface="Times New Roman"/>
                <a:cs typeface="Times New Roman"/>
                <a:sym typeface="Times New Roman"/>
              </a:rPr>
              <a:t>                         2. A.Rishika                 20H51A6297</a:t>
            </a:r>
            <a:endParaRPr/>
          </a:p>
          <a:p>
            <a:pPr indent="0" lvl="0" marL="0" marR="0" rtl="0" algn="r">
              <a:lnSpc>
                <a:spcPct val="150000"/>
              </a:lnSpc>
              <a:spcBef>
                <a:spcPts val="0"/>
              </a:spcBef>
              <a:spcAft>
                <a:spcPts val="0"/>
              </a:spcAft>
              <a:buNone/>
            </a:pPr>
            <a:r>
              <a:rPr lang="en-US" sz="2000">
                <a:solidFill>
                  <a:srgbClr val="17375E"/>
                </a:solidFill>
                <a:latin typeface="Times New Roman"/>
                <a:ea typeface="Times New Roman"/>
                <a:cs typeface="Times New Roman"/>
                <a:sym typeface="Times New Roman"/>
              </a:rPr>
              <a:t>	           3. G.Dheeraj Reddy    20H51A62A0</a:t>
            </a:r>
            <a:endParaRPr/>
          </a:p>
        </p:txBody>
      </p:sp>
      <p:sp>
        <p:nvSpPr>
          <p:cNvPr id="89" name="Google Shape;89;p1"/>
          <p:cNvSpPr txBox="1"/>
          <p:nvPr/>
        </p:nvSpPr>
        <p:spPr>
          <a:xfrm>
            <a:off x="2450064" y="211495"/>
            <a:ext cx="729187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CMR COLLEGE OF ENGINEERING &amp; TECHNOLOGY</a:t>
            </a:r>
            <a:endParaRPr/>
          </a:p>
        </p:txBody>
      </p:sp>
      <p:sp>
        <p:nvSpPr>
          <p:cNvPr id="90" name="Google Shape;90;p1"/>
          <p:cNvSpPr txBox="1"/>
          <p:nvPr/>
        </p:nvSpPr>
        <p:spPr>
          <a:xfrm>
            <a:off x="2450064" y="580827"/>
            <a:ext cx="729187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Kandlakoya, Medchal, Hyderabad – 501401</a:t>
            </a:r>
            <a:endParaRPr/>
          </a:p>
        </p:txBody>
      </p:sp>
      <p:sp>
        <p:nvSpPr>
          <p:cNvPr id="91" name="Google Shape;91;p1"/>
          <p:cNvSpPr txBox="1"/>
          <p:nvPr/>
        </p:nvSpPr>
        <p:spPr>
          <a:xfrm>
            <a:off x="2302329" y="1316111"/>
            <a:ext cx="729187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7030A0"/>
                </a:solidFill>
                <a:latin typeface="Times New Roman"/>
                <a:ea typeface="Times New Roman"/>
                <a:cs typeface="Times New Roman"/>
                <a:sym typeface="Times New Roman"/>
              </a:rPr>
              <a:t>Department of CSE - Cyber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2445619" y="238643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b="1" lang="en-US" sz="5400">
                <a:latin typeface="Times New Roman"/>
                <a:ea typeface="Times New Roman"/>
                <a:cs typeface="Times New Roman"/>
                <a:sym typeface="Times New Roman"/>
              </a:rPr>
              <a:t>LITERATURE SURVEY</a:t>
            </a:r>
            <a:endParaRPr/>
          </a:p>
        </p:txBody>
      </p:sp>
    </p:spTree>
  </p:cSld>
  <p:clrMapOvr>
    <a:masterClrMapping/>
  </p:clrMapOvr>
  <p:transition spd="slow">
    <p:wheel spokes="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822"/>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1985702" y="31180"/>
            <a:ext cx="8911687" cy="128089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000"/>
              <a:buFont typeface="Times New Roman"/>
              <a:buNone/>
            </a:pPr>
            <a:r>
              <a:rPr b="1" lang="en-US" sz="4000">
                <a:solidFill>
                  <a:srgbClr val="2F5496"/>
                </a:solidFill>
                <a:latin typeface="Times New Roman"/>
                <a:ea typeface="Times New Roman"/>
                <a:cs typeface="Times New Roman"/>
                <a:sym typeface="Times New Roman"/>
              </a:rPr>
              <a:t>Literature Survey</a:t>
            </a:r>
            <a:endParaRPr b="1" sz="4000">
              <a:solidFill>
                <a:srgbClr val="2F5496"/>
              </a:solidFill>
              <a:latin typeface="Times New Roman"/>
              <a:ea typeface="Times New Roman"/>
              <a:cs typeface="Times New Roman"/>
              <a:sym typeface="Times New Roman"/>
            </a:endParaRPr>
          </a:p>
        </p:txBody>
      </p:sp>
      <p:sp>
        <p:nvSpPr>
          <p:cNvPr id="158" name="Google Shape;158;p11"/>
          <p:cNvSpPr txBox="1"/>
          <p:nvPr>
            <p:ph idx="1" type="body"/>
          </p:nvPr>
        </p:nvSpPr>
        <p:spPr>
          <a:xfrm>
            <a:off x="424818" y="1129191"/>
            <a:ext cx="8911687" cy="4771096"/>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111111"/>
              </a:buClr>
              <a:buSzPts val="2000"/>
              <a:buNone/>
            </a:pPr>
            <a:r>
              <a:rPr b="1" i="0" lang="en-US" sz="2000">
                <a:solidFill>
                  <a:srgbClr val="111111"/>
                </a:solidFill>
                <a:latin typeface="Times New Roman"/>
                <a:ea typeface="Times New Roman"/>
                <a:cs typeface="Times New Roman"/>
                <a:sym typeface="Times New Roman"/>
              </a:rPr>
              <a:t>1) Email based Spam Detection: </a:t>
            </a:r>
            <a:r>
              <a:rPr b="1" i="0" lang="en-US" sz="2000">
                <a:solidFill>
                  <a:srgbClr val="C6311C"/>
                </a:solidFill>
                <a:latin typeface="Times New Roman"/>
                <a:ea typeface="Times New Roman"/>
                <a:cs typeface="Times New Roman"/>
                <a:sym typeface="Times New Roman"/>
              </a:rPr>
              <a:t>June-2020</a:t>
            </a:r>
            <a:endParaRPr/>
          </a:p>
          <a:p>
            <a:pPr indent="-228600" lvl="0" marL="228600" rtl="0" algn="l">
              <a:lnSpc>
                <a:spcPct val="90000"/>
              </a:lnSpc>
              <a:spcBef>
                <a:spcPts val="1000"/>
              </a:spcBef>
              <a:spcAft>
                <a:spcPts val="0"/>
              </a:spcAft>
              <a:buClr>
                <a:srgbClr val="002060"/>
              </a:buClr>
              <a:buSzPts val="2000"/>
              <a:buFont typeface="Noto Sans Symbols"/>
              <a:buChar char="⮚"/>
            </a:pPr>
            <a:r>
              <a:rPr b="1" i="0" lang="en-US" sz="2000">
                <a:solidFill>
                  <a:srgbClr val="002060"/>
                </a:solidFill>
                <a:latin typeface="Times New Roman"/>
                <a:ea typeface="Times New Roman"/>
                <a:cs typeface="Times New Roman"/>
                <a:sym typeface="Times New Roman"/>
              </a:rPr>
              <a:t>AUTHOR :</a:t>
            </a:r>
            <a:r>
              <a:rPr b="0" i="0" lang="en-US" sz="2000">
                <a:solidFill>
                  <a:srgbClr val="002060"/>
                </a:solidFill>
                <a:latin typeface="Times New Roman"/>
                <a:ea typeface="Times New Roman"/>
                <a:cs typeface="Times New Roman"/>
                <a:sym typeface="Times New Roman"/>
              </a:rPr>
              <a:t>Thashina Sultana, K A Sapnaz, Fathima Sana, Mrs. Jamedar Najath </a:t>
            </a:r>
            <a:endParaRPr b="1" i="0" sz="2000">
              <a:solidFill>
                <a:srgbClr val="002060"/>
              </a:solidFill>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rgbClr val="C00000"/>
              </a:buClr>
              <a:buSzPts val="2000"/>
              <a:buFont typeface="Noto Sans Symbols"/>
              <a:buChar char="⮚"/>
            </a:pPr>
            <a:r>
              <a:rPr lang="en-US" sz="2000">
                <a:solidFill>
                  <a:srgbClr val="C00000"/>
                </a:solidFill>
                <a:latin typeface="Times New Roman"/>
                <a:ea typeface="Times New Roman"/>
                <a:cs typeface="Times New Roman"/>
                <a:sym typeface="Times New Roman"/>
              </a:rPr>
              <a:t>Published by </a:t>
            </a:r>
            <a:r>
              <a:rPr i="0" lang="en-US" sz="2000">
                <a:solidFill>
                  <a:srgbClr val="C00000"/>
                </a:solidFill>
                <a:latin typeface="Times New Roman"/>
                <a:ea typeface="Times New Roman"/>
                <a:cs typeface="Times New Roman"/>
                <a:sym typeface="Times New Roman"/>
              </a:rPr>
              <a:t>International Journal of Engineering Research &amp; Technology (IJERT)</a:t>
            </a:r>
            <a:endParaRPr/>
          </a:p>
          <a:p>
            <a:pPr indent="0" lvl="0" marL="0" rtl="0" algn="just">
              <a:lnSpc>
                <a:spcPct val="150000"/>
              </a:lnSpc>
              <a:spcBef>
                <a:spcPts val="1000"/>
              </a:spcBef>
              <a:spcAft>
                <a:spcPts val="0"/>
              </a:spcAft>
              <a:buClr>
                <a:srgbClr val="171616"/>
              </a:buClr>
              <a:buSzPts val="2000"/>
              <a:buNone/>
            </a:pPr>
            <a:r>
              <a:rPr lang="en-US" sz="2000" u="sng">
                <a:solidFill>
                  <a:srgbClr val="171616"/>
                </a:solidFill>
                <a:latin typeface="Times New Roman"/>
                <a:ea typeface="Times New Roman"/>
                <a:cs typeface="Times New Roman"/>
                <a:sym typeface="Times New Roman"/>
              </a:rPr>
              <a:t>https://www.researchgate.net/publication/342113653_Email_based_Spam_Detection</a:t>
            </a:r>
            <a:endParaRPr/>
          </a:p>
          <a:p>
            <a:pPr indent="0" lvl="0" marL="0" rtl="0" algn="just">
              <a:lnSpc>
                <a:spcPct val="150000"/>
              </a:lnSpc>
              <a:spcBef>
                <a:spcPts val="1000"/>
              </a:spcBef>
              <a:spcAft>
                <a:spcPts val="0"/>
              </a:spcAft>
              <a:buClr>
                <a:schemeClr val="dk1"/>
              </a:buClr>
              <a:buSzPts val="2000"/>
              <a:buNone/>
            </a:pPr>
            <a:r>
              <a:t/>
            </a:r>
            <a:endParaRPr sz="2000" u="sng">
              <a:solidFill>
                <a:srgbClr val="548135"/>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00"/>
              <a:buNone/>
            </a:pPr>
            <a:r>
              <a:rPr b="1" lang="en-US" sz="2000">
                <a:solidFill>
                  <a:schemeClr val="dk1"/>
                </a:solidFill>
                <a:latin typeface="Times New Roman"/>
                <a:ea typeface="Times New Roman"/>
                <a:cs typeface="Times New Roman"/>
                <a:sym typeface="Times New Roman"/>
              </a:rPr>
              <a:t>2)</a:t>
            </a:r>
            <a:r>
              <a:rPr b="1" i="0" lang="en-US" sz="2000">
                <a:solidFill>
                  <a:srgbClr val="333333"/>
                </a:solidFill>
                <a:latin typeface="Times New Roman"/>
                <a:ea typeface="Times New Roman"/>
                <a:cs typeface="Times New Roman"/>
                <a:sym typeface="Times New Roman"/>
              </a:rPr>
              <a:t> SemanticPhish : </a:t>
            </a:r>
            <a:r>
              <a:rPr b="1" i="0" lang="en-US" sz="2000">
                <a:solidFill>
                  <a:srgbClr val="C00000"/>
                </a:solidFill>
                <a:latin typeface="Times New Roman"/>
                <a:ea typeface="Times New Roman"/>
                <a:cs typeface="Times New Roman"/>
                <a:sym typeface="Times New Roman"/>
              </a:rPr>
              <a:t>Nov- 2020</a:t>
            </a:r>
            <a:endParaRPr/>
          </a:p>
          <a:p>
            <a:pPr indent="-228600" lvl="0" marL="228600" rtl="0" algn="just">
              <a:lnSpc>
                <a:spcPct val="150000"/>
              </a:lnSpc>
              <a:spcBef>
                <a:spcPts val="1000"/>
              </a:spcBef>
              <a:spcAft>
                <a:spcPts val="0"/>
              </a:spcAft>
              <a:buClr>
                <a:srgbClr val="002060"/>
              </a:buClr>
              <a:buSzPts val="2000"/>
              <a:buFont typeface="Noto Sans Symbols"/>
              <a:buChar char="⮚"/>
            </a:pPr>
            <a:r>
              <a:rPr b="1" i="0" lang="en-US" sz="2000">
                <a:solidFill>
                  <a:srgbClr val="002060"/>
                </a:solidFill>
                <a:latin typeface="Times New Roman"/>
                <a:ea typeface="Times New Roman"/>
                <a:cs typeface="Times New Roman"/>
                <a:sym typeface="Times New Roman"/>
              </a:rPr>
              <a:t>AUTHOR :</a:t>
            </a:r>
            <a:r>
              <a:rPr lang="en-US" sz="2000">
                <a:solidFill>
                  <a:srgbClr val="002060"/>
                </a:solidFill>
                <a:latin typeface="Times New Roman"/>
                <a:ea typeface="Times New Roman"/>
                <a:cs typeface="Times New Roman"/>
                <a:sym typeface="Times New Roman"/>
              </a:rPr>
              <a:t>Guy-Vincent Jourdan,</a:t>
            </a:r>
            <a:r>
              <a:rPr lang="en-US" sz="2000">
                <a:solidFill>
                  <a:srgbClr val="FB4A18"/>
                </a:solidFill>
                <a:latin typeface="Times New Roman"/>
                <a:ea typeface="Times New Roman"/>
                <a:cs typeface="Times New Roman"/>
                <a:sym typeface="Times New Roman"/>
              </a:rPr>
              <a:t> </a:t>
            </a:r>
            <a:r>
              <a:rPr lang="en-US" sz="2000">
                <a:solidFill>
                  <a:srgbClr val="002060"/>
                </a:solidFill>
                <a:latin typeface="Times New Roman"/>
                <a:ea typeface="Times New Roman"/>
                <a:cs typeface="Times New Roman"/>
                <a:sym typeface="Times New Roman"/>
              </a:rPr>
              <a:t>Gregor v. Bochmann</a:t>
            </a:r>
            <a:endParaRPr b="1" i="0" sz="2000">
              <a:solidFill>
                <a:srgbClr val="002060"/>
              </a:solidFill>
              <a:latin typeface="Times New Roman"/>
              <a:ea typeface="Times New Roman"/>
              <a:cs typeface="Times New Roman"/>
              <a:sym typeface="Times New Roman"/>
            </a:endParaRPr>
          </a:p>
          <a:p>
            <a:pPr indent="-228600" lvl="0" marL="228600" rtl="0" algn="just">
              <a:lnSpc>
                <a:spcPct val="150000"/>
              </a:lnSpc>
              <a:spcBef>
                <a:spcPts val="1000"/>
              </a:spcBef>
              <a:spcAft>
                <a:spcPts val="0"/>
              </a:spcAft>
              <a:buClr>
                <a:srgbClr val="C00000"/>
              </a:buClr>
              <a:buSzPts val="2000"/>
              <a:buFont typeface="Noto Sans Symbols"/>
              <a:buChar char="⮚"/>
            </a:pPr>
            <a:r>
              <a:rPr lang="en-US" sz="2000">
                <a:solidFill>
                  <a:srgbClr val="C00000"/>
                </a:solidFill>
                <a:latin typeface="Times New Roman"/>
                <a:ea typeface="Times New Roman"/>
                <a:cs typeface="Times New Roman"/>
                <a:sym typeface="Times New Roman"/>
              </a:rPr>
              <a:t>Published by Institute of Electrical and Electronics Engineers (IEEE)</a:t>
            </a:r>
            <a:endParaRPr/>
          </a:p>
          <a:p>
            <a:pPr indent="-228600" lvl="0" marL="228600" rtl="0" algn="just">
              <a:lnSpc>
                <a:spcPct val="150000"/>
              </a:lnSpc>
              <a:spcBef>
                <a:spcPts val="1000"/>
              </a:spcBef>
              <a:spcAft>
                <a:spcPts val="0"/>
              </a:spcAft>
              <a:buClr>
                <a:srgbClr val="525252"/>
              </a:buClr>
              <a:buSzPts val="2000"/>
              <a:buFont typeface="Noto Sans Symbols"/>
              <a:buChar char="⮚"/>
            </a:pPr>
            <a:r>
              <a:rPr lang="en-US" sz="2000" u="sng">
                <a:solidFill>
                  <a:srgbClr val="525252"/>
                </a:solidFill>
                <a:latin typeface="Times New Roman"/>
                <a:ea typeface="Times New Roman"/>
                <a:cs typeface="Times New Roman"/>
                <a:sym typeface="Times New Roman"/>
              </a:rPr>
              <a:t>https://ieeexplore.ieee.org/document/9493252/authors#authors</a:t>
            </a:r>
            <a:endParaRPr/>
          </a:p>
          <a:p>
            <a:pPr indent="0" lvl="0" marL="0" rtl="0" algn="just">
              <a:lnSpc>
                <a:spcPct val="150000"/>
              </a:lnSpc>
              <a:spcBef>
                <a:spcPts val="1000"/>
              </a:spcBef>
              <a:spcAft>
                <a:spcPts val="0"/>
              </a:spcAft>
              <a:buClr>
                <a:schemeClr val="dk1"/>
              </a:buClr>
              <a:buSzPts val="2000"/>
              <a:buNone/>
            </a:pPr>
            <a:r>
              <a:t/>
            </a:r>
            <a:endParaRPr sz="2000">
              <a:solidFill>
                <a:srgbClr val="C0000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00"/>
              <a:buNone/>
            </a:pPr>
            <a:r>
              <a:t/>
            </a:r>
            <a:endParaRPr sz="2000">
              <a:solidFill>
                <a:srgbClr val="C0000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00"/>
              <a:buNone/>
            </a:pPr>
            <a:r>
              <a:t/>
            </a:r>
            <a:endParaRPr i="0" sz="2000">
              <a:solidFill>
                <a:srgbClr val="C0000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00"/>
              <a:buNone/>
            </a:pPr>
            <a:r>
              <a:rPr b="1" lang="en-US" sz="2000">
                <a:solidFill>
                  <a:schemeClr val="dk1"/>
                </a:solidFill>
                <a:latin typeface="Times New Roman"/>
                <a:ea typeface="Times New Roman"/>
                <a:cs typeface="Times New Roman"/>
                <a:sym typeface="Times New Roman"/>
              </a:rPr>
              <a:t> </a:t>
            </a:r>
            <a:endParaRPr/>
          </a:p>
        </p:txBody>
      </p:sp>
      <p:pic>
        <p:nvPicPr>
          <p:cNvPr descr="Survey Cartoon Images - Free Download on Freepik" id="159" name="Google Shape;159;p11"/>
          <p:cNvPicPr preferRelativeResize="0"/>
          <p:nvPr/>
        </p:nvPicPr>
        <p:blipFill rotWithShape="1">
          <a:blip r:embed="rId3">
            <a:alphaModFix/>
          </a:blip>
          <a:srcRect b="0" l="0" r="0" t="0"/>
          <a:stretch/>
        </p:blipFill>
        <p:spPr>
          <a:xfrm>
            <a:off x="9190297" y="1985461"/>
            <a:ext cx="2782152" cy="28870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0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10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10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10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10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Effect filter="fade" transition="in">
                                      <p:cBhvr>
                                        <p:cTn dur="1000"/>
                                        <p:tgtEl>
                                          <p:spTgt spid="1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animEffect filter="fade" transition="in">
                                      <p:cBhvr>
                                        <p:cTn dur="1000"/>
                                        <p:tgtEl>
                                          <p:spTgt spid="1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animEffect filter="fade" transition="in">
                                      <p:cBhvr>
                                        <p:cTn dur="1000"/>
                                        <p:tgtEl>
                                          <p:spTgt spid="1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animEffect filter="fade" transition="in">
                                      <p:cBhvr>
                                        <p:cTn dur="1000"/>
                                        <p:tgtEl>
                                          <p:spTgt spid="1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9" st="9"/>
                                            </p:txEl>
                                          </p:spTgt>
                                        </p:tgtEl>
                                        <p:attrNameLst>
                                          <p:attrName>style.visibility</p:attrName>
                                        </p:attrNameLst>
                                      </p:cBhvr>
                                      <p:to>
                                        <p:strVal val="visible"/>
                                      </p:to>
                                    </p:set>
                                    <p:animEffect filter="fade" transition="in">
                                      <p:cBhvr>
                                        <p:cTn dur="1000"/>
                                        <p:tgtEl>
                                          <p:spTgt spid="15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0" st="10"/>
                                            </p:txEl>
                                          </p:spTgt>
                                        </p:tgtEl>
                                        <p:attrNameLst>
                                          <p:attrName>style.visibility</p:attrName>
                                        </p:attrNameLst>
                                      </p:cBhvr>
                                      <p:to>
                                        <p:strVal val="visible"/>
                                      </p:to>
                                    </p:set>
                                    <p:animEffect filter="fade" transition="in">
                                      <p:cBhvr>
                                        <p:cTn dur="1000"/>
                                        <p:tgtEl>
                                          <p:spTgt spid="15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1" st="11"/>
                                            </p:txEl>
                                          </p:spTgt>
                                        </p:tgtEl>
                                        <p:attrNameLst>
                                          <p:attrName>style.visibility</p:attrName>
                                        </p:attrNameLst>
                                      </p:cBhvr>
                                      <p:to>
                                        <p:strVal val="visible"/>
                                      </p:to>
                                    </p:set>
                                    <p:animEffect filter="fade" transition="in">
                                      <p:cBhvr>
                                        <p:cTn dur="1000"/>
                                        <p:tgtEl>
                                          <p:spTgt spid="15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2" st="12"/>
                                            </p:txEl>
                                          </p:spTgt>
                                        </p:tgtEl>
                                        <p:attrNameLst>
                                          <p:attrName>style.visibility</p:attrName>
                                        </p:attrNameLst>
                                      </p:cBhvr>
                                      <p:to>
                                        <p:strVal val="visible"/>
                                      </p:to>
                                    </p:set>
                                    <p:animEffect filter="fade" transition="in">
                                      <p:cBhvr>
                                        <p:cTn dur="1000"/>
                                        <p:tgtEl>
                                          <p:spTgt spid="15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2859505" y="253081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b="1" lang="en-US" sz="5400">
                <a:latin typeface="Times New Roman"/>
                <a:ea typeface="Times New Roman"/>
                <a:cs typeface="Times New Roman"/>
                <a:sym typeface="Times New Roman"/>
              </a:rPr>
              <a:t>EXISTING SYSTEMS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770823" y="13227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000"/>
              <a:buFont typeface="Times New Roman"/>
              <a:buNone/>
            </a:pPr>
            <a:r>
              <a:rPr b="1" lang="en-US" sz="4000">
                <a:solidFill>
                  <a:srgbClr val="2F5496"/>
                </a:solidFill>
                <a:latin typeface="Times New Roman"/>
                <a:ea typeface="Times New Roman"/>
                <a:cs typeface="Times New Roman"/>
                <a:sym typeface="Times New Roman"/>
              </a:rPr>
              <a:t>Existing Systems</a:t>
            </a:r>
            <a:endParaRPr/>
          </a:p>
        </p:txBody>
      </p:sp>
      <p:sp>
        <p:nvSpPr>
          <p:cNvPr id="170" name="Google Shape;170;p13"/>
          <p:cNvSpPr txBox="1"/>
          <p:nvPr>
            <p:ph idx="1" type="body"/>
          </p:nvPr>
        </p:nvSpPr>
        <p:spPr>
          <a:xfrm>
            <a:off x="770823" y="1457837"/>
            <a:ext cx="6534752" cy="4979469"/>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2000"/>
              <a:buNone/>
            </a:pPr>
            <a:r>
              <a:rPr b="1" i="0" lang="en-US" sz="2000">
                <a:latin typeface="Times New Roman"/>
                <a:ea typeface="Times New Roman"/>
                <a:cs typeface="Times New Roman"/>
                <a:sym typeface="Times New Roman"/>
              </a:rPr>
              <a:t>1.PhishTank:</a:t>
            </a:r>
            <a:r>
              <a:rPr b="0" i="0" lang="en-US" sz="2000">
                <a:latin typeface="Times New Roman"/>
                <a:ea typeface="Times New Roman"/>
                <a:cs typeface="Times New Roman"/>
                <a:sym typeface="Times New Roman"/>
              </a:rPr>
              <a:t> PhishTank is a community-driven website that tracks known phishing websites. You can search their database or report suspicious URLs.</a:t>
            </a:r>
            <a:endParaRPr sz="200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00"/>
              <a:buNone/>
            </a:pPr>
            <a:r>
              <a:t/>
            </a:r>
            <a:endParaRPr b="0" i="0" sz="200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00"/>
              <a:buNone/>
            </a:pPr>
            <a:r>
              <a:t/>
            </a:r>
            <a:endParaRPr b="0" i="0" sz="200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00"/>
              <a:buNone/>
            </a:pPr>
            <a:r>
              <a:rPr b="1" i="0" lang="en-US" sz="2000">
                <a:latin typeface="Times New Roman"/>
                <a:ea typeface="Times New Roman"/>
                <a:cs typeface="Times New Roman"/>
                <a:sym typeface="Times New Roman"/>
              </a:rPr>
              <a:t>2.URLVoid:</a:t>
            </a:r>
            <a:r>
              <a:rPr b="0" i="0" lang="en-US" sz="2000">
                <a:latin typeface="Times New Roman"/>
                <a:ea typeface="Times New Roman"/>
                <a:cs typeface="Times New Roman"/>
                <a:sym typeface="Times New Roman"/>
              </a:rPr>
              <a:t> URLVoid provides a website reputation checker that scans websites against multiple blacklists and security services. It can help you determine the trustworthiness of a website. </a:t>
            </a:r>
            <a:endParaRPr/>
          </a:p>
          <a:p>
            <a:pPr indent="0" lvl="0" marL="0" rtl="0" algn="just">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00"/>
              <a:buNone/>
            </a:pPr>
            <a:r>
              <a:t/>
            </a:r>
            <a:endParaRPr b="0" i="0" sz="200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00"/>
              <a:buNone/>
            </a:pPr>
            <a:r>
              <a:t/>
            </a:r>
            <a:endParaRPr b="0" i="0"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171" name="Google Shape;171;p13"/>
          <p:cNvPicPr preferRelativeResize="0"/>
          <p:nvPr/>
        </p:nvPicPr>
        <p:blipFill rotWithShape="1">
          <a:blip r:embed="rId3">
            <a:alphaModFix/>
          </a:blip>
          <a:srcRect b="0" l="0" r="0" t="0"/>
          <a:stretch/>
        </p:blipFill>
        <p:spPr>
          <a:xfrm>
            <a:off x="8930955" y="1371210"/>
            <a:ext cx="2355468" cy="2142933"/>
          </a:xfrm>
          <a:prstGeom prst="rect">
            <a:avLst/>
          </a:prstGeom>
          <a:noFill/>
          <a:ln>
            <a:noFill/>
          </a:ln>
        </p:spPr>
      </p:pic>
      <p:pic>
        <p:nvPicPr>
          <p:cNvPr id="172" name="Google Shape;172;p13"/>
          <p:cNvPicPr preferRelativeResize="0"/>
          <p:nvPr/>
        </p:nvPicPr>
        <p:blipFill rotWithShape="1">
          <a:blip r:embed="rId4">
            <a:alphaModFix/>
          </a:blip>
          <a:srcRect b="0" l="0" r="0" t="0"/>
          <a:stretch/>
        </p:blipFill>
        <p:spPr>
          <a:xfrm>
            <a:off x="8723436" y="3804682"/>
            <a:ext cx="2770505" cy="2632624"/>
          </a:xfrm>
          <a:prstGeom prst="rect">
            <a:avLst/>
          </a:prstGeom>
          <a:noFill/>
          <a:ln>
            <a:noFill/>
          </a:ln>
        </p:spPr>
      </p:pic>
    </p:spTree>
  </p:cSld>
  <p:clrMapOvr>
    <a:masterClrMapping/>
  </p:clrMapOvr>
  <p:transition spd="slow" p14:dur="800">
    <p:circl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5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5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5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5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5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500"/>
                                        <p:tgtEl>
                                          <p:spTgt spid="1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Effect filter="fade" transition="in">
                                      <p:cBhvr>
                                        <p:cTn dur="500"/>
                                        <p:tgtEl>
                                          <p:spTgt spid="1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7" st="7"/>
                                            </p:txEl>
                                          </p:spTgt>
                                        </p:tgtEl>
                                        <p:attrNameLst>
                                          <p:attrName>style.visibility</p:attrName>
                                        </p:attrNameLst>
                                      </p:cBhvr>
                                      <p:to>
                                        <p:strVal val="visible"/>
                                      </p:to>
                                    </p:set>
                                    <p:animEffect filter="fade" transition="in">
                                      <p:cBhvr>
                                        <p:cTn dur="500"/>
                                        <p:tgtEl>
                                          <p:spTgt spid="17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nvSpPr>
        <p:spPr>
          <a:xfrm>
            <a:off x="827773" y="943276"/>
            <a:ext cx="6179419" cy="669055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1800"/>
              <a:buFont typeface="Times New Roman"/>
              <a:buNone/>
            </a:pPr>
            <a:r>
              <a:rPr b="1" i="0" lang="en-US" sz="1800">
                <a:solidFill>
                  <a:schemeClr val="dk1"/>
                </a:solidFill>
                <a:latin typeface="Times New Roman"/>
                <a:ea typeface="Times New Roman"/>
                <a:cs typeface="Times New Roman"/>
                <a:sym typeface="Times New Roman"/>
              </a:rPr>
              <a:t>3.CheckPhish:</a:t>
            </a:r>
            <a:r>
              <a:rPr b="0" i="0" lang="en-US" sz="1800">
                <a:solidFill>
                  <a:schemeClr val="dk1"/>
                </a:solidFill>
                <a:latin typeface="Times New Roman"/>
                <a:ea typeface="Times New Roman"/>
                <a:cs typeface="Times New Roman"/>
                <a:sym typeface="Times New Roman"/>
              </a:rPr>
              <a:t> CheckPhish is an online tool that allows you to analyze and check the legitimacy of a website. </a:t>
            </a:r>
            <a:endParaRPr/>
          </a:p>
          <a:p>
            <a:pPr indent="0" lvl="0" marL="0" marR="0" rtl="0" algn="just">
              <a:lnSpc>
                <a:spcPct val="150000"/>
              </a:lnSpc>
              <a:spcBef>
                <a:spcPts val="0"/>
              </a:spcBef>
              <a:spcAft>
                <a:spcPts val="0"/>
              </a:spcAft>
              <a:buClr>
                <a:schemeClr val="dk1"/>
              </a:buClr>
              <a:buSzPts val="1800"/>
              <a:buFont typeface="Calibri"/>
              <a:buNone/>
            </a:pPr>
            <a:r>
              <a:t/>
            </a:r>
            <a:endParaRPr b="0" i="0" sz="18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800"/>
              <a:buFont typeface="Calibri"/>
              <a:buNone/>
            </a:pPr>
            <a:r>
              <a:t/>
            </a:r>
            <a:endParaRPr b="0" i="0" sz="18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800"/>
              <a:buFont typeface="Calibri"/>
              <a:buNone/>
            </a:pPr>
            <a:r>
              <a:t/>
            </a:r>
            <a:endParaRPr b="0" i="0" sz="18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800"/>
              <a:buFont typeface="Times New Roman"/>
              <a:buNone/>
            </a:pPr>
            <a:r>
              <a:rPr b="1" i="0" lang="en-US" sz="1800">
                <a:solidFill>
                  <a:schemeClr val="dk1"/>
                </a:solidFill>
                <a:latin typeface="Times New Roman"/>
                <a:ea typeface="Times New Roman"/>
                <a:cs typeface="Times New Roman"/>
                <a:sym typeface="Times New Roman"/>
              </a:rPr>
              <a:t>4.Mail Tester:</a:t>
            </a:r>
            <a:r>
              <a:rPr b="0" i="0" lang="en-US" sz="1800">
                <a:solidFill>
                  <a:schemeClr val="dk1"/>
                </a:solidFill>
                <a:latin typeface="Times New Roman"/>
                <a:ea typeface="Times New Roman"/>
                <a:cs typeface="Times New Roman"/>
                <a:sym typeface="Times New Roman"/>
              </a:rPr>
              <a:t> Mail Tester is an email validation service that can help you verify if an email address is legitimate. While it doesn't specifically detect phishing, it can be useful in verifying the authenticity of email senders. </a:t>
            </a:r>
            <a:endParaRPr/>
          </a:p>
          <a:p>
            <a:pPr indent="0" lvl="0" marL="0" marR="0" rtl="0" algn="just">
              <a:lnSpc>
                <a:spcPct val="150000"/>
              </a:lnSpc>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800"/>
              <a:buFont typeface="Calibri"/>
              <a:buNone/>
            </a:pPr>
            <a:r>
              <a:t/>
            </a:r>
            <a:endParaRPr b="0" i="0" sz="18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800"/>
              <a:buFont typeface="Calibri"/>
              <a:buNone/>
            </a:pPr>
            <a:r>
              <a:t/>
            </a:r>
            <a:endParaRPr b="0" i="0" sz="18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800"/>
              <a:buFont typeface="Calibri"/>
              <a:buNone/>
            </a:pPr>
            <a:r>
              <a:t/>
            </a:r>
            <a:endParaRPr b="0" i="0" sz="1800">
              <a:solidFill>
                <a:schemeClr val="dk1"/>
              </a:solidFill>
              <a:latin typeface="Times New Roman"/>
              <a:ea typeface="Times New Roman"/>
              <a:cs typeface="Times New Roman"/>
              <a:sym typeface="Times New Roman"/>
            </a:endParaRPr>
          </a:p>
        </p:txBody>
      </p:sp>
      <p:pic>
        <p:nvPicPr>
          <p:cNvPr id="178" name="Google Shape;178;p14"/>
          <p:cNvPicPr preferRelativeResize="0"/>
          <p:nvPr/>
        </p:nvPicPr>
        <p:blipFill rotWithShape="1">
          <a:blip r:embed="rId3">
            <a:alphaModFix/>
          </a:blip>
          <a:srcRect b="0" l="0" r="0" t="0"/>
          <a:stretch/>
        </p:blipFill>
        <p:spPr>
          <a:xfrm>
            <a:off x="8259354" y="823561"/>
            <a:ext cx="2298943" cy="2282833"/>
          </a:xfrm>
          <a:prstGeom prst="rect">
            <a:avLst/>
          </a:prstGeom>
          <a:noFill/>
          <a:ln>
            <a:noFill/>
          </a:ln>
        </p:spPr>
      </p:pic>
      <p:pic>
        <p:nvPicPr>
          <p:cNvPr id="179" name="Google Shape;179;p14"/>
          <p:cNvPicPr preferRelativeResize="0"/>
          <p:nvPr/>
        </p:nvPicPr>
        <p:blipFill rotWithShape="1">
          <a:blip r:embed="rId4">
            <a:alphaModFix/>
          </a:blip>
          <a:srcRect b="0" l="0" r="0" t="0"/>
          <a:stretch/>
        </p:blipFill>
        <p:spPr>
          <a:xfrm>
            <a:off x="8662118" y="3429000"/>
            <a:ext cx="1334274" cy="2988644"/>
          </a:xfrm>
          <a:prstGeom prst="rect">
            <a:avLst/>
          </a:prstGeom>
          <a:noFill/>
          <a:ln>
            <a:noFill/>
          </a:ln>
        </p:spPr>
      </p:pic>
    </p:spTree>
  </p:cSld>
  <p:clrMapOvr>
    <a:masterClrMapping/>
  </p:clrMapOvr>
  <p:transition p14:dur="100">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5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5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5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5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500"/>
                                        <p:tgtEl>
                                          <p:spTgt spid="1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animEffect filter="fade" transition="in">
                                      <p:cBhvr>
                                        <p:cTn dur="500"/>
                                        <p:tgtEl>
                                          <p:spTgt spid="1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animEffect filter="fade" transition="in">
                                      <p:cBhvr>
                                        <p:cTn dur="500"/>
                                        <p:tgtEl>
                                          <p:spTgt spid="1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animEffect filter="fade" transition="in">
                                      <p:cBhvr>
                                        <p:cTn dur="500"/>
                                        <p:tgtEl>
                                          <p:spTgt spid="17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8" st="8"/>
                                            </p:txEl>
                                          </p:spTgt>
                                        </p:tgtEl>
                                        <p:attrNameLst>
                                          <p:attrName>style.visibility</p:attrName>
                                        </p:attrNameLst>
                                      </p:cBhvr>
                                      <p:to>
                                        <p:strVal val="visible"/>
                                      </p:to>
                                    </p:set>
                                    <p:animEffect filter="fade" transition="in">
                                      <p:cBhvr>
                                        <p:cTn dur="500"/>
                                        <p:tgtEl>
                                          <p:spTgt spid="17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9" st="9"/>
                                            </p:txEl>
                                          </p:spTgt>
                                        </p:tgtEl>
                                        <p:attrNameLst>
                                          <p:attrName>style.visibility</p:attrName>
                                        </p:attrNameLst>
                                      </p:cBhvr>
                                      <p:to>
                                        <p:strVal val="visible"/>
                                      </p:to>
                                    </p:set>
                                    <p:animEffect filter="fade" transition="in">
                                      <p:cBhvr>
                                        <p:cTn dur="500"/>
                                        <p:tgtEl>
                                          <p:spTgt spid="17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0" st="10"/>
                                            </p:txEl>
                                          </p:spTgt>
                                        </p:tgtEl>
                                        <p:attrNameLst>
                                          <p:attrName>style.visibility</p:attrName>
                                        </p:attrNameLst>
                                      </p:cBhvr>
                                      <p:to>
                                        <p:strVal val="visible"/>
                                      </p:to>
                                    </p:set>
                                    <p:animEffect filter="fade" transition="in">
                                      <p:cBhvr>
                                        <p:cTn dur="500"/>
                                        <p:tgtEl>
                                          <p:spTgt spid="17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1" st="11"/>
                                            </p:txEl>
                                          </p:spTgt>
                                        </p:tgtEl>
                                        <p:attrNameLst>
                                          <p:attrName>style.visibility</p:attrName>
                                        </p:attrNameLst>
                                      </p:cBhvr>
                                      <p:to>
                                        <p:strVal val="visible"/>
                                      </p:to>
                                    </p:set>
                                    <p:animEffect filter="fade" transition="in">
                                      <p:cBhvr>
                                        <p:cTn dur="500"/>
                                        <p:tgtEl>
                                          <p:spTgt spid="177">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rgbClr val="002060"/>
              </a:buClr>
              <a:buSzPts val="4000"/>
              <a:buFont typeface="Noto Sans Symbols"/>
              <a:buChar char="▪"/>
            </a:pPr>
            <a:r>
              <a:rPr lang="en-US" sz="4000" u="sng">
                <a:solidFill>
                  <a:srgbClr val="002060"/>
                </a:solidFill>
                <a:latin typeface="Times New Roman"/>
                <a:ea typeface="Times New Roman"/>
                <a:cs typeface="Times New Roman"/>
                <a:sym typeface="Times New Roman"/>
              </a:rPr>
              <a:t>Problems in Existing Solutions:</a:t>
            </a:r>
            <a:endParaRPr/>
          </a:p>
        </p:txBody>
      </p:sp>
      <p:sp>
        <p:nvSpPr>
          <p:cNvPr id="185" name="Google Shape;185;p15"/>
          <p:cNvSpPr txBox="1"/>
          <p:nvPr>
            <p:ph idx="1" type="body"/>
          </p:nvPr>
        </p:nvSpPr>
        <p:spPr>
          <a:xfrm>
            <a:off x="1309838" y="2220261"/>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150000"/>
              </a:lnSpc>
              <a:spcBef>
                <a:spcPts val="0"/>
              </a:spcBef>
              <a:spcAft>
                <a:spcPts val="0"/>
              </a:spcAft>
              <a:buClr>
                <a:schemeClr val="dk1"/>
              </a:buClr>
              <a:buSzPts val="2400"/>
              <a:buAutoNum type="arabicParenR"/>
            </a:pPr>
            <a:r>
              <a:rPr lang="en-US" sz="2400">
                <a:latin typeface="Times New Roman"/>
                <a:ea typeface="Times New Roman"/>
                <a:cs typeface="Times New Roman"/>
                <a:sym typeface="Times New Roman"/>
              </a:rPr>
              <a:t>Less Accuracy</a:t>
            </a:r>
            <a:endParaRPr/>
          </a:p>
          <a:p>
            <a:pPr indent="-514350" lvl="0" marL="514350" rtl="0" algn="l">
              <a:lnSpc>
                <a:spcPct val="150000"/>
              </a:lnSpc>
              <a:spcBef>
                <a:spcPts val="1000"/>
              </a:spcBef>
              <a:spcAft>
                <a:spcPts val="0"/>
              </a:spcAft>
              <a:buClr>
                <a:schemeClr val="dk1"/>
              </a:buClr>
              <a:buSzPts val="2400"/>
              <a:buAutoNum type="arabicParenR"/>
            </a:pPr>
            <a:r>
              <a:rPr lang="en-US" sz="2400">
                <a:latin typeface="Times New Roman"/>
                <a:ea typeface="Times New Roman"/>
                <a:cs typeface="Times New Roman"/>
                <a:sym typeface="Times New Roman"/>
              </a:rPr>
              <a:t>Inability to Detect unknown attacks</a:t>
            </a:r>
            <a:endParaRPr/>
          </a:p>
          <a:p>
            <a:pPr indent="-514350" lvl="0" marL="514350" rtl="0" algn="l">
              <a:lnSpc>
                <a:spcPct val="150000"/>
              </a:lnSpc>
              <a:spcBef>
                <a:spcPts val="1000"/>
              </a:spcBef>
              <a:spcAft>
                <a:spcPts val="0"/>
              </a:spcAft>
              <a:buClr>
                <a:schemeClr val="dk1"/>
              </a:buClr>
              <a:buSzPts val="2400"/>
              <a:buAutoNum type="arabicParenR"/>
            </a:pPr>
            <a:r>
              <a:rPr lang="en-US" sz="2400">
                <a:latin typeface="Times New Roman"/>
                <a:ea typeface="Times New Roman"/>
                <a:cs typeface="Times New Roman"/>
                <a:sym typeface="Times New Roman"/>
              </a:rPr>
              <a:t>High False Acceptance Rate</a:t>
            </a:r>
            <a:endParaRPr/>
          </a:p>
          <a:p>
            <a:pPr indent="-514350" lvl="0" marL="514350" rtl="0" algn="l">
              <a:lnSpc>
                <a:spcPct val="150000"/>
              </a:lnSpc>
              <a:spcBef>
                <a:spcPts val="1000"/>
              </a:spcBef>
              <a:spcAft>
                <a:spcPts val="0"/>
              </a:spcAft>
              <a:buClr>
                <a:schemeClr val="dk1"/>
              </a:buClr>
              <a:buSzPts val="2400"/>
              <a:buAutoNum type="arabicParenR"/>
            </a:pPr>
            <a:r>
              <a:rPr lang="en-US" sz="2400">
                <a:latin typeface="Times New Roman"/>
                <a:ea typeface="Times New Roman"/>
                <a:cs typeface="Times New Roman"/>
                <a:sym typeface="Times New Roman"/>
              </a:rPr>
              <a:t>Not using multi layered approach</a:t>
            </a:r>
            <a:endParaRPr/>
          </a:p>
        </p:txBody>
      </p:sp>
      <p:pic>
        <p:nvPicPr>
          <p:cNvPr descr="Is that really the problem? - Raven Performance Group" id="186" name="Google Shape;186;p15"/>
          <p:cNvPicPr preferRelativeResize="0"/>
          <p:nvPr/>
        </p:nvPicPr>
        <p:blipFill rotWithShape="1">
          <a:blip r:embed="rId3">
            <a:alphaModFix/>
          </a:blip>
          <a:srcRect b="0" l="0" r="0" t="0"/>
          <a:stretch/>
        </p:blipFill>
        <p:spPr>
          <a:xfrm>
            <a:off x="7642510" y="1690688"/>
            <a:ext cx="3891965" cy="389196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500"/>
                                        <p:tgtEl>
                                          <p:spTgt spid="1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Effect filter="fade" transition="in">
                                      <p:cBhvr>
                                        <p:cTn dur="500"/>
                                        <p:tgtEl>
                                          <p:spTgt spid="1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animEffect filter="fade" transition="in">
                                      <p:cBhvr>
                                        <p:cTn dur="500"/>
                                        <p:tgtEl>
                                          <p:spTgt spid="1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animEffect filter="fade" transition="in">
                                      <p:cBhvr>
                                        <p:cTn dur="500"/>
                                        <p:tgtEl>
                                          <p:spTgt spid="18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2291614" y="248268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b="1" lang="en-US" sz="5400">
                <a:latin typeface="Times New Roman"/>
                <a:ea typeface="Times New Roman"/>
                <a:cs typeface="Times New Roman"/>
                <a:sym typeface="Times New Roman"/>
              </a:rPr>
              <a:t>PROBLEM DEFINITION</a:t>
            </a:r>
            <a:endParaRPr/>
          </a:p>
        </p:txBody>
      </p:sp>
    </p:spTree>
  </p:cSld>
  <p:clrMapOvr>
    <a:masterClrMapping/>
  </p:clrMapOvr>
  <mc:AlternateContent>
    <mc:Choice Requires="p14">
      <p:transition spd="slow" p14:dur="1400">
        <p14:ripple/>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822"/>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ph type="title"/>
          </p:nvPr>
        </p:nvSpPr>
        <p:spPr>
          <a:xfrm>
            <a:off x="1075943" y="328184"/>
            <a:ext cx="10297108" cy="10936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000"/>
              <a:buFont typeface="Times New Roman"/>
              <a:buNone/>
            </a:pPr>
            <a:r>
              <a:rPr b="1" lang="en-US" sz="4000">
                <a:solidFill>
                  <a:srgbClr val="2F5496"/>
                </a:solidFill>
                <a:latin typeface="Times New Roman"/>
                <a:ea typeface="Times New Roman"/>
                <a:cs typeface="Times New Roman"/>
                <a:sym typeface="Times New Roman"/>
              </a:rPr>
              <a:t>Problem Definition</a:t>
            </a:r>
            <a:endParaRPr b="1" sz="4000">
              <a:solidFill>
                <a:srgbClr val="2F5496"/>
              </a:solidFill>
              <a:latin typeface="Times New Roman"/>
              <a:ea typeface="Times New Roman"/>
              <a:cs typeface="Times New Roman"/>
              <a:sym typeface="Times New Roman"/>
            </a:endParaRPr>
          </a:p>
        </p:txBody>
      </p:sp>
      <p:sp>
        <p:nvSpPr>
          <p:cNvPr id="197" name="Google Shape;197;p17"/>
          <p:cNvSpPr txBox="1"/>
          <p:nvPr>
            <p:ph idx="1" type="body"/>
          </p:nvPr>
        </p:nvSpPr>
        <p:spPr>
          <a:xfrm>
            <a:off x="1183640" y="1325563"/>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rgbClr val="111111"/>
              </a:buClr>
              <a:buSzPts val="2000"/>
              <a:buNone/>
            </a:pPr>
            <a:r>
              <a:rPr i="0" lang="en-US" sz="2000">
                <a:solidFill>
                  <a:srgbClr val="111111"/>
                </a:solidFill>
                <a:latin typeface="Times New Roman"/>
                <a:ea typeface="Times New Roman"/>
                <a:cs typeface="Times New Roman"/>
                <a:sym typeface="Times New Roman"/>
              </a:rPr>
              <a:t>Phishing websites are duplicate web pages created to mimic real websites in-order to deceive people to get their personal information. </a:t>
            </a:r>
            <a:r>
              <a:rPr lang="en-US" sz="2000">
                <a:latin typeface="Times New Roman"/>
                <a:ea typeface="Times New Roman"/>
                <a:cs typeface="Times New Roman"/>
                <a:sym typeface="Times New Roman"/>
              </a:rPr>
              <a:t>Identifying these phishing websites is typically a challenging task because phishing is mainly a semantics-based attack, that mainly focuses on human vulnerabilities, not the network  or software vulnerabilities. Most of the phishing attacks are sent via email. </a:t>
            </a:r>
            <a:endParaRPr sz="200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descr="Image result for About Phishing" id="198" name="Google Shape;198;p17"/>
          <p:cNvPicPr preferRelativeResize="0"/>
          <p:nvPr/>
        </p:nvPicPr>
        <p:blipFill rotWithShape="1">
          <a:blip r:embed="rId3">
            <a:alphaModFix/>
          </a:blip>
          <a:srcRect b="0" l="0" r="0" t="0"/>
          <a:stretch/>
        </p:blipFill>
        <p:spPr>
          <a:xfrm>
            <a:off x="4099882" y="3561347"/>
            <a:ext cx="3728501" cy="2566086"/>
          </a:xfrm>
          <a:prstGeom prst="rect">
            <a:avLst/>
          </a:prstGeom>
          <a:noFill/>
          <a:ln>
            <a:noFill/>
          </a:ln>
          <a:effectLst>
            <a:reflection blurRad="0" dir="0" dist="0" endA="300" endPos="35000" kx="0" rotWithShape="0" algn="bl" stA="52000"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 calcmode="lin" valueType="num">
                                      <p:cBhvr additive="base">
                                        <p:cTn dur="500"/>
                                        <p:tgtEl>
                                          <p:spTgt spid="19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 calcmode="lin" valueType="num">
                                      <p:cBhvr additive="base">
                                        <p:cTn dur="500"/>
                                        <p:tgtEl>
                                          <p:spTgt spid="19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2705501" y="24249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b="1" lang="en-US" sz="5400">
                <a:latin typeface="Times New Roman"/>
                <a:ea typeface="Times New Roman"/>
                <a:cs typeface="Times New Roman"/>
                <a:sym typeface="Times New Roman"/>
              </a:rPr>
              <a:t>PROPOSED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1196604" y="3828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000"/>
              <a:buFont typeface="Times New Roman"/>
              <a:buNone/>
            </a:pPr>
            <a:r>
              <a:rPr b="1" lang="en-US" sz="4000">
                <a:solidFill>
                  <a:srgbClr val="1F3864"/>
                </a:solidFill>
                <a:latin typeface="Times New Roman"/>
                <a:ea typeface="Times New Roman"/>
                <a:cs typeface="Times New Roman"/>
                <a:sym typeface="Times New Roman"/>
              </a:rPr>
              <a:t>Proposed Solution</a:t>
            </a:r>
            <a:endParaRPr b="1" sz="4000">
              <a:solidFill>
                <a:srgbClr val="1F3864"/>
              </a:solidFill>
              <a:latin typeface="Times New Roman"/>
              <a:ea typeface="Times New Roman"/>
              <a:cs typeface="Times New Roman"/>
              <a:sym typeface="Times New Roman"/>
            </a:endParaRPr>
          </a:p>
        </p:txBody>
      </p:sp>
      <p:sp>
        <p:nvSpPr>
          <p:cNvPr id="209" name="Google Shape;209;p19"/>
          <p:cNvSpPr txBox="1"/>
          <p:nvPr>
            <p:ph idx="1" type="body"/>
          </p:nvPr>
        </p:nvSpPr>
        <p:spPr>
          <a:xfrm>
            <a:off x="1071476" y="1084715"/>
            <a:ext cx="10340605" cy="5494152"/>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Our proposed system is a website with comprehensive and </a:t>
            </a:r>
            <a:r>
              <a:rPr b="1" lang="en-US" sz="1800">
                <a:latin typeface="Times New Roman"/>
                <a:ea typeface="Times New Roman"/>
                <a:cs typeface="Times New Roman"/>
                <a:sym typeface="Times New Roman"/>
              </a:rPr>
              <a:t>multi-layered solution </a:t>
            </a:r>
            <a:r>
              <a:rPr lang="en-US" sz="1800">
                <a:latin typeface="Times New Roman"/>
                <a:ea typeface="Times New Roman"/>
                <a:cs typeface="Times New Roman"/>
                <a:sym typeface="Times New Roman"/>
              </a:rPr>
              <a:t>.</a:t>
            </a:r>
            <a:endParaRPr/>
          </a:p>
          <a:p>
            <a:pPr indent="-228600" lvl="0" marL="228600" rtl="0" algn="just">
              <a:lnSpc>
                <a:spcPct val="15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The system begins by </a:t>
            </a:r>
            <a:endParaRPr/>
          </a:p>
          <a:p>
            <a:pPr indent="-228600" lvl="0" marL="228600" rtl="0" algn="just">
              <a:lnSpc>
                <a:spcPct val="150000"/>
              </a:lnSpc>
              <a:spcBef>
                <a:spcPts val="1000"/>
              </a:spcBef>
              <a:spcAft>
                <a:spcPts val="0"/>
              </a:spcAft>
              <a:buClr>
                <a:schemeClr val="dk1"/>
              </a:buClr>
              <a:buSzPts val="1800"/>
              <a:buFont typeface="Noto Sans Symbols"/>
              <a:buChar char="⮚"/>
            </a:pPr>
            <a:r>
              <a:rPr b="1" lang="en-US" sz="1800">
                <a:latin typeface="Times New Roman"/>
                <a:ea typeface="Times New Roman"/>
                <a:cs typeface="Times New Roman"/>
                <a:sym typeface="Times New Roman"/>
              </a:rPr>
              <a:t>Meticulously scrutinizing </a:t>
            </a:r>
            <a:r>
              <a:rPr lang="en-US" sz="1800">
                <a:latin typeface="Times New Roman"/>
                <a:ea typeface="Times New Roman"/>
                <a:cs typeface="Times New Roman"/>
                <a:sym typeface="Times New Roman"/>
              </a:rPr>
              <a:t>the </a:t>
            </a:r>
            <a:r>
              <a:rPr b="1" lang="en-US" sz="1800">
                <a:latin typeface="Times New Roman"/>
                <a:ea typeface="Times New Roman"/>
                <a:cs typeface="Times New Roman"/>
                <a:sym typeface="Times New Roman"/>
              </a:rPr>
              <a:t>structure</a:t>
            </a:r>
            <a:r>
              <a:rPr lang="en-US" sz="1800">
                <a:latin typeface="Times New Roman"/>
                <a:ea typeface="Times New Roman"/>
                <a:cs typeface="Times New Roman"/>
                <a:sym typeface="Times New Roman"/>
              </a:rPr>
              <a:t> of the URL , alerting users to potential threats based on linguistic anomalies.</a:t>
            </a:r>
            <a:endParaRPr/>
          </a:p>
          <a:p>
            <a:pPr indent="-228600" lvl="0" marL="228600" rtl="0" algn="just">
              <a:lnSpc>
                <a:spcPct val="150000"/>
              </a:lnSpc>
              <a:spcBef>
                <a:spcPts val="10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 It then compares provided </a:t>
            </a:r>
            <a:r>
              <a:rPr b="1" lang="en-US" sz="1800">
                <a:latin typeface="Times New Roman"/>
                <a:ea typeface="Times New Roman"/>
                <a:cs typeface="Times New Roman"/>
                <a:sym typeface="Times New Roman"/>
              </a:rPr>
              <a:t>URLs</a:t>
            </a:r>
            <a:r>
              <a:rPr lang="en-US" sz="1800">
                <a:latin typeface="Times New Roman"/>
                <a:ea typeface="Times New Roman"/>
                <a:cs typeface="Times New Roman"/>
                <a:sym typeface="Times New Roman"/>
              </a:rPr>
              <a:t> to an extensive </a:t>
            </a:r>
            <a:r>
              <a:rPr b="1" lang="en-US" sz="1800">
                <a:latin typeface="Times New Roman"/>
                <a:ea typeface="Times New Roman"/>
                <a:cs typeface="Times New Roman"/>
                <a:sym typeface="Times New Roman"/>
              </a:rPr>
              <a:t>database</a:t>
            </a:r>
            <a:r>
              <a:rPr lang="en-US" sz="1800">
                <a:latin typeface="Times New Roman"/>
                <a:ea typeface="Times New Roman"/>
                <a:cs typeface="Times New Roman"/>
                <a:sym typeface="Times New Roman"/>
              </a:rPr>
              <a:t> of known phishing and malware-infested websites, offering instant alerts in case of a match.</a:t>
            </a:r>
            <a:endParaRPr/>
          </a:p>
          <a:p>
            <a:pPr indent="-228600" lvl="0" marL="228600" rtl="0" algn="just">
              <a:lnSpc>
                <a:spcPct val="150000"/>
              </a:lnSpc>
              <a:spcBef>
                <a:spcPts val="10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To further fortify security, we investigate the URLs for any </a:t>
            </a:r>
            <a:r>
              <a:rPr b="1" lang="en-US" sz="1800">
                <a:latin typeface="Times New Roman"/>
                <a:ea typeface="Times New Roman"/>
                <a:cs typeface="Times New Roman"/>
                <a:sym typeface="Times New Roman"/>
              </a:rPr>
              <a:t>port</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forwarding</a:t>
            </a:r>
            <a:r>
              <a:rPr lang="en-US" sz="1800">
                <a:latin typeface="Times New Roman"/>
                <a:ea typeface="Times New Roman"/>
                <a:cs typeface="Times New Roman"/>
                <a:sym typeface="Times New Roman"/>
              </a:rPr>
              <a:t> techniques, a common method used by cybercriminals.</a:t>
            </a:r>
            <a:endParaRPr/>
          </a:p>
          <a:p>
            <a:pPr indent="-228600" lvl="0" marL="228600" rtl="0" algn="just">
              <a:lnSpc>
                <a:spcPct val="150000"/>
              </a:lnSpc>
              <a:spcBef>
                <a:spcPts val="10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Finally, our system conducts </a:t>
            </a:r>
            <a:r>
              <a:rPr b="1" lang="en-US" sz="1800">
                <a:latin typeface="Times New Roman"/>
                <a:ea typeface="Times New Roman"/>
                <a:cs typeface="Times New Roman"/>
                <a:sym typeface="Times New Roman"/>
              </a:rPr>
              <a:t>Greek alphabet analysis</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Homographic attack URLs </a:t>
            </a:r>
            <a:r>
              <a:rPr lang="en-US" sz="1800">
                <a:latin typeface="Times New Roman"/>
                <a:ea typeface="Times New Roman"/>
                <a:cs typeface="Times New Roman"/>
                <a:sym typeface="Times New Roman"/>
              </a:rPr>
              <a:t>specifically targeting the presence of Greek characters within URLs and alerting the users or administrators.</a:t>
            </a:r>
            <a:endParaRPr/>
          </a:p>
          <a:p>
            <a:pPr indent="0" lvl="0" marL="0" rtl="0" algn="just">
              <a:lnSpc>
                <a:spcPct val="150000"/>
              </a:lnSpc>
              <a:spcBef>
                <a:spcPts val="1000"/>
              </a:spcBef>
              <a:spcAft>
                <a:spcPts val="0"/>
              </a:spcAft>
              <a:buClr>
                <a:schemeClr val="dk1"/>
              </a:buClr>
              <a:buSzPts val="1800"/>
              <a:buNone/>
            </a:pPr>
            <a:r>
              <a:t/>
            </a:r>
            <a:endParaRPr sz="1800">
              <a:latin typeface="Arial"/>
              <a:ea typeface="Arial"/>
              <a:cs typeface="Arial"/>
              <a:sym typeface="Arial"/>
            </a:endParaRPr>
          </a:p>
        </p:txBody>
      </p:sp>
    </p:spTree>
  </p:cSld>
  <p:clrMapOvr>
    <a:masterClrMapping/>
  </p:clrMapOvr>
  <p:transition p14:dur="100">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5063150" y="192675"/>
            <a:ext cx="8911687" cy="12808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Times New Roman"/>
              <a:buNone/>
            </a:pPr>
            <a:r>
              <a:rPr b="1" lang="en-US" u="sng">
                <a:solidFill>
                  <a:srgbClr val="2F5496"/>
                </a:solidFill>
                <a:latin typeface="Times New Roman"/>
                <a:ea typeface="Times New Roman"/>
                <a:cs typeface="Times New Roman"/>
                <a:sym typeface="Times New Roman"/>
              </a:rPr>
              <a:t>Outline</a:t>
            </a:r>
            <a:endParaRPr b="1" u="sng">
              <a:solidFill>
                <a:srgbClr val="2F5496"/>
              </a:solidFill>
              <a:latin typeface="Times New Roman"/>
              <a:ea typeface="Times New Roman"/>
              <a:cs typeface="Times New Roman"/>
              <a:sym typeface="Times New Roman"/>
            </a:endParaRPr>
          </a:p>
        </p:txBody>
      </p:sp>
      <p:sp>
        <p:nvSpPr>
          <p:cNvPr id="97" name="Google Shape;97;p2"/>
          <p:cNvSpPr txBox="1"/>
          <p:nvPr>
            <p:ph idx="1" type="body"/>
          </p:nvPr>
        </p:nvSpPr>
        <p:spPr>
          <a:xfrm>
            <a:off x="1815835" y="1221636"/>
            <a:ext cx="10786712" cy="479248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1800">
                <a:solidFill>
                  <a:schemeClr val="dk1"/>
                </a:solidFill>
                <a:latin typeface="Times New Roman"/>
                <a:ea typeface="Times New Roman"/>
                <a:cs typeface="Times New Roman"/>
                <a:sym typeface="Times New Roman"/>
              </a:rPr>
              <a:t>1.Abstract</a:t>
            </a:r>
            <a:endParaRPr/>
          </a:p>
          <a:p>
            <a:pPr indent="0" lvl="0" marL="0" rtl="0" algn="l">
              <a:lnSpc>
                <a:spcPct val="90000"/>
              </a:lnSpc>
              <a:spcBef>
                <a:spcPts val="1000"/>
              </a:spcBef>
              <a:spcAft>
                <a:spcPts val="0"/>
              </a:spcAft>
              <a:buClr>
                <a:schemeClr val="dk1"/>
              </a:buClr>
              <a:buSzPts val="1800"/>
              <a:buNone/>
            </a:pPr>
            <a:r>
              <a:rPr b="1" lang="en-US" sz="1800">
                <a:solidFill>
                  <a:schemeClr val="dk1"/>
                </a:solidFill>
                <a:latin typeface="Times New Roman"/>
                <a:ea typeface="Times New Roman"/>
                <a:cs typeface="Times New Roman"/>
                <a:sym typeface="Times New Roman"/>
              </a:rPr>
              <a:t>2.Introduction</a:t>
            </a:r>
            <a:endParaRPr/>
          </a:p>
          <a:p>
            <a:pPr indent="0" lvl="0" marL="0" rtl="0" algn="l">
              <a:lnSpc>
                <a:spcPct val="90000"/>
              </a:lnSpc>
              <a:spcBef>
                <a:spcPts val="1000"/>
              </a:spcBef>
              <a:spcAft>
                <a:spcPts val="0"/>
              </a:spcAft>
              <a:buClr>
                <a:schemeClr val="dk1"/>
              </a:buClr>
              <a:buSzPts val="1800"/>
              <a:buNone/>
            </a:pPr>
            <a:r>
              <a:rPr b="1" lang="en-US" sz="1800">
                <a:solidFill>
                  <a:schemeClr val="dk1"/>
                </a:solidFill>
                <a:latin typeface="Times New Roman"/>
                <a:ea typeface="Times New Roman"/>
                <a:cs typeface="Times New Roman"/>
                <a:sym typeface="Times New Roman"/>
              </a:rPr>
              <a:t>3.Literature Survey</a:t>
            </a:r>
            <a:endParaRPr/>
          </a:p>
          <a:p>
            <a:pPr indent="0" lvl="0" marL="0" rtl="0" algn="l">
              <a:lnSpc>
                <a:spcPct val="90000"/>
              </a:lnSpc>
              <a:spcBef>
                <a:spcPts val="1000"/>
              </a:spcBef>
              <a:spcAft>
                <a:spcPts val="0"/>
              </a:spcAft>
              <a:buClr>
                <a:schemeClr val="dk1"/>
              </a:buClr>
              <a:buSzPts val="1800"/>
              <a:buNone/>
            </a:pPr>
            <a:r>
              <a:rPr b="1" lang="en-US" sz="1800">
                <a:solidFill>
                  <a:schemeClr val="dk1"/>
                </a:solidFill>
                <a:latin typeface="Times New Roman"/>
                <a:ea typeface="Times New Roman"/>
                <a:cs typeface="Times New Roman"/>
                <a:sym typeface="Times New Roman"/>
              </a:rPr>
              <a:t>4.Existing Systems</a:t>
            </a:r>
            <a:endParaRPr/>
          </a:p>
          <a:p>
            <a:pPr indent="0" lvl="0" marL="0" rtl="0" algn="l">
              <a:lnSpc>
                <a:spcPct val="90000"/>
              </a:lnSpc>
              <a:spcBef>
                <a:spcPts val="100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   a.     </a:t>
            </a:r>
            <a:r>
              <a:rPr b="1" lang="en-US" sz="1800">
                <a:solidFill>
                  <a:schemeClr val="dk1"/>
                </a:solidFill>
                <a:latin typeface="Times New Roman"/>
                <a:ea typeface="Times New Roman"/>
                <a:cs typeface="Times New Roman"/>
                <a:sym typeface="Times New Roman"/>
              </a:rPr>
              <a:t>Problems in Existing System</a:t>
            </a:r>
            <a:endParaRPr/>
          </a:p>
          <a:p>
            <a:pPr indent="0" lvl="0" marL="0" rtl="0" algn="l">
              <a:lnSpc>
                <a:spcPct val="90000"/>
              </a:lnSpc>
              <a:spcBef>
                <a:spcPts val="1000"/>
              </a:spcBef>
              <a:spcAft>
                <a:spcPts val="0"/>
              </a:spcAft>
              <a:buClr>
                <a:schemeClr val="dk1"/>
              </a:buClr>
              <a:buSzPts val="1800"/>
              <a:buNone/>
            </a:pPr>
            <a:r>
              <a:rPr b="1" lang="en-US" sz="1800">
                <a:solidFill>
                  <a:schemeClr val="dk1"/>
                </a:solidFill>
                <a:latin typeface="Times New Roman"/>
                <a:ea typeface="Times New Roman"/>
                <a:cs typeface="Times New Roman"/>
                <a:sym typeface="Times New Roman"/>
              </a:rPr>
              <a:t>5.Problem Definition</a:t>
            </a:r>
            <a:endParaRPr/>
          </a:p>
          <a:p>
            <a:pPr indent="0" lvl="0" marL="0" rtl="0" algn="l">
              <a:lnSpc>
                <a:spcPct val="90000"/>
              </a:lnSpc>
              <a:spcBef>
                <a:spcPts val="1000"/>
              </a:spcBef>
              <a:spcAft>
                <a:spcPts val="0"/>
              </a:spcAft>
              <a:buClr>
                <a:schemeClr val="dk1"/>
              </a:buClr>
              <a:buSzPts val="1800"/>
              <a:buNone/>
            </a:pPr>
            <a:r>
              <a:rPr b="1" lang="en-US" sz="1800">
                <a:solidFill>
                  <a:schemeClr val="dk1"/>
                </a:solidFill>
                <a:latin typeface="Times New Roman"/>
                <a:ea typeface="Times New Roman"/>
                <a:cs typeface="Times New Roman"/>
                <a:sym typeface="Times New Roman"/>
              </a:rPr>
              <a:t>6.Proposed System</a:t>
            </a:r>
            <a:endParaRPr/>
          </a:p>
          <a:p>
            <a:pPr indent="0" lvl="0" marL="0" rtl="0" algn="l">
              <a:lnSpc>
                <a:spcPct val="90000"/>
              </a:lnSpc>
              <a:spcBef>
                <a:spcPts val="100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   a</a:t>
            </a:r>
            <a:r>
              <a:rPr b="1" lang="en-US" sz="1800">
                <a:solidFill>
                  <a:schemeClr val="dk1"/>
                </a:solidFill>
                <a:latin typeface="Times New Roman"/>
                <a:ea typeface="Times New Roman"/>
                <a:cs typeface="Times New Roman"/>
                <a:sym typeface="Times New Roman"/>
              </a:rPr>
              <a:t>.     Architecture</a:t>
            </a:r>
            <a:endParaRPr/>
          </a:p>
          <a:p>
            <a:pPr indent="0" lvl="0" marL="0" rtl="0" algn="l">
              <a:lnSpc>
                <a:spcPct val="90000"/>
              </a:lnSpc>
              <a:spcBef>
                <a:spcPts val="100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   b.    </a:t>
            </a:r>
            <a:r>
              <a:rPr b="1" lang="en-US" sz="1800">
                <a:solidFill>
                  <a:schemeClr val="dk1"/>
                </a:solidFill>
                <a:latin typeface="Times New Roman"/>
                <a:ea typeface="Times New Roman"/>
                <a:cs typeface="Times New Roman"/>
                <a:sym typeface="Times New Roman"/>
              </a:rPr>
              <a:t>Methodology</a:t>
            </a:r>
            <a:endParaRPr b="1" sz="18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   c.    </a:t>
            </a:r>
            <a:r>
              <a:rPr b="1" lang="en-US" sz="1800">
                <a:latin typeface="Times New Roman"/>
                <a:ea typeface="Times New Roman"/>
                <a:cs typeface="Times New Roman"/>
                <a:sym typeface="Times New Roman"/>
              </a:rPr>
              <a:t>System</a:t>
            </a:r>
            <a:r>
              <a:rPr b="1" lang="en-US" sz="1800">
                <a:solidFill>
                  <a:schemeClr val="dk1"/>
                </a:solidFill>
                <a:latin typeface="Times New Roman"/>
                <a:ea typeface="Times New Roman"/>
                <a:cs typeface="Times New Roman"/>
                <a:sym typeface="Times New Roman"/>
              </a:rPr>
              <a:t> Requirements</a:t>
            </a:r>
            <a:endParaRPr/>
          </a:p>
          <a:p>
            <a:pPr indent="0" lvl="0" marL="0" rtl="0" algn="l">
              <a:lnSpc>
                <a:spcPct val="90000"/>
              </a:lnSpc>
              <a:spcBef>
                <a:spcPts val="100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   d.     </a:t>
            </a:r>
            <a:r>
              <a:rPr b="1" lang="en-US" sz="1800">
                <a:solidFill>
                  <a:schemeClr val="dk1"/>
                </a:solidFill>
                <a:latin typeface="Times New Roman"/>
                <a:ea typeface="Times New Roman"/>
                <a:cs typeface="Times New Roman"/>
                <a:sym typeface="Times New Roman"/>
              </a:rPr>
              <a:t>Proposed system vs Existing System.</a:t>
            </a:r>
            <a:endParaRPr/>
          </a:p>
          <a:p>
            <a:pPr indent="0" lvl="0" marL="0" rtl="0" algn="l">
              <a:lnSpc>
                <a:spcPct val="90000"/>
              </a:lnSpc>
              <a:spcBef>
                <a:spcPts val="1000"/>
              </a:spcBef>
              <a:spcAft>
                <a:spcPts val="0"/>
              </a:spcAft>
              <a:buClr>
                <a:schemeClr val="dk1"/>
              </a:buClr>
              <a:buSzPts val="1800"/>
              <a:buNone/>
            </a:pPr>
            <a:r>
              <a:rPr b="1" lang="en-US" sz="1800">
                <a:solidFill>
                  <a:schemeClr val="dk1"/>
                </a:solidFill>
                <a:latin typeface="Times New Roman"/>
                <a:ea typeface="Times New Roman"/>
                <a:cs typeface="Times New Roman"/>
                <a:sym typeface="Times New Roman"/>
              </a:rPr>
              <a:t>7.Conclusion</a:t>
            </a:r>
            <a:endParaRPr/>
          </a:p>
          <a:p>
            <a:pPr indent="0" lvl="0" marL="0" rtl="0" algn="l">
              <a:lnSpc>
                <a:spcPct val="90000"/>
              </a:lnSpc>
              <a:spcBef>
                <a:spcPts val="1000"/>
              </a:spcBef>
              <a:spcAft>
                <a:spcPts val="0"/>
              </a:spcAft>
              <a:buClr>
                <a:schemeClr val="dk1"/>
              </a:buClr>
              <a:buSzPts val="1800"/>
              <a:buNone/>
            </a:pPr>
            <a:r>
              <a:rPr b="1" lang="en-US" sz="1800">
                <a:solidFill>
                  <a:schemeClr val="dk1"/>
                </a:solidFill>
                <a:latin typeface="Times New Roman"/>
                <a:ea typeface="Times New Roman"/>
                <a:cs typeface="Times New Roman"/>
                <a:sym typeface="Times New Roman"/>
              </a:rPr>
              <a:t>8.References</a:t>
            </a:r>
            <a:endParaRPr b="1" sz="1800">
              <a:solidFill>
                <a:schemeClr val="dk1"/>
              </a:solidFill>
              <a:latin typeface="Times New Roman"/>
              <a:ea typeface="Times New Roman"/>
              <a:cs typeface="Times New Roman"/>
              <a:sym typeface="Times New Roman"/>
            </a:endParaRPr>
          </a:p>
        </p:txBody>
      </p:sp>
      <p:pic>
        <p:nvPicPr>
          <p:cNvPr descr="Eyeball Cartoon Mascot Character With A Magnifying Glass ..." id="98" name="Google Shape;98;p2"/>
          <p:cNvPicPr preferRelativeResize="0"/>
          <p:nvPr/>
        </p:nvPicPr>
        <p:blipFill rotWithShape="1">
          <a:blip r:embed="rId3">
            <a:alphaModFix/>
          </a:blip>
          <a:srcRect b="0" l="0" r="0" t="0"/>
          <a:stretch/>
        </p:blipFill>
        <p:spPr>
          <a:xfrm>
            <a:off x="7412036" y="1886552"/>
            <a:ext cx="3628141" cy="3658630"/>
          </a:xfrm>
          <a:prstGeom prst="rect">
            <a:avLst/>
          </a:prstGeom>
          <a:noFill/>
          <a:ln>
            <a:noFill/>
          </a:ln>
        </p:spPr>
      </p:pic>
    </p:spTree>
  </p:cSld>
  <p:clrMapOvr>
    <a:masterClrMapping/>
  </p:clrMapOvr>
  <p:transition spd="slow" p14:dur="1500">
    <p:split orient="ver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555859" y="2694438"/>
            <a:ext cx="1143401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5400">
                <a:latin typeface="Times New Roman"/>
                <a:ea typeface="Times New Roman"/>
                <a:cs typeface="Times New Roman"/>
                <a:sym typeface="Times New Roman"/>
              </a:rPr>
              <a:t>ARCHITECTURE / BLOCK DIAGRAM</a:t>
            </a:r>
            <a:endParaRPr b="1">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pic>
        <p:nvPicPr>
          <p:cNvPr id="219" name="Google Shape;219;p21"/>
          <p:cNvPicPr preferRelativeResize="0"/>
          <p:nvPr>
            <p:ph idx="1" type="body"/>
          </p:nvPr>
        </p:nvPicPr>
        <p:blipFill rotWithShape="1">
          <a:blip r:embed="rId3">
            <a:alphaModFix/>
          </a:blip>
          <a:srcRect b="0" l="0" r="0" t="0"/>
          <a:stretch/>
        </p:blipFill>
        <p:spPr>
          <a:xfrm>
            <a:off x="65752" y="35560"/>
            <a:ext cx="12060496" cy="6822440"/>
          </a:xfrm>
          <a:prstGeom prst="rect">
            <a:avLst/>
          </a:prstGeom>
          <a:noFill/>
          <a:ln cap="flat" cmpd="sng" w="9525">
            <a:solidFill>
              <a:srgbClr val="0C0C0C"/>
            </a:solidFill>
            <a:prstDash val="solid"/>
            <a:round/>
            <a:headEnd len="sm" w="sm" type="none"/>
            <a:tailEnd len="sm" w="sm" type="none"/>
          </a:ln>
        </p:spPr>
      </p:pic>
    </p:spTree>
  </p:cSld>
  <p:clrMapOvr>
    <a:masterClrMapping/>
  </p:clrMapOvr>
  <mc:AlternateContent>
    <mc:Choice Requires="p14">
      <p:transition spd="slow" p14:dur="900">
        <p14:warp dir="in"/>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500"/>
                                        <p:tgtEl>
                                          <p:spTgt spid="219"/>
                                        </p:tgtEl>
                                        <p:attrNameLst>
                                          <p:attrName>ppt_w</p:attrName>
                                        </p:attrNameLst>
                                      </p:cBhvr>
                                      <p:tavLst>
                                        <p:tav fmla="" tm="0">
                                          <p:val>
                                            <p:strVal val="0"/>
                                          </p:val>
                                        </p:tav>
                                        <p:tav fmla="" tm="100000">
                                          <p:val>
                                            <p:strVal val="#ppt_w"/>
                                          </p:val>
                                        </p:tav>
                                      </p:tavLst>
                                    </p:anim>
                                    <p:anim calcmode="lin" valueType="num">
                                      <p:cBhvr additive="base">
                                        <p:cTn dur="500"/>
                                        <p:tgtEl>
                                          <p:spTgt spid="21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3273391" y="24538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b="1" lang="en-US" sz="5400">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822"/>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type="title"/>
          </p:nvPr>
        </p:nvSpPr>
        <p:spPr>
          <a:xfrm>
            <a:off x="2035417" y="366968"/>
            <a:ext cx="8911687" cy="8247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000"/>
              <a:buFont typeface="Times New Roman"/>
              <a:buNone/>
            </a:pPr>
            <a:r>
              <a:rPr b="1" lang="en-US" sz="4000">
                <a:solidFill>
                  <a:srgbClr val="2F5496"/>
                </a:solidFill>
                <a:latin typeface="Times New Roman"/>
                <a:ea typeface="Times New Roman"/>
                <a:cs typeface="Times New Roman"/>
                <a:sym typeface="Times New Roman"/>
              </a:rPr>
              <a:t>Methodology</a:t>
            </a:r>
            <a:endParaRPr b="1" sz="4000">
              <a:solidFill>
                <a:srgbClr val="2F5496"/>
              </a:solidFill>
              <a:latin typeface="Times New Roman"/>
              <a:ea typeface="Times New Roman"/>
              <a:cs typeface="Times New Roman"/>
              <a:sym typeface="Times New Roman"/>
            </a:endParaRPr>
          </a:p>
        </p:txBody>
      </p:sp>
      <p:sp>
        <p:nvSpPr>
          <p:cNvPr id="230" name="Google Shape;230;p23"/>
          <p:cNvSpPr txBox="1"/>
          <p:nvPr>
            <p:ph idx="1" type="body"/>
          </p:nvPr>
        </p:nvSpPr>
        <p:spPr>
          <a:xfrm>
            <a:off x="1244896" y="1396218"/>
            <a:ext cx="10561021" cy="7233920"/>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Clr>
                <a:srgbClr val="374151"/>
              </a:buClr>
              <a:buSzPts val="2000"/>
              <a:buChar char="•"/>
            </a:pPr>
            <a:r>
              <a:rPr b="0" i="0" lang="en-US" sz="2000">
                <a:solidFill>
                  <a:srgbClr val="374151"/>
                </a:solidFill>
                <a:latin typeface="Times New Roman"/>
                <a:ea typeface="Times New Roman"/>
                <a:cs typeface="Times New Roman"/>
                <a:sym typeface="Times New Roman"/>
              </a:rPr>
              <a:t>This comprehensive approach involves several layers of analysis to assess the legitimacy of URLs. The URL which we want to check has to be </a:t>
            </a:r>
            <a:r>
              <a:rPr lang="en-US" sz="2000">
                <a:solidFill>
                  <a:srgbClr val="374151"/>
                </a:solidFill>
                <a:latin typeface="Times New Roman"/>
                <a:ea typeface="Times New Roman"/>
                <a:cs typeface="Times New Roman"/>
                <a:sym typeface="Times New Roman"/>
              </a:rPr>
              <a:t>entered in the text box and click on the submit button for the result.</a:t>
            </a:r>
            <a:endParaRPr b="0" i="0" sz="2000">
              <a:solidFill>
                <a:srgbClr val="374151"/>
              </a:solidFill>
              <a:latin typeface="Times New Roman"/>
              <a:ea typeface="Times New Roman"/>
              <a:cs typeface="Times New Roman"/>
              <a:sym typeface="Times New Roman"/>
            </a:endParaRPr>
          </a:p>
          <a:p>
            <a:pPr indent="-228600" lvl="0" marL="228600" rtl="0" algn="just">
              <a:lnSpc>
                <a:spcPct val="150000"/>
              </a:lnSpc>
              <a:spcBef>
                <a:spcPts val="1000"/>
              </a:spcBef>
              <a:spcAft>
                <a:spcPts val="0"/>
              </a:spcAft>
              <a:buClr>
                <a:srgbClr val="374151"/>
              </a:buClr>
              <a:buSzPts val="2000"/>
              <a:buFont typeface="Noto Sans Symbols"/>
              <a:buChar char="⮚"/>
            </a:pPr>
            <a:r>
              <a:rPr b="1" lang="en-US" sz="2000">
                <a:solidFill>
                  <a:srgbClr val="374151"/>
                </a:solidFill>
                <a:latin typeface="Times New Roman"/>
                <a:ea typeface="Times New Roman"/>
                <a:cs typeface="Times New Roman"/>
                <a:sym typeface="Times New Roman"/>
              </a:rPr>
              <a:t>URL </a:t>
            </a:r>
            <a:r>
              <a:rPr b="1" i="0" lang="en-US" sz="2000">
                <a:solidFill>
                  <a:srgbClr val="374151"/>
                </a:solidFill>
                <a:latin typeface="Times New Roman"/>
                <a:ea typeface="Times New Roman"/>
                <a:cs typeface="Times New Roman"/>
                <a:sym typeface="Times New Roman"/>
              </a:rPr>
              <a:t>Analysis</a:t>
            </a:r>
            <a:endParaRPr sz="2000">
              <a:solidFill>
                <a:srgbClr val="374151"/>
              </a:solidFill>
              <a:latin typeface="Times New Roman"/>
              <a:ea typeface="Times New Roman"/>
              <a:cs typeface="Times New Roman"/>
              <a:sym typeface="Times New Roman"/>
            </a:endParaRPr>
          </a:p>
          <a:p>
            <a:pPr indent="-228600" lvl="0" marL="228600" rtl="0" algn="just">
              <a:lnSpc>
                <a:spcPct val="150000"/>
              </a:lnSpc>
              <a:spcBef>
                <a:spcPts val="1000"/>
              </a:spcBef>
              <a:spcAft>
                <a:spcPts val="0"/>
              </a:spcAft>
              <a:buClr>
                <a:srgbClr val="374151"/>
              </a:buClr>
              <a:buSzPts val="2000"/>
              <a:buFont typeface="Noto Sans Symbols"/>
              <a:buChar char="⮚"/>
            </a:pPr>
            <a:r>
              <a:rPr b="1" i="0" lang="en-US" sz="2000">
                <a:solidFill>
                  <a:srgbClr val="374151"/>
                </a:solidFill>
                <a:latin typeface="Times New Roman"/>
                <a:ea typeface="Times New Roman"/>
                <a:cs typeface="Times New Roman"/>
                <a:sym typeface="Times New Roman"/>
              </a:rPr>
              <a:t>Database Comparison</a:t>
            </a:r>
            <a:endParaRPr sz="2000">
              <a:solidFill>
                <a:srgbClr val="374151"/>
              </a:solidFill>
              <a:latin typeface="Times New Roman"/>
              <a:ea typeface="Times New Roman"/>
              <a:cs typeface="Times New Roman"/>
              <a:sym typeface="Times New Roman"/>
            </a:endParaRPr>
          </a:p>
          <a:p>
            <a:pPr indent="-228600" lvl="0" marL="228600" rtl="0" algn="just">
              <a:lnSpc>
                <a:spcPct val="150000"/>
              </a:lnSpc>
              <a:spcBef>
                <a:spcPts val="1000"/>
              </a:spcBef>
              <a:spcAft>
                <a:spcPts val="0"/>
              </a:spcAft>
              <a:buClr>
                <a:srgbClr val="374151"/>
              </a:buClr>
              <a:buSzPts val="2000"/>
              <a:buFont typeface="Noto Sans Symbols"/>
              <a:buChar char="⮚"/>
            </a:pPr>
            <a:r>
              <a:rPr b="1" i="0" lang="en-US" sz="2000">
                <a:solidFill>
                  <a:srgbClr val="374151"/>
                </a:solidFill>
                <a:latin typeface="Times New Roman"/>
                <a:ea typeface="Times New Roman"/>
                <a:cs typeface="Times New Roman"/>
                <a:sym typeface="Times New Roman"/>
              </a:rPr>
              <a:t>Port Forwarding Detection</a:t>
            </a:r>
            <a:endParaRPr sz="2000">
              <a:solidFill>
                <a:srgbClr val="374151"/>
              </a:solidFill>
              <a:latin typeface="Times New Roman"/>
              <a:ea typeface="Times New Roman"/>
              <a:cs typeface="Times New Roman"/>
              <a:sym typeface="Times New Roman"/>
            </a:endParaRPr>
          </a:p>
          <a:p>
            <a:pPr indent="-228600" lvl="0" marL="228600" rtl="0" algn="just">
              <a:lnSpc>
                <a:spcPct val="150000"/>
              </a:lnSpc>
              <a:spcBef>
                <a:spcPts val="1000"/>
              </a:spcBef>
              <a:spcAft>
                <a:spcPts val="0"/>
              </a:spcAft>
              <a:buClr>
                <a:srgbClr val="374151"/>
              </a:buClr>
              <a:buSzPts val="2000"/>
              <a:buFont typeface="Noto Sans Symbols"/>
              <a:buChar char="⮚"/>
            </a:pPr>
            <a:r>
              <a:rPr b="1" i="0" lang="en-US" sz="2000">
                <a:solidFill>
                  <a:srgbClr val="374151"/>
                </a:solidFill>
                <a:latin typeface="Times New Roman"/>
                <a:ea typeface="Times New Roman"/>
                <a:cs typeface="Times New Roman"/>
                <a:sym typeface="Times New Roman"/>
              </a:rPr>
              <a:t>Greek Alphabet Analysis and Homographs</a:t>
            </a:r>
            <a:endParaRPr sz="2000"/>
          </a:p>
        </p:txBody>
      </p:sp>
      <p:pic>
        <p:nvPicPr>
          <p:cNvPr descr="Cartoon little people with lamp idea. Hand drawn scene about creative  cooperation. Vector isolated on white background." id="231" name="Google Shape;231;p23"/>
          <p:cNvPicPr preferRelativeResize="0"/>
          <p:nvPr/>
        </p:nvPicPr>
        <p:blipFill rotWithShape="1">
          <a:blip r:embed="rId3">
            <a:alphaModFix/>
          </a:blip>
          <a:srcRect b="0" l="0" r="0" t="0"/>
          <a:stretch/>
        </p:blipFill>
        <p:spPr>
          <a:xfrm>
            <a:off x="6819799" y="2739441"/>
            <a:ext cx="4268503" cy="3062187"/>
          </a:xfrm>
          <a:prstGeom prst="rect">
            <a:avLst/>
          </a:prstGeom>
          <a:noFill/>
          <a:ln>
            <a:noFill/>
          </a:ln>
        </p:spPr>
      </p:pic>
    </p:spTree>
  </p:cSld>
  <p:clrMapOvr>
    <a:masterClrMapping/>
  </p:clrMapOvr>
  <p:transition spd="slow" p14:dur="1500">
    <p:split orient="ver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4"/>
          <p:cNvPicPr preferRelativeResize="0"/>
          <p:nvPr/>
        </p:nvPicPr>
        <p:blipFill rotWithShape="1">
          <a:blip r:embed="rId3">
            <a:alphaModFix/>
          </a:blip>
          <a:srcRect b="0" l="0" r="0" t="0"/>
          <a:stretch/>
        </p:blipFill>
        <p:spPr>
          <a:xfrm>
            <a:off x="2883158" y="424543"/>
            <a:ext cx="5701006" cy="6293498"/>
          </a:xfrm>
          <a:prstGeom prst="rect">
            <a:avLst/>
          </a:prstGeom>
          <a:noFill/>
          <a:ln>
            <a:noFill/>
          </a:ln>
        </p:spPr>
      </p:pic>
      <p:sp>
        <p:nvSpPr>
          <p:cNvPr id="237" name="Google Shape;237;p24"/>
          <p:cNvSpPr txBox="1"/>
          <p:nvPr/>
        </p:nvSpPr>
        <p:spPr>
          <a:xfrm>
            <a:off x="3993502" y="55211"/>
            <a:ext cx="27025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Accuracy of each approach</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3572069" y="27181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E4E79"/>
              </a:buClr>
              <a:buSzPts val="3600"/>
              <a:buFont typeface="Times New Roman"/>
              <a:buNone/>
            </a:pPr>
            <a:r>
              <a:rPr b="1" lang="en-US" sz="3600">
                <a:solidFill>
                  <a:srgbClr val="1E4E79"/>
                </a:solidFill>
                <a:latin typeface="Times New Roman"/>
                <a:ea typeface="Times New Roman"/>
                <a:cs typeface="Times New Roman"/>
                <a:sym typeface="Times New Roman"/>
              </a:rPr>
              <a:t>System Requirements</a:t>
            </a:r>
            <a:endParaRPr b="1" sz="3600">
              <a:solidFill>
                <a:srgbClr val="1E4E79"/>
              </a:solidFill>
              <a:latin typeface="Times New Roman"/>
              <a:ea typeface="Times New Roman"/>
              <a:cs typeface="Times New Roman"/>
              <a:sym typeface="Times New Roman"/>
            </a:endParaRPr>
          </a:p>
        </p:txBody>
      </p:sp>
      <p:sp>
        <p:nvSpPr>
          <p:cNvPr id="243" name="Google Shape;243;p25"/>
          <p:cNvSpPr txBox="1"/>
          <p:nvPr/>
        </p:nvSpPr>
        <p:spPr>
          <a:xfrm>
            <a:off x="1534885" y="1597382"/>
            <a:ext cx="8756700" cy="397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Hardware Requirements: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RAM                                         : 16 GB or above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Processor                                  : intel i5 or above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Software Requirements:</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Operating System (used)          : Windows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Programming Language           : Python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Technologies  used                   : Python Libraries , Flask framework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Editor                                        : Visual Studio code</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aphicFrame>
        <p:nvGraphicFramePr>
          <p:cNvPr id="248" name="Google Shape;248;p26"/>
          <p:cNvGraphicFramePr/>
          <p:nvPr/>
        </p:nvGraphicFramePr>
        <p:xfrm>
          <a:off x="838200" y="1825623"/>
          <a:ext cx="3000000" cy="3000000"/>
        </p:xfrm>
        <a:graphic>
          <a:graphicData uri="http://schemas.openxmlformats.org/drawingml/2006/table">
            <a:tbl>
              <a:tblPr bandRow="1" firstRow="1">
                <a:noFill/>
                <a:tableStyleId>{DFAB2500-3E1D-4E80-A413-C37D394658DC}</a:tableStyleId>
              </a:tblPr>
              <a:tblGrid>
                <a:gridCol w="5257800"/>
                <a:gridCol w="5257800"/>
              </a:tblGrid>
              <a:tr h="905575">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91450" marL="91450"/>
                </a:tc>
              </a:tr>
              <a:tr h="905575">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More Accurate </a:t>
                      </a:r>
                      <a:endParaRPr/>
                    </a:p>
                  </a:txBody>
                  <a:tcPr marT="45725" marB="45725" marR="91450" marL="91450"/>
                </a:tc>
                <a:tc>
                  <a:txBody>
                    <a:bodyPr/>
                    <a:lstStyle/>
                    <a:p>
                      <a:pPr indent="0" lvl="0" marL="0" marR="0" rtl="0" algn="ctr">
                        <a:spcBef>
                          <a:spcPts val="0"/>
                        </a:spcBef>
                        <a:spcAft>
                          <a:spcPts val="0"/>
                        </a:spcAft>
                        <a:buNone/>
                      </a:pPr>
                      <a:r>
                        <a:rPr b="0" lang="en-US" sz="1800" u="none" cap="none" strike="noStrike">
                          <a:latin typeface="Times New Roman"/>
                          <a:ea typeface="Times New Roman"/>
                          <a:cs typeface="Times New Roman"/>
                          <a:sym typeface="Times New Roman"/>
                        </a:rPr>
                        <a:t>Less Accurate</a:t>
                      </a:r>
                      <a:endParaRPr/>
                    </a:p>
                  </a:txBody>
                  <a:tcPr marT="45725" marB="45725" marR="91450" marL="91450"/>
                </a:tc>
              </a:tr>
              <a:tr h="905575">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Can detect unknown attacks and alert the users</a:t>
                      </a:r>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Inability to Detect unknown attacks</a:t>
                      </a:r>
                      <a:endParaRPr/>
                    </a:p>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91450" marL="91450"/>
                </a:tc>
              </a:tr>
              <a:tr h="905575">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Multi- Layered Approach</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 Single – Layered Approach</a:t>
                      </a:r>
                      <a:endParaRPr/>
                    </a:p>
                  </a:txBody>
                  <a:tcPr marT="45725" marB="45725" marR="91450" marL="91450"/>
                </a:tc>
              </a:tr>
            </a:tbl>
          </a:graphicData>
        </a:graphic>
      </p:graphicFrame>
      <p:sp>
        <p:nvSpPr>
          <p:cNvPr id="249" name="Google Shape;249;p26"/>
          <p:cNvSpPr txBox="1"/>
          <p:nvPr/>
        </p:nvSpPr>
        <p:spPr>
          <a:xfrm>
            <a:off x="2281188" y="2030930"/>
            <a:ext cx="24481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PROPOSED SYSTEM</a:t>
            </a:r>
            <a:endParaRPr/>
          </a:p>
        </p:txBody>
      </p:sp>
      <p:sp>
        <p:nvSpPr>
          <p:cNvPr id="250" name="Google Shape;250;p26"/>
          <p:cNvSpPr txBox="1"/>
          <p:nvPr/>
        </p:nvSpPr>
        <p:spPr>
          <a:xfrm>
            <a:off x="7536582" y="2030930"/>
            <a:ext cx="2319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EXISTING SYSTEM</a:t>
            </a:r>
            <a:endParaRPr/>
          </a:p>
        </p:txBody>
      </p:sp>
      <p:sp>
        <p:nvSpPr>
          <p:cNvPr id="251" name="Google Shape;251;p26"/>
          <p:cNvSpPr txBox="1"/>
          <p:nvPr/>
        </p:nvSpPr>
        <p:spPr>
          <a:xfrm>
            <a:off x="2589197" y="763770"/>
            <a:ext cx="103615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PROPOSED vs EXISTING SYSTEM</a:t>
            </a:r>
            <a:endParaRPr/>
          </a:p>
        </p:txBody>
      </p:sp>
    </p:spTree>
  </p:cSld>
  <p:clrMapOvr>
    <a:masterClrMapping/>
  </p:clrMapOvr>
  <p:transition spd="slow" p14:dur="1500">
    <p:split orient="ver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998986" y="564453"/>
            <a:ext cx="10515600" cy="103094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Times New Roman"/>
              <a:buNone/>
            </a:pPr>
            <a:r>
              <a:rPr b="1" lang="en-US">
                <a:solidFill>
                  <a:srgbClr val="1F3864"/>
                </a:solidFill>
                <a:latin typeface="Times New Roman"/>
                <a:ea typeface="Times New Roman"/>
                <a:cs typeface="Times New Roman"/>
                <a:sym typeface="Times New Roman"/>
              </a:rPr>
              <a:t>Conclusion</a:t>
            </a:r>
            <a:endParaRPr b="1">
              <a:solidFill>
                <a:srgbClr val="1F3864"/>
              </a:solidFill>
              <a:latin typeface="Times New Roman"/>
              <a:ea typeface="Times New Roman"/>
              <a:cs typeface="Times New Roman"/>
              <a:sym typeface="Times New Roman"/>
            </a:endParaRPr>
          </a:p>
        </p:txBody>
      </p:sp>
      <p:sp>
        <p:nvSpPr>
          <p:cNvPr id="257" name="Google Shape;257;p27"/>
          <p:cNvSpPr txBox="1"/>
          <p:nvPr>
            <p:ph idx="1" type="body"/>
          </p:nvPr>
        </p:nvSpPr>
        <p:spPr>
          <a:xfrm>
            <a:off x="715478" y="1836170"/>
            <a:ext cx="7311991" cy="4203683"/>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Our project is a </a:t>
            </a:r>
            <a:r>
              <a:rPr b="1" lang="en-US" sz="2000">
                <a:solidFill>
                  <a:schemeClr val="dk1"/>
                </a:solidFill>
                <a:latin typeface="Times New Roman"/>
                <a:ea typeface="Times New Roman"/>
                <a:cs typeface="Times New Roman"/>
                <a:sym typeface="Times New Roman"/>
              </a:rPr>
              <a:t>major advancement </a:t>
            </a:r>
            <a:r>
              <a:rPr lang="en-US" sz="2000">
                <a:solidFill>
                  <a:schemeClr val="dk1"/>
                </a:solidFill>
                <a:latin typeface="Times New Roman"/>
                <a:ea typeface="Times New Roman"/>
                <a:cs typeface="Times New Roman"/>
                <a:sym typeface="Times New Roman"/>
              </a:rPr>
              <a:t>in online security, countering phishing and malware threats with a multi-layered approach.</a:t>
            </a:r>
            <a:endParaRPr/>
          </a:p>
          <a:p>
            <a:pPr indent="0" lvl="0" marL="0" rtl="0" algn="just">
              <a:lnSpc>
                <a:spcPct val="150000"/>
              </a:lnSpc>
              <a:spcBef>
                <a:spcPts val="10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 Our system detects </a:t>
            </a:r>
            <a:r>
              <a:rPr b="1" lang="en-US" sz="2000">
                <a:solidFill>
                  <a:schemeClr val="dk1"/>
                </a:solidFill>
                <a:latin typeface="Times New Roman"/>
                <a:ea typeface="Times New Roman"/>
                <a:cs typeface="Times New Roman"/>
                <a:sym typeface="Times New Roman"/>
              </a:rPr>
              <a:t>semantic anomalies </a:t>
            </a:r>
            <a:r>
              <a:rPr lang="en-US" sz="2000">
                <a:solidFill>
                  <a:schemeClr val="dk1"/>
                </a:solidFill>
                <a:latin typeface="Times New Roman"/>
                <a:ea typeface="Times New Roman"/>
                <a:cs typeface="Times New Roman"/>
                <a:sym typeface="Times New Roman"/>
              </a:rPr>
              <a:t>and </a:t>
            </a:r>
            <a:r>
              <a:rPr b="1" lang="en-US" sz="2000">
                <a:solidFill>
                  <a:schemeClr val="dk1"/>
                </a:solidFill>
                <a:latin typeface="Times New Roman"/>
                <a:ea typeface="Times New Roman"/>
                <a:cs typeface="Times New Roman"/>
                <a:sym typeface="Times New Roman"/>
              </a:rPr>
              <a:t>evolving cybercriminal techniques</a:t>
            </a:r>
            <a:r>
              <a:rPr lang="en-US" sz="2000">
                <a:solidFill>
                  <a:schemeClr val="dk1"/>
                </a:solidFill>
                <a:latin typeface="Times New Roman"/>
                <a:ea typeface="Times New Roman"/>
                <a:cs typeface="Times New Roman"/>
                <a:sym typeface="Times New Roman"/>
              </a:rPr>
              <a:t>, promptly alerting users. </a:t>
            </a:r>
            <a:endParaRPr/>
          </a:p>
          <a:p>
            <a:pPr indent="0" lvl="0" marL="0" rtl="0" algn="just">
              <a:lnSpc>
                <a:spcPct val="150000"/>
              </a:lnSpc>
              <a:spcBef>
                <a:spcPts val="10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We aim to significantly </a:t>
            </a:r>
            <a:r>
              <a:rPr b="1" lang="en-US" sz="2000">
                <a:solidFill>
                  <a:schemeClr val="dk1"/>
                </a:solidFill>
                <a:latin typeface="Times New Roman"/>
                <a:ea typeface="Times New Roman"/>
                <a:cs typeface="Times New Roman"/>
                <a:sym typeface="Times New Roman"/>
              </a:rPr>
              <a:t>reduce</a:t>
            </a:r>
            <a:r>
              <a:rPr lang="en-US" sz="2000">
                <a:solidFill>
                  <a:schemeClr val="dk1"/>
                </a:solidFill>
                <a:latin typeface="Times New Roman"/>
                <a:ea typeface="Times New Roman"/>
                <a:cs typeface="Times New Roman"/>
                <a:sym typeface="Times New Roman"/>
              </a:rPr>
              <a:t> phishing and malware success rates, creating a safer digital environment. </a:t>
            </a:r>
            <a:endParaRPr b="0" i="0" sz="500">
              <a:solidFill>
                <a:srgbClr val="242424"/>
              </a:solidFill>
              <a:latin typeface="Times New Roman"/>
              <a:ea typeface="Times New Roman"/>
              <a:cs typeface="Times New Roman"/>
              <a:sym typeface="Times New Roman"/>
            </a:endParaRPr>
          </a:p>
        </p:txBody>
      </p:sp>
      <p:pic>
        <p:nvPicPr>
          <p:cNvPr descr="Final thoughts, conclusion or summary of all study topics, thinking about  solutions, result, outcome or opinion from business case study concept,  businessman with lightbulb idea of final thoughts. 4669652 Vector Art at" id="258" name="Google Shape;258;p27"/>
          <p:cNvPicPr preferRelativeResize="0"/>
          <p:nvPr/>
        </p:nvPicPr>
        <p:blipFill rotWithShape="1">
          <a:blip r:embed="rId3">
            <a:alphaModFix/>
          </a:blip>
          <a:srcRect b="0" l="0" r="0" t="0"/>
          <a:stretch/>
        </p:blipFill>
        <p:spPr>
          <a:xfrm>
            <a:off x="8424662" y="1911408"/>
            <a:ext cx="3273973" cy="2978225"/>
          </a:xfrm>
          <a:prstGeom prst="rect">
            <a:avLst/>
          </a:prstGeom>
          <a:noFill/>
          <a:ln>
            <a:noFill/>
          </a:ln>
        </p:spPr>
      </p:pic>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608938" y="519313"/>
            <a:ext cx="10515600" cy="1325563"/>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rgbClr val="1F3864"/>
              </a:buClr>
              <a:buSzPts val="4000"/>
              <a:buFont typeface="Noto Sans Symbols"/>
              <a:buChar char="⮚"/>
            </a:pPr>
            <a:r>
              <a:rPr b="1" lang="en-US" sz="4000">
                <a:solidFill>
                  <a:srgbClr val="1F3864"/>
                </a:solidFill>
                <a:latin typeface="Times New Roman"/>
                <a:ea typeface="Times New Roman"/>
                <a:cs typeface="Times New Roman"/>
                <a:sym typeface="Times New Roman"/>
              </a:rPr>
              <a:t>Future Scope :</a:t>
            </a:r>
            <a:endParaRPr/>
          </a:p>
        </p:txBody>
      </p:sp>
      <p:sp>
        <p:nvSpPr>
          <p:cNvPr id="264" name="Google Shape;264;p28"/>
          <p:cNvSpPr txBox="1"/>
          <p:nvPr>
            <p:ph idx="1" type="body"/>
          </p:nvPr>
        </p:nvSpPr>
        <p:spPr>
          <a:xfrm>
            <a:off x="404262" y="1844876"/>
            <a:ext cx="7401826" cy="310034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323F4F"/>
              </a:buClr>
              <a:buSzPts val="2000"/>
              <a:buChar char="•"/>
            </a:pPr>
            <a:r>
              <a:rPr b="1" lang="en-US" sz="2000" u="sng">
                <a:solidFill>
                  <a:srgbClr val="323F4F"/>
                </a:solidFill>
                <a:latin typeface="Times New Roman"/>
                <a:ea typeface="Times New Roman"/>
                <a:cs typeface="Times New Roman"/>
                <a:sym typeface="Times New Roman"/>
              </a:rPr>
              <a:t>Extension for e-mail and message application:</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Sending the phishing mails and messages directly to the spam folder of email and messaging application respectively. </a:t>
            </a:r>
            <a:endParaRPr/>
          </a:p>
          <a:p>
            <a:pPr indent="-228600" lvl="0" marL="228600" rtl="0" algn="just">
              <a:lnSpc>
                <a:spcPct val="150000"/>
              </a:lnSpc>
              <a:spcBef>
                <a:spcPts val="1000"/>
              </a:spcBef>
              <a:spcAft>
                <a:spcPts val="0"/>
              </a:spcAft>
              <a:buClr>
                <a:schemeClr val="dk1"/>
              </a:buClr>
              <a:buSzPts val="2000"/>
              <a:buChar char="•"/>
            </a:pPr>
            <a:r>
              <a:rPr lang="en-US" sz="2000" u="sng">
                <a:latin typeface="Times New Roman"/>
                <a:ea typeface="Times New Roman"/>
                <a:cs typeface="Times New Roman"/>
                <a:sym typeface="Times New Roman"/>
              </a:rPr>
              <a:t> </a:t>
            </a:r>
            <a:r>
              <a:rPr b="1" lang="en-US" sz="2000" u="sng">
                <a:latin typeface="Times New Roman"/>
                <a:ea typeface="Times New Roman"/>
                <a:cs typeface="Times New Roman"/>
                <a:sym typeface="Times New Roman"/>
              </a:rPr>
              <a:t>User</a:t>
            </a:r>
            <a:r>
              <a:rPr lang="en-US" sz="2000" u="sng">
                <a:latin typeface="Times New Roman"/>
                <a:ea typeface="Times New Roman"/>
                <a:cs typeface="Times New Roman"/>
                <a:sym typeface="Times New Roman"/>
              </a:rPr>
              <a:t> </a:t>
            </a:r>
            <a:r>
              <a:rPr b="1" lang="en-US" sz="2000" u="sng">
                <a:latin typeface="Times New Roman"/>
                <a:ea typeface="Times New Roman"/>
                <a:cs typeface="Times New Roman"/>
                <a:sym typeface="Times New Roman"/>
              </a:rPr>
              <a:t>Education</a:t>
            </a:r>
            <a:r>
              <a:rPr lang="en-US" sz="2000" u="sng">
                <a:latin typeface="Times New Roman"/>
                <a:ea typeface="Times New Roman"/>
                <a:cs typeface="Times New Roman"/>
                <a:sym typeface="Times New Roman"/>
              </a:rPr>
              <a:t>:</a:t>
            </a:r>
            <a:endParaRPr/>
          </a:p>
          <a:p>
            <a:pPr indent="0" lvl="0" marL="0" rtl="0" algn="just">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Develop features or modules that provide educational content to users, helping them recognize and avoid phishing attempts. This could include interactive tutorials, quizzes or simulated phishing exercises.</a:t>
            </a:r>
            <a:endParaRPr/>
          </a:p>
        </p:txBody>
      </p:sp>
      <p:pic>
        <p:nvPicPr>
          <p:cNvPr descr="Scope Work Images - Free Download on Freepik" id="265" name="Google Shape;265;p28"/>
          <p:cNvPicPr preferRelativeResize="0"/>
          <p:nvPr/>
        </p:nvPicPr>
        <p:blipFill rotWithShape="1">
          <a:blip r:embed="rId3">
            <a:alphaModFix/>
          </a:blip>
          <a:srcRect b="0" l="0" r="0" t="0"/>
          <a:stretch/>
        </p:blipFill>
        <p:spPr>
          <a:xfrm>
            <a:off x="7732574" y="1584649"/>
            <a:ext cx="4307648" cy="32183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5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5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500"/>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500"/>
                                        <p:tgtEl>
                                          <p:spTgt spid="26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3850908" y="14574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REFERENCES </a:t>
            </a:r>
            <a:endParaRPr/>
          </a:p>
        </p:txBody>
      </p:sp>
      <p:sp>
        <p:nvSpPr>
          <p:cNvPr id="271" name="Google Shape;271;p29"/>
          <p:cNvSpPr txBox="1"/>
          <p:nvPr>
            <p:ph idx="1" type="body"/>
          </p:nvPr>
        </p:nvSpPr>
        <p:spPr>
          <a:xfrm>
            <a:off x="838199" y="596766"/>
            <a:ext cx="11282265" cy="6420051"/>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2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1)Author:</a:t>
            </a:r>
            <a:r>
              <a:rPr lang="en-US" sz="2000">
                <a:solidFill>
                  <a:srgbClr val="FF0000"/>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Emalderson ,Published in the year 2022</a:t>
            </a:r>
            <a:endParaRPr/>
          </a:p>
          <a:p>
            <a:pPr indent="0" lvl="0" marL="0" rtl="0" algn="l">
              <a:lnSpc>
                <a:spcPct val="200000"/>
              </a:lnSpc>
              <a:spcBef>
                <a:spcPts val="1000"/>
              </a:spcBef>
              <a:spcAft>
                <a:spcPts val="0"/>
              </a:spcAft>
              <a:buClr>
                <a:srgbClr val="0000FF"/>
              </a:buClr>
              <a:buSzPts val="2000"/>
              <a:buNone/>
            </a:pPr>
            <a:r>
              <a:rPr lang="en-US" sz="2000" u="sng">
                <a:solidFill>
                  <a:srgbClr val="0000FF"/>
                </a:solidFill>
                <a:latin typeface="Times New Roman"/>
                <a:ea typeface="Times New Roman"/>
                <a:cs typeface="Times New Roman"/>
                <a:sym typeface="Times New Roman"/>
                <a:hlinkClick r:id="rId3">
                  <a:extLst>
                    <a:ext uri="{A12FA001-AC4F-418D-AE19-62706E023703}">
                      <ahyp:hlinkClr val="tx"/>
                    </a:ext>
                  </a:extLst>
                </a:hlinkClick>
              </a:rPr>
              <a:t>https://github.com/emalderson/ThePhish</a:t>
            </a:r>
            <a:br>
              <a:rPr lang="en-US" sz="2000" u="sng">
                <a:solidFill>
                  <a:srgbClr val="0000FF"/>
                </a:solidFill>
                <a:latin typeface="Times New Roman"/>
                <a:ea typeface="Times New Roman"/>
                <a:cs typeface="Times New Roman"/>
                <a:sym typeface="Times New Roman"/>
              </a:rPr>
            </a:br>
            <a:r>
              <a:rPr lang="en-US" sz="2000">
                <a:solidFill>
                  <a:srgbClr val="FF0000"/>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2) Author : Ashit kumar Datta, Published on </a:t>
            </a:r>
            <a:r>
              <a:rPr b="0" i="0" lang="en-US" sz="1800">
                <a:latin typeface="Times New Roman"/>
                <a:ea typeface="Times New Roman"/>
                <a:cs typeface="Times New Roman"/>
                <a:sym typeface="Times New Roman"/>
              </a:rPr>
              <a:t>2021 Oct </a:t>
            </a:r>
            <a:r>
              <a:rPr lang="en-US" sz="2000" u="sng">
                <a:solidFill>
                  <a:srgbClr val="0000FF"/>
                </a:solidFill>
                <a:latin typeface="Times New Roman"/>
                <a:ea typeface="Times New Roman"/>
                <a:cs typeface="Times New Roman"/>
                <a:sym typeface="Times New Roman"/>
                <a:hlinkClick r:id="rId4">
                  <a:extLst>
                    <a:ext uri="{A12FA001-AC4F-418D-AE19-62706E023703}">
                      <ahyp:hlinkClr val="tx"/>
                    </a:ext>
                  </a:extLst>
                </a:hlinkClick>
              </a:rPr>
              <a:t>https://www.ncbi.nlm.nih.gov/pmc/articles/PMC8504731/</a:t>
            </a:r>
            <a:endParaRPr sz="2000">
              <a:latin typeface="Times New Roman"/>
              <a:ea typeface="Times New Roman"/>
              <a:cs typeface="Times New Roman"/>
              <a:sym typeface="Times New Roman"/>
            </a:endParaRPr>
          </a:p>
          <a:p>
            <a:pPr indent="0" lvl="0" marL="0" rtl="0" algn="l">
              <a:lnSpc>
                <a:spcPct val="2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3) Author : </a:t>
            </a:r>
            <a:r>
              <a:rPr b="0" i="0" lang="en-US" sz="1800">
                <a:solidFill>
                  <a:srgbClr val="000000"/>
                </a:solidFill>
                <a:latin typeface="Times New Roman"/>
                <a:ea typeface="Times New Roman"/>
                <a:cs typeface="Times New Roman"/>
                <a:sym typeface="Times New Roman"/>
              </a:rPr>
              <a:t>Fatima Salahdine, Zakaria El Mrabet, Naima Kaabouch, Published on 2022 January.</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   </a:t>
            </a:r>
            <a:r>
              <a:rPr lang="en-US" sz="2000" u="sng">
                <a:solidFill>
                  <a:schemeClr val="hlink"/>
                </a:solidFill>
                <a:latin typeface="Times New Roman"/>
                <a:ea typeface="Times New Roman"/>
                <a:cs typeface="Times New Roman"/>
                <a:sym typeface="Times New Roman"/>
                <a:hlinkClick r:id="rId5"/>
              </a:rPr>
              <a:t>https://www.researchgate.net/publication/358142755_Phishing_Attacks_Detection_--</a:t>
            </a:r>
            <a:r>
              <a:rPr lang="en-US" sz="2000">
                <a:latin typeface="Times New Roman"/>
                <a:ea typeface="Times New Roman"/>
                <a:cs typeface="Times New Roman"/>
                <a:sym typeface="Times New Roman"/>
              </a:rPr>
              <a:t>    </a:t>
            </a:r>
            <a:endParaRPr/>
          </a:p>
          <a:p>
            <a:pPr indent="0" lvl="0" marL="0" rtl="0" algn="l">
              <a:lnSpc>
                <a:spcPct val="2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4)  </a:t>
            </a:r>
            <a:r>
              <a:rPr lang="en-US" sz="2000" u="sng">
                <a:solidFill>
                  <a:srgbClr val="0070C0"/>
                </a:solidFill>
                <a:latin typeface="Times New Roman"/>
                <a:ea typeface="Times New Roman"/>
                <a:cs typeface="Times New Roman"/>
                <a:sym typeface="Times New Roman"/>
              </a:rPr>
              <a:t>https://www.sciencedirect.com/science/article/pii/S1319157823000034</a:t>
            </a:r>
            <a:endParaRPr sz="2000" u="sng">
              <a:solidFill>
                <a:srgbClr val="0070C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197417" y="247305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b="1" lang="en-US" sz="5400">
                <a:latin typeface="Times New Roman"/>
                <a:ea typeface="Times New Roman"/>
                <a:cs typeface="Times New Roman"/>
                <a:sym typeface="Times New Roman"/>
              </a:rPr>
              <a:t>ABSTRACT</a:t>
            </a:r>
            <a:endParaRPr/>
          </a:p>
        </p:txBody>
      </p:sp>
    </p:spTree>
  </p:cSld>
  <p:clrMapOvr>
    <a:masterClrMapping/>
  </p:clrMapOvr>
  <p:transition spd="slow" p14:dur="1600">
    <p:blinds dir="ver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2958684" y="2473230"/>
            <a:ext cx="8911687" cy="1280890"/>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rgbClr val="FF0000"/>
              </a:buClr>
              <a:buSzPts val="8800"/>
              <a:buFont typeface="Times New Roman"/>
              <a:buNone/>
            </a:pPr>
            <a:r>
              <a:rPr b="1" lang="en-US" sz="8800">
                <a:solidFill>
                  <a:srgbClr val="FF0000"/>
                </a:solidFill>
                <a:latin typeface="Times New Roman"/>
                <a:ea typeface="Times New Roman"/>
                <a:cs typeface="Times New Roman"/>
                <a:sym typeface="Times New Roman"/>
              </a:rPr>
              <a:t>THANKYOU</a:t>
            </a:r>
            <a:endParaRPr b="1" sz="8800">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2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319544" y="152793"/>
            <a:ext cx="11264153"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000"/>
              <a:buFont typeface="Times New Roman"/>
              <a:buNone/>
            </a:pPr>
            <a:r>
              <a:rPr b="1" lang="en-US" sz="4000">
                <a:solidFill>
                  <a:srgbClr val="2F5496"/>
                </a:solidFill>
                <a:latin typeface="Times New Roman"/>
                <a:ea typeface="Times New Roman"/>
                <a:cs typeface="Times New Roman"/>
                <a:sym typeface="Times New Roman"/>
              </a:rPr>
              <a:t>Abstract</a:t>
            </a:r>
            <a:endParaRPr b="1" sz="4000">
              <a:solidFill>
                <a:srgbClr val="2F5496"/>
              </a:solidFill>
              <a:latin typeface="Times New Roman"/>
              <a:ea typeface="Times New Roman"/>
              <a:cs typeface="Times New Roman"/>
              <a:sym typeface="Times New Roman"/>
            </a:endParaRPr>
          </a:p>
        </p:txBody>
      </p:sp>
      <p:sp>
        <p:nvSpPr>
          <p:cNvPr id="109" name="Google Shape;109;p4"/>
          <p:cNvSpPr txBox="1"/>
          <p:nvPr>
            <p:ph idx="1" type="body"/>
          </p:nvPr>
        </p:nvSpPr>
        <p:spPr>
          <a:xfrm>
            <a:off x="699207" y="815574"/>
            <a:ext cx="8098971" cy="542738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Phishing is a form of </a:t>
            </a:r>
            <a:r>
              <a:rPr b="1" lang="en-US" sz="2000">
                <a:latin typeface="Times New Roman"/>
                <a:ea typeface="Times New Roman"/>
                <a:cs typeface="Times New Roman"/>
                <a:sym typeface="Times New Roman"/>
              </a:rPr>
              <a:t>Social Engineering </a:t>
            </a:r>
            <a:r>
              <a:rPr lang="en-US" sz="2000">
                <a:latin typeface="Times New Roman"/>
                <a:ea typeface="Times New Roman"/>
                <a:cs typeface="Times New Roman"/>
                <a:sym typeface="Times New Roman"/>
              </a:rPr>
              <a:t>and </a:t>
            </a:r>
            <a:r>
              <a:rPr b="1" lang="en-US" sz="2000">
                <a:latin typeface="Times New Roman"/>
                <a:ea typeface="Times New Roman"/>
                <a:cs typeface="Times New Roman"/>
                <a:sym typeface="Times New Roman"/>
              </a:rPr>
              <a:t>Scam</a:t>
            </a:r>
            <a:r>
              <a:rPr lang="en-US" sz="2000">
                <a:latin typeface="Times New Roman"/>
                <a:ea typeface="Times New Roman"/>
                <a:cs typeface="Times New Roman"/>
                <a:sym typeface="Times New Roman"/>
              </a:rPr>
              <a:t>.</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Purpose : </a:t>
            </a:r>
            <a:r>
              <a:rPr b="1" lang="en-US" sz="2000">
                <a:latin typeface="Times New Roman"/>
                <a:ea typeface="Times New Roman"/>
                <a:cs typeface="Times New Roman"/>
                <a:sym typeface="Times New Roman"/>
              </a:rPr>
              <a:t>Login credentials , Financial details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Phishing detection is the process of </a:t>
            </a:r>
            <a:r>
              <a:rPr b="1" lang="en-US" sz="2000">
                <a:latin typeface="Times New Roman"/>
                <a:ea typeface="Times New Roman"/>
                <a:cs typeface="Times New Roman"/>
                <a:sym typeface="Times New Roman"/>
              </a:rPr>
              <a:t>identifying</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alerting</a:t>
            </a:r>
            <a:r>
              <a:rPr lang="en-US" sz="2000">
                <a:latin typeface="Times New Roman"/>
                <a:ea typeface="Times New Roman"/>
                <a:cs typeface="Times New Roman"/>
                <a:sym typeface="Times New Roman"/>
              </a:rPr>
              <a:t> and </a:t>
            </a:r>
            <a:r>
              <a:rPr b="1" lang="en-US" sz="2000">
                <a:latin typeface="Times New Roman"/>
                <a:ea typeface="Times New Roman"/>
                <a:cs typeface="Times New Roman"/>
                <a:sym typeface="Times New Roman"/>
              </a:rPr>
              <a:t>mitigating</a:t>
            </a:r>
            <a:r>
              <a:rPr lang="en-US" sz="2000">
                <a:latin typeface="Times New Roman"/>
                <a:ea typeface="Times New Roman"/>
                <a:cs typeface="Times New Roman"/>
                <a:sym typeface="Times New Roman"/>
              </a:rPr>
              <a:t> the phishing attacks.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Phishing is a </a:t>
            </a:r>
            <a:r>
              <a:rPr b="1" lang="en-US" sz="2000">
                <a:latin typeface="Times New Roman"/>
                <a:ea typeface="Times New Roman"/>
                <a:cs typeface="Times New Roman"/>
                <a:sym typeface="Times New Roman"/>
              </a:rPr>
              <a:t>semantics-based attack</a:t>
            </a:r>
            <a:r>
              <a:rPr lang="en-US" sz="2000">
                <a:latin typeface="Times New Roman"/>
                <a:ea typeface="Times New Roman"/>
                <a:cs typeface="Times New Roman"/>
                <a:sym typeface="Times New Roman"/>
              </a:rPr>
              <a:t>, that mainly focuses on human vulnerabilities.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Our project is designed to </a:t>
            </a:r>
            <a:r>
              <a:rPr b="1" lang="en-US" sz="2000">
                <a:latin typeface="Times New Roman"/>
                <a:ea typeface="Times New Roman"/>
                <a:cs typeface="Times New Roman"/>
                <a:sym typeface="Times New Roman"/>
              </a:rPr>
              <a:t>enhance online security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This comprehensive approach involves :</a:t>
            </a:r>
            <a:endParaRPr/>
          </a:p>
          <a:p>
            <a:pPr indent="-457200" lvl="0" marL="457200" rtl="0" algn="just">
              <a:lnSpc>
                <a:spcPct val="90000"/>
              </a:lnSpc>
              <a:spcBef>
                <a:spcPts val="1000"/>
              </a:spcBef>
              <a:spcAft>
                <a:spcPts val="0"/>
              </a:spcAft>
              <a:buClr>
                <a:srgbClr val="002060"/>
              </a:buClr>
              <a:buSzPts val="2000"/>
              <a:buFont typeface="Calibri"/>
              <a:buAutoNum type="alphaLcParenR"/>
            </a:pPr>
            <a:r>
              <a:rPr lang="en-US" sz="2000">
                <a:solidFill>
                  <a:srgbClr val="002060"/>
                </a:solidFill>
                <a:latin typeface="Times New Roman"/>
                <a:ea typeface="Times New Roman"/>
                <a:cs typeface="Times New Roman"/>
                <a:sym typeface="Times New Roman"/>
              </a:rPr>
              <a:t>URL analysis </a:t>
            </a:r>
            <a:endParaRPr/>
          </a:p>
          <a:p>
            <a:pPr indent="-457200" lvl="0" marL="457200" rtl="0" algn="just">
              <a:lnSpc>
                <a:spcPct val="90000"/>
              </a:lnSpc>
              <a:spcBef>
                <a:spcPts val="1000"/>
              </a:spcBef>
              <a:spcAft>
                <a:spcPts val="0"/>
              </a:spcAft>
              <a:buClr>
                <a:srgbClr val="002060"/>
              </a:buClr>
              <a:buSzPts val="2000"/>
              <a:buFont typeface="Calibri"/>
              <a:buAutoNum type="alphaLcParenR"/>
            </a:pPr>
            <a:r>
              <a:rPr lang="en-US" sz="2000">
                <a:solidFill>
                  <a:srgbClr val="002060"/>
                </a:solidFill>
                <a:latin typeface="Times New Roman"/>
                <a:ea typeface="Times New Roman"/>
                <a:cs typeface="Times New Roman"/>
                <a:sym typeface="Times New Roman"/>
              </a:rPr>
              <a:t>Database comparison </a:t>
            </a:r>
            <a:endParaRPr/>
          </a:p>
          <a:p>
            <a:pPr indent="-457200" lvl="0" marL="457200" rtl="0" algn="just">
              <a:lnSpc>
                <a:spcPct val="90000"/>
              </a:lnSpc>
              <a:spcBef>
                <a:spcPts val="1000"/>
              </a:spcBef>
              <a:spcAft>
                <a:spcPts val="0"/>
              </a:spcAft>
              <a:buClr>
                <a:srgbClr val="002060"/>
              </a:buClr>
              <a:buSzPts val="2000"/>
              <a:buFont typeface="Calibri"/>
              <a:buAutoNum type="alphaLcParenR"/>
            </a:pPr>
            <a:r>
              <a:rPr lang="en-US" sz="2000">
                <a:solidFill>
                  <a:srgbClr val="002060"/>
                </a:solidFill>
                <a:latin typeface="Times New Roman"/>
                <a:ea typeface="Times New Roman"/>
                <a:cs typeface="Times New Roman"/>
                <a:sym typeface="Times New Roman"/>
              </a:rPr>
              <a:t>Greek Alphabet Analysis ,Homographic Attack URLs </a:t>
            </a:r>
            <a:endParaRPr/>
          </a:p>
          <a:p>
            <a:pPr indent="-457200" lvl="0" marL="457200" rtl="0" algn="just">
              <a:lnSpc>
                <a:spcPct val="90000"/>
              </a:lnSpc>
              <a:spcBef>
                <a:spcPts val="1000"/>
              </a:spcBef>
              <a:spcAft>
                <a:spcPts val="0"/>
              </a:spcAft>
              <a:buClr>
                <a:srgbClr val="002060"/>
              </a:buClr>
              <a:buSzPts val="2000"/>
              <a:buFont typeface="Calibri"/>
              <a:buAutoNum type="alphaLcParenR"/>
            </a:pPr>
            <a:r>
              <a:rPr lang="en-US" sz="2000">
                <a:solidFill>
                  <a:srgbClr val="002060"/>
                </a:solidFill>
                <a:latin typeface="Times New Roman"/>
                <a:ea typeface="Times New Roman"/>
                <a:cs typeface="Times New Roman"/>
                <a:sym typeface="Times New Roman"/>
              </a:rPr>
              <a:t>Port forwarding detection </a:t>
            </a:r>
            <a:endParaRPr sz="2000">
              <a:solidFill>
                <a:srgbClr val="002060"/>
              </a:solidFill>
              <a:latin typeface="Times New Roman"/>
              <a:ea typeface="Times New Roman"/>
              <a:cs typeface="Times New Roman"/>
              <a:sym typeface="Times New Roman"/>
            </a:endParaRPr>
          </a:p>
        </p:txBody>
      </p:sp>
      <p:pic>
        <p:nvPicPr>
          <p:cNvPr descr="Image result for phishing" id="110" name="Google Shape;110;p4"/>
          <p:cNvPicPr preferRelativeResize="0"/>
          <p:nvPr/>
        </p:nvPicPr>
        <p:blipFill rotWithShape="1">
          <a:blip r:embed="rId3">
            <a:alphaModFix/>
          </a:blip>
          <a:srcRect b="0" l="0" r="0" t="0"/>
          <a:stretch/>
        </p:blipFill>
        <p:spPr>
          <a:xfrm>
            <a:off x="8908520" y="1629714"/>
            <a:ext cx="2882428" cy="3895926"/>
          </a:xfrm>
          <a:prstGeom prst="rect">
            <a:avLst/>
          </a:prstGeom>
          <a:noFill/>
          <a:ln>
            <a:noFill/>
          </a:ln>
        </p:spPr>
      </p:pic>
    </p:spTree>
  </p:cSld>
  <p:clrMapOvr>
    <a:masterClrMapping/>
  </p:clrMapOvr>
  <p:transition p14:dur="100">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3331143" y="258856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b="1" lang="en-US" sz="5400">
                <a:latin typeface="Times New Roman"/>
                <a:ea typeface="Times New Roman"/>
                <a:cs typeface="Times New Roman"/>
                <a:sym typeface="Times New Roman"/>
              </a:rPr>
              <a:t>INTRODUCTION</a:t>
            </a:r>
            <a:endParaRPr/>
          </a:p>
        </p:txBody>
      </p:sp>
    </p:spTree>
  </p:cSld>
  <p:clrMapOvr>
    <a:masterClrMapping/>
  </p:clrMapOvr>
  <mc:AlternateContent>
    <mc:Choice Requires="p14">
      <p:transition spd="slow" p14:dur="12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1015465" y="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000"/>
              <a:buFont typeface="Times New Roman"/>
              <a:buNone/>
            </a:pPr>
            <a:r>
              <a:rPr b="1" lang="en-US" sz="4000">
                <a:solidFill>
                  <a:srgbClr val="2F5496"/>
                </a:solidFill>
                <a:latin typeface="Times New Roman"/>
                <a:ea typeface="Times New Roman"/>
                <a:cs typeface="Times New Roman"/>
                <a:sym typeface="Times New Roman"/>
              </a:rPr>
              <a:t>Introduction</a:t>
            </a:r>
            <a:endParaRPr b="1">
              <a:solidFill>
                <a:srgbClr val="2F5496"/>
              </a:solidFill>
              <a:latin typeface="Times New Roman"/>
              <a:ea typeface="Times New Roman"/>
              <a:cs typeface="Times New Roman"/>
              <a:sym typeface="Times New Roman"/>
            </a:endParaRPr>
          </a:p>
        </p:txBody>
      </p:sp>
      <p:sp>
        <p:nvSpPr>
          <p:cNvPr id="121" name="Google Shape;121;p6"/>
          <p:cNvSpPr txBox="1"/>
          <p:nvPr>
            <p:ph idx="1" type="body"/>
          </p:nvPr>
        </p:nvSpPr>
        <p:spPr>
          <a:xfrm>
            <a:off x="1015465" y="1183907"/>
            <a:ext cx="10833234" cy="5438273"/>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Phishing is an attack in which the </a:t>
            </a:r>
            <a:r>
              <a:rPr b="1" lang="en-US" sz="2000">
                <a:latin typeface="Times New Roman"/>
                <a:ea typeface="Times New Roman"/>
                <a:cs typeface="Times New Roman"/>
                <a:sym typeface="Times New Roman"/>
              </a:rPr>
              <a:t>threat actor </a:t>
            </a:r>
            <a:r>
              <a:rPr lang="en-US" sz="2000">
                <a:latin typeface="Times New Roman"/>
                <a:ea typeface="Times New Roman"/>
                <a:cs typeface="Times New Roman"/>
                <a:sym typeface="Times New Roman"/>
              </a:rPr>
              <a:t>poses as a </a:t>
            </a:r>
            <a:r>
              <a:rPr b="1" lang="en-US" sz="2000">
                <a:latin typeface="Times New Roman"/>
                <a:ea typeface="Times New Roman"/>
                <a:cs typeface="Times New Roman"/>
                <a:sym typeface="Times New Roman"/>
              </a:rPr>
              <a:t>trusted person </a:t>
            </a:r>
            <a:r>
              <a:rPr lang="en-US" sz="2000">
                <a:latin typeface="Times New Roman"/>
                <a:ea typeface="Times New Roman"/>
                <a:cs typeface="Times New Roman"/>
                <a:sym typeface="Times New Roman"/>
              </a:rPr>
              <a:t>or organization .</a:t>
            </a:r>
            <a:endParaRPr/>
          </a:p>
          <a:p>
            <a:pPr indent="-228600" lvl="0" marL="228600" rtl="0" algn="just">
              <a:lnSpc>
                <a:spcPct val="15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These attacks consists of three main entities.They are:</a:t>
            </a:r>
            <a:endParaRPr/>
          </a:p>
          <a:p>
            <a:pPr indent="0" lvl="0" marL="0" rtl="0" algn="just">
              <a:lnSpc>
                <a:spcPct val="150000"/>
              </a:lnSpc>
              <a:spcBef>
                <a:spcPts val="1000"/>
              </a:spcBef>
              <a:spcAft>
                <a:spcPts val="0"/>
              </a:spcAft>
              <a:buClr>
                <a:schemeClr val="dk1"/>
              </a:buClr>
              <a:buSzPts val="2000"/>
              <a:buNone/>
            </a:pPr>
            <a:r>
              <a:rPr b="1" lang="en-US" sz="2000" u="sng">
                <a:latin typeface="Times New Roman"/>
                <a:ea typeface="Times New Roman"/>
                <a:cs typeface="Times New Roman"/>
                <a:sym typeface="Times New Roman"/>
              </a:rPr>
              <a:t>THE</a:t>
            </a:r>
            <a:r>
              <a:rPr lang="en-US" sz="2000" u="sng">
                <a:latin typeface="Times New Roman"/>
                <a:ea typeface="Times New Roman"/>
                <a:cs typeface="Times New Roman"/>
                <a:sym typeface="Times New Roman"/>
              </a:rPr>
              <a:t> </a:t>
            </a:r>
            <a:r>
              <a:rPr b="1" lang="en-US" sz="2000" u="sng">
                <a:latin typeface="Times New Roman"/>
                <a:ea typeface="Times New Roman"/>
                <a:cs typeface="Times New Roman"/>
                <a:sym typeface="Times New Roman"/>
              </a:rPr>
              <a:t>SENDER</a:t>
            </a:r>
            <a:r>
              <a:rPr lang="en-US" sz="2000">
                <a:latin typeface="Times New Roman"/>
                <a:ea typeface="Times New Roman"/>
                <a:cs typeface="Times New Roman"/>
                <a:sym typeface="Times New Roman"/>
              </a:rPr>
              <a:t>: The sender imitates someone trustworthy and the  phishing messages mimic emails from large companies like PayPal, Amazon, or Microsoft, and also banks or government offices. </a:t>
            </a:r>
            <a:endParaRPr/>
          </a:p>
          <a:p>
            <a:pPr indent="0" lvl="0" marL="0" rtl="0" algn="just">
              <a:lnSpc>
                <a:spcPct val="150000"/>
              </a:lnSpc>
              <a:spcBef>
                <a:spcPts val="1000"/>
              </a:spcBef>
              <a:spcAft>
                <a:spcPts val="0"/>
              </a:spcAft>
              <a:buClr>
                <a:schemeClr val="dk1"/>
              </a:buClr>
              <a:buSzPts val="2000"/>
              <a:buNone/>
            </a:pPr>
            <a:r>
              <a:rPr b="1" lang="en-US" sz="2000" u="sng">
                <a:latin typeface="Times New Roman"/>
                <a:ea typeface="Times New Roman"/>
                <a:cs typeface="Times New Roman"/>
                <a:sym typeface="Times New Roman"/>
              </a:rPr>
              <a:t>THE MESSAGE</a:t>
            </a:r>
            <a:r>
              <a:rPr lang="en-US" sz="2000">
                <a:latin typeface="Times New Roman"/>
                <a:ea typeface="Times New Roman"/>
                <a:cs typeface="Times New Roman"/>
                <a:sym typeface="Times New Roman"/>
              </a:rPr>
              <a:t>: The attacker will ask the recipient to </a:t>
            </a:r>
            <a:r>
              <a:rPr b="1" lang="en-US" sz="2000">
                <a:latin typeface="Times New Roman"/>
                <a:ea typeface="Times New Roman"/>
                <a:cs typeface="Times New Roman"/>
                <a:sym typeface="Times New Roman"/>
              </a:rPr>
              <a:t>click a link</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download an attachment</a:t>
            </a:r>
            <a:r>
              <a:rPr lang="en-US" sz="2000">
                <a:latin typeface="Times New Roman"/>
                <a:ea typeface="Times New Roman"/>
                <a:cs typeface="Times New Roman"/>
                <a:sym typeface="Times New Roman"/>
              </a:rPr>
              <a:t>, or to </a:t>
            </a:r>
            <a:r>
              <a:rPr b="1" lang="en-US" sz="2000">
                <a:latin typeface="Times New Roman"/>
                <a:ea typeface="Times New Roman"/>
                <a:cs typeface="Times New Roman"/>
                <a:sym typeface="Times New Roman"/>
              </a:rPr>
              <a:t>send money </a:t>
            </a:r>
            <a:r>
              <a:rPr lang="en-US" sz="2000">
                <a:latin typeface="Times New Roman"/>
                <a:ea typeface="Times New Roman"/>
                <a:cs typeface="Times New Roman"/>
                <a:sym typeface="Times New Roman"/>
              </a:rPr>
              <a:t>or they create an emergency situation.</a:t>
            </a:r>
            <a:endParaRPr/>
          </a:p>
          <a:p>
            <a:pPr indent="0" lvl="0" marL="0" rtl="0" algn="just">
              <a:lnSpc>
                <a:spcPct val="150000"/>
              </a:lnSpc>
              <a:spcBef>
                <a:spcPts val="1000"/>
              </a:spcBef>
              <a:spcAft>
                <a:spcPts val="0"/>
              </a:spcAft>
              <a:buClr>
                <a:schemeClr val="dk1"/>
              </a:buClr>
              <a:buSzPts val="2000"/>
              <a:buNone/>
            </a:pPr>
            <a:r>
              <a:rPr b="1" lang="en-US" sz="2000" u="sng">
                <a:latin typeface="Times New Roman"/>
                <a:ea typeface="Times New Roman"/>
                <a:cs typeface="Times New Roman"/>
                <a:sym typeface="Times New Roman"/>
              </a:rPr>
              <a:t>THE DESTINATION</a:t>
            </a:r>
            <a:r>
              <a:rPr lang="en-US" sz="2000">
                <a:latin typeface="Times New Roman"/>
                <a:ea typeface="Times New Roman"/>
                <a:cs typeface="Times New Roman"/>
                <a:sym typeface="Times New Roman"/>
              </a:rPr>
              <a:t>: If users click the link, they're sent to an imitation of a legitimate website. From here, they're asked to log in with their username and </a:t>
            </a:r>
            <a:r>
              <a:rPr b="1" lang="en-US" sz="2000">
                <a:latin typeface="Times New Roman"/>
                <a:ea typeface="Times New Roman"/>
                <a:cs typeface="Times New Roman"/>
                <a:sym typeface="Times New Roman"/>
              </a:rPr>
              <a:t>password credentials</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7"/>
          <p:cNvPicPr preferRelativeResize="0"/>
          <p:nvPr/>
        </p:nvPicPr>
        <p:blipFill rotWithShape="1">
          <a:blip r:embed="rId3">
            <a:alphaModFix/>
          </a:blip>
          <a:srcRect b="0" l="0" r="0" t="0"/>
          <a:stretch/>
        </p:blipFill>
        <p:spPr>
          <a:xfrm>
            <a:off x="2433417" y="819040"/>
            <a:ext cx="8243213" cy="4994546"/>
          </a:xfrm>
          <a:prstGeom prst="rect">
            <a:avLst/>
          </a:prstGeom>
          <a:noFill/>
          <a:ln>
            <a:noFill/>
          </a:ln>
        </p:spPr>
      </p:pic>
      <p:sp>
        <p:nvSpPr>
          <p:cNvPr id="127" name="Google Shape;127;p7"/>
          <p:cNvSpPr txBox="1"/>
          <p:nvPr/>
        </p:nvSpPr>
        <p:spPr>
          <a:xfrm>
            <a:off x="4573630" y="6199229"/>
            <a:ext cx="43207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OVERVIEW OF A PHISHING ATTACK</a:t>
            </a:r>
            <a:endParaRPr b="1" sz="1800" u="sng">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1400">
        <p14:doors dir="ver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1095712" y="20745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How does a Phishing Attack look like?</a:t>
            </a:r>
            <a:endParaRPr sz="4000">
              <a:latin typeface="Times New Roman"/>
              <a:ea typeface="Times New Roman"/>
              <a:cs typeface="Times New Roman"/>
              <a:sym typeface="Times New Roman"/>
            </a:endParaRPr>
          </a:p>
        </p:txBody>
      </p:sp>
      <p:pic>
        <p:nvPicPr>
          <p:cNvPr id="133" name="Google Shape;133;p8"/>
          <p:cNvPicPr preferRelativeResize="0"/>
          <p:nvPr/>
        </p:nvPicPr>
        <p:blipFill rotWithShape="1">
          <a:blip r:embed="rId3">
            <a:alphaModFix/>
          </a:blip>
          <a:srcRect b="0" l="0" r="0" t="0"/>
          <a:stretch/>
        </p:blipFill>
        <p:spPr>
          <a:xfrm>
            <a:off x="1429402" y="1533017"/>
            <a:ext cx="3721095" cy="4743156"/>
          </a:xfrm>
          <a:prstGeom prst="rect">
            <a:avLst/>
          </a:prstGeom>
          <a:noFill/>
          <a:ln>
            <a:noFill/>
          </a:ln>
        </p:spPr>
      </p:pic>
      <p:pic>
        <p:nvPicPr>
          <p:cNvPr id="134" name="Google Shape;134;p8"/>
          <p:cNvPicPr preferRelativeResize="0"/>
          <p:nvPr/>
        </p:nvPicPr>
        <p:blipFill rotWithShape="1">
          <a:blip r:embed="rId4">
            <a:alphaModFix/>
          </a:blip>
          <a:srcRect b="0" l="0" r="0" t="0"/>
          <a:stretch/>
        </p:blipFill>
        <p:spPr>
          <a:xfrm>
            <a:off x="6586187" y="1397690"/>
            <a:ext cx="4610547" cy="2371136"/>
          </a:xfrm>
          <a:prstGeom prst="rect">
            <a:avLst/>
          </a:prstGeom>
          <a:noFill/>
          <a:ln>
            <a:noFill/>
          </a:ln>
        </p:spPr>
      </p:pic>
      <p:pic>
        <p:nvPicPr>
          <p:cNvPr id="135" name="Google Shape;135;p8"/>
          <p:cNvPicPr preferRelativeResize="0"/>
          <p:nvPr/>
        </p:nvPicPr>
        <p:blipFill rotWithShape="1">
          <a:blip r:embed="rId5">
            <a:alphaModFix/>
          </a:blip>
          <a:srcRect b="0" l="0" r="0" t="0"/>
          <a:stretch/>
        </p:blipFill>
        <p:spPr>
          <a:xfrm>
            <a:off x="6586187" y="4031581"/>
            <a:ext cx="4693233" cy="2244592"/>
          </a:xfrm>
          <a:prstGeom prst="rect">
            <a:avLst/>
          </a:prstGeom>
          <a:noFill/>
          <a:ln>
            <a:noFill/>
          </a:ln>
        </p:spPr>
      </p:pic>
      <p:cxnSp>
        <p:nvCxnSpPr>
          <p:cNvPr id="136" name="Google Shape;136;p8"/>
          <p:cNvCxnSpPr>
            <a:endCxn id="134" idx="1"/>
          </p:cNvCxnSpPr>
          <p:nvPr/>
        </p:nvCxnSpPr>
        <p:spPr>
          <a:xfrm flipH="1" rot="10800000">
            <a:off x="5187887" y="2583258"/>
            <a:ext cx="1398300" cy="845700"/>
          </a:xfrm>
          <a:prstGeom prst="straightConnector1">
            <a:avLst/>
          </a:prstGeom>
          <a:noFill/>
          <a:ln cap="flat" cmpd="sng" w="9525">
            <a:solidFill>
              <a:schemeClr val="dk1"/>
            </a:solidFill>
            <a:prstDash val="solid"/>
            <a:miter lim="800000"/>
            <a:headEnd len="sm" w="sm" type="none"/>
            <a:tailEnd len="sm" w="sm" type="none"/>
          </a:ln>
        </p:spPr>
      </p:cxnSp>
      <p:cxnSp>
        <p:nvCxnSpPr>
          <p:cNvPr id="137" name="Google Shape;137;p8"/>
          <p:cNvCxnSpPr/>
          <p:nvPr/>
        </p:nvCxnSpPr>
        <p:spPr>
          <a:xfrm>
            <a:off x="5187820" y="3429000"/>
            <a:ext cx="1398367" cy="1282959"/>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500"/>
                                        <p:tgtEl>
                                          <p:spTgt spid="1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500"/>
                                        <p:tgtEl>
                                          <p:spTgt spid="1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500"/>
                                        <p:tgtEl>
                                          <p:spTgt spid="13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9"/>
          <p:cNvPicPr preferRelativeResize="0"/>
          <p:nvPr/>
        </p:nvPicPr>
        <p:blipFill rotWithShape="1">
          <a:blip r:embed="rId3">
            <a:alphaModFix/>
          </a:blip>
          <a:srcRect b="0" l="0" r="0" t="0"/>
          <a:stretch/>
        </p:blipFill>
        <p:spPr>
          <a:xfrm>
            <a:off x="984031" y="1695591"/>
            <a:ext cx="5024883" cy="3356418"/>
          </a:xfrm>
          <a:prstGeom prst="rect">
            <a:avLst/>
          </a:prstGeom>
          <a:noFill/>
          <a:ln>
            <a:noFill/>
          </a:ln>
        </p:spPr>
      </p:pic>
      <p:cxnSp>
        <p:nvCxnSpPr>
          <p:cNvPr id="143" name="Google Shape;143;p9"/>
          <p:cNvCxnSpPr/>
          <p:nvPr/>
        </p:nvCxnSpPr>
        <p:spPr>
          <a:xfrm flipH="1" rot="10800000">
            <a:off x="2817845" y="1268845"/>
            <a:ext cx="2080726" cy="998375"/>
          </a:xfrm>
          <a:prstGeom prst="straightConnector1">
            <a:avLst/>
          </a:prstGeom>
          <a:noFill/>
          <a:ln cap="flat" cmpd="sng" w="9525">
            <a:solidFill>
              <a:schemeClr val="dk1"/>
            </a:solidFill>
            <a:prstDash val="solid"/>
            <a:miter lim="800000"/>
            <a:headEnd len="sm" w="sm" type="none"/>
            <a:tailEnd len="med" w="med" type="triangle"/>
          </a:ln>
        </p:spPr>
      </p:cxnSp>
      <p:sp>
        <p:nvSpPr>
          <p:cNvPr id="144" name="Google Shape;144;p9"/>
          <p:cNvSpPr txBox="1"/>
          <p:nvPr/>
        </p:nvSpPr>
        <p:spPr>
          <a:xfrm>
            <a:off x="3858208" y="569167"/>
            <a:ext cx="344254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www.amazon</a:t>
            </a:r>
            <a:r>
              <a:rPr lang="en-US" sz="3200">
                <a:solidFill>
                  <a:srgbClr val="FF0000"/>
                </a:solidFill>
                <a:latin typeface="Times New Roman"/>
                <a:ea typeface="Times New Roman"/>
                <a:cs typeface="Times New Roman"/>
                <a:sym typeface="Times New Roman"/>
              </a:rPr>
              <a:t>n.</a:t>
            </a:r>
            <a:r>
              <a:rPr lang="en-US" sz="3200">
                <a:solidFill>
                  <a:schemeClr val="dk1"/>
                </a:solidFill>
                <a:latin typeface="Times New Roman"/>
                <a:ea typeface="Times New Roman"/>
                <a:cs typeface="Times New Roman"/>
                <a:sym typeface="Times New Roman"/>
              </a:rPr>
              <a:t>com</a:t>
            </a:r>
            <a:endParaRPr sz="3200">
              <a:solidFill>
                <a:schemeClr val="dk1"/>
              </a:solidFill>
              <a:latin typeface="Times New Roman"/>
              <a:ea typeface="Times New Roman"/>
              <a:cs typeface="Times New Roman"/>
              <a:sym typeface="Times New Roman"/>
            </a:endParaRPr>
          </a:p>
        </p:txBody>
      </p:sp>
      <p:pic>
        <p:nvPicPr>
          <p:cNvPr id="145" name="Google Shape;145;p9"/>
          <p:cNvPicPr preferRelativeResize="0"/>
          <p:nvPr/>
        </p:nvPicPr>
        <p:blipFill rotWithShape="1">
          <a:blip r:embed="rId4">
            <a:alphaModFix/>
          </a:blip>
          <a:srcRect b="0" l="0" r="0" t="0"/>
          <a:stretch/>
        </p:blipFill>
        <p:spPr>
          <a:xfrm>
            <a:off x="6499028" y="1610003"/>
            <a:ext cx="5450375" cy="3577817"/>
          </a:xfrm>
          <a:prstGeom prst="rect">
            <a:avLst/>
          </a:prstGeom>
          <a:noFill/>
          <a:ln cap="flat" cmpd="sng" w="9525">
            <a:solidFill>
              <a:schemeClr val="dk1"/>
            </a:solidFill>
            <a:prstDash val="solid"/>
            <a:round/>
            <a:headEnd len="sm" w="sm" type="none"/>
            <a:tailEnd len="sm" w="sm" type="none"/>
          </a:ln>
        </p:spPr>
      </p:pic>
      <p:sp>
        <p:nvSpPr>
          <p:cNvPr id="146" name="Google Shape;146;p9"/>
          <p:cNvSpPr/>
          <p:nvPr/>
        </p:nvSpPr>
        <p:spPr>
          <a:xfrm>
            <a:off x="3573624" y="569167"/>
            <a:ext cx="4021494" cy="683521"/>
          </a:xfrm>
          <a:prstGeom prst="ellipse">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9"/>
          <p:cNvSpPr/>
          <p:nvPr/>
        </p:nvSpPr>
        <p:spPr>
          <a:xfrm>
            <a:off x="6792686" y="2435290"/>
            <a:ext cx="4721290" cy="893990"/>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1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500"/>
                                        <p:tgtEl>
                                          <p:spTgt spid="1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2023-10-20T07:31:52Z</dcterms:created>
  <dc:creator>Rishika Akula</dc:creator>
</cp:coreProperties>
</file>