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04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48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92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1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98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07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782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7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25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0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3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1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95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78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2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F6B38A-68B2-4056-BF67-1F0D0FE398A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7D0007-6998-4266-A7AD-20EA3D349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31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261B-342F-EA69-4636-AB5688850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109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Home Loan Default Prediction Using Deep Learning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13AFC-AB74-745F-1839-0A6BB7473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dirty="0"/>
              <a:t>Name: </a:t>
            </a:r>
            <a:r>
              <a:rPr lang="en-US" dirty="0"/>
              <a:t>Dheeraj Rajnish Choudhary</a:t>
            </a:r>
          </a:p>
          <a:p>
            <a:pPr algn="l"/>
            <a:r>
              <a:rPr lang="en-US" b="1" dirty="0"/>
              <a:t>Institute: </a:t>
            </a:r>
            <a:r>
              <a:rPr lang="en-US" dirty="0"/>
              <a:t>Stevens Institute of Technology</a:t>
            </a:r>
          </a:p>
          <a:p>
            <a:pPr algn="l"/>
            <a:r>
              <a:rPr lang="en-US" b="1" dirty="0"/>
              <a:t>CWID: </a:t>
            </a:r>
            <a:r>
              <a:rPr lang="en-US" dirty="0"/>
              <a:t>20030478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887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4F3-E742-7F40-AA92-84610D3E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2804"/>
            <a:ext cx="10131425" cy="127261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Feature Scaling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D22B-7095-DC6C-86E4-7CBE9277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66887"/>
            <a:ext cx="10131425" cy="1913641"/>
          </a:xfrm>
        </p:spPr>
        <p:txBody>
          <a:bodyPr>
            <a:normAutofit/>
          </a:bodyPr>
          <a:lstStyle/>
          <a:p>
            <a:r>
              <a:rPr lang="en-US" sz="2000" b="1" i="1" dirty="0"/>
              <a:t>Method: </a:t>
            </a:r>
            <a:r>
              <a:rPr lang="en-US" sz="2000" dirty="0"/>
              <a:t>Applied </a:t>
            </a:r>
            <a:r>
              <a:rPr lang="en-US" sz="2000" dirty="0" err="1"/>
              <a:t>StandardScaler</a:t>
            </a:r>
            <a:r>
              <a:rPr lang="en-US" sz="2000" dirty="0"/>
              <a:t> to normalize input features.</a:t>
            </a:r>
          </a:p>
          <a:p>
            <a:r>
              <a:rPr lang="en-US" sz="2000" b="1" i="1" dirty="0"/>
              <a:t>Reason: </a:t>
            </a:r>
            <a:r>
              <a:rPr lang="en-US" sz="2000" dirty="0"/>
              <a:t>Ensures that features with larger scales do not dominate the learning process, leading to a more balanced model training.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21FE2-CB72-C267-4A75-5B79FF4B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468" y="3368903"/>
            <a:ext cx="6089716" cy="13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6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30CB-0134-FD84-5548-7986CA9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1976"/>
            <a:ext cx="10131425" cy="11500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Neural Network Architecture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387A-53BD-6499-5F55-B02D00CB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8351"/>
            <a:ext cx="10131425" cy="2055043"/>
          </a:xfrm>
        </p:spPr>
        <p:txBody>
          <a:bodyPr>
            <a:normAutofit/>
          </a:bodyPr>
          <a:lstStyle/>
          <a:p>
            <a:r>
              <a:rPr lang="en-IN" sz="2000" dirty="0"/>
              <a:t>A 4-layer deep feedforward neural network was built using TensorFlow/</a:t>
            </a:r>
            <a:r>
              <a:rPr lang="en-IN" sz="2000" dirty="0" err="1"/>
              <a:t>Keras</a:t>
            </a:r>
            <a:r>
              <a:rPr lang="en-IN" sz="2000" dirty="0"/>
              <a:t> for binary classification.</a:t>
            </a:r>
          </a:p>
          <a:p>
            <a:r>
              <a:rPr lang="en-IN" sz="2000" dirty="0"/>
              <a:t>Swish activation was used in hidden layers for better gradient flow and performance.</a:t>
            </a:r>
          </a:p>
          <a:p>
            <a:r>
              <a:rPr lang="en-IN" sz="2000" dirty="0"/>
              <a:t>Regularization techniques included L1-L2 (Elastic Net), Batch Normalization, and Dropout.</a:t>
            </a:r>
          </a:p>
          <a:p>
            <a:r>
              <a:rPr lang="en-IN" sz="2000" dirty="0"/>
              <a:t>The output layer used a Sigmoid activation to predict default probability.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14C20-B403-B157-0ED7-5412CC25E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19" y="3372438"/>
            <a:ext cx="7094835" cy="31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D653-B352-0D52-D320-2F02E2A5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3061"/>
            <a:ext cx="10131425" cy="88611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Custom Weighted Focal Loss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0B30-BDE4-8F09-6FE5-FA113FDD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14021"/>
            <a:ext cx="10131425" cy="2366127"/>
          </a:xfrm>
        </p:spPr>
        <p:txBody>
          <a:bodyPr>
            <a:normAutofit/>
          </a:bodyPr>
          <a:lstStyle/>
          <a:p>
            <a:r>
              <a:rPr lang="en-US" sz="2000" dirty="0"/>
              <a:t>A custom loss class </a:t>
            </a:r>
            <a:r>
              <a:rPr lang="en-US" sz="2000" dirty="0" err="1"/>
              <a:t>AdaptiveLoss</a:t>
            </a:r>
            <a:r>
              <a:rPr lang="en-US" sz="2000" dirty="0"/>
              <a:t> was implemented using TensorFlow's </a:t>
            </a:r>
            <a:r>
              <a:rPr lang="en-US" sz="2000" dirty="0" err="1"/>
              <a:t>tf.keras.losses</a:t>
            </a:r>
            <a:r>
              <a:rPr lang="en-US" sz="2000" dirty="0"/>
              <a:t>.</a:t>
            </a:r>
          </a:p>
          <a:p>
            <a:r>
              <a:rPr lang="en-US" sz="2000" dirty="0"/>
              <a:t>Loss </a:t>
            </a:r>
            <a:r>
              <a:rPr lang="en-US" sz="2000" dirty="0" err="1"/>
              <a:t>API.It</a:t>
            </a:r>
            <a:r>
              <a:rPr lang="en-US" sz="2000" dirty="0"/>
              <a:t> combines focal loss with class weighting using parameters alpha = 0.95 and gamma = 4.0.</a:t>
            </a:r>
          </a:p>
          <a:p>
            <a:r>
              <a:rPr lang="en-US" sz="2000" dirty="0"/>
              <a:t>The loss increases focus on hard-to-classify defaults while down-weighting easy examples.</a:t>
            </a:r>
          </a:p>
          <a:p>
            <a:r>
              <a:rPr lang="en-US" sz="2000" b="1" dirty="0" err="1"/>
              <a:t>tf.reduce_mean</a:t>
            </a:r>
            <a:r>
              <a:rPr lang="en-US" sz="2000" b="1" dirty="0"/>
              <a:t> </a:t>
            </a:r>
            <a:r>
              <a:rPr lang="en-US" sz="2000" dirty="0"/>
              <a:t>aggregates the weighted losses across all predictions.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4EDF8-FB0C-64CC-F29D-480B8F9E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25" y="3846135"/>
            <a:ext cx="861134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6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4444-F4F2-545F-ABA2-13F9953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1658"/>
            <a:ext cx="10131425" cy="105580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Model Compilation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EBD5-BDB4-0B92-5C68-BEE22390A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44337"/>
            <a:ext cx="10131425" cy="2743201"/>
          </a:xfrm>
        </p:spPr>
        <p:txBody>
          <a:bodyPr>
            <a:normAutofit/>
          </a:bodyPr>
          <a:lstStyle/>
          <a:p>
            <a:r>
              <a:rPr lang="en-US" sz="2000" dirty="0"/>
              <a:t>The model was compiled using the </a:t>
            </a:r>
            <a:r>
              <a:rPr lang="en-US" sz="2000" dirty="0" err="1"/>
              <a:t>AdamW</a:t>
            </a:r>
            <a:r>
              <a:rPr lang="en-US" sz="2000" dirty="0"/>
              <a:t> optimizer with a learning rate of 0.00005 and weight decay of 0.00001.</a:t>
            </a:r>
          </a:p>
          <a:p>
            <a:r>
              <a:rPr lang="en-US" sz="2000" dirty="0"/>
              <a:t>The custom </a:t>
            </a:r>
            <a:r>
              <a:rPr lang="en-US" sz="2000" dirty="0" err="1"/>
              <a:t>AdaptiveLoss</a:t>
            </a:r>
            <a:r>
              <a:rPr lang="en-US" sz="2000" dirty="0"/>
              <a:t> was used as the loss function with alpha = 0.95 and gamma = 4.0.</a:t>
            </a:r>
          </a:p>
          <a:p>
            <a:r>
              <a:rPr lang="en-US" sz="2000" dirty="0"/>
              <a:t>Evaluation metrics included precision, recall, and PR AUC (area under the precision-recall curve).</a:t>
            </a:r>
          </a:p>
          <a:p>
            <a:r>
              <a:rPr lang="en-US" sz="2000" dirty="0"/>
              <a:t>These metrics help measure model effectiveness on imbalanced data, especially for identifying defaults.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A4BA0-87F5-3EF3-8668-003972AC7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55" y="4074768"/>
            <a:ext cx="7060676" cy="223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3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6A47-0FC5-0BA1-D140-A883149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7073"/>
            <a:ext cx="10131425" cy="96153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Training Strategy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CC31A-5B4E-2592-7AE9-27EDD2233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32875"/>
            <a:ext cx="10131425" cy="2205871"/>
          </a:xfrm>
        </p:spPr>
        <p:txBody>
          <a:bodyPr>
            <a:normAutofit/>
          </a:bodyPr>
          <a:lstStyle/>
          <a:p>
            <a:r>
              <a:rPr lang="en-US" sz="2000" dirty="0"/>
              <a:t>Model training used 200 epochs and a large batch size of 1024 with 15% validation split.</a:t>
            </a:r>
          </a:p>
          <a:p>
            <a:r>
              <a:rPr lang="en-US" sz="2000" dirty="0" err="1"/>
              <a:t>EarlyStopping</a:t>
            </a:r>
            <a:r>
              <a:rPr lang="en-US" sz="2000" dirty="0"/>
              <a:t> callback monitored validation PR AUC with patience = 15 to avoid overfitting.</a:t>
            </a:r>
          </a:p>
          <a:p>
            <a:r>
              <a:rPr lang="en-US" sz="2000" dirty="0"/>
              <a:t>Best weights were restored after training if no improvement was seen.</a:t>
            </a:r>
          </a:p>
          <a:p>
            <a:r>
              <a:rPr lang="en-US" sz="2000" dirty="0"/>
              <a:t>A learning rate scheduler was used to decay learning rate by 5% each epoch for stable convergence.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A9E90-DE4B-F064-B5D8-F628DF7E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385" y="3733014"/>
            <a:ext cx="4732256" cy="27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1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24CA-1D4A-0956-A7BB-D19E2779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05353"/>
            <a:ext cx="10131425" cy="9049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Threshold Optimization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1AE8-CB4A-F951-1E4B-3B4CFD2DE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34911"/>
            <a:ext cx="10131425" cy="2724347"/>
          </a:xfrm>
        </p:spPr>
        <p:txBody>
          <a:bodyPr>
            <a:normAutofit/>
          </a:bodyPr>
          <a:lstStyle/>
          <a:p>
            <a:r>
              <a:rPr lang="en-US" sz="2000" dirty="0"/>
              <a:t>A custom function was implemented to determine the optimal decision threshold.</a:t>
            </a:r>
          </a:p>
          <a:p>
            <a:r>
              <a:rPr lang="en-US" sz="2000" dirty="0"/>
              <a:t>Thresholds from 0.1 to 0.9 were tested based on maximizing the geometric mean (G-mean).</a:t>
            </a:r>
          </a:p>
          <a:p>
            <a:r>
              <a:rPr lang="en-US" sz="2000" dirty="0"/>
              <a:t>G-mean balances sensitivity (recall) and specificity, improving fairness in imbalanced datasets.</a:t>
            </a:r>
          </a:p>
          <a:p>
            <a:r>
              <a:rPr lang="en-US" sz="2000" dirty="0"/>
              <a:t>The final predictions on the test set used this optimized threshold instead of the default 0.5.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AB019-0A4D-C867-5ED5-C6CBAA86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43" y="3728300"/>
            <a:ext cx="6476215" cy="27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2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4589-906B-5ED3-0BB5-1A4DDDEE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16816"/>
            <a:ext cx="10131425" cy="1348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Evaluation Metrics</a:t>
            </a:r>
            <a:endParaRPr lang="en-IN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53F84-EE93-6D32-0CBA-7C452F807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70582"/>
            <a:ext cx="10131425" cy="2196446"/>
          </a:xfrm>
        </p:spPr>
        <p:txBody>
          <a:bodyPr>
            <a:normAutofit/>
          </a:bodyPr>
          <a:lstStyle/>
          <a:p>
            <a:r>
              <a:rPr lang="en-US" sz="2000" dirty="0"/>
              <a:t>The optimized model achieved 48% recall and 18% F1-score on the default class (minority).</a:t>
            </a:r>
          </a:p>
          <a:p>
            <a:r>
              <a:rPr lang="en-US" sz="2000" dirty="0"/>
              <a:t>Despite a low precision of 0.11 for defaults, the recall nearly doubled after optimization.</a:t>
            </a:r>
          </a:p>
          <a:p>
            <a:r>
              <a:rPr lang="en-US" sz="2000" dirty="0"/>
              <a:t>Macro average F1-score was 0.48, while the overall accuracy was 66%, which is misleading due to imbalance.</a:t>
            </a:r>
          </a:p>
          <a:p>
            <a:r>
              <a:rPr lang="en-US" sz="2000" dirty="0"/>
              <a:t>Weighted average scores better represent performance across both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CB6F1C-DA93-1289-5C6D-EA74B309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56" y="3715053"/>
            <a:ext cx="5335570" cy="274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2E4C-1CD9-4A8A-5D62-A29CAFFC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6263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Key Takeaways</a:t>
            </a:r>
            <a:endParaRPr lang="en-IN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D62F-B20E-C3CF-D5AB-7D815D6C8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2239"/>
            <a:ext cx="10131425" cy="3313523"/>
          </a:xfrm>
        </p:spPr>
        <p:txBody>
          <a:bodyPr>
            <a:normAutofit/>
          </a:bodyPr>
          <a:lstStyle/>
          <a:p>
            <a:r>
              <a:rPr lang="en-IN" sz="2000" b="1" i="1" dirty="0"/>
              <a:t>Hybrid Resampling and Focal Loss: </a:t>
            </a:r>
            <a:r>
              <a:rPr lang="en-IN" sz="2000" dirty="0"/>
              <a:t>The combination significantly improves recall for the rare default class.</a:t>
            </a:r>
          </a:p>
          <a:p>
            <a:r>
              <a:rPr lang="en-IN" sz="2000" b="1" i="1" dirty="0"/>
              <a:t>Feature Engineering: </a:t>
            </a:r>
            <a:r>
              <a:rPr lang="en-IN" sz="2000" dirty="0"/>
              <a:t>Crucial for extracting meaningful patterns and improving model performance.</a:t>
            </a:r>
          </a:p>
          <a:p>
            <a:r>
              <a:rPr lang="en-IN" sz="2000" b="1" i="1" dirty="0"/>
              <a:t>Neural Networks: </a:t>
            </a:r>
            <a:r>
              <a:rPr lang="en-IN" sz="2000" dirty="0"/>
              <a:t>When properly tuned, they can effectively handle tabular data and outperform traditional machine learning models in predicting loan defaults.</a:t>
            </a:r>
          </a:p>
        </p:txBody>
      </p:sp>
    </p:spTree>
    <p:extLst>
      <p:ext uri="{BB962C8B-B14F-4D97-AF65-F5344CB8AC3E}">
        <p14:creationId xmlns:p14="http://schemas.microsoft.com/office/powerpoint/2010/main" val="422801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5D889-2314-765F-48A1-145803D4E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8" y="1800520"/>
            <a:ext cx="7532016" cy="307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0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E39-FCD1-548B-177A-5F35BB91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Project Objective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C216-181E-4C3A-15C6-49B60FB0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Develop a predictive model to assess the risk of home loan defaults using deep learning.</a:t>
            </a:r>
          </a:p>
          <a:p>
            <a:r>
              <a:rPr lang="en-US" sz="2400" dirty="0"/>
              <a:t>Address class imbalance in the dataset to improve the detection of minority class (defaults).</a:t>
            </a:r>
          </a:p>
          <a:p>
            <a:r>
              <a:rPr lang="en-US" sz="2400" dirty="0"/>
              <a:t>Implement feature engineering, hybrid sampling, and custom loss functions to enhance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0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559B-87A5-03B1-612B-2654FB44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Dataset Overview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E14D-7CB9-D536-B338-061BE234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2142067"/>
            <a:ext cx="10367095" cy="3372613"/>
          </a:xfrm>
        </p:spPr>
        <p:txBody>
          <a:bodyPr>
            <a:normAutofit/>
          </a:bodyPr>
          <a:lstStyle/>
          <a:p>
            <a:r>
              <a:rPr lang="en-US" sz="2400" b="1" i="1" dirty="0"/>
              <a:t>Dataset: </a:t>
            </a:r>
            <a:r>
              <a:rPr lang="en-US" sz="2400" dirty="0"/>
              <a:t>https://www.kaggle.com/datasets/deependraverma13/house-loan</a:t>
            </a:r>
          </a:p>
          <a:p>
            <a:pPr marL="0" indent="0">
              <a:buNone/>
            </a:pPr>
            <a:r>
              <a:rPr lang="en-US" sz="2400" dirty="0"/>
              <a:t>data-analysis-deep-learning/data</a:t>
            </a:r>
          </a:p>
          <a:p>
            <a:r>
              <a:rPr lang="en-US" sz="2400" b="1" i="1" dirty="0"/>
              <a:t>Rows: </a:t>
            </a:r>
            <a:r>
              <a:rPr lang="en-US" sz="2400" dirty="0"/>
              <a:t>307,511</a:t>
            </a:r>
          </a:p>
          <a:p>
            <a:r>
              <a:rPr lang="en-US" sz="2400" b="1" i="1" dirty="0"/>
              <a:t>Features: </a:t>
            </a:r>
            <a:r>
              <a:rPr lang="en-US" sz="2400" dirty="0"/>
              <a:t>122</a:t>
            </a:r>
          </a:p>
          <a:p>
            <a:r>
              <a:rPr lang="en-US" sz="2400" b="1" i="1" dirty="0"/>
              <a:t>Target: </a:t>
            </a:r>
            <a:r>
              <a:rPr lang="en-US" sz="2400" dirty="0"/>
              <a:t>(1 = Default, 0 = Non-Default)</a:t>
            </a:r>
          </a:p>
          <a:p>
            <a:r>
              <a:rPr lang="en-US" sz="2400" b="1" i="1" dirty="0"/>
              <a:t>Challenge: </a:t>
            </a:r>
            <a:r>
              <a:rPr lang="en-US" sz="2400" dirty="0"/>
              <a:t>Significant class imbalance with approximately 5–10% default cases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229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415C1-B9B5-F447-ABD9-A7D895D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424207"/>
            <a:ext cx="9174636" cy="82956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Data Cleaning and Imputation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8FE1DC-30A6-B49D-52BF-4613B75F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53766"/>
            <a:ext cx="10131425" cy="2677211"/>
          </a:xfrm>
        </p:spPr>
        <p:txBody>
          <a:bodyPr>
            <a:normAutofit/>
          </a:bodyPr>
          <a:lstStyle/>
          <a:p>
            <a:r>
              <a:rPr lang="en-US" sz="2000" b="1" i="1" dirty="0"/>
              <a:t>Missing Values Handling: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u="sng" dirty="0"/>
              <a:t>Numerical features</a:t>
            </a:r>
            <a:r>
              <a:rPr lang="en-US" sz="2000" dirty="0"/>
              <a:t>: Imputed using median values.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u="sng" dirty="0"/>
              <a:t>Categorical features</a:t>
            </a:r>
            <a:r>
              <a:rPr lang="en-US" sz="2000" dirty="0"/>
              <a:t>: Imputed using mode values.</a:t>
            </a:r>
          </a:p>
          <a:p>
            <a:r>
              <a:rPr lang="en-US" sz="2000" b="1" i="1" dirty="0"/>
              <a:t>Data Retention: </a:t>
            </a:r>
            <a:r>
              <a:rPr lang="en-US" sz="2000" dirty="0"/>
              <a:t>No rows were dropped to preserve the dataset's size and maintain the presence of minority class instances.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7DF5F-0FE9-7843-C0C1-10420AEB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4" y="4004178"/>
            <a:ext cx="7022969" cy="25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1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1BC1-E0A8-6091-58F9-1596381B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5098"/>
            <a:ext cx="10131425" cy="115949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Feature Engineering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A712-B0A8-08C0-DB94-65E810A5C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50071"/>
            <a:ext cx="9664830" cy="2941162"/>
          </a:xfrm>
        </p:spPr>
        <p:txBody>
          <a:bodyPr>
            <a:normAutofit/>
          </a:bodyPr>
          <a:lstStyle/>
          <a:p>
            <a:r>
              <a:rPr lang="en-US" sz="2000" b="1" i="1" dirty="0"/>
              <a:t>New Features Created: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CREDIT_INCOME_RATIO: Ratio of credit amount to total income, indicating debt burden.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EXT_SOURCE_MEAN: Mean of external credit scores, reflecting overall creditworthiness.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DAYS_EMPLOYED_%: Employment duration as a percentage of age, indicating job stability.</a:t>
            </a:r>
          </a:p>
          <a:p>
            <a:r>
              <a:rPr lang="en-US" sz="2000" b="1" i="1" dirty="0"/>
              <a:t>Purpose: </a:t>
            </a:r>
            <a:r>
              <a:rPr lang="en-US" sz="2000" dirty="0"/>
              <a:t>These engineered features aim to extract predictive insights from raw data, enhancing the model's ability to detect defaults.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35824-C2DC-F0C2-7368-54A8C845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01" y="4180490"/>
            <a:ext cx="7597798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0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4A9B-6D23-B239-0D66-715BBACD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Encoding Categorical Features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B1C-9BB0-BA08-F4D0-C52254E9B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1667"/>
            <a:ext cx="10131425" cy="2073896"/>
          </a:xfrm>
        </p:spPr>
        <p:txBody>
          <a:bodyPr>
            <a:normAutofit/>
          </a:bodyPr>
          <a:lstStyle/>
          <a:p>
            <a:r>
              <a:rPr lang="en-US" sz="2000" b="1" i="1" dirty="0"/>
              <a:t>Technique: </a:t>
            </a:r>
            <a:r>
              <a:rPr lang="en-US" sz="2000" dirty="0"/>
              <a:t>One-hot encoding applied to non-binary categorical columns.</a:t>
            </a:r>
          </a:p>
          <a:p>
            <a:r>
              <a:rPr lang="en-US" sz="2000" b="1" i="1" dirty="0"/>
              <a:t>Result: </a:t>
            </a:r>
            <a:r>
              <a:rPr lang="en-US" sz="2000" dirty="0"/>
              <a:t>Increased dimensionality of the dataset, which can lead to sparsity but allows the model to process categorical variables effectively.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A7036-B4BB-AEA0-2EB2-1599DB72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936" y="3787289"/>
            <a:ext cx="6102127" cy="156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9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B1B8-F22C-B3B5-9DAD-D6572132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Train-Test Split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7797-9E9F-D4B4-CE97-20B7FA46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6253"/>
            <a:ext cx="10131425" cy="1970201"/>
          </a:xfrm>
        </p:spPr>
        <p:txBody>
          <a:bodyPr>
            <a:normAutofit/>
          </a:bodyPr>
          <a:lstStyle/>
          <a:p>
            <a:r>
              <a:rPr lang="en-US" sz="2000" b="1" i="1" dirty="0"/>
              <a:t>Split Ratio: </a:t>
            </a:r>
            <a:r>
              <a:rPr lang="en-US" sz="2000" dirty="0"/>
              <a:t>80% training and 20% testing.</a:t>
            </a:r>
          </a:p>
          <a:p>
            <a:r>
              <a:rPr lang="en-US" sz="2000" b="1" i="1" dirty="0"/>
              <a:t>Stratification: </a:t>
            </a:r>
            <a:r>
              <a:rPr lang="en-US" sz="2000" dirty="0"/>
              <a:t>Performed on the target variable to preserve the class distribution in both training and testing sets.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4D74C-235C-7024-A24F-107EA3B7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8" y="3445497"/>
            <a:ext cx="7872540" cy="122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5E06-8078-9542-F893-EB7B002D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421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Class Imbalance Challenge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1628-118B-AB1E-32B4-AE9F1603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1729"/>
            <a:ext cx="10131425" cy="1776777"/>
          </a:xfrm>
        </p:spPr>
        <p:txBody>
          <a:bodyPr>
            <a:normAutofit/>
          </a:bodyPr>
          <a:lstStyle/>
          <a:p>
            <a:r>
              <a:rPr lang="en-US" sz="2000" b="1" i="1" dirty="0"/>
              <a:t>Issue: </a:t>
            </a:r>
            <a:r>
              <a:rPr lang="en-US" sz="2000" dirty="0"/>
              <a:t>Severe imbalance with only about 5–10% default cases.</a:t>
            </a:r>
          </a:p>
          <a:p>
            <a:r>
              <a:rPr lang="en-US" sz="2000" b="1" i="1" dirty="0"/>
              <a:t>Impact: </a:t>
            </a:r>
            <a:r>
              <a:rPr lang="en-US" sz="2000" dirty="0"/>
              <a:t>Traditional machine learning models tend to favor the majority class, leading to poor detection of defaults.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5F038-56C1-624B-150D-F59469FB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666" y="3429000"/>
            <a:ext cx="5180311" cy="30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896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3777-5BCE-CD2A-590D-AD632EA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01658"/>
            <a:ext cx="10131425" cy="99924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Hybrid Resampling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4AA4-66ED-0205-991B-7046507C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131216"/>
            <a:ext cx="9740244" cy="4204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SMOTEENN (Synthetic Minority Over-sampling Technique + Edited Nearest Neighbors)</a:t>
            </a:r>
          </a:p>
          <a:p>
            <a:pPr marL="0" indent="0">
              <a:buNone/>
            </a:pPr>
            <a:r>
              <a:rPr lang="en-US" dirty="0"/>
              <a:t>A hybrid resampling strategy that combines:</a:t>
            </a:r>
          </a:p>
          <a:p>
            <a:pPr marL="0" indent="0">
              <a:buNone/>
            </a:pPr>
            <a:r>
              <a:rPr lang="en-US" u="sng" dirty="0"/>
              <a:t>SMOTE (Over-sampling):</a:t>
            </a:r>
          </a:p>
          <a:p>
            <a:r>
              <a:rPr lang="en-US" dirty="0"/>
              <a:t>Generates synthetic samples of the minority class (defaults) using k-nearest neighbors.</a:t>
            </a:r>
          </a:p>
          <a:p>
            <a:r>
              <a:rPr lang="en-US" dirty="0"/>
              <a:t>Helps balance the dataset by increasing minority class representation.</a:t>
            </a:r>
          </a:p>
          <a:p>
            <a:r>
              <a:rPr lang="en-US" dirty="0"/>
              <a:t>In the code, SMOTE(</a:t>
            </a:r>
            <a:r>
              <a:rPr lang="en-US" dirty="0" err="1"/>
              <a:t>k_neighbors</a:t>
            </a:r>
            <a:r>
              <a:rPr lang="en-US" dirty="0"/>
              <a:t>=5) ensures more diverse synthetic samples.</a:t>
            </a:r>
          </a:p>
          <a:p>
            <a:pPr marL="0" indent="0">
              <a:buNone/>
            </a:pPr>
            <a:r>
              <a:rPr lang="en-US" u="sng" dirty="0"/>
              <a:t>ENN (Edited Nearest Neighbors, Under-sampling):</a:t>
            </a:r>
          </a:p>
          <a:p>
            <a:r>
              <a:rPr lang="en-US" dirty="0"/>
              <a:t>Cleans noisy and ambiguous majority class samples by removing instances that differ from the majority of their neighbors.</a:t>
            </a:r>
          </a:p>
          <a:p>
            <a:r>
              <a:rPr lang="en-US" dirty="0"/>
              <a:t>Sharpens the decision boundary and reduces overlapping areas.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AC7A4-2B70-7402-7A35-E11AF28C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34" y="5335571"/>
            <a:ext cx="6043363" cy="5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5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</TotalTime>
  <Words>924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Wingdings</vt:lpstr>
      <vt:lpstr>Celestial</vt:lpstr>
      <vt:lpstr>Home Loan Default Prediction Using Deep Learning</vt:lpstr>
      <vt:lpstr>Project Objective</vt:lpstr>
      <vt:lpstr>Dataset Overview</vt:lpstr>
      <vt:lpstr>Data Cleaning and Imputation</vt:lpstr>
      <vt:lpstr>Feature Engineering</vt:lpstr>
      <vt:lpstr>Encoding Categorical Features</vt:lpstr>
      <vt:lpstr>Train-Test Split</vt:lpstr>
      <vt:lpstr>Class Imbalance Challenge</vt:lpstr>
      <vt:lpstr>Hybrid Resampling</vt:lpstr>
      <vt:lpstr>Feature Scaling</vt:lpstr>
      <vt:lpstr>Neural Network Architecture</vt:lpstr>
      <vt:lpstr>Custom Weighted Focal Loss</vt:lpstr>
      <vt:lpstr>Model Compilation</vt:lpstr>
      <vt:lpstr>Training Strategy</vt:lpstr>
      <vt:lpstr>Threshold Optimization</vt:lpstr>
      <vt:lpstr>Evaluation Metrics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Dheeraj Choudhary</dc:creator>
  <cp:lastModifiedBy>Dheeraj Choudhary</cp:lastModifiedBy>
  <cp:revision>3</cp:revision>
  <cp:lastPrinted>2025-04-17T20:30:46Z</cp:lastPrinted>
  <dcterms:created xsi:type="dcterms:W3CDTF">2025-04-17T20:29:04Z</dcterms:created>
  <dcterms:modified xsi:type="dcterms:W3CDTF">2025-05-01T23:45:46Z</dcterms:modified>
</cp:coreProperties>
</file>