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72" r:id="rId2"/>
  </p:sldMasterIdLst>
  <p:notesMasterIdLst>
    <p:notesMasterId r:id="rId23"/>
  </p:notesMasterIdLst>
  <p:sldIdLst>
    <p:sldId id="279" r:id="rId3"/>
    <p:sldId id="257" r:id="rId4"/>
    <p:sldId id="258" r:id="rId5"/>
    <p:sldId id="276" r:id="rId6"/>
    <p:sldId id="280" r:id="rId7"/>
    <p:sldId id="259" r:id="rId8"/>
    <p:sldId id="260" r:id="rId9"/>
    <p:sldId id="281" r:id="rId10"/>
    <p:sldId id="275" r:id="rId11"/>
    <p:sldId id="277" r:id="rId12"/>
    <p:sldId id="262" r:id="rId13"/>
    <p:sldId id="263" r:id="rId14"/>
    <p:sldId id="264" r:id="rId15"/>
    <p:sldId id="285" r:id="rId16"/>
    <p:sldId id="283" r:id="rId17"/>
    <p:sldId id="265" r:id="rId18"/>
    <p:sldId id="274" r:id="rId19"/>
    <p:sldId id="286" r:id="rId20"/>
    <p:sldId id="287"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5" d="100"/>
          <a:sy n="85" d="100"/>
        </p:scale>
        <p:origin x="1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22-01-2025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7953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437989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288080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548469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376063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124491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extLst>
      <p:ext uri="{BB962C8B-B14F-4D97-AF65-F5344CB8AC3E}">
        <p14:creationId xmlns:p14="http://schemas.microsoft.com/office/powerpoint/2010/main" val="37136103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1824302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195355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4268806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9289155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75888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22/01/2025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22/01/2025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22/01/2025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22/01/2025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extLst>
      <p:ext uri="{BB962C8B-B14F-4D97-AF65-F5344CB8AC3E}">
        <p14:creationId xmlns:p14="http://schemas.microsoft.com/office/powerpoint/2010/main" val="2895942501"/>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Dheerajd17/National-Resilience-Platfor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819918" y="1085634"/>
            <a:ext cx="10363200" cy="962898"/>
          </a:xfrm>
          <a:prstGeom prst="rect">
            <a:avLst/>
          </a:prstGeom>
          <a:noFill/>
          <a:ln>
            <a:noFill/>
          </a:ln>
          <a:effectLst/>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2000" spc="50" dirty="0">
                <a:ln w="0"/>
                <a:solidFill>
                  <a:schemeClr val="bg2"/>
                </a:solidFill>
                <a:effectLst>
                  <a:innerShdw blurRad="63500" dist="50800" dir="13500000">
                    <a:srgbClr val="000000">
                      <a:alpha val="50000"/>
                    </a:srgbClr>
                  </a:innerShdw>
                </a:effectLst>
              </a:rPr>
              <a:t>National Resilience Platform: Mobilizing India's Tech Talent for Crisis Solutions and National Development.</a:t>
            </a:r>
            <a:endParaRPr lang="en-GB" sz="2000" spc="50" dirty="0">
              <a:ln w="0"/>
              <a:solidFill>
                <a:schemeClr val="bg2"/>
              </a:solidFill>
              <a:effectLst>
                <a:innerShdw blurRad="63500" dist="50800" dir="13500000">
                  <a:srgbClr val="000000">
                    <a:alpha val="50000"/>
                  </a:srgbClr>
                </a:innerShdw>
              </a:effectLst>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IN" dirty="0">
                <a:latin typeface="Cambria" panose="02040503050406030204" pitchFamily="18" charset="0"/>
                <a:ea typeface="Cambria" panose="02040503050406030204" pitchFamily="18" charset="0"/>
              </a:rPr>
              <a:t> 216</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339339" y="2763030"/>
            <a:ext cx="5514300" cy="2020560"/>
          </a:xfrm>
          <a:prstGeom prst="rect">
            <a:avLst/>
          </a:prstGeom>
          <a:noFill/>
          <a:ln>
            <a:noFill/>
          </a:ln>
        </p:spPr>
        <p:txBody>
          <a:bodyPr spcFirstLastPara="1" wrap="square" lIns="91425" tIns="45700" rIns="91425" bIns="45700" anchor="t" anchorCtr="0">
            <a:normAutofit/>
          </a:bodyPr>
          <a:lstStyle/>
          <a:p>
            <a:pPr marL="0" marR="0" lvl="0" indent="0" algn="ctr" defTabSz="914400" rtl="0" eaLnBrk="1" fontAlgn="auto" latinLnBrk="0" hangingPunct="1">
              <a:lnSpc>
                <a:spcPct val="100000"/>
              </a:lnSpc>
              <a:spcBef>
                <a:spcPts val="0"/>
              </a:spcBef>
              <a:spcAft>
                <a:spcPts val="0"/>
              </a:spcAft>
              <a:buClr>
                <a:srgbClr val="17365D"/>
              </a:buClr>
              <a:buSzPts val="2000"/>
              <a:buFont typeface="Arial"/>
              <a:buNone/>
              <a:tabLst/>
              <a:defRPr/>
            </a:pPr>
            <a:r>
              <a:rPr kumimoji="0" lang="en-GB" sz="20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Under the Supervision of</a:t>
            </a:r>
            <a:endParaRPr kumimoji="0" lang="en-GB" sz="20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ctr" defTabSz="914400" rtl="0" eaLnBrk="1" fontAlgn="auto" latinLnBrk="0" hangingPunct="1">
              <a:lnSpc>
                <a:spcPct val="100000"/>
              </a:lnSpc>
              <a:spcBef>
                <a:spcPts val="0"/>
              </a:spcBef>
              <a:spcAft>
                <a:spcPts val="0"/>
              </a:spcAft>
              <a:buClr>
                <a:srgbClr val="17365D"/>
              </a:buClr>
              <a:buSzPts val="2000"/>
              <a:buFont typeface="Arial"/>
              <a:buNone/>
              <a:tabLst/>
              <a:defRPr/>
            </a:pPr>
            <a:r>
              <a:rPr kumimoji="0" lang="en-GB" sz="2000" b="1" i="0" u="none" strike="noStrike" kern="0" cap="none" spc="0" normalizeH="0" baseline="0" noProof="0" dirty="0" err="1" smtClean="0">
                <a:ln>
                  <a:noFill/>
                </a:ln>
                <a:solidFill>
                  <a:srgbClr val="FF0000"/>
                </a:solidFill>
                <a:effectLst/>
                <a:uLnTx/>
                <a:uFillTx/>
                <a:latin typeface="Cambria" panose="02040503050406030204" pitchFamily="18" charset="0"/>
                <a:ea typeface="Cambria" panose="02040503050406030204" pitchFamily="18" charset="0"/>
                <a:cs typeface="Verdana"/>
                <a:sym typeface="Verdana"/>
              </a:rPr>
              <a:t>Dr.Iqbal</a:t>
            </a:r>
            <a:r>
              <a:rPr kumimoji="0" lang="en-GB" sz="2000" b="1" i="0" u="none" strike="noStrike" kern="0" cap="none" spc="0" normalizeH="0" noProof="0" dirty="0" smtClean="0">
                <a:ln>
                  <a:noFill/>
                </a:ln>
                <a:solidFill>
                  <a:srgbClr val="FF0000"/>
                </a:solidFill>
                <a:effectLst/>
                <a:uLnTx/>
                <a:uFillTx/>
                <a:latin typeface="Cambria" panose="02040503050406030204" pitchFamily="18" charset="0"/>
                <a:ea typeface="Cambria" panose="02040503050406030204" pitchFamily="18" charset="0"/>
                <a:cs typeface="Verdana"/>
                <a:sym typeface="Verdana"/>
              </a:rPr>
              <a:t> </a:t>
            </a:r>
            <a:r>
              <a:rPr kumimoji="0" lang="en-GB" sz="2000" b="1" i="0" u="none" strike="noStrike" kern="0" cap="none" spc="0" normalizeH="0" noProof="0" dirty="0" err="1" smtClean="0">
                <a:ln>
                  <a:noFill/>
                </a:ln>
                <a:solidFill>
                  <a:srgbClr val="FF0000"/>
                </a:solidFill>
                <a:effectLst/>
                <a:uLnTx/>
                <a:uFillTx/>
                <a:latin typeface="Cambria" panose="02040503050406030204" pitchFamily="18" charset="0"/>
                <a:ea typeface="Cambria" panose="02040503050406030204" pitchFamily="18" charset="0"/>
                <a:cs typeface="Verdana"/>
                <a:sym typeface="Verdana"/>
              </a:rPr>
              <a:t>Gani</a:t>
            </a:r>
            <a:r>
              <a:rPr kumimoji="0" lang="en-GB" sz="2000" b="1" i="0" u="none" strike="noStrike" kern="0" cap="none" spc="0" normalizeH="0" noProof="0" dirty="0" smtClean="0">
                <a:ln>
                  <a:noFill/>
                </a:ln>
                <a:solidFill>
                  <a:srgbClr val="FF0000"/>
                </a:solidFill>
                <a:effectLst/>
                <a:uLnTx/>
                <a:uFillTx/>
                <a:latin typeface="Cambria" panose="02040503050406030204" pitchFamily="18" charset="0"/>
                <a:ea typeface="Cambria" panose="02040503050406030204" pitchFamily="18" charset="0"/>
                <a:cs typeface="Verdana"/>
                <a:sym typeface="Verdana"/>
              </a:rPr>
              <a:t> Dar</a:t>
            </a:r>
            <a:endParaRPr kumimoji="0" lang="en-GB" sz="2000" b="0" i="0" u="none" strike="noStrike" kern="0" cap="none" spc="0" normalizeH="0" baseline="0" noProof="0" dirty="0">
              <a:ln>
                <a:noFill/>
              </a:ln>
              <a:solidFill>
                <a:srgbClr val="FF0000"/>
              </a:solidFill>
              <a:effectLst/>
              <a:uLnTx/>
              <a:uFillTx/>
              <a:latin typeface="Cambria" panose="02040503050406030204" pitchFamily="18" charset="0"/>
              <a:ea typeface="Cambria" panose="02040503050406030204" pitchFamily="18" charset="0"/>
              <a:cs typeface="Arial"/>
              <a:sym typeface="Arial"/>
            </a:endParaRPr>
          </a:p>
          <a:p>
            <a:pPr marL="0" marR="0" lvl="0" indent="0" algn="ctr" defTabSz="914400" rtl="0" eaLnBrk="1" fontAlgn="auto" latinLnBrk="0" hangingPunct="1">
              <a:lnSpc>
                <a:spcPct val="100000"/>
              </a:lnSpc>
              <a:spcBef>
                <a:spcPts val="340"/>
              </a:spcBef>
              <a:spcAft>
                <a:spcPts val="0"/>
              </a:spcAft>
              <a:buClr>
                <a:srgbClr val="17365D"/>
              </a:buClr>
              <a:buSzPts val="1700"/>
              <a:buFont typeface="Arial"/>
              <a:buNone/>
              <a:tabLst/>
              <a:defRPr/>
            </a:pPr>
            <a:r>
              <a:rPr kumimoji="0" lang="en-GB" sz="20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Assistant Professor</a:t>
            </a:r>
            <a:endParaRPr kumimoji="0" sz="20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ctr" defTabSz="914400" rtl="0" eaLnBrk="1" fontAlgn="auto" latinLnBrk="0" hangingPunct="1">
              <a:lnSpc>
                <a:spcPct val="100000"/>
              </a:lnSpc>
              <a:spcBef>
                <a:spcPts val="340"/>
              </a:spcBef>
              <a:spcAft>
                <a:spcPts val="0"/>
              </a:spcAft>
              <a:buClr>
                <a:srgbClr val="17365D"/>
              </a:buClr>
              <a:buSzPts val="1700"/>
              <a:buFont typeface="Arial"/>
              <a:buNone/>
              <a:tabLst/>
              <a:defRPr/>
            </a:pPr>
            <a:r>
              <a:rPr kumimoji="0" lang="en-GB" sz="20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School of </a:t>
            </a:r>
            <a:r>
              <a:rPr kumimoji="0" lang="en-GB" sz="2000" b="1" i="0" u="none" strike="noStrike" kern="0" cap="none" spc="0" normalizeH="0" baseline="0" noProof="0" dirty="0" smtClean="0">
                <a:ln>
                  <a:noFill/>
                </a:ln>
                <a:solidFill>
                  <a:srgbClr val="17365D"/>
                </a:solidFill>
                <a:effectLst/>
                <a:uLnTx/>
                <a:uFillTx/>
                <a:latin typeface="Cambria" panose="02040503050406030204" pitchFamily="18" charset="0"/>
                <a:ea typeface="Cambria" panose="02040503050406030204" pitchFamily="18" charset="0"/>
                <a:cs typeface="Verdana"/>
                <a:sym typeface="Verdana"/>
              </a:rPr>
              <a:t>Information </a:t>
            </a:r>
            <a:r>
              <a:rPr kumimoji="0" lang="en-GB" sz="20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Science </a:t>
            </a:r>
            <a:endParaRPr kumimoji="0" lang="en-GB" sz="2000" b="1" i="0" u="none" strike="noStrike" kern="0" cap="none" spc="0" normalizeH="0" baseline="0" noProof="0" dirty="0" smtClean="0">
              <a:ln>
                <a:noFill/>
              </a:ln>
              <a:solidFill>
                <a:srgbClr val="17365D"/>
              </a:solidFill>
              <a:effectLst/>
              <a:uLnTx/>
              <a:uFillTx/>
              <a:latin typeface="Cambria" panose="02040503050406030204" pitchFamily="18" charset="0"/>
              <a:ea typeface="Cambria" panose="02040503050406030204" pitchFamily="18" charset="0"/>
              <a:cs typeface="Verdana"/>
              <a:sym typeface="Verdana"/>
            </a:endParaRPr>
          </a:p>
          <a:p>
            <a:pPr marL="0" marR="0" lvl="0" indent="0" algn="ctr" defTabSz="914400" rtl="0" eaLnBrk="1" fontAlgn="auto" latinLnBrk="0" hangingPunct="1">
              <a:lnSpc>
                <a:spcPct val="100000"/>
              </a:lnSpc>
              <a:spcBef>
                <a:spcPts val="340"/>
              </a:spcBef>
              <a:spcAft>
                <a:spcPts val="0"/>
              </a:spcAft>
              <a:buClr>
                <a:srgbClr val="17365D"/>
              </a:buClr>
              <a:buSzPts val="1700"/>
              <a:buFont typeface="Arial"/>
              <a:buNone/>
              <a:tabLst/>
              <a:defRPr/>
            </a:pPr>
            <a:r>
              <a:rPr kumimoji="0" lang="en-GB" sz="2000" b="1" i="0" u="none" strike="noStrike" kern="0" cap="none" spc="0" normalizeH="0" baseline="0" noProof="0" dirty="0" smtClean="0">
                <a:ln>
                  <a:noFill/>
                </a:ln>
                <a:solidFill>
                  <a:srgbClr val="17365D"/>
                </a:solidFill>
                <a:effectLst/>
                <a:uLnTx/>
                <a:uFillTx/>
                <a:latin typeface="Cambria" panose="02040503050406030204" pitchFamily="18" charset="0"/>
                <a:ea typeface="Cambria" panose="02040503050406030204" pitchFamily="18" charset="0"/>
                <a:cs typeface="Verdana"/>
                <a:sym typeface="Verdana"/>
              </a:rPr>
              <a:t>Presidency </a:t>
            </a:r>
            <a:r>
              <a:rPr kumimoji="0" lang="en-GB" sz="20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University</a:t>
            </a:r>
            <a:endParaRPr kumimoji="0" sz="20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1" fontAlgn="auto" latinLnBrk="0" hangingPunct="1">
              <a:lnSpc>
                <a:spcPct val="100000"/>
              </a:lnSpc>
              <a:spcBef>
                <a:spcPts val="400"/>
              </a:spcBef>
              <a:spcAft>
                <a:spcPts val="0"/>
              </a:spcAft>
              <a:buClr>
                <a:srgbClr val="17365D"/>
              </a:buClr>
              <a:buSzPts val="2000"/>
              <a:buFont typeface="Arial"/>
              <a:buNone/>
              <a:tabLst/>
              <a:defRPr/>
            </a:pPr>
            <a:endParaRPr kumimoji="0" sz="20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
                <a:srgbClr val="17365D"/>
              </a:buClr>
              <a:buSzPct val="100000"/>
              <a:buFont typeface="Arial"/>
              <a:buNone/>
              <a:tabLst/>
              <a:defRPr/>
            </a:pPr>
            <a:r>
              <a:rPr kumimoji="0" lang="en-GB" sz="20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PIP2001 Capstone Project</a:t>
            </a:r>
            <a:endParaRPr kumimoji="0"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ctr" defTabSz="914400" rtl="0" eaLnBrk="1" fontAlgn="auto" latinLnBrk="0" hangingPunct="1">
              <a:lnSpc>
                <a:spcPct val="100000"/>
              </a:lnSpc>
              <a:spcBef>
                <a:spcPts val="310"/>
              </a:spcBef>
              <a:spcAft>
                <a:spcPts val="0"/>
              </a:spcAft>
              <a:buClr>
                <a:srgbClr val="17365D"/>
              </a:buClr>
              <a:buSzPct val="100000"/>
              <a:buFont typeface="Arial"/>
              <a:buNone/>
              <a:tabLst/>
              <a:defRPr/>
            </a:pPr>
            <a:r>
              <a:rPr kumimoji="0" lang="en-GB" sz="2000" b="1" i="0" u="none" strike="noStrike" kern="0" cap="none" spc="0" normalizeH="0" baseline="0" noProof="0" dirty="0" smtClean="0">
                <a:ln>
                  <a:noFill/>
                </a:ln>
                <a:solidFill>
                  <a:srgbClr val="17365D"/>
                </a:solidFill>
                <a:effectLst/>
                <a:uLnTx/>
                <a:uFillTx/>
                <a:latin typeface="Cambria" panose="02040503050406030204" pitchFamily="18" charset="0"/>
                <a:ea typeface="Cambria" panose="02040503050406030204" pitchFamily="18" charset="0"/>
                <a:cs typeface="Verdana"/>
                <a:sym typeface="Verdana"/>
              </a:rPr>
              <a:t>Review-4</a:t>
            </a:r>
            <a:endParaRPr kumimoji="0" sz="20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28958" y="4791075"/>
            <a:ext cx="12249915" cy="15621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17365D"/>
              </a:buClr>
              <a:buSzPct val="100000"/>
              <a:buFont typeface="Arial"/>
              <a:buNone/>
              <a:tabLst/>
              <a:defRPr/>
            </a:pPr>
            <a:r>
              <a:rPr kumimoji="0" lang="en-US" sz="2000" b="1" i="0" u="none" strike="noStrike" kern="0" cap="none" spc="0" normalizeH="0" baseline="0" noProof="0" dirty="0">
                <a:ln>
                  <a:noFill/>
                </a:ln>
                <a:solidFill>
                  <a:srgbClr val="4F81BD"/>
                </a:solidFill>
                <a:effectLst/>
                <a:uLnTx/>
                <a:uFillTx/>
                <a:latin typeface="Cambria" panose="02040503050406030204" pitchFamily="18" charset="0"/>
                <a:ea typeface="Cambria" panose="02040503050406030204" pitchFamily="18" charset="0"/>
                <a:cs typeface="Verdana"/>
                <a:sym typeface="Verdana"/>
              </a:rPr>
              <a:t>Name of the Program: </a:t>
            </a:r>
            <a:r>
              <a:rPr kumimoji="0" lang="en-US"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Verdana"/>
                <a:sym typeface="Verdana"/>
              </a:rPr>
              <a:t>CSE</a:t>
            </a:r>
          </a:p>
          <a:p>
            <a:pPr marL="0" marR="0" lvl="0" indent="0" algn="l" defTabSz="914400" rtl="0" eaLnBrk="1" fontAlgn="auto" latinLnBrk="0" hangingPunct="1">
              <a:lnSpc>
                <a:spcPct val="100000"/>
              </a:lnSpc>
              <a:spcBef>
                <a:spcPts val="0"/>
              </a:spcBef>
              <a:spcAft>
                <a:spcPts val="0"/>
              </a:spcAft>
              <a:buClr>
                <a:srgbClr val="17365D"/>
              </a:buClr>
              <a:buSzPct val="100000"/>
              <a:buFont typeface="Arial"/>
              <a:buNone/>
              <a:tabLst/>
              <a:defRPr/>
            </a:pPr>
            <a:r>
              <a:rPr kumimoji="0" lang="en-US" sz="2000" b="1" i="0" u="none" strike="noStrike" kern="0" cap="none" spc="0" normalizeH="0" baseline="0" noProof="0" dirty="0">
                <a:ln>
                  <a:noFill/>
                </a:ln>
                <a:solidFill>
                  <a:srgbClr val="4F81BD"/>
                </a:solidFill>
                <a:effectLst/>
                <a:uLnTx/>
                <a:uFillTx/>
                <a:latin typeface="Cambria" panose="02040503050406030204" pitchFamily="18" charset="0"/>
                <a:ea typeface="Cambria" panose="02040503050406030204" pitchFamily="18" charset="0"/>
                <a:cs typeface="Verdana"/>
                <a:sym typeface="Verdana"/>
              </a:rPr>
              <a:t>Name of the HoD: </a:t>
            </a:r>
            <a:r>
              <a:rPr kumimoji="0" lang="en-US"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Verdana"/>
                <a:sym typeface="Verdana"/>
              </a:rPr>
              <a:t>Dr. Blessed Prince P/Dr. Robin </a:t>
            </a:r>
            <a:r>
              <a:rPr kumimoji="0" lang="en-US" sz="2000" b="1" i="0" u="none" strike="noStrike" kern="0" cap="none" spc="0" normalizeH="0" baseline="0" noProof="0" dirty="0" err="1">
                <a:ln>
                  <a:noFill/>
                </a:ln>
                <a:solidFill>
                  <a:srgbClr val="000000"/>
                </a:solidFill>
                <a:effectLst/>
                <a:uLnTx/>
                <a:uFillTx/>
                <a:latin typeface="Cambria" panose="02040503050406030204" pitchFamily="18" charset="0"/>
                <a:ea typeface="Cambria" panose="02040503050406030204" pitchFamily="18" charset="0"/>
                <a:cs typeface="Verdana"/>
                <a:sym typeface="Verdana"/>
              </a:rPr>
              <a:t>Rohit</a:t>
            </a:r>
            <a:r>
              <a:rPr kumimoji="0" lang="en-US"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Verdana"/>
                <a:sym typeface="Verdana"/>
              </a:rPr>
              <a:t>/</a:t>
            </a:r>
            <a:r>
              <a:rPr kumimoji="0" lang="en-US" sz="2000" b="1" i="0" u="none" strike="noStrike" kern="0" cap="none" spc="0" normalizeH="0" baseline="0" noProof="0" dirty="0" err="1">
                <a:ln>
                  <a:noFill/>
                </a:ln>
                <a:solidFill>
                  <a:srgbClr val="000000"/>
                </a:solidFill>
                <a:effectLst/>
                <a:uLnTx/>
                <a:uFillTx/>
                <a:latin typeface="Cambria" panose="02040503050406030204" pitchFamily="18" charset="0"/>
                <a:ea typeface="Cambria" panose="02040503050406030204" pitchFamily="18" charset="0"/>
                <a:cs typeface="Verdana"/>
                <a:sym typeface="Verdana"/>
              </a:rPr>
              <a:t>Dr.Asif</a:t>
            </a:r>
            <a:r>
              <a:rPr kumimoji="0" lang="en-US"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Verdana"/>
                <a:sym typeface="Verdana"/>
              </a:rPr>
              <a:t> Mohammed H.B</a:t>
            </a:r>
          </a:p>
          <a:p>
            <a:pPr marL="0" marR="0" lvl="0" indent="0" algn="l" defTabSz="914400" rtl="0" eaLnBrk="1" fontAlgn="auto" latinLnBrk="0" hangingPunct="1">
              <a:lnSpc>
                <a:spcPct val="100000"/>
              </a:lnSpc>
              <a:spcBef>
                <a:spcPts val="0"/>
              </a:spcBef>
              <a:spcAft>
                <a:spcPts val="0"/>
              </a:spcAft>
              <a:buClr>
                <a:srgbClr val="17365D"/>
              </a:buClr>
              <a:buSzPct val="100000"/>
              <a:buFont typeface="Arial"/>
              <a:buNone/>
              <a:tabLst/>
              <a:defRPr/>
            </a:pPr>
            <a:r>
              <a:rPr kumimoji="0" lang="en-US" sz="2000" b="1" i="0" u="none" strike="noStrike" kern="0" cap="none" spc="0" normalizeH="0" baseline="0" noProof="0" dirty="0">
                <a:ln>
                  <a:noFill/>
                </a:ln>
                <a:solidFill>
                  <a:srgbClr val="4F81BD"/>
                </a:solidFill>
                <a:effectLst/>
                <a:uLnTx/>
                <a:uFillTx/>
                <a:latin typeface="Cambria" panose="02040503050406030204" pitchFamily="18" charset="0"/>
                <a:ea typeface="Cambria" panose="02040503050406030204" pitchFamily="18" charset="0"/>
                <a:cs typeface="Verdana"/>
                <a:sym typeface="Verdana"/>
              </a:rPr>
              <a:t>Name of the Program Project Coordinator: </a:t>
            </a:r>
            <a:r>
              <a:rPr kumimoji="0" lang="en-US"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Verdana"/>
                <a:sym typeface="Verdana"/>
              </a:rPr>
              <a:t>Mr. </a:t>
            </a:r>
            <a:r>
              <a:rPr kumimoji="0" lang="en-US" sz="2000" b="1" i="0" u="none" strike="noStrike" kern="0" cap="none" spc="0" normalizeH="0" baseline="0" noProof="0" dirty="0" err="1">
                <a:ln>
                  <a:noFill/>
                </a:ln>
                <a:solidFill>
                  <a:srgbClr val="000000"/>
                </a:solidFill>
                <a:effectLst/>
                <a:uLnTx/>
                <a:uFillTx/>
                <a:latin typeface="Cambria" panose="02040503050406030204" pitchFamily="18" charset="0"/>
                <a:ea typeface="Cambria" panose="02040503050406030204" pitchFamily="18" charset="0"/>
                <a:cs typeface="Verdana"/>
                <a:sym typeface="Verdana"/>
              </a:rPr>
              <a:t>Amarnath</a:t>
            </a:r>
            <a:r>
              <a:rPr kumimoji="0" lang="en-US"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Verdana"/>
                <a:sym typeface="Verdana"/>
              </a:rPr>
              <a:t> J.L &amp; Dr. </a:t>
            </a:r>
            <a:r>
              <a:rPr kumimoji="0" lang="en-US" sz="2000" b="1" i="0" u="none" strike="noStrike" kern="0" cap="none" spc="0" normalizeH="0" baseline="0" noProof="0" dirty="0" err="1">
                <a:ln>
                  <a:noFill/>
                </a:ln>
                <a:solidFill>
                  <a:srgbClr val="000000"/>
                </a:solidFill>
                <a:effectLst/>
                <a:uLnTx/>
                <a:uFillTx/>
                <a:latin typeface="Cambria" panose="02040503050406030204" pitchFamily="18" charset="0"/>
                <a:ea typeface="Cambria" panose="02040503050406030204" pitchFamily="18" charset="0"/>
                <a:cs typeface="Verdana"/>
                <a:sym typeface="Verdana"/>
              </a:rPr>
              <a:t>Jayanthi</a:t>
            </a:r>
            <a:r>
              <a:rPr kumimoji="0" lang="en-US"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Verdana"/>
                <a:sym typeface="Verdana"/>
              </a:rPr>
              <a:t>. K.</a:t>
            </a:r>
          </a:p>
          <a:p>
            <a:pPr marL="0" marR="0" lvl="0" indent="0" algn="l" defTabSz="914400" rtl="0" eaLnBrk="1" fontAlgn="auto" latinLnBrk="0" hangingPunct="1">
              <a:lnSpc>
                <a:spcPct val="100000"/>
              </a:lnSpc>
              <a:spcBef>
                <a:spcPts val="0"/>
              </a:spcBef>
              <a:spcAft>
                <a:spcPts val="0"/>
              </a:spcAft>
              <a:buClr>
                <a:srgbClr val="17365D"/>
              </a:buClr>
              <a:buSzPct val="100000"/>
              <a:buFont typeface="Arial"/>
              <a:buNone/>
              <a:tabLst/>
              <a:defRPr/>
            </a:pPr>
            <a:r>
              <a:rPr kumimoji="0" lang="en-US" sz="2000" b="1" i="0" u="none" strike="noStrike" kern="0" cap="none" spc="0" normalizeH="0" baseline="0" noProof="0" dirty="0">
                <a:ln>
                  <a:noFill/>
                </a:ln>
                <a:solidFill>
                  <a:srgbClr val="4F81BD"/>
                </a:solidFill>
                <a:effectLst/>
                <a:uLnTx/>
                <a:uFillTx/>
                <a:latin typeface="Cambria" panose="02040503050406030204" pitchFamily="18" charset="0"/>
                <a:ea typeface="Cambria" panose="02040503050406030204" pitchFamily="18" charset="0"/>
                <a:cs typeface="Verdana"/>
                <a:sym typeface="Verdana"/>
              </a:rPr>
              <a:t>Name of the School Project Coordinators: </a:t>
            </a:r>
            <a:r>
              <a:rPr kumimoji="0" lang="en-US"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Verdana"/>
                <a:sym typeface="Verdana"/>
              </a:rPr>
              <a:t>Dr. Sampath A K / Dr. Abdul Khadar A / Mr. Md Ziaur Rahman</a:t>
            </a:r>
            <a:endParaRPr kumimoji="0"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Verdana"/>
              <a:sym typeface="Verdana"/>
            </a:endParaRPr>
          </a:p>
        </p:txBody>
      </p:sp>
      <p:graphicFrame>
        <p:nvGraphicFramePr>
          <p:cNvPr id="4" name="Table 3">
            <a:extLst>
              <a:ext uri="{FF2B5EF4-FFF2-40B4-BE49-F238E27FC236}">
                <a16:creationId xmlns:a16="http://schemas.microsoft.com/office/drawing/2014/main" id="{B5BA812E-FC9C-78A1-AE29-1F8132EF45C9}"/>
              </a:ext>
            </a:extLst>
          </p:cNvPr>
          <p:cNvGraphicFramePr>
            <a:graphicFrameLocks noGrp="1"/>
          </p:cNvGraphicFramePr>
          <p:nvPr>
            <p:extLst>
              <p:ext uri="{D42A27DB-BD31-4B8C-83A1-F6EECF244321}">
                <p14:modId xmlns:p14="http://schemas.microsoft.com/office/powerpoint/2010/main" val="1840721121"/>
              </p:ext>
            </p:extLst>
          </p:nvPr>
        </p:nvGraphicFramePr>
        <p:xfrm>
          <a:off x="476186" y="2718095"/>
          <a:ext cx="5042872" cy="1929833"/>
        </p:xfrm>
        <a:graphic>
          <a:graphicData uri="http://schemas.openxmlformats.org/drawingml/2006/table">
            <a:tbl>
              <a:tblPr firstRow="1" bandRow="1"/>
              <a:tblGrid>
                <a:gridCol w="2521436">
                  <a:extLst>
                    <a:ext uri="{9D8B030D-6E8A-4147-A177-3AD203B41FA5}">
                      <a16:colId xmlns:a16="http://schemas.microsoft.com/office/drawing/2014/main" val="1329227157"/>
                    </a:ext>
                  </a:extLst>
                </a:gridCol>
                <a:gridCol w="2521436">
                  <a:extLst>
                    <a:ext uri="{9D8B030D-6E8A-4147-A177-3AD203B41FA5}">
                      <a16:colId xmlns:a16="http://schemas.microsoft.com/office/drawing/2014/main" val="2285693969"/>
                    </a:ext>
                  </a:extLst>
                </a:gridCol>
              </a:tblGrid>
              <a:tr h="344873">
                <a:tc>
                  <a:txBody>
                    <a:bodyPr/>
                    <a:lstStyle/>
                    <a:p>
                      <a:endParaRPr lang="en-IN"/>
                    </a:p>
                  </a:txBody>
                  <a:tcPr/>
                </a:tc>
                <a:tc>
                  <a:txBody>
                    <a:bodyPr/>
                    <a:lstStyle/>
                    <a:p>
                      <a:endParaRPr lang="en-IN"/>
                    </a:p>
                  </a:txBody>
                  <a:tcPr/>
                </a:tc>
                <a:extLst>
                  <a:ext uri="{0D108BD9-81ED-4DB2-BD59-A6C34878D82A}">
                    <a16:rowId xmlns:a16="http://schemas.microsoft.com/office/drawing/2014/main" val="4174713697"/>
                  </a:ext>
                </a:extLst>
              </a:tr>
              <a:tr h="344873">
                <a:tc>
                  <a:txBody>
                    <a:bodyPr/>
                    <a:lstStyle/>
                    <a:p>
                      <a:pPr algn="ctr"/>
                      <a:r>
                        <a:rPr lang="en-IN" sz="2000" b="1" dirty="0">
                          <a:latin typeface="+mn-lt"/>
                          <a:ea typeface="Cambria" panose="02040503050406030204" pitchFamily="18" charset="0"/>
                        </a:rPr>
                        <a:t>20211CSE0653</a:t>
                      </a:r>
                    </a:p>
                  </a:txBody>
                  <a:tcPr/>
                </a:tc>
                <a:tc>
                  <a:txBody>
                    <a:bodyPr/>
                    <a:lstStyle/>
                    <a:p>
                      <a:pPr algn="ctr"/>
                      <a:r>
                        <a:rPr lang="en-IN" sz="2000" b="1" dirty="0">
                          <a:latin typeface="+mn-lt"/>
                          <a:ea typeface="Cambria" panose="02040503050406030204" pitchFamily="18" charset="0"/>
                          <a:cs typeface="Arial" panose="020B0604020202020204" pitchFamily="34" charset="0"/>
                        </a:rPr>
                        <a:t>DHEERAJ</a:t>
                      </a:r>
                    </a:p>
                  </a:txBody>
                  <a:tcPr/>
                </a:tc>
                <a:extLst>
                  <a:ext uri="{0D108BD9-81ED-4DB2-BD59-A6C34878D82A}">
                    <a16:rowId xmlns:a16="http://schemas.microsoft.com/office/drawing/2014/main" val="989145793"/>
                  </a:ext>
                </a:extLst>
              </a:tr>
              <a:tr h="344873">
                <a:tc>
                  <a:txBody>
                    <a:bodyPr/>
                    <a:lstStyle/>
                    <a:p>
                      <a:pPr algn="ctr"/>
                      <a:r>
                        <a:rPr lang="en-IN" sz="2000" b="1" dirty="0">
                          <a:latin typeface="+mn-lt"/>
                          <a:ea typeface="Cambria" panose="02040503050406030204" pitchFamily="18" charset="0"/>
                        </a:rPr>
                        <a:t>20211CSE0643</a:t>
                      </a:r>
                    </a:p>
                  </a:txBody>
                  <a:tcPr/>
                </a:tc>
                <a:tc>
                  <a:txBody>
                    <a:bodyPr/>
                    <a:lstStyle/>
                    <a:p>
                      <a:pPr algn="ctr"/>
                      <a:r>
                        <a:rPr lang="en-IN" sz="2000" b="1" dirty="0">
                          <a:latin typeface="+mn-lt"/>
                          <a:ea typeface="Cambria" panose="02040503050406030204" pitchFamily="18" charset="0"/>
                        </a:rPr>
                        <a:t>SANJAY     </a:t>
                      </a:r>
                    </a:p>
                  </a:txBody>
                  <a:tcPr/>
                </a:tc>
                <a:extLst>
                  <a:ext uri="{0D108BD9-81ED-4DB2-BD59-A6C34878D82A}">
                    <a16:rowId xmlns:a16="http://schemas.microsoft.com/office/drawing/2014/main" val="1811209432"/>
                  </a:ext>
                </a:extLst>
              </a:tr>
              <a:tr h="344873">
                <a:tc>
                  <a:txBody>
                    <a:bodyPr/>
                    <a:lstStyle/>
                    <a:p>
                      <a:pPr algn="ctr"/>
                      <a:r>
                        <a:rPr lang="en-IN" sz="2000" b="1" dirty="0">
                          <a:latin typeface="+mn-lt"/>
                          <a:ea typeface="Cambria" panose="02040503050406030204" pitchFamily="18" charset="0"/>
                        </a:rPr>
                        <a:t>20211CSE0649</a:t>
                      </a:r>
                    </a:p>
                  </a:txBody>
                  <a:tcPr/>
                </a:tc>
                <a:tc>
                  <a:txBody>
                    <a:bodyPr/>
                    <a:lstStyle/>
                    <a:p>
                      <a:pPr algn="ctr"/>
                      <a:r>
                        <a:rPr lang="en-IN" sz="2000" b="1" dirty="0" smtClean="0">
                          <a:latin typeface="+mn-lt"/>
                          <a:ea typeface="Cambria" panose="02040503050406030204" pitchFamily="18" charset="0"/>
                        </a:rPr>
                        <a:t>MAHESHGOUDA</a:t>
                      </a:r>
                      <a:endParaRPr lang="en-IN" sz="2000" b="1" dirty="0">
                        <a:latin typeface="+mn-lt"/>
                        <a:ea typeface="Cambria" panose="02040503050406030204" pitchFamily="18" charset="0"/>
                      </a:endParaRPr>
                    </a:p>
                  </a:txBody>
                  <a:tcPr/>
                </a:tc>
                <a:extLst>
                  <a:ext uri="{0D108BD9-81ED-4DB2-BD59-A6C34878D82A}">
                    <a16:rowId xmlns:a16="http://schemas.microsoft.com/office/drawing/2014/main" val="1409885957"/>
                  </a:ext>
                </a:extLst>
              </a:tr>
              <a:tr h="344873">
                <a:tc>
                  <a:txBody>
                    <a:bodyPr/>
                    <a:lstStyle/>
                    <a:p>
                      <a:pPr algn="ctr"/>
                      <a:r>
                        <a:rPr lang="en-IN" sz="2000" b="1" dirty="0">
                          <a:latin typeface="+mn-lt"/>
                          <a:ea typeface="Cambria" panose="02040503050406030204" pitchFamily="18" charset="0"/>
                        </a:rPr>
                        <a:t>20211CSE0639</a:t>
                      </a:r>
                    </a:p>
                  </a:txBody>
                  <a:tcPr/>
                </a:tc>
                <a:tc>
                  <a:txBody>
                    <a:bodyPr/>
                    <a:lstStyle/>
                    <a:p>
                      <a:pPr algn="ctr"/>
                      <a:r>
                        <a:rPr lang="en-IN" sz="2000" b="1" dirty="0">
                          <a:latin typeface="+mn-lt"/>
                          <a:ea typeface="Cambria" panose="02040503050406030204" pitchFamily="18" charset="0"/>
                        </a:rPr>
                        <a:t>SACHIN</a:t>
                      </a:r>
                    </a:p>
                  </a:txBody>
                  <a:tcPr/>
                </a:tc>
                <a:extLst>
                  <a:ext uri="{0D108BD9-81ED-4DB2-BD59-A6C34878D82A}">
                    <a16:rowId xmlns:a16="http://schemas.microsoft.com/office/drawing/2014/main" val="219389161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a:xfrm>
            <a:off x="762000" y="952501"/>
            <a:ext cx="10668000" cy="4952997"/>
          </a:xfrm>
        </p:spPr>
        <p:txBody>
          <a:bodyPr>
            <a:noAutofit/>
          </a:bodyPr>
          <a:lstStyle/>
          <a:p>
            <a:pPr marL="0" indent="0">
              <a:lnSpc>
                <a:spcPct val="115000"/>
              </a:lnSpc>
              <a:spcAft>
                <a:spcPts val="800"/>
              </a:spcAft>
              <a:buNone/>
            </a:pPr>
            <a:r>
              <a:rPr lang="en-IN" sz="2000" b="1" u="sng" kern="100" dirty="0">
                <a:effectLst/>
                <a:latin typeface="Aptos" panose="020B0004020202020204" pitchFamily="34" charset="0"/>
                <a:ea typeface="Aptos" panose="020B0004020202020204" pitchFamily="34" charset="0"/>
                <a:cs typeface="Times New Roman" panose="02020603050405020304" pitchFamily="18" charset="0"/>
              </a:rPr>
              <a:t>Hardware Components :</a:t>
            </a:r>
            <a:endParaRPr lang="en-IN" sz="2000" u="sng"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IN" sz="2000" b="1" kern="100" dirty="0">
                <a:effectLst/>
                <a:latin typeface="Aptos" panose="020B0004020202020204" pitchFamily="34" charset="0"/>
                <a:ea typeface="Aptos" panose="020B0004020202020204" pitchFamily="34" charset="0"/>
                <a:cs typeface="Times New Roman" panose="02020603050405020304" pitchFamily="18" charset="0"/>
              </a:rPr>
              <a:t>Server</a:t>
            </a:r>
            <a:r>
              <a:rPr lang="en-IN" sz="2000" kern="100" dirty="0">
                <a:effectLst/>
                <a:latin typeface="Aptos" panose="020B0004020202020204" pitchFamily="34" charset="0"/>
                <a:ea typeface="Aptos" panose="020B0004020202020204" pitchFamily="34" charset="0"/>
                <a:cs typeface="Times New Roman" panose="02020603050405020304" pitchFamily="18" charset="0"/>
              </a:rPr>
              <a:t>: Intel Xeon/AMD EPYC, 16GB RAM, 1TB SSD.</a:t>
            </a:r>
          </a:p>
          <a:p>
            <a:pPr marL="342900" lvl="0" indent="-342900">
              <a:lnSpc>
                <a:spcPct val="115000"/>
              </a:lnSpc>
              <a:spcAft>
                <a:spcPts val="800"/>
              </a:spcAft>
              <a:buFont typeface="+mj-lt"/>
              <a:buAutoNum type="arabicPeriod"/>
              <a:tabLst>
                <a:tab pos="457200" algn="l"/>
              </a:tabLst>
            </a:pPr>
            <a:r>
              <a:rPr lang="en-IN" sz="2000" b="1" kern="100" dirty="0">
                <a:effectLst/>
                <a:latin typeface="Aptos" panose="020B0004020202020204" pitchFamily="34" charset="0"/>
                <a:ea typeface="Aptos" panose="020B0004020202020204" pitchFamily="34" charset="0"/>
                <a:cs typeface="Times New Roman" panose="02020603050405020304" pitchFamily="18" charset="0"/>
              </a:rPr>
              <a:t>Client Devices</a:t>
            </a:r>
            <a:r>
              <a:rPr lang="en-IN" sz="2000" kern="100" dirty="0">
                <a:effectLst/>
                <a:latin typeface="Aptos" panose="020B0004020202020204" pitchFamily="34" charset="0"/>
                <a:ea typeface="Aptos" panose="020B0004020202020204" pitchFamily="34" charset="0"/>
                <a:cs typeface="Times New Roman" panose="02020603050405020304" pitchFamily="18" charset="0"/>
              </a:rPr>
              <a:t>: Smartphones, tablets, or computers for users/vendors.</a:t>
            </a:r>
          </a:p>
          <a:p>
            <a:pPr marL="342900" lvl="0" indent="-342900">
              <a:lnSpc>
                <a:spcPct val="115000"/>
              </a:lnSpc>
              <a:spcAft>
                <a:spcPts val="800"/>
              </a:spcAft>
              <a:buFont typeface="+mj-lt"/>
              <a:buAutoNum type="arabicPeriod"/>
              <a:tabLst>
                <a:tab pos="457200" algn="l"/>
              </a:tabLst>
            </a:pPr>
            <a:r>
              <a:rPr lang="en-IN" sz="2000" b="1" kern="100" dirty="0">
                <a:effectLst/>
                <a:latin typeface="Aptos" panose="020B0004020202020204" pitchFamily="34" charset="0"/>
                <a:ea typeface="Aptos" panose="020B0004020202020204" pitchFamily="34" charset="0"/>
                <a:cs typeface="Times New Roman" panose="02020603050405020304" pitchFamily="18" charset="0"/>
              </a:rPr>
              <a:t>Networking</a:t>
            </a:r>
            <a:r>
              <a:rPr lang="en-IN" sz="2000" kern="100" dirty="0">
                <a:effectLst/>
                <a:latin typeface="Aptos" panose="020B0004020202020204" pitchFamily="34" charset="0"/>
                <a:ea typeface="Aptos" panose="020B0004020202020204" pitchFamily="34" charset="0"/>
                <a:cs typeface="Times New Roman" panose="02020603050405020304" pitchFamily="18" charset="0"/>
              </a:rPr>
              <a:t>: High-speed routers, switches, and firewall for secure communication.</a:t>
            </a:r>
          </a:p>
          <a:p>
            <a:pPr marL="342900" lvl="0" indent="-342900">
              <a:lnSpc>
                <a:spcPct val="115000"/>
              </a:lnSpc>
              <a:spcAft>
                <a:spcPts val="800"/>
              </a:spcAft>
              <a:buFont typeface="+mj-lt"/>
              <a:buAutoNum type="arabicPeriod"/>
              <a:tabLst>
                <a:tab pos="457200" algn="l"/>
              </a:tabLst>
            </a:pPr>
            <a:r>
              <a:rPr lang="en-IN" sz="2000" b="1" kern="100" dirty="0">
                <a:effectLst/>
                <a:latin typeface="Aptos" panose="020B0004020202020204" pitchFamily="34" charset="0"/>
                <a:ea typeface="Aptos" panose="020B0004020202020204" pitchFamily="34" charset="0"/>
                <a:cs typeface="Times New Roman" panose="02020603050405020304" pitchFamily="18" charset="0"/>
              </a:rPr>
              <a:t>Cloud Infrastructure</a:t>
            </a:r>
            <a:r>
              <a:rPr lang="en-IN" sz="2000" kern="100" dirty="0">
                <a:effectLst/>
                <a:latin typeface="Aptos" panose="020B0004020202020204" pitchFamily="34" charset="0"/>
                <a:ea typeface="Aptos" panose="020B0004020202020204" pitchFamily="34" charset="0"/>
                <a:cs typeface="Times New Roman" panose="02020603050405020304" pitchFamily="18" charset="0"/>
              </a:rPr>
              <a:t>: AWS/Google Cloud for scalable hosting.</a:t>
            </a:r>
          </a:p>
          <a:p>
            <a:pPr marL="0" indent="0">
              <a:lnSpc>
                <a:spcPct val="115000"/>
              </a:lnSpc>
              <a:spcAft>
                <a:spcPts val="800"/>
              </a:spcAft>
              <a:buNone/>
            </a:pPr>
            <a:r>
              <a:rPr lang="en-IN" sz="2000" b="1" u="sng" kern="100" dirty="0">
                <a:effectLst/>
                <a:latin typeface="Aptos" panose="020B0004020202020204" pitchFamily="34" charset="0"/>
                <a:ea typeface="Aptos" panose="020B0004020202020204" pitchFamily="34" charset="0"/>
                <a:cs typeface="Times New Roman" panose="02020603050405020304" pitchFamily="18" charset="0"/>
              </a:rPr>
              <a:t>Software Components :</a:t>
            </a:r>
            <a:endParaRPr lang="en-IN" sz="2000" u="sng"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IN" sz="2000" b="1" kern="100" dirty="0">
                <a:effectLst/>
                <a:latin typeface="Aptos" panose="020B0004020202020204" pitchFamily="34" charset="0"/>
                <a:ea typeface="Aptos" panose="020B0004020202020204" pitchFamily="34" charset="0"/>
                <a:cs typeface="Times New Roman" panose="02020603050405020304" pitchFamily="18" charset="0"/>
              </a:rPr>
              <a:t>OS</a:t>
            </a:r>
            <a:r>
              <a:rPr lang="en-IN" sz="2000" kern="100" dirty="0">
                <a:effectLst/>
                <a:latin typeface="Aptos" panose="020B0004020202020204" pitchFamily="34" charset="0"/>
                <a:ea typeface="Aptos" panose="020B0004020202020204" pitchFamily="34" charset="0"/>
                <a:cs typeface="Times New Roman" panose="02020603050405020304" pitchFamily="18" charset="0"/>
              </a:rPr>
              <a:t>: Linux (Ubuntu) or Windows Server.</a:t>
            </a:r>
          </a:p>
          <a:p>
            <a:pPr marL="342900" lvl="0" indent="-342900">
              <a:lnSpc>
                <a:spcPct val="115000"/>
              </a:lnSpc>
              <a:spcAft>
                <a:spcPts val="800"/>
              </a:spcAft>
              <a:buFont typeface="+mj-lt"/>
              <a:buAutoNum type="arabicPeriod"/>
              <a:tabLst>
                <a:tab pos="457200" algn="l"/>
              </a:tabLst>
            </a:pPr>
            <a:r>
              <a:rPr lang="en-IN" sz="2000" b="1" kern="100" dirty="0">
                <a:effectLst/>
                <a:latin typeface="Aptos" panose="020B0004020202020204" pitchFamily="34" charset="0"/>
                <a:ea typeface="Aptos" panose="020B0004020202020204" pitchFamily="34" charset="0"/>
                <a:cs typeface="Times New Roman" panose="02020603050405020304" pitchFamily="18" charset="0"/>
              </a:rPr>
              <a:t>Web Server</a:t>
            </a:r>
            <a:r>
              <a:rPr lang="en-IN" sz="2000" kern="100" dirty="0">
                <a:effectLst/>
                <a:latin typeface="Aptos" panose="020B0004020202020204" pitchFamily="34" charset="0"/>
                <a:ea typeface="Aptos" panose="020B0004020202020204" pitchFamily="34" charset="0"/>
                <a:cs typeface="Times New Roman" panose="02020603050405020304" pitchFamily="18" charset="0"/>
              </a:rPr>
              <a:t>: Apache or Nginx.</a:t>
            </a:r>
          </a:p>
          <a:p>
            <a:pPr marL="342900" lvl="0" indent="-342900">
              <a:lnSpc>
                <a:spcPct val="115000"/>
              </a:lnSpc>
              <a:spcAft>
                <a:spcPts val="800"/>
              </a:spcAft>
              <a:buFont typeface="+mj-lt"/>
              <a:buAutoNum type="arabicPeriod"/>
              <a:tabLst>
                <a:tab pos="457200" algn="l"/>
              </a:tabLst>
            </a:pPr>
            <a:r>
              <a:rPr lang="en-IN" sz="2000" b="1" kern="100" dirty="0">
                <a:effectLst/>
                <a:latin typeface="Aptos" panose="020B0004020202020204" pitchFamily="34" charset="0"/>
                <a:ea typeface="Aptos" panose="020B0004020202020204" pitchFamily="34" charset="0"/>
                <a:cs typeface="Times New Roman" panose="02020603050405020304" pitchFamily="18" charset="0"/>
              </a:rPr>
              <a:t>Programming</a:t>
            </a:r>
            <a:r>
              <a:rPr lang="en-IN" sz="2000" kern="100" dirty="0">
                <a:effectLst/>
                <a:latin typeface="Aptos" panose="020B0004020202020204" pitchFamily="34" charset="0"/>
                <a:ea typeface="Aptos" panose="020B0004020202020204" pitchFamily="34" charset="0"/>
                <a:cs typeface="Times New Roman" panose="02020603050405020304" pitchFamily="18" charset="0"/>
              </a:rPr>
              <a:t>: Python (Flask/Django) or Node.js for backend; React.js/Angular for frontend.</a:t>
            </a:r>
          </a:p>
          <a:p>
            <a:pPr marL="342900" lvl="0" indent="-342900">
              <a:lnSpc>
                <a:spcPct val="115000"/>
              </a:lnSpc>
              <a:spcAft>
                <a:spcPts val="800"/>
              </a:spcAft>
              <a:buFont typeface="+mj-lt"/>
              <a:buAutoNum type="arabicPeriod"/>
              <a:tabLst>
                <a:tab pos="457200" algn="l"/>
              </a:tabLst>
            </a:pPr>
            <a:r>
              <a:rPr lang="en-IN" sz="2000" b="1" kern="100" dirty="0">
                <a:effectLst/>
                <a:latin typeface="Aptos" panose="020B0004020202020204" pitchFamily="34" charset="0"/>
                <a:ea typeface="Aptos" panose="020B0004020202020204" pitchFamily="34" charset="0"/>
                <a:cs typeface="Times New Roman" panose="02020603050405020304" pitchFamily="18" charset="0"/>
              </a:rPr>
              <a:t>Database</a:t>
            </a:r>
            <a:r>
              <a:rPr lang="en-IN" sz="2000" kern="100" dirty="0">
                <a:effectLst/>
                <a:latin typeface="Aptos" panose="020B0004020202020204" pitchFamily="34" charset="0"/>
                <a:ea typeface="Aptos" panose="020B0004020202020204" pitchFamily="34" charset="0"/>
                <a:cs typeface="Times New Roman" panose="02020603050405020304" pitchFamily="18" charset="0"/>
              </a:rPr>
              <a:t>: MySQL or MongoDB..</a:t>
            </a:r>
          </a:p>
          <a:p>
            <a:pPr marL="0" lvl="0" indent="0">
              <a:lnSpc>
                <a:spcPct val="115000"/>
              </a:lnSpc>
              <a:spcAft>
                <a:spcPts val="800"/>
              </a:spcAft>
              <a:buNone/>
              <a:tabLst>
                <a:tab pos="457200" algn="l"/>
              </a:tabLst>
            </a:pP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2555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7" name="Content Placeholder 6" descr="A diagram of a diagram&#10;&#10;Description automatically generated">
            <a:extLst>
              <a:ext uri="{FF2B5EF4-FFF2-40B4-BE49-F238E27FC236}">
                <a16:creationId xmlns:a16="http://schemas.microsoft.com/office/drawing/2014/main" id="{3BB4DB87-8E8A-9B37-32A4-4AC8B18B5C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24000"/>
            <a:ext cx="12192000" cy="3291840"/>
          </a:xfrm>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pPr>
              <a:lnSpc>
                <a:spcPct val="115000"/>
              </a:lnSpc>
              <a:spcAft>
                <a:spcPts val="800"/>
              </a:spcAft>
            </a:pPr>
            <a:r>
              <a:rPr lang="en-IN" b="1" kern="100" dirty="0">
                <a:effectLst/>
                <a:latin typeface="Arial" panose="020B0604020202020204" pitchFamily="34" charset="0"/>
                <a:ea typeface="Aptos" panose="020B0004020202020204" pitchFamily="34" charset="0"/>
                <a:cs typeface="Arial" panose="020B0604020202020204" pitchFamily="34" charset="0"/>
              </a:rPr>
              <a:t>Functional E-Commerce Platform</a:t>
            </a:r>
            <a:r>
              <a:rPr lang="en-IN" kern="100" dirty="0">
                <a:effectLst/>
                <a:latin typeface="Arial" panose="020B0604020202020204" pitchFamily="34" charset="0"/>
                <a:ea typeface="Aptos" panose="020B0004020202020204" pitchFamily="34" charset="0"/>
                <a:cs typeface="Arial" panose="020B0604020202020204" pitchFamily="34" charset="0"/>
              </a:rPr>
              <a:t> for vendors to continue business online.</a:t>
            </a:r>
          </a:p>
          <a:p>
            <a:pPr>
              <a:lnSpc>
                <a:spcPct val="115000"/>
              </a:lnSpc>
              <a:spcAft>
                <a:spcPts val="800"/>
              </a:spcAft>
            </a:pPr>
            <a:r>
              <a:rPr lang="en-IN" b="1" kern="100" dirty="0">
                <a:effectLst/>
                <a:latin typeface="Arial" panose="020B0604020202020204" pitchFamily="34" charset="0"/>
                <a:ea typeface="Aptos" panose="020B0004020202020204" pitchFamily="34" charset="0"/>
                <a:cs typeface="Arial" panose="020B0604020202020204" pitchFamily="34" charset="0"/>
              </a:rPr>
              <a:t>Open-Source Collaboration Hub</a:t>
            </a:r>
            <a:r>
              <a:rPr lang="en-IN" kern="100" dirty="0">
                <a:effectLst/>
                <a:latin typeface="Arial" panose="020B0604020202020204" pitchFamily="34" charset="0"/>
                <a:ea typeface="Aptos" panose="020B0004020202020204" pitchFamily="34" charset="0"/>
                <a:cs typeface="Arial" panose="020B0604020202020204" pitchFamily="34" charset="0"/>
              </a:rPr>
              <a:t> for IT professionals to contribute.</a:t>
            </a:r>
          </a:p>
          <a:p>
            <a:pPr>
              <a:lnSpc>
                <a:spcPct val="115000"/>
              </a:lnSpc>
              <a:spcAft>
                <a:spcPts val="800"/>
              </a:spcAft>
            </a:pPr>
            <a:r>
              <a:rPr lang="en-IN" b="1" kern="100" dirty="0">
                <a:effectLst/>
                <a:latin typeface="Arial" panose="020B0604020202020204" pitchFamily="34" charset="0"/>
                <a:ea typeface="Aptos" panose="020B0004020202020204" pitchFamily="34" charset="0"/>
                <a:cs typeface="Arial" panose="020B0604020202020204" pitchFamily="34" charset="0"/>
              </a:rPr>
              <a:t>Wider Reach for Vendors</a:t>
            </a:r>
            <a:r>
              <a:rPr lang="en-IN" kern="100" dirty="0">
                <a:effectLst/>
                <a:latin typeface="Arial" panose="020B0604020202020204" pitchFamily="34" charset="0"/>
                <a:ea typeface="Aptos" panose="020B0004020202020204" pitchFamily="34" charset="0"/>
                <a:cs typeface="Arial" panose="020B0604020202020204" pitchFamily="34" charset="0"/>
              </a:rPr>
              <a:t>, ensuring consistent income.</a:t>
            </a:r>
          </a:p>
          <a:p>
            <a:pPr>
              <a:lnSpc>
                <a:spcPct val="115000"/>
              </a:lnSpc>
              <a:spcAft>
                <a:spcPts val="800"/>
              </a:spcAft>
            </a:pPr>
            <a:r>
              <a:rPr lang="en-IN" b="1" kern="100" dirty="0">
                <a:effectLst/>
                <a:latin typeface="Arial" panose="020B0604020202020204" pitchFamily="34" charset="0"/>
                <a:ea typeface="Aptos" panose="020B0004020202020204" pitchFamily="34" charset="0"/>
                <a:cs typeface="Arial" panose="020B0604020202020204" pitchFamily="34" charset="0"/>
              </a:rPr>
              <a:t>Community Contribution</a:t>
            </a:r>
            <a:r>
              <a:rPr lang="en-IN" kern="100" dirty="0">
                <a:effectLst/>
                <a:latin typeface="Arial" panose="020B0604020202020204" pitchFamily="34" charset="0"/>
                <a:ea typeface="Aptos" panose="020B0004020202020204" pitchFamily="34" charset="0"/>
                <a:cs typeface="Arial" panose="020B0604020202020204" pitchFamily="34" charset="0"/>
              </a:rPr>
              <a:t> to national importance projects.</a:t>
            </a:r>
          </a:p>
          <a:p>
            <a:pPr>
              <a:lnSpc>
                <a:spcPct val="115000"/>
              </a:lnSpc>
              <a:spcAft>
                <a:spcPts val="800"/>
              </a:spcAft>
            </a:pPr>
            <a:r>
              <a:rPr lang="en-IN" b="1" kern="100" dirty="0">
                <a:effectLst/>
                <a:latin typeface="Arial" panose="020B0604020202020204" pitchFamily="34" charset="0"/>
                <a:ea typeface="Aptos" panose="020B0004020202020204" pitchFamily="34" charset="0"/>
                <a:cs typeface="Arial" panose="020B0604020202020204" pitchFamily="34" charset="0"/>
              </a:rPr>
              <a:t>Faster Market Recovery</a:t>
            </a:r>
            <a:r>
              <a:rPr lang="en-IN" kern="100" dirty="0">
                <a:effectLst/>
                <a:latin typeface="Arial" panose="020B0604020202020204" pitchFamily="34" charset="0"/>
                <a:ea typeface="Aptos" panose="020B0004020202020204" pitchFamily="34" charset="0"/>
                <a:cs typeface="Arial" panose="020B0604020202020204" pitchFamily="34" charset="0"/>
              </a:rPr>
              <a:t> after crises.</a:t>
            </a:r>
          </a:p>
          <a:p>
            <a:pPr>
              <a:lnSpc>
                <a:spcPct val="115000"/>
              </a:lnSpc>
              <a:spcAft>
                <a:spcPts val="800"/>
              </a:spcAft>
            </a:pPr>
            <a:r>
              <a:rPr lang="en-IN" b="1" kern="100" dirty="0">
                <a:effectLst/>
                <a:latin typeface="Arial" panose="020B0604020202020204" pitchFamily="34" charset="0"/>
                <a:ea typeface="Aptos" panose="020B0004020202020204" pitchFamily="34" charset="0"/>
                <a:cs typeface="Arial" panose="020B0604020202020204" pitchFamily="34" charset="0"/>
              </a:rPr>
              <a:t>Scalable and Secure Platform</a:t>
            </a:r>
            <a:r>
              <a:rPr lang="en-IN" kern="100" dirty="0">
                <a:effectLst/>
                <a:latin typeface="Arial" panose="020B0604020202020204" pitchFamily="34" charset="0"/>
                <a:ea typeface="Aptos" panose="020B0004020202020204" pitchFamily="34" charset="0"/>
                <a:cs typeface="Arial" panose="020B0604020202020204" pitchFamily="34" charset="0"/>
              </a:rPr>
              <a:t> with cloud hosting.</a:t>
            </a:r>
          </a:p>
          <a:p>
            <a:pPr>
              <a:lnSpc>
                <a:spcPct val="115000"/>
              </a:lnSpc>
              <a:spcAft>
                <a:spcPts val="800"/>
              </a:spcAft>
            </a:pPr>
            <a:r>
              <a:rPr lang="en-IN" b="1" kern="100" dirty="0">
                <a:effectLst/>
                <a:latin typeface="Arial" panose="020B0604020202020204" pitchFamily="34" charset="0"/>
                <a:ea typeface="Aptos" panose="020B0004020202020204" pitchFamily="34" charset="0"/>
                <a:cs typeface="Arial" panose="020B0604020202020204" pitchFamily="34" charset="0"/>
              </a:rPr>
              <a:t>Efficient Logistics Integration</a:t>
            </a:r>
            <a:r>
              <a:rPr lang="en-IN" kern="100" dirty="0">
                <a:effectLst/>
                <a:latin typeface="Arial" panose="020B0604020202020204" pitchFamily="34" charset="0"/>
                <a:ea typeface="Aptos" panose="020B0004020202020204" pitchFamily="34" charset="0"/>
                <a:cs typeface="Arial" panose="020B0604020202020204" pitchFamily="34" charset="0"/>
              </a:rPr>
              <a:t> for order delivery.</a:t>
            </a:r>
          </a:p>
          <a:p>
            <a:pPr marL="0" indent="0">
              <a:buNone/>
            </a:pPr>
            <a:endParaRPr lang="en-GB" dirty="0"/>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marL="0" indent="0">
              <a:buNone/>
            </a:pPr>
            <a:r>
              <a:rPr lang="en-GB" sz="2800" kern="100" dirty="0">
                <a:effectLst/>
                <a:latin typeface="Aptos" panose="020B0004020202020204" pitchFamily="34" charset="0"/>
                <a:ea typeface="Aptos" panose="020B0004020202020204" pitchFamily="34" charset="0"/>
                <a:cs typeface="Times New Roman" panose="02020603050405020304" pitchFamily="18" charset="0"/>
              </a:rPr>
              <a:t>The proposed e-commerce platform and collaboration hub aim to empower local vendors, such as those in Ima Market, by providing an online marketplace during disruptions. </a:t>
            </a:r>
            <a:r>
              <a:rPr lang="en-GB" sz="2800" b="1" kern="100" dirty="0">
                <a:effectLst/>
                <a:latin typeface="Aptos" panose="020B0004020202020204" pitchFamily="34" charset="0"/>
                <a:ea typeface="Aptos" panose="020B0004020202020204" pitchFamily="34" charset="0"/>
                <a:cs typeface="Times New Roman" panose="02020603050405020304" pitchFamily="18" charset="0"/>
              </a:rPr>
              <a:t>By leveraging India’s vast IT talent, the project fosters community-driven development of national importance systems. </a:t>
            </a:r>
            <a:r>
              <a:rPr lang="en-GB" sz="2800" kern="100" dirty="0">
                <a:effectLst/>
                <a:latin typeface="Aptos" panose="020B0004020202020204" pitchFamily="34" charset="0"/>
                <a:ea typeface="Aptos" panose="020B0004020202020204" pitchFamily="34" charset="0"/>
                <a:cs typeface="Times New Roman" panose="02020603050405020304" pitchFamily="18" charset="0"/>
              </a:rPr>
              <a:t>The platform offers scalability, security, and a seamless integration with logistics services, ensuring quick recovery and continued economic activity for vendors. </a:t>
            </a:r>
            <a:r>
              <a:rPr lang="en-GB" sz="2800" b="1" kern="100" dirty="0">
                <a:effectLst/>
                <a:latin typeface="Aptos" panose="020B0004020202020204" pitchFamily="34" charset="0"/>
                <a:ea typeface="Aptos" panose="020B0004020202020204" pitchFamily="34" charset="0"/>
                <a:cs typeface="Times New Roman" panose="02020603050405020304" pitchFamily="18" charset="0"/>
              </a:rPr>
              <a:t>This initiative not only strengthens the digital economy but also promotes resilience in times of crisis.</a:t>
            </a:r>
            <a:endParaRPr lang="en-IN" sz="2800" b="1"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8733971" cy="96882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9125857" cy="89262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 - </a:t>
            </a:r>
            <a:r>
              <a:rPr lang="en-US" b="1" dirty="0">
                <a:solidFill>
                  <a:schemeClr val="accent2">
                    <a:lumMod val="75000"/>
                  </a:schemeClr>
                </a:solidFill>
                <a:latin typeface="Cambria" panose="02040503050406030204" pitchFamily="18" charset="0"/>
                <a:ea typeface="Cambria" panose="02040503050406030204" pitchFamily="18" charset="0"/>
                <a:hlinkClick r:id="rId3"/>
              </a:rPr>
              <a:t>National Resilience Platform (GitHub Access)</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324D93FC-FBA6-8B58-7DC6-5F7DDE32EDDA}"/>
              </a:ext>
            </a:extLst>
          </p:cNvPr>
          <p:cNvPicPr>
            <a:picLocks noChangeAspect="1"/>
          </p:cNvPicPr>
          <p:nvPr/>
        </p:nvPicPr>
        <p:blipFill>
          <a:blip r:embed="rId4"/>
          <a:stretch>
            <a:fillRect/>
          </a:stretch>
        </p:blipFill>
        <p:spPr>
          <a:xfrm>
            <a:off x="558801" y="2188029"/>
            <a:ext cx="10667999" cy="3755571"/>
          </a:xfrm>
          <a:prstGeom prst="rect">
            <a:avLst/>
          </a:prstGeom>
        </p:spPr>
      </p:pic>
    </p:spTree>
    <p:extLst>
      <p:ext uri="{BB962C8B-B14F-4D97-AF65-F5344CB8AC3E}">
        <p14:creationId xmlns:p14="http://schemas.microsoft.com/office/powerpoint/2010/main" val="2550152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t>References</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76200" indent="0">
              <a:lnSpc>
                <a:spcPct val="150000"/>
              </a:lnSpc>
              <a:buNone/>
            </a:pPr>
            <a:r>
              <a:rPr lang="en-GB" sz="1400" dirty="0"/>
              <a:t>[1] B. </a:t>
            </a:r>
            <a:r>
              <a:rPr lang="en-GB" sz="1400" dirty="0" err="1"/>
              <a:t>Trinkenreich</a:t>
            </a:r>
            <a:r>
              <a:rPr lang="en-GB" sz="1400" dirty="0"/>
              <a:t>, I. Wiese, A. </a:t>
            </a:r>
            <a:r>
              <a:rPr lang="en-GB" sz="1400" dirty="0" err="1"/>
              <a:t>Sarma</a:t>
            </a:r>
            <a:r>
              <a:rPr lang="en-GB" sz="1400" dirty="0"/>
              <a:t>, M. </a:t>
            </a:r>
            <a:r>
              <a:rPr lang="en-GB" sz="1400" dirty="0" err="1"/>
              <a:t>Gerosa</a:t>
            </a:r>
            <a:r>
              <a:rPr lang="en-GB" sz="1400" dirty="0"/>
              <a:t>, and I. </a:t>
            </a:r>
            <a:r>
              <a:rPr lang="en-GB" sz="1400" dirty="0" err="1" smtClean="0"/>
              <a:t>Stein</a:t>
            </a:r>
            <a:r>
              <a:rPr lang="en-GB" sz="1400" dirty="0" err="1"/>
              <a:t>m</a:t>
            </a:r>
            <a:r>
              <a:rPr lang="en-GB" sz="1400" dirty="0" err="1" smtClean="0"/>
              <a:t>acher</a:t>
            </a:r>
            <a:r>
              <a:rPr lang="en-GB" sz="1400" dirty="0"/>
              <a:t>, “Women’s participation in open source software: A survey of the literature,” ACM Trans. </a:t>
            </a:r>
            <a:r>
              <a:rPr lang="en-GB" sz="1400" dirty="0" err="1"/>
              <a:t>Softw</a:t>
            </a:r>
            <a:r>
              <a:rPr lang="en-GB" sz="1400" dirty="0"/>
              <a:t>. Eng. </a:t>
            </a:r>
            <a:r>
              <a:rPr lang="en-GB" sz="1400" dirty="0" err="1"/>
              <a:t>Methodol</a:t>
            </a:r>
            <a:r>
              <a:rPr lang="en-GB" sz="1400" dirty="0"/>
              <a:t>., vol. 31, no. 4, 2022. DOI: 10.1145/3510460. </a:t>
            </a:r>
            <a:endParaRPr lang="en-GB" sz="1400" dirty="0" smtClean="0"/>
          </a:p>
          <a:p>
            <a:pPr marL="76200" indent="0">
              <a:lnSpc>
                <a:spcPct val="150000"/>
              </a:lnSpc>
              <a:buNone/>
            </a:pPr>
            <a:r>
              <a:rPr lang="en-GB" sz="1400" dirty="0" smtClean="0"/>
              <a:t>[</a:t>
            </a:r>
            <a:r>
              <a:rPr lang="en-GB" sz="1400" dirty="0"/>
              <a:t>2] C. C. </a:t>
            </a:r>
            <a:r>
              <a:rPr lang="en-GB" sz="1400" dirty="0" err="1"/>
              <a:t>Okoye</a:t>
            </a:r>
            <a:r>
              <a:rPr lang="en-GB" sz="1400" dirty="0"/>
              <a:t>, E. </a:t>
            </a:r>
            <a:r>
              <a:rPr lang="en-GB" sz="1400" dirty="0" err="1"/>
              <a:t>Nwankwo</a:t>
            </a:r>
            <a:r>
              <a:rPr lang="en-GB" sz="1400" dirty="0"/>
              <a:t>, F. Usman, and N. Z. </a:t>
            </a:r>
            <a:r>
              <a:rPr lang="en-GB" sz="1400" dirty="0" err="1"/>
              <a:t>Mhlongo</a:t>
            </a:r>
            <a:r>
              <a:rPr lang="en-GB" sz="1400" dirty="0"/>
              <a:t>, “</a:t>
            </a:r>
            <a:r>
              <a:rPr lang="en-GB" sz="1400" dirty="0" err="1" smtClean="0"/>
              <a:t>Se</a:t>
            </a:r>
            <a:r>
              <a:rPr lang="en-GB" sz="1400" dirty="0" err="1"/>
              <a:t>d</a:t>
            </a:r>
            <a:r>
              <a:rPr lang="en-GB" sz="1400" dirty="0" err="1" smtClean="0"/>
              <a:t>uring</a:t>
            </a:r>
            <a:r>
              <a:rPr lang="en-GB" sz="1400" dirty="0" smtClean="0"/>
              <a:t> </a:t>
            </a:r>
            <a:r>
              <a:rPr lang="en-GB" sz="1400" dirty="0"/>
              <a:t>financial data storage: A review of cybersecurity challenges and solutions,” Int. J. Sci. Res. Arch., vol. 11, no. 1, Mar. 2024. DOI: 10.30574/ijsra.2024.11.1.0267. </a:t>
            </a:r>
            <a:endParaRPr lang="en-GB" sz="1400" dirty="0" smtClean="0"/>
          </a:p>
          <a:p>
            <a:pPr marL="76200" indent="0">
              <a:lnSpc>
                <a:spcPct val="150000"/>
              </a:lnSpc>
              <a:buNone/>
            </a:pPr>
            <a:r>
              <a:rPr lang="en-GB" sz="1400" dirty="0" smtClean="0"/>
              <a:t>[</a:t>
            </a:r>
            <a:r>
              <a:rPr lang="en-GB" sz="1400" dirty="0"/>
              <a:t>3] K. Clement and M. Hansen, “Financial incentives to improve </a:t>
            </a:r>
            <a:r>
              <a:rPr lang="en-GB" sz="1400" dirty="0" smtClean="0"/>
              <a:t>en</a:t>
            </a:r>
            <a:r>
              <a:rPr lang="en-GB" sz="1400" dirty="0"/>
              <a:t>v</a:t>
            </a:r>
            <a:r>
              <a:rPr lang="en-GB" sz="1400" dirty="0" smtClean="0"/>
              <a:t>ironmental </a:t>
            </a:r>
            <a:r>
              <a:rPr lang="en-GB" sz="1400" dirty="0"/>
              <a:t>performance: A review of Nordic public sector support for SMEs,” Environ. Policy Gov., Jan. 30, 2003. DOI: 10.1002/eet.308. </a:t>
            </a:r>
            <a:endParaRPr lang="en-GB" sz="1400" dirty="0" smtClean="0"/>
          </a:p>
          <a:p>
            <a:pPr marL="76200" indent="0">
              <a:lnSpc>
                <a:spcPct val="150000"/>
              </a:lnSpc>
              <a:buNone/>
            </a:pPr>
            <a:r>
              <a:rPr lang="en-GB" sz="1400" dirty="0" smtClean="0"/>
              <a:t>[</a:t>
            </a:r>
            <a:r>
              <a:rPr lang="en-GB" sz="1400" dirty="0"/>
              <a:t>4] Y. Zhang, G. Wei, L. </a:t>
            </a:r>
            <a:r>
              <a:rPr lang="en-GB" sz="1400" dirty="0" err="1"/>
              <a:t>Dongdong</a:t>
            </a:r>
            <a:r>
              <a:rPr lang="en-GB" sz="1400" dirty="0"/>
              <a:t>, et al., “University research </a:t>
            </a:r>
            <a:r>
              <a:rPr lang="en-GB" sz="1400" dirty="0" smtClean="0"/>
              <a:t>pro</a:t>
            </a:r>
            <a:r>
              <a:rPr lang="en-GB" sz="1400" dirty="0"/>
              <a:t>j</a:t>
            </a:r>
            <a:r>
              <a:rPr lang="en-GB" sz="1400" dirty="0" smtClean="0"/>
              <a:t>ect </a:t>
            </a:r>
            <a:r>
              <a:rPr lang="en-GB" sz="1400" dirty="0"/>
              <a:t>management system based on cloud platform,” in Proc. 2020 Int. Conf. Big Data </a:t>
            </a:r>
            <a:r>
              <a:rPr lang="en-GB" sz="1400" dirty="0" err="1" smtClean="0"/>
              <a:t>Informatization</a:t>
            </a:r>
            <a:r>
              <a:rPr lang="en-GB" sz="1400" dirty="0" smtClean="0"/>
              <a:t> </a:t>
            </a:r>
            <a:r>
              <a:rPr lang="en-GB" sz="1400" dirty="0"/>
              <a:t>Educ. (ICBDIE), 2020, pp. 453–456. DOI: 10.1109/ICBDIE50010.2020.00112. </a:t>
            </a:r>
            <a:endParaRPr lang="en-GB" sz="1400" dirty="0" smtClean="0"/>
          </a:p>
          <a:p>
            <a:pPr marL="76200" indent="0">
              <a:lnSpc>
                <a:spcPct val="150000"/>
              </a:lnSpc>
              <a:buNone/>
            </a:pPr>
            <a:r>
              <a:rPr lang="en-GB" sz="1400" dirty="0" smtClean="0"/>
              <a:t>[5] E. </a:t>
            </a:r>
            <a:r>
              <a:rPr lang="en-GB" sz="1400" dirty="0" err="1" smtClean="0"/>
              <a:t>Tambouris</a:t>
            </a:r>
            <a:r>
              <a:rPr lang="en-GB" sz="1400" dirty="0" smtClean="0"/>
              <a:t>, “An integrated platform for realising online </a:t>
            </a:r>
            <a:r>
              <a:rPr lang="en-GB" sz="1400" dirty="0" err="1" smtClean="0"/>
              <a:t>onestop</a:t>
            </a:r>
            <a:r>
              <a:rPr lang="en-GB" sz="1400" dirty="0" smtClean="0"/>
              <a:t> government: The </a:t>
            </a:r>
            <a:r>
              <a:rPr lang="en-GB" sz="1400" dirty="0" err="1" smtClean="0"/>
              <a:t>eGOV</a:t>
            </a:r>
            <a:r>
              <a:rPr lang="en-GB" sz="1400" dirty="0" smtClean="0"/>
              <a:t> project,” in Proc. Int. Workshop Database Expert Syst. Appl. (DEXA), Jan. 2001, pp. 359–363. DOI: 10.1109/DEXA.2001.953087.</a:t>
            </a:r>
            <a:endParaRPr lang="en-IN"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75612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76200" indent="0">
              <a:lnSpc>
                <a:spcPct val="150000"/>
              </a:lnSpc>
              <a:buNone/>
            </a:pPr>
            <a:r>
              <a:rPr lang="en-GB" sz="1400" dirty="0"/>
              <a:t>[6] A. </a:t>
            </a:r>
            <a:r>
              <a:rPr lang="en-GB" sz="1400" dirty="0" err="1"/>
              <a:t>DeWit</a:t>
            </a:r>
            <a:r>
              <a:rPr lang="en-GB" sz="1400" dirty="0"/>
              <a:t>, R. Shaw, and R. </a:t>
            </a:r>
            <a:r>
              <a:rPr lang="en-GB" sz="1400" dirty="0" err="1"/>
              <a:t>Djalante</a:t>
            </a:r>
            <a:r>
              <a:rPr lang="en-GB" sz="1400" dirty="0"/>
              <a:t>, “An integrated approach to sustainable development, national resilience, and COVID-19 </a:t>
            </a:r>
            <a:r>
              <a:rPr lang="en-GB" sz="1400" dirty="0" smtClean="0"/>
              <a:t>re</a:t>
            </a:r>
            <a:r>
              <a:rPr lang="en-GB" sz="1400" dirty="0"/>
              <a:t>s</a:t>
            </a:r>
            <a:r>
              <a:rPr lang="en-GB" sz="1400" dirty="0" smtClean="0"/>
              <a:t>ponses</a:t>
            </a:r>
            <a:r>
              <a:rPr lang="en-GB" sz="1400" dirty="0"/>
              <a:t>: The case of Japan,” Int. J. Disaster Risk </a:t>
            </a:r>
            <a:r>
              <a:rPr lang="en-GB" sz="1400" dirty="0" err="1"/>
              <a:t>Reduct</a:t>
            </a:r>
            <a:r>
              <a:rPr lang="en-GB" sz="1400" dirty="0"/>
              <a:t>., DOI: 10.1016/j.ijdrr.2020.101808. </a:t>
            </a:r>
            <a:endParaRPr lang="en-GB" sz="1400" dirty="0" smtClean="0"/>
          </a:p>
          <a:p>
            <a:pPr marL="76200" indent="0">
              <a:lnSpc>
                <a:spcPct val="150000"/>
              </a:lnSpc>
              <a:buNone/>
            </a:pPr>
            <a:r>
              <a:rPr lang="en-GB" sz="1400" dirty="0" smtClean="0"/>
              <a:t>[</a:t>
            </a:r>
            <a:r>
              <a:rPr lang="en-GB" sz="1400" dirty="0"/>
              <a:t>7] A. LE ROUX, "D2.2 – Connecting </a:t>
            </a:r>
            <a:r>
              <a:rPr lang="en-GB" sz="1400" dirty="0" err="1"/>
              <a:t>MedBAN</a:t>
            </a:r>
            <a:r>
              <a:rPr lang="en-GB" sz="1400" dirty="0"/>
              <a:t> to Smart </a:t>
            </a:r>
            <a:r>
              <a:rPr lang="en-GB" sz="1400" dirty="0" smtClean="0"/>
              <a:t>Specialisa</a:t>
            </a:r>
            <a:r>
              <a:rPr lang="en-GB" sz="1400" dirty="0"/>
              <a:t>t</a:t>
            </a:r>
            <a:r>
              <a:rPr lang="en-GB" sz="1400" dirty="0" smtClean="0"/>
              <a:t>ion </a:t>
            </a:r>
            <a:r>
              <a:rPr lang="en-GB" sz="1400" dirty="0"/>
              <a:t>Strategies (3S) and National Resilience," PMM-TVT, Oct. 24, 2023. Available: leroux@polemermediterranee.com. [8] P. R. Prakash, M. Robinson, B. Garg, N. </a:t>
            </a:r>
            <a:r>
              <a:rPr lang="en-GB" sz="1400" dirty="0" err="1"/>
              <a:t>Wikstrom</a:t>
            </a:r>
            <a:r>
              <a:rPr lang="en-GB" sz="1400" dirty="0"/>
              <a:t>, M. </a:t>
            </a:r>
            <a:r>
              <a:rPr lang="en-GB" sz="1400" dirty="0" err="1"/>
              <a:t>Mooij</a:t>
            </a:r>
            <a:r>
              <a:rPr lang="en-GB" sz="1400" dirty="0"/>
              <a:t>, and M. See, "A Climate Resilience Platform for Agriculture," Proceedings of the International ISCRAM Conference, Nov. 2022, pp. 164-172, ISSN: 2411-3387. </a:t>
            </a:r>
            <a:endParaRPr lang="en-GB" sz="1400" dirty="0" smtClean="0"/>
          </a:p>
          <a:p>
            <a:pPr marL="76200" indent="0">
              <a:lnSpc>
                <a:spcPct val="150000"/>
              </a:lnSpc>
              <a:buNone/>
            </a:pPr>
            <a:r>
              <a:rPr lang="en-GB" sz="1400" dirty="0" smtClean="0"/>
              <a:t>[</a:t>
            </a:r>
            <a:r>
              <a:rPr lang="en-GB" sz="1400" dirty="0"/>
              <a:t>9] J. Stevenson, E. Kay, C. Bowie, V. Ivory, and J. </a:t>
            </a:r>
            <a:r>
              <a:rPr lang="en-GB" sz="1400" dirty="0" err="1"/>
              <a:t>Vargo</a:t>
            </a:r>
            <a:r>
              <a:rPr lang="en-GB" sz="1400" dirty="0"/>
              <a:t>, "The Data Challenges of Monitoring Resilience," Proceedings of ISCRAM Asia 12 Pacific 2018: Innovating for Resilience – 1st International </a:t>
            </a:r>
            <a:r>
              <a:rPr lang="en-GB" sz="1400" dirty="0" smtClean="0"/>
              <a:t>Confer</a:t>
            </a:r>
            <a:r>
              <a:rPr lang="en-GB" sz="1400" dirty="0"/>
              <a:t>e</a:t>
            </a:r>
            <a:r>
              <a:rPr lang="en-GB" sz="1400" dirty="0" smtClean="0"/>
              <a:t>nce </a:t>
            </a:r>
            <a:r>
              <a:rPr lang="en-GB" sz="1400" dirty="0"/>
              <a:t>on Information Systems for Crisis Response and Management Asia Pacific, 2018. </a:t>
            </a:r>
            <a:endParaRPr lang="en-GB" sz="1400" dirty="0" smtClean="0"/>
          </a:p>
          <a:p>
            <a:pPr marL="76200" indent="0">
              <a:lnSpc>
                <a:spcPct val="150000"/>
              </a:lnSpc>
              <a:buNone/>
            </a:pPr>
            <a:r>
              <a:rPr lang="en-GB" sz="1400" dirty="0" smtClean="0"/>
              <a:t>[</a:t>
            </a:r>
            <a:r>
              <a:rPr lang="en-GB" sz="1400" dirty="0"/>
              <a:t>10] A. </a:t>
            </a:r>
            <a:r>
              <a:rPr lang="en-GB" sz="1400" dirty="0" err="1"/>
              <a:t>Dewit</a:t>
            </a:r>
            <a:r>
              <a:rPr lang="en-GB" sz="1400" dirty="0"/>
              <a:t>, "Japan’s integration of all-hazard resilience and COVID-19 countermeasures," Asia-Pacific Journal: Japan Focus, vol. 18, no. 11, pp. 1-8, 2020, ISSN: </a:t>
            </a:r>
            <a:r>
              <a:rPr lang="en-GB" sz="1400" dirty="0" smtClean="0"/>
              <a:t>1557-4660.</a:t>
            </a:r>
            <a:endParaRPr lang="en-GB" sz="1400" dirty="0"/>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rotWithShape="1">
          <a:blip r:embed="rId2"/>
          <a:srcRect t="10970" r="2706"/>
          <a:stretch/>
        </p:blipFill>
        <p:spPr>
          <a:xfrm>
            <a:off x="3305784" y="1291093"/>
            <a:ext cx="5682031" cy="4580613"/>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GB" dirty="0"/>
          </a:p>
        </p:txBody>
      </p:sp>
      <p:sp>
        <p:nvSpPr>
          <p:cNvPr id="3" name="Content Placeholder 2"/>
          <p:cNvSpPr>
            <a:spLocks noGrp="1"/>
          </p:cNvSpPr>
          <p:nvPr>
            <p:ph idx="1"/>
          </p:nvPr>
        </p:nvSpPr>
        <p:spPr/>
        <p:txBody>
          <a:bodyPr>
            <a:normAutofit/>
          </a:bodyPr>
          <a:lstStyle/>
          <a:p>
            <a:pPr marL="0" indent="0">
              <a:buNone/>
            </a:pPr>
            <a:r>
              <a:rPr lang="en-GB" sz="1600" dirty="0"/>
              <a:t>The project aligns with several Sustainable Development Goals (SDGs) by utilizing technology to foster economic growth, resilience, and empowerment</a:t>
            </a:r>
            <a:r>
              <a:rPr lang="en-GB" sz="1600" dirty="0" smtClean="0"/>
              <a:t>.</a:t>
            </a:r>
          </a:p>
          <a:p>
            <a:endParaRPr lang="en-GB" sz="1600" dirty="0"/>
          </a:p>
          <a:p>
            <a:r>
              <a:rPr lang="en-GB" sz="1600" b="1" dirty="0"/>
              <a:t>SDG 1: No Poverty</a:t>
            </a:r>
            <a:r>
              <a:rPr lang="en-GB" sz="1600" dirty="0"/>
              <a:t> is addressed by helping communities like </a:t>
            </a:r>
            <a:r>
              <a:rPr lang="en-GB" sz="1600" dirty="0" err="1"/>
              <a:t>Ima</a:t>
            </a:r>
            <a:r>
              <a:rPr lang="en-GB" sz="1600" dirty="0"/>
              <a:t> Market recover after disasters, providing e-commerce solutions for women breadwinners, and creating job opportunities through tech-driven platforms</a:t>
            </a:r>
            <a:r>
              <a:rPr lang="en-GB" sz="1600" dirty="0" smtClean="0"/>
              <a:t>.</a:t>
            </a:r>
          </a:p>
          <a:p>
            <a:endParaRPr lang="en-GB" sz="1600" dirty="0"/>
          </a:p>
          <a:p>
            <a:r>
              <a:rPr lang="en-GB" sz="1600" dirty="0"/>
              <a:t>For </a:t>
            </a:r>
            <a:r>
              <a:rPr lang="en-GB" sz="1600" b="1" dirty="0"/>
              <a:t>SDG 5: Gender Equality</a:t>
            </a:r>
            <a:r>
              <a:rPr lang="en-GB" sz="1600" dirty="0"/>
              <a:t>, the project empowers women economically, particularly in women-led businesses, supporting their independence and success</a:t>
            </a:r>
            <a:r>
              <a:rPr lang="en-GB" sz="1600" dirty="0" smtClean="0"/>
              <a:t>.</a:t>
            </a:r>
          </a:p>
          <a:p>
            <a:endParaRPr lang="en-GB" sz="1600" dirty="0"/>
          </a:p>
          <a:p>
            <a:r>
              <a:rPr lang="en-GB" sz="1600" dirty="0"/>
              <a:t>In alignment with </a:t>
            </a:r>
            <a:r>
              <a:rPr lang="en-GB" sz="1600" b="1" dirty="0"/>
              <a:t>SDG 8: Decent Work and Economic Growth</a:t>
            </a:r>
            <a:r>
              <a:rPr lang="en-GB" sz="1600" dirty="0"/>
              <a:t>, the platform promotes inclusive growth by offering IT professionals meaningful work opportunities and enabling disaster-resilient economic solutions</a:t>
            </a:r>
            <a:r>
              <a:rPr lang="en-GB" sz="1600" dirty="0" smtClean="0"/>
              <a:t>.</a:t>
            </a:r>
          </a:p>
          <a:p>
            <a:endParaRPr lang="en-GB" sz="1600" dirty="0"/>
          </a:p>
          <a:p>
            <a:r>
              <a:rPr lang="en-GB" sz="1600" dirty="0"/>
              <a:t>The project also contributes to </a:t>
            </a:r>
            <a:r>
              <a:rPr lang="en-GB" sz="1600" b="1" dirty="0"/>
              <a:t>SDG 9: Industry, Innovation, and Infrastructure</a:t>
            </a:r>
            <a:r>
              <a:rPr lang="en-GB" sz="1600" dirty="0"/>
              <a:t> by fostering innovation through tech solutions that create scalable, resilient infrastructure, accessible to all through open-source contributions</a:t>
            </a:r>
            <a:r>
              <a:rPr lang="en-GB" sz="1600" dirty="0" smtClean="0"/>
              <a:t>.</a:t>
            </a:r>
          </a:p>
          <a:p>
            <a:endParaRPr lang="en-GB" sz="1600" dirty="0"/>
          </a:p>
          <a:p>
            <a:pPr marL="0" indent="0">
              <a:buNone/>
            </a:pPr>
            <a:endParaRPr lang="en-GB" sz="1600" dirty="0"/>
          </a:p>
        </p:txBody>
      </p:sp>
    </p:spTree>
    <p:extLst>
      <p:ext uri="{BB962C8B-B14F-4D97-AF65-F5344CB8AC3E}">
        <p14:creationId xmlns:p14="http://schemas.microsoft.com/office/powerpoint/2010/main" val="3417963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GB" dirty="0"/>
          </a:p>
        </p:txBody>
      </p:sp>
      <p:sp>
        <p:nvSpPr>
          <p:cNvPr id="3" name="Content Placeholder 2"/>
          <p:cNvSpPr>
            <a:spLocks noGrp="1"/>
          </p:cNvSpPr>
          <p:nvPr>
            <p:ph idx="1"/>
          </p:nvPr>
        </p:nvSpPr>
        <p:spPr/>
        <p:txBody>
          <a:bodyPr>
            <a:normAutofit/>
          </a:bodyPr>
          <a:lstStyle/>
          <a:p>
            <a:r>
              <a:rPr lang="en-GB" sz="1600" dirty="0"/>
              <a:t>For </a:t>
            </a:r>
            <a:r>
              <a:rPr lang="en-GB" sz="1600" b="1" dirty="0"/>
              <a:t>SDG 11: Sustainable Cities and Communities</a:t>
            </a:r>
            <a:r>
              <a:rPr lang="en-GB" sz="1600" dirty="0"/>
              <a:t>, the platform helps communities rebuild and become more resilient, reducing vulnerability to disruptions</a:t>
            </a:r>
            <a:r>
              <a:rPr lang="en-GB" sz="1600" dirty="0" smtClean="0"/>
              <a:t>.</a:t>
            </a:r>
          </a:p>
          <a:p>
            <a:endParaRPr lang="en-GB" sz="1600" dirty="0"/>
          </a:p>
          <a:p>
            <a:r>
              <a:rPr lang="en-GB" sz="1600" dirty="0"/>
              <a:t>By focusing on </a:t>
            </a:r>
            <a:r>
              <a:rPr lang="en-GB" sz="1600" b="1" dirty="0"/>
              <a:t>SDG 13: Climate Action</a:t>
            </a:r>
            <a:r>
              <a:rPr lang="en-GB" sz="1600" dirty="0"/>
              <a:t>, the project provides disaster-resilient systems that mitigate climate change impacts, helping communities adapt to floods, earthquakes, and other disruptions</a:t>
            </a:r>
            <a:r>
              <a:rPr lang="en-GB" sz="1600" dirty="0" smtClean="0"/>
              <a:t>.</a:t>
            </a:r>
          </a:p>
          <a:p>
            <a:endParaRPr lang="en-GB" sz="1600" dirty="0"/>
          </a:p>
          <a:p>
            <a:r>
              <a:rPr lang="en-GB" sz="1600" dirty="0"/>
              <a:t>Lastly, </a:t>
            </a:r>
            <a:r>
              <a:rPr lang="en-GB" sz="1600" b="1" dirty="0"/>
              <a:t>SDG 17: Partnerships for the Goals</a:t>
            </a:r>
            <a:r>
              <a:rPr lang="en-GB" sz="1600" dirty="0"/>
              <a:t> is integral, as the project brings together financial and skilled resources to strengthen global partnerships for sustainable development.</a:t>
            </a:r>
          </a:p>
          <a:p>
            <a:endParaRPr lang="en-GB" sz="1600" dirty="0"/>
          </a:p>
        </p:txBody>
      </p:sp>
    </p:spTree>
    <p:extLst>
      <p:ext uri="{BB962C8B-B14F-4D97-AF65-F5344CB8AC3E}">
        <p14:creationId xmlns:p14="http://schemas.microsoft.com/office/powerpoint/2010/main" val="3583515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marL="0" indent="0">
              <a:buNone/>
            </a:pPr>
            <a:r>
              <a:rPr lang="en-GB" dirty="0">
                <a:latin typeface="Arial" panose="020B0604020202020204" pitchFamily="34" charset="0"/>
                <a:cs typeface="Arial" panose="020B0604020202020204" pitchFamily="34" charset="0"/>
              </a:rPr>
              <a:t>This project aims to create two innovative platforms that harness the power of India's vast IT talent pool to address critical national needs. </a:t>
            </a:r>
          </a:p>
          <a:p>
            <a:r>
              <a:rPr lang="en-GB" dirty="0">
                <a:latin typeface="Arial" panose="020B0604020202020204" pitchFamily="34" charset="0"/>
                <a:cs typeface="Arial" panose="020B0604020202020204" pitchFamily="34" charset="0"/>
              </a:rPr>
              <a:t>The first platform is an </a:t>
            </a:r>
            <a:r>
              <a:rPr lang="en-GB" b="1" dirty="0">
                <a:latin typeface="Arial" panose="020B0604020202020204" pitchFamily="34" charset="0"/>
                <a:cs typeface="Arial" panose="020B0604020202020204" pitchFamily="34" charset="0"/>
              </a:rPr>
              <a:t>e-commerce solution</a:t>
            </a:r>
            <a:r>
              <a:rPr lang="en-GB" dirty="0">
                <a:latin typeface="Arial" panose="020B0604020202020204" pitchFamily="34" charset="0"/>
                <a:cs typeface="Arial" panose="020B0604020202020204" pitchFamily="34" charset="0"/>
              </a:rPr>
              <a:t> designed to support disaster-affected markets like the 500-year-old Ima Market in Manipur, allowing vendors to continue their businesses online while utilizing existing delivery infrastructure such as India Post. </a:t>
            </a:r>
          </a:p>
          <a:p>
            <a:r>
              <a:rPr lang="en-GB" dirty="0">
                <a:latin typeface="Arial" panose="020B0604020202020204" pitchFamily="34" charset="0"/>
                <a:cs typeface="Arial" panose="020B0604020202020204" pitchFamily="34" charset="0"/>
              </a:rPr>
              <a:t>The second platform is an </a:t>
            </a:r>
            <a:r>
              <a:rPr lang="en-GB" b="1" dirty="0">
                <a:latin typeface="Arial" panose="020B0604020202020204" pitchFamily="34" charset="0"/>
                <a:cs typeface="Arial" panose="020B0604020202020204" pitchFamily="34" charset="0"/>
              </a:rPr>
              <a:t>open-source collaboration hub</a:t>
            </a:r>
            <a:r>
              <a:rPr lang="en-GB" dirty="0">
                <a:latin typeface="Arial" panose="020B0604020202020204" pitchFamily="34" charset="0"/>
                <a:cs typeface="Arial" panose="020B0604020202020204" pitchFamily="34" charset="0"/>
              </a:rPr>
              <a:t>, enabling skilled IT professionals to contribute code, algorithms, or financial resources to important national systems and applications. These platforms aim to foster resilience, economic recovery, and collective problem-solving on a national scale.</a:t>
            </a: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marL="0" indent="0">
              <a:buNone/>
            </a:pPr>
            <a:r>
              <a:rPr lang="en-GB" dirty="0">
                <a:latin typeface="Arial" panose="020B0604020202020204" pitchFamily="34" charset="0"/>
                <a:cs typeface="Arial" panose="020B0604020202020204" pitchFamily="34" charset="0"/>
              </a:rPr>
              <a:t>The case of Ima Market in Manipur aligns with this, where a digital platform could help women vendors maintain their livelihoods post-disaster.</a:t>
            </a:r>
          </a:p>
          <a:p>
            <a:pPr marL="0" indent="0">
              <a:buNone/>
            </a:pPr>
            <a:r>
              <a:rPr lang="en-GB" dirty="0">
                <a:latin typeface="Arial" panose="020B0604020202020204" pitchFamily="34" charset="0"/>
                <a:cs typeface="Arial" panose="020B0604020202020204" pitchFamily="34" charset="0"/>
              </a:rPr>
              <a:t>On the other hand, </a:t>
            </a:r>
            <a:r>
              <a:rPr lang="en-GB" b="1" dirty="0">
                <a:latin typeface="Arial" panose="020B0604020202020204" pitchFamily="34" charset="0"/>
                <a:cs typeface="Arial" panose="020B0604020202020204" pitchFamily="34" charset="0"/>
              </a:rPr>
              <a:t>open-source collaboration platforms</a:t>
            </a:r>
            <a:r>
              <a:rPr lang="en-GB" dirty="0">
                <a:latin typeface="Arial" panose="020B0604020202020204" pitchFamily="34" charset="0"/>
                <a:cs typeface="Arial" panose="020B0604020202020204" pitchFamily="34" charset="0"/>
              </a:rPr>
              <a:t> empower IT professionals to contribute their skills to national projects, addressing the need for scalable solutions. </a:t>
            </a:r>
          </a:p>
          <a:p>
            <a:pPr marL="0" indent="0">
              <a:buNone/>
            </a:pPr>
            <a:r>
              <a:rPr lang="en-GB" b="1" dirty="0">
                <a:latin typeface="Arial" panose="020B0604020202020204" pitchFamily="34" charset="0"/>
                <a:cs typeface="Arial" panose="020B0604020202020204" pitchFamily="34" charset="0"/>
              </a:rPr>
              <a:t>The use of cloud infrastructure, containerization, and progressive web apps (PWA) enables rapid deployment and real-time functionality, as supported by several studies on technology-driven interventions.</a:t>
            </a:r>
            <a:r>
              <a:rPr lang="en-GB" dirty="0">
                <a:latin typeface="Arial" panose="020B0604020202020204" pitchFamily="34" charset="0"/>
                <a:cs typeface="Arial" panose="020B0604020202020204" pitchFamily="34" charset="0"/>
              </a:rPr>
              <a:t> Examples from disaster recovery efforts in Japan and Nepal further validate the effectiveness of such platforms in promoting resilience. However, challenges such as digital literacy and security concerns must be addressed for success.</a:t>
            </a:r>
          </a:p>
          <a:p>
            <a:pPr marL="0" indent="0">
              <a:buNone/>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lstStyle/>
          <a:p>
            <a:pPr marL="0" indent="0">
              <a:buNone/>
            </a:pPr>
            <a:r>
              <a:rPr lang="en-GB" b="1" u="sng" dirty="0">
                <a:latin typeface="Arial" panose="020B0604020202020204" pitchFamily="34" charset="0"/>
                <a:cs typeface="Arial" panose="020B0604020202020204" pitchFamily="34" charset="0"/>
              </a:rPr>
              <a:t>Traditional Marketplace Dependency</a:t>
            </a:r>
            <a:r>
              <a:rPr lang="en-GB" u="sng" dirty="0">
                <a:latin typeface="Arial" panose="020B0604020202020204" pitchFamily="34" charset="0"/>
                <a:cs typeface="Arial" panose="020B0604020202020204" pitchFamily="34" charset="0"/>
              </a:rPr>
              <a:t>:</a:t>
            </a:r>
          </a:p>
          <a:p>
            <a:pPr>
              <a:buFont typeface="Arial" panose="020B0604020202020204" pitchFamily="34" charset="0"/>
              <a:buChar char="•"/>
            </a:pPr>
            <a:r>
              <a:rPr lang="en-GB" dirty="0">
                <a:latin typeface="Arial" panose="020B0604020202020204" pitchFamily="34" charset="0"/>
                <a:cs typeface="Arial" panose="020B0604020202020204" pitchFamily="34" charset="0"/>
              </a:rPr>
              <a:t>Physical markets, like Ima Market, rely solely on face-to-face transactions. In cases of natural disasters (e.g., earthquakes), these markets are severely disrupted, leading to months of economic inactivity and financial hardship for vendors.</a:t>
            </a:r>
          </a:p>
          <a:p>
            <a:pPr>
              <a:buFont typeface="Arial" panose="020B0604020202020204" pitchFamily="34" charset="0"/>
              <a:buChar char="•"/>
            </a:pPr>
            <a:r>
              <a:rPr lang="en-GB" b="1" dirty="0">
                <a:latin typeface="Arial" panose="020B0604020202020204" pitchFamily="34" charset="0"/>
                <a:cs typeface="Arial" panose="020B0604020202020204" pitchFamily="34" charset="0"/>
              </a:rPr>
              <a:t>Drawback</a:t>
            </a:r>
            <a:r>
              <a:rPr lang="en-GB" dirty="0">
                <a:latin typeface="Arial" panose="020B0604020202020204" pitchFamily="34" charset="0"/>
                <a:cs typeface="Arial" panose="020B0604020202020204" pitchFamily="34" charset="0"/>
              </a:rPr>
              <a:t>: No digital presence means vendors lose their primary source of income, and recovery depends entirely on rebuilding the physical infrastructure, which can take time and resources.</a:t>
            </a:r>
          </a:p>
          <a:p>
            <a:pPr marL="0" indent="0">
              <a:buNone/>
            </a:pPr>
            <a:endParaRPr lang="en-IN" b="1" dirty="0"/>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AF477-F2DE-5D1B-2969-2059CFD4A0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184428-695D-161B-0E9F-282A77229EF5}"/>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9D6A6770-E8BE-0B86-FC28-0D3A39925C6A}"/>
              </a:ext>
            </a:extLst>
          </p:cNvPr>
          <p:cNvSpPr>
            <a:spLocks noGrp="1"/>
          </p:cNvSpPr>
          <p:nvPr>
            <p:ph idx="1"/>
          </p:nvPr>
        </p:nvSpPr>
        <p:spPr/>
        <p:txBody>
          <a:bodyPr/>
          <a:lstStyle/>
          <a:p>
            <a:pPr marL="0" indent="0">
              <a:buNone/>
            </a:pPr>
            <a:r>
              <a:rPr lang="en-GB" b="1" u="sng" dirty="0">
                <a:latin typeface="Arial" panose="020B0604020202020204" pitchFamily="34" charset="0"/>
                <a:cs typeface="Arial" panose="020B0604020202020204" pitchFamily="34" charset="0"/>
              </a:rPr>
              <a:t>Limited IT Contribution Platforms</a:t>
            </a:r>
            <a:r>
              <a:rPr lang="en-GB" u="sng" dirty="0">
                <a:latin typeface="Arial" panose="020B0604020202020204" pitchFamily="34" charset="0"/>
                <a:cs typeface="Arial" panose="020B0604020202020204" pitchFamily="34" charset="0"/>
              </a:rPr>
              <a:t>:</a:t>
            </a:r>
          </a:p>
          <a:p>
            <a:pPr>
              <a:buFont typeface="Arial" panose="020B0604020202020204" pitchFamily="34" charset="0"/>
              <a:buChar char="•"/>
            </a:pPr>
            <a:r>
              <a:rPr lang="en-GB" dirty="0">
                <a:latin typeface="Arial" panose="020B0604020202020204" pitchFamily="34" charset="0"/>
                <a:cs typeface="Arial" panose="020B0604020202020204" pitchFamily="34" charset="0"/>
              </a:rPr>
              <a:t>Although India has a vast IT workforce, there is no centralized platform that enables IT professionals to contribute their skills toward national projects or disaster recovery efforts. Current platforms focus on corporate or commercial software development, leaving little room for national or social contributions.</a:t>
            </a:r>
          </a:p>
          <a:p>
            <a:pPr>
              <a:buFont typeface="Arial" panose="020B0604020202020204" pitchFamily="34" charset="0"/>
              <a:buChar char="•"/>
            </a:pPr>
            <a:r>
              <a:rPr lang="en-GB" b="1" dirty="0">
                <a:latin typeface="Arial" panose="020B0604020202020204" pitchFamily="34" charset="0"/>
                <a:cs typeface="Arial" panose="020B0604020202020204" pitchFamily="34" charset="0"/>
              </a:rPr>
              <a:t>Drawback</a:t>
            </a:r>
            <a:r>
              <a:rPr lang="en-GB" dirty="0">
                <a:latin typeface="Arial" panose="020B0604020202020204" pitchFamily="34" charset="0"/>
                <a:cs typeface="Arial" panose="020B0604020202020204" pitchFamily="34" charset="0"/>
              </a:rPr>
              <a:t>: IT professionals with skills to contribute lack a structured and accessible system to offer their expertise, which limits innovation and collaboration on critical national projects.</a:t>
            </a:r>
          </a:p>
          <a:p>
            <a:pPr marL="0" indent="0">
              <a:buNone/>
            </a:pP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9113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12" name="Rectangle 9">
            <a:extLst>
              <a:ext uri="{FF2B5EF4-FFF2-40B4-BE49-F238E27FC236}">
                <a16:creationId xmlns:a16="http://schemas.microsoft.com/office/drawing/2014/main" id="{DE72A665-5D52-6BA3-50AA-B580648A041D}"/>
              </a:ext>
            </a:extLst>
          </p:cNvPr>
          <p:cNvSpPr>
            <a:spLocks noChangeArrowheads="1"/>
          </p:cNvSpPr>
          <p:nvPr/>
        </p:nvSpPr>
        <p:spPr bwMode="auto">
          <a:xfrm>
            <a:off x="746234" y="995913"/>
            <a:ext cx="10801131" cy="5749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nSpc>
                <a:spcPct val="115000"/>
              </a:lnSpc>
              <a:spcAft>
                <a:spcPts val="800"/>
              </a:spcAft>
              <a:buFont typeface="Arial" panose="020B0604020202020204" pitchFamily="34" charset="0"/>
              <a:buChar char="•"/>
            </a:pPr>
            <a:r>
              <a:rPr lang="en-US" sz="2400" b="1" kern="100" dirty="0">
                <a:effectLst/>
                <a:latin typeface="Arial" panose="020B0604020202020204" pitchFamily="34" charset="0"/>
                <a:ea typeface="Aptos" panose="020B0004020202020204" pitchFamily="34" charset="0"/>
                <a:cs typeface="Arial" panose="020B0604020202020204" pitchFamily="34" charset="0"/>
              </a:rPr>
              <a:t>Project repository</a:t>
            </a:r>
            <a:r>
              <a:rPr lang="en-US" sz="2400" kern="100" dirty="0">
                <a:effectLst/>
                <a:latin typeface="Arial" panose="020B0604020202020204" pitchFamily="34" charset="0"/>
                <a:ea typeface="Aptos" panose="020B0004020202020204" pitchFamily="34" charset="0"/>
                <a:cs typeface="Arial" panose="020B0604020202020204" pitchFamily="34" charset="0"/>
              </a:rPr>
              <a:t> with a list of national projects in need of IT solutions.</a:t>
            </a:r>
            <a:endParaRPr lang="en-IN" sz="2400" kern="100" dirty="0">
              <a:effectLst/>
              <a:latin typeface="Arial" panose="020B0604020202020204" pitchFamily="34" charset="0"/>
              <a:ea typeface="Aptos" panose="020B0004020202020204" pitchFamily="34" charset="0"/>
              <a:cs typeface="Arial" panose="020B0604020202020204" pitchFamily="34" charset="0"/>
            </a:endParaRPr>
          </a:p>
          <a:p>
            <a:pPr marL="342900" indent="-342900">
              <a:lnSpc>
                <a:spcPct val="115000"/>
              </a:lnSpc>
              <a:spcAft>
                <a:spcPts val="800"/>
              </a:spcAft>
              <a:buFont typeface="Arial" panose="020B0604020202020204" pitchFamily="34" charset="0"/>
              <a:buChar char="•"/>
            </a:pPr>
            <a:r>
              <a:rPr lang="en-US" sz="2400" b="1" kern="100" dirty="0">
                <a:effectLst/>
                <a:latin typeface="Arial" panose="020B0604020202020204" pitchFamily="34" charset="0"/>
                <a:ea typeface="Aptos" panose="020B0004020202020204" pitchFamily="34" charset="0"/>
                <a:cs typeface="Arial" panose="020B0604020202020204" pitchFamily="34" charset="0"/>
              </a:rPr>
              <a:t>Version control integration</a:t>
            </a:r>
            <a:r>
              <a:rPr lang="en-US" sz="2400" kern="100" dirty="0">
                <a:effectLst/>
                <a:latin typeface="Arial" panose="020B0604020202020204" pitchFamily="34" charset="0"/>
                <a:ea typeface="Aptos" panose="020B0004020202020204" pitchFamily="34" charset="0"/>
                <a:cs typeface="Arial" panose="020B0604020202020204" pitchFamily="34" charset="0"/>
              </a:rPr>
              <a:t> (e.g., GitHub/GitLab) to manage contributions and track project progress.</a:t>
            </a:r>
            <a:endParaRPr lang="en-IN" sz="2400" kern="100" dirty="0">
              <a:effectLst/>
              <a:latin typeface="Arial" panose="020B0604020202020204" pitchFamily="34" charset="0"/>
              <a:ea typeface="Aptos" panose="020B0004020202020204" pitchFamily="34" charset="0"/>
              <a:cs typeface="Arial" panose="020B0604020202020204" pitchFamily="34" charset="0"/>
            </a:endParaRPr>
          </a:p>
          <a:p>
            <a:pPr marL="342900" indent="-342900">
              <a:lnSpc>
                <a:spcPct val="115000"/>
              </a:lnSpc>
              <a:spcAft>
                <a:spcPts val="800"/>
              </a:spcAft>
              <a:buFont typeface="Arial" panose="020B0604020202020204" pitchFamily="34" charset="0"/>
              <a:buChar char="•"/>
            </a:pPr>
            <a:r>
              <a:rPr lang="en-US" sz="2400" b="1" kern="100" dirty="0">
                <a:effectLst/>
                <a:latin typeface="Arial" panose="020B0604020202020204" pitchFamily="34" charset="0"/>
                <a:ea typeface="Aptos" panose="020B0004020202020204" pitchFamily="34" charset="0"/>
                <a:cs typeface="Arial" panose="020B0604020202020204" pitchFamily="34" charset="0"/>
              </a:rPr>
              <a:t>Collaboration tools</a:t>
            </a:r>
            <a:r>
              <a:rPr lang="en-US" sz="2400" kern="100" dirty="0">
                <a:effectLst/>
                <a:latin typeface="Arial" panose="020B0604020202020204" pitchFamily="34" charset="0"/>
                <a:ea typeface="Aptos" panose="020B0004020202020204" pitchFamily="34" charset="0"/>
                <a:cs typeface="Arial" panose="020B0604020202020204" pitchFamily="34" charset="0"/>
              </a:rPr>
              <a:t> to enable communication between developers and project leads.</a:t>
            </a:r>
            <a:endParaRPr lang="en-IN" sz="2400" kern="100" dirty="0">
              <a:effectLst/>
              <a:latin typeface="Arial" panose="020B0604020202020204" pitchFamily="34" charset="0"/>
              <a:ea typeface="Aptos" panose="020B0004020202020204" pitchFamily="34" charset="0"/>
              <a:cs typeface="Arial" panose="020B0604020202020204" pitchFamily="34" charset="0"/>
            </a:endParaRPr>
          </a:p>
          <a:p>
            <a:pPr marL="342900" indent="-342900">
              <a:lnSpc>
                <a:spcPct val="115000"/>
              </a:lnSpc>
              <a:spcAft>
                <a:spcPts val="800"/>
              </a:spcAft>
              <a:buFont typeface="Arial" panose="020B0604020202020204" pitchFamily="34" charset="0"/>
              <a:buChar char="•"/>
            </a:pPr>
            <a:r>
              <a:rPr lang="en-US" sz="2400" b="1" kern="100" dirty="0">
                <a:effectLst/>
                <a:latin typeface="Arial" panose="020B0604020202020204" pitchFamily="34" charset="0"/>
                <a:ea typeface="Aptos" panose="020B0004020202020204" pitchFamily="34" charset="0"/>
                <a:cs typeface="Arial" panose="020B0604020202020204" pitchFamily="34" charset="0"/>
              </a:rPr>
              <a:t>Mobile-friendly interface</a:t>
            </a:r>
            <a:r>
              <a:rPr lang="en-US" sz="2400" kern="100" dirty="0">
                <a:effectLst/>
                <a:latin typeface="Arial" panose="020B0604020202020204" pitchFamily="34" charset="0"/>
                <a:ea typeface="Aptos" panose="020B0004020202020204" pitchFamily="34" charset="0"/>
                <a:cs typeface="Arial" panose="020B0604020202020204" pitchFamily="34" charset="0"/>
              </a:rPr>
              <a:t> with simple navigation for easy use by individuals with low digital literacy.</a:t>
            </a:r>
            <a:endParaRPr lang="en-IN" sz="2400" kern="100" dirty="0">
              <a:effectLst/>
              <a:latin typeface="Arial" panose="020B0604020202020204" pitchFamily="34" charset="0"/>
              <a:ea typeface="Aptos" panose="020B0004020202020204" pitchFamily="34" charset="0"/>
              <a:cs typeface="Arial" panose="020B0604020202020204" pitchFamily="34" charset="0"/>
            </a:endParaRPr>
          </a:p>
          <a:p>
            <a:pPr marL="342900" indent="-342900">
              <a:lnSpc>
                <a:spcPct val="115000"/>
              </a:lnSpc>
              <a:spcAft>
                <a:spcPts val="800"/>
              </a:spcAft>
              <a:buFont typeface="Arial" panose="020B0604020202020204" pitchFamily="34" charset="0"/>
              <a:buChar char="•"/>
            </a:pPr>
            <a:r>
              <a:rPr lang="en-US" sz="2400" kern="100" dirty="0">
                <a:effectLst/>
                <a:latin typeface="Arial" panose="020B0604020202020204" pitchFamily="34" charset="0"/>
                <a:ea typeface="Aptos" panose="020B0004020202020204" pitchFamily="34" charset="0"/>
                <a:cs typeface="Arial" panose="020B0604020202020204" pitchFamily="34" charset="0"/>
              </a:rPr>
              <a:t>Integration with </a:t>
            </a:r>
            <a:r>
              <a:rPr lang="en-US" sz="2400" b="1" kern="100" dirty="0">
                <a:effectLst/>
                <a:latin typeface="Arial" panose="020B0604020202020204" pitchFamily="34" charset="0"/>
                <a:ea typeface="Aptos" panose="020B0004020202020204" pitchFamily="34" charset="0"/>
                <a:cs typeface="Arial" panose="020B0604020202020204" pitchFamily="34" charset="0"/>
              </a:rPr>
              <a:t>India Post or other local delivery systems</a:t>
            </a:r>
            <a:r>
              <a:rPr lang="en-US" sz="2400" kern="100" dirty="0">
                <a:effectLst/>
                <a:latin typeface="Arial" panose="020B0604020202020204" pitchFamily="34" charset="0"/>
                <a:ea typeface="Aptos" panose="020B0004020202020204" pitchFamily="34" charset="0"/>
                <a:cs typeface="Arial" panose="020B0604020202020204" pitchFamily="34" charset="0"/>
              </a:rPr>
              <a:t> to manage logistics for product delivery.</a:t>
            </a:r>
            <a:endParaRPr lang="en-IN" sz="2400" kern="100" dirty="0">
              <a:effectLst/>
              <a:latin typeface="Arial" panose="020B0604020202020204" pitchFamily="34" charset="0"/>
              <a:ea typeface="Aptos" panose="020B0004020202020204" pitchFamily="34" charset="0"/>
              <a:cs typeface="Arial" panose="020B0604020202020204" pitchFamily="34" charset="0"/>
            </a:endParaRPr>
          </a:p>
          <a:p>
            <a:pPr marL="342900" indent="-342900">
              <a:lnSpc>
                <a:spcPct val="115000"/>
              </a:lnSpc>
              <a:spcAft>
                <a:spcPts val="800"/>
              </a:spcAft>
              <a:buFont typeface="Arial" panose="020B0604020202020204" pitchFamily="34" charset="0"/>
              <a:buChar char="•"/>
            </a:pPr>
            <a:r>
              <a:rPr lang="en-IN" sz="2400" b="1" kern="100" dirty="0">
                <a:effectLst/>
                <a:latin typeface="Arial" panose="020B0604020202020204" pitchFamily="34" charset="0"/>
                <a:ea typeface="Aptos" panose="020B0004020202020204" pitchFamily="34" charset="0"/>
                <a:cs typeface="Arial" panose="020B0604020202020204" pitchFamily="34" charset="0"/>
              </a:rPr>
              <a:t>Cloud storage</a:t>
            </a:r>
            <a:r>
              <a:rPr lang="en-IN" sz="2400" kern="100" dirty="0">
                <a:effectLst/>
                <a:latin typeface="Arial" panose="020B0604020202020204" pitchFamily="34" charset="0"/>
                <a:ea typeface="Aptos" panose="020B0004020202020204" pitchFamily="34" charset="0"/>
                <a:cs typeface="Arial" panose="020B0604020202020204" pitchFamily="34" charset="0"/>
              </a:rPr>
              <a:t> for hosting vendor products and contributor projects securely.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lnSpcReduction="10000"/>
          </a:bodyPr>
          <a:lstStyle/>
          <a:p>
            <a:pPr marL="457200" indent="-457200">
              <a:lnSpc>
                <a:spcPct val="115000"/>
              </a:lnSpc>
              <a:spcAft>
                <a:spcPts val="800"/>
              </a:spcAft>
              <a:buFont typeface="+mj-lt"/>
              <a:buAutoNum type="arabicPeriod"/>
            </a:pPr>
            <a:r>
              <a:rPr lang="en-IN" b="1" kern="100" dirty="0">
                <a:effectLst/>
                <a:latin typeface="Arial" panose="020B0604020202020204" pitchFamily="34" charset="0"/>
                <a:ea typeface="Aptos" panose="020B0004020202020204" pitchFamily="34" charset="0"/>
                <a:cs typeface="Arial" panose="020B0604020202020204" pitchFamily="34" charset="0"/>
              </a:rPr>
              <a:t>Develop an E-Commerce Platform</a:t>
            </a:r>
            <a:r>
              <a:rPr lang="en-IN" kern="100" dirty="0">
                <a:effectLst/>
                <a:latin typeface="Arial" panose="020B0604020202020204" pitchFamily="34" charset="0"/>
                <a:ea typeface="Aptos" panose="020B0004020202020204" pitchFamily="34" charset="0"/>
                <a:cs typeface="Arial" panose="020B0604020202020204" pitchFamily="34" charset="0"/>
              </a:rPr>
              <a:t>: Create a digital marketplace for disaster-affected vendors to sell products online, ensuring continued income.</a:t>
            </a:r>
          </a:p>
          <a:p>
            <a:pPr marL="457200" indent="-457200">
              <a:lnSpc>
                <a:spcPct val="115000"/>
              </a:lnSpc>
              <a:spcAft>
                <a:spcPts val="800"/>
              </a:spcAft>
              <a:buFont typeface="+mj-lt"/>
              <a:buAutoNum type="arabicPeriod"/>
            </a:pPr>
            <a:r>
              <a:rPr lang="en-IN" b="1" kern="100" dirty="0">
                <a:effectLst/>
                <a:latin typeface="Arial" panose="020B0604020202020204" pitchFamily="34" charset="0"/>
                <a:ea typeface="Aptos" panose="020B0004020202020204" pitchFamily="34" charset="0"/>
                <a:cs typeface="Arial" panose="020B0604020202020204" pitchFamily="34" charset="0"/>
              </a:rPr>
              <a:t>Use Existing Delivery Infrastructure</a:t>
            </a:r>
            <a:r>
              <a:rPr lang="en-IN" kern="100" dirty="0">
                <a:effectLst/>
                <a:latin typeface="Arial" panose="020B0604020202020204" pitchFamily="34" charset="0"/>
                <a:ea typeface="Aptos" panose="020B0004020202020204" pitchFamily="34" charset="0"/>
                <a:cs typeface="Arial" panose="020B0604020202020204" pitchFamily="34" charset="0"/>
              </a:rPr>
              <a:t>: Leverage logistics support like </a:t>
            </a:r>
            <a:r>
              <a:rPr lang="en-IN" b="1" kern="100" dirty="0">
                <a:effectLst/>
                <a:latin typeface="Arial" panose="020B0604020202020204" pitchFamily="34" charset="0"/>
                <a:ea typeface="Aptos" panose="020B0004020202020204" pitchFamily="34" charset="0"/>
                <a:cs typeface="Arial" panose="020B0604020202020204" pitchFamily="34" charset="0"/>
              </a:rPr>
              <a:t>India Post</a:t>
            </a:r>
            <a:r>
              <a:rPr lang="en-IN" kern="100" dirty="0">
                <a:effectLst/>
                <a:latin typeface="Arial" panose="020B0604020202020204" pitchFamily="34" charset="0"/>
                <a:ea typeface="Aptos" panose="020B0004020202020204" pitchFamily="34" charset="0"/>
                <a:cs typeface="Arial" panose="020B0604020202020204" pitchFamily="34" charset="0"/>
              </a:rPr>
              <a:t> to manage product deliveries for the platform.</a:t>
            </a:r>
          </a:p>
          <a:p>
            <a:pPr marL="457200" indent="-457200">
              <a:buFont typeface="+mj-lt"/>
              <a:buAutoNum type="arabicPeriod"/>
            </a:pPr>
            <a:r>
              <a:rPr lang="en-IN" b="1" kern="100" dirty="0">
                <a:effectLst/>
                <a:latin typeface="Arial" panose="020B0604020202020204" pitchFamily="34" charset="0"/>
                <a:ea typeface="Aptos" panose="020B0004020202020204" pitchFamily="34" charset="0"/>
                <a:cs typeface="Arial" panose="020B0604020202020204" pitchFamily="34" charset="0"/>
              </a:rPr>
              <a:t>Engage IT Talent</a:t>
            </a:r>
            <a:r>
              <a:rPr lang="en-IN" kern="100" dirty="0">
                <a:effectLst/>
                <a:latin typeface="Arial" panose="020B0604020202020204" pitchFamily="34" charset="0"/>
                <a:ea typeface="Aptos" panose="020B0004020202020204" pitchFamily="34" charset="0"/>
                <a:cs typeface="Arial" panose="020B0604020202020204" pitchFamily="34" charset="0"/>
              </a:rPr>
              <a:t>: Enable India’s IT workforce to support national systems through software development and financial contributions.</a:t>
            </a:r>
          </a:p>
          <a:p>
            <a:pPr marL="457200" indent="-457200">
              <a:lnSpc>
                <a:spcPct val="115000"/>
              </a:lnSpc>
              <a:spcAft>
                <a:spcPts val="800"/>
              </a:spcAft>
              <a:buFont typeface="+mj-lt"/>
              <a:buAutoNum type="arabicPeriod"/>
            </a:pPr>
            <a:r>
              <a:rPr lang="en-IN" b="1" kern="100" dirty="0">
                <a:effectLst/>
                <a:latin typeface="Arial" panose="020B0604020202020204" pitchFamily="34" charset="0"/>
                <a:ea typeface="Aptos" panose="020B0004020202020204" pitchFamily="34" charset="0"/>
                <a:cs typeface="Arial" panose="020B0604020202020204" pitchFamily="34" charset="0"/>
              </a:rPr>
              <a:t>Support Economic Resilience</a:t>
            </a:r>
            <a:r>
              <a:rPr lang="en-IN" kern="100" dirty="0">
                <a:effectLst/>
                <a:latin typeface="Arial" panose="020B0604020202020204" pitchFamily="34" charset="0"/>
                <a:ea typeface="Aptos" panose="020B0004020202020204" pitchFamily="34" charset="0"/>
                <a:cs typeface="Arial" panose="020B0604020202020204" pitchFamily="34" charset="0"/>
              </a:rPr>
              <a:t>: Provide immediate financial relief to communities by offering digital solutions during crises.</a:t>
            </a:r>
          </a:p>
          <a:p>
            <a:pPr marL="457200" indent="-457200">
              <a:lnSpc>
                <a:spcPct val="115000"/>
              </a:lnSpc>
              <a:spcAft>
                <a:spcPts val="800"/>
              </a:spcAft>
              <a:buFont typeface="+mj-lt"/>
              <a:buAutoNum type="arabicPeriod"/>
            </a:pPr>
            <a:r>
              <a:rPr lang="en-IN" b="1" kern="100" dirty="0">
                <a:effectLst/>
                <a:latin typeface="Arial" panose="020B0604020202020204" pitchFamily="34" charset="0"/>
                <a:ea typeface="Aptos" panose="020B0004020202020204" pitchFamily="34" charset="0"/>
                <a:cs typeface="Arial" panose="020B0604020202020204" pitchFamily="34" charset="0"/>
              </a:rPr>
              <a:t>Encourage Collaborative Innovation</a:t>
            </a:r>
            <a:r>
              <a:rPr lang="en-IN" kern="100" dirty="0">
                <a:effectLst/>
                <a:latin typeface="Arial" panose="020B0604020202020204" pitchFamily="34" charset="0"/>
                <a:ea typeface="Aptos" panose="020B0004020202020204" pitchFamily="34" charset="0"/>
                <a:cs typeface="Arial" panose="020B0604020202020204" pitchFamily="34" charset="0"/>
              </a:rPr>
              <a:t>: Foster national project development through IT collaboration tools and version control systems.</a:t>
            </a: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0B6B72-581B-C951-33B3-CE8A295B41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E87CE2-C3D3-C44B-788E-54CE0FC10781}"/>
              </a:ext>
            </a:extLst>
          </p:cNvPr>
          <p:cNvSpPr>
            <a:spLocks noGrp="1"/>
          </p:cNvSpPr>
          <p:nvPr>
            <p:ph type="title"/>
          </p:nvPr>
        </p:nvSpPr>
        <p:spPr/>
        <p:txBody>
          <a:bodyPr/>
          <a:lstStyle/>
          <a:p>
            <a:r>
              <a:rPr lang="en-GB" dirty="0"/>
              <a:t>Methodology/Modules</a:t>
            </a:r>
          </a:p>
        </p:txBody>
      </p:sp>
      <p:sp>
        <p:nvSpPr>
          <p:cNvPr id="3" name="Content Placeholder 2">
            <a:extLst>
              <a:ext uri="{FF2B5EF4-FFF2-40B4-BE49-F238E27FC236}">
                <a16:creationId xmlns:a16="http://schemas.microsoft.com/office/drawing/2014/main" id="{6BB8A5DE-411A-D232-2154-D48070B679B2}"/>
              </a:ext>
            </a:extLst>
          </p:cNvPr>
          <p:cNvSpPr>
            <a:spLocks noGrp="1"/>
          </p:cNvSpPr>
          <p:nvPr>
            <p:ph idx="1"/>
          </p:nvPr>
        </p:nvSpPr>
        <p:spPr/>
        <p:txBody>
          <a:bodyPr/>
          <a:lstStyle/>
          <a:p>
            <a:pPr marL="0" indent="0">
              <a:lnSpc>
                <a:spcPct val="115000"/>
              </a:lnSpc>
              <a:spcAft>
                <a:spcPts val="800"/>
              </a:spcAft>
              <a:buNone/>
            </a:pPr>
            <a:r>
              <a:rPr lang="en-IN" sz="2000" b="1" u="sng" kern="100" dirty="0">
                <a:effectLst/>
                <a:latin typeface="Arial" panose="020B0604020202020204" pitchFamily="34" charset="0"/>
                <a:ea typeface="Aptos" panose="020B0004020202020204" pitchFamily="34" charset="0"/>
                <a:cs typeface="Arial" panose="020B0604020202020204" pitchFamily="34" charset="0"/>
              </a:rPr>
              <a:t>E-Commerce Platform Development</a:t>
            </a:r>
            <a:r>
              <a:rPr lang="en-IN" sz="2000" u="sng" kern="100" dirty="0">
                <a:effectLst/>
                <a:latin typeface="Arial" panose="020B0604020202020204" pitchFamily="34" charset="0"/>
                <a:ea typeface="Aptos" panose="020B0004020202020204" pitchFamily="34" charset="0"/>
                <a:cs typeface="Arial" panose="020B0604020202020204" pitchFamily="34" charset="0"/>
              </a:rPr>
              <a:t>:</a:t>
            </a:r>
          </a:p>
          <a:p>
            <a:pPr marL="0" lvl="0" indent="0">
              <a:lnSpc>
                <a:spcPct val="115000"/>
              </a:lnSpc>
              <a:spcAft>
                <a:spcPts val="800"/>
              </a:spcAft>
              <a:buSzPts val="1000"/>
              <a:buNone/>
              <a:tabLst>
                <a:tab pos="457200" algn="l"/>
              </a:tabLst>
            </a:pPr>
            <a:r>
              <a:rPr lang="en-IN" sz="2000" b="1" kern="100" dirty="0">
                <a:effectLst/>
                <a:latin typeface="Arial" panose="020B0604020202020204" pitchFamily="34" charset="0"/>
                <a:ea typeface="Aptos" panose="020B0004020202020204" pitchFamily="34" charset="0"/>
                <a:cs typeface="Arial" panose="020B0604020202020204" pitchFamily="34" charset="0"/>
              </a:rPr>
              <a:t>Module 1: Vendor Registration and Product Listing</a:t>
            </a:r>
            <a:r>
              <a:rPr lang="en-IN" sz="2000" kern="100" dirty="0">
                <a:effectLst/>
                <a:latin typeface="Arial" panose="020B0604020202020204" pitchFamily="34" charset="0"/>
                <a:ea typeface="Aptos" panose="020B0004020202020204" pitchFamily="34" charset="0"/>
                <a:cs typeface="Arial" panose="020B0604020202020204" pitchFamily="34" charset="0"/>
              </a:rPr>
              <a:t>: Create a user-friendly interface for vendors (e.g., Ima Market vendors) to easily register and list their products. Include mobile support for vendors with low digital literacy.</a:t>
            </a:r>
          </a:p>
          <a:p>
            <a:pPr marL="0" lvl="0" indent="0">
              <a:lnSpc>
                <a:spcPct val="115000"/>
              </a:lnSpc>
              <a:spcAft>
                <a:spcPts val="800"/>
              </a:spcAft>
              <a:buSzPts val="1000"/>
              <a:buNone/>
              <a:tabLst>
                <a:tab pos="457200" algn="l"/>
              </a:tabLst>
            </a:pPr>
            <a:r>
              <a:rPr lang="en-IN" sz="2000" b="1" kern="100" dirty="0">
                <a:effectLst/>
                <a:latin typeface="Arial" panose="020B0604020202020204" pitchFamily="34" charset="0"/>
                <a:ea typeface="Aptos" panose="020B0004020202020204" pitchFamily="34" charset="0"/>
                <a:cs typeface="Arial" panose="020B0604020202020204" pitchFamily="34" charset="0"/>
              </a:rPr>
              <a:t>Module 2: Integration with India Post for Delivery</a:t>
            </a:r>
            <a:r>
              <a:rPr lang="en-IN" sz="2000" kern="100" dirty="0">
                <a:effectLst/>
                <a:latin typeface="Arial" panose="020B0604020202020204" pitchFamily="34" charset="0"/>
                <a:ea typeface="Aptos" panose="020B0004020202020204" pitchFamily="34" charset="0"/>
                <a:cs typeface="Arial" panose="020B0604020202020204" pitchFamily="34" charset="0"/>
              </a:rPr>
              <a:t>: Set up logistics integration with India Post or other delivery services to manage product shipping and tracking.</a:t>
            </a:r>
          </a:p>
          <a:p>
            <a:pPr marL="0" lvl="0" indent="0">
              <a:lnSpc>
                <a:spcPct val="115000"/>
              </a:lnSpc>
              <a:spcAft>
                <a:spcPts val="800"/>
              </a:spcAft>
              <a:buSzPts val="1000"/>
              <a:buNone/>
              <a:tabLst>
                <a:tab pos="457200" algn="l"/>
              </a:tabLst>
            </a:pPr>
            <a:r>
              <a:rPr lang="en-IN" sz="2000" b="1" kern="100" dirty="0">
                <a:effectLst/>
                <a:latin typeface="Arial" panose="020B0604020202020204" pitchFamily="34" charset="0"/>
                <a:ea typeface="Aptos" panose="020B0004020202020204" pitchFamily="34" charset="0"/>
                <a:cs typeface="Arial" panose="020B0604020202020204" pitchFamily="34" charset="0"/>
              </a:rPr>
              <a:t>Module 3: Payment Gateway Integration</a:t>
            </a:r>
            <a:r>
              <a:rPr lang="en-IN" sz="2000" kern="100" dirty="0">
                <a:effectLst/>
                <a:latin typeface="Arial" panose="020B0604020202020204" pitchFamily="34" charset="0"/>
                <a:ea typeface="Aptos" panose="020B0004020202020204" pitchFamily="34" charset="0"/>
                <a:cs typeface="Arial" panose="020B0604020202020204" pitchFamily="34" charset="0"/>
              </a:rPr>
              <a:t>: Implement secure payment gateways (e.g., UPI, Paytm) to facilitate online transactions between vendors and customers.</a:t>
            </a:r>
          </a:p>
          <a:p>
            <a:pPr marL="0" lvl="0" indent="0">
              <a:lnSpc>
                <a:spcPct val="115000"/>
              </a:lnSpc>
              <a:spcAft>
                <a:spcPts val="800"/>
              </a:spcAft>
              <a:buSzPts val="1000"/>
              <a:buNone/>
              <a:tabLst>
                <a:tab pos="457200" algn="l"/>
              </a:tabLst>
            </a:pPr>
            <a:r>
              <a:rPr lang="en-IN" sz="2000" b="1" kern="100" dirty="0">
                <a:effectLst/>
                <a:latin typeface="Arial" panose="020B0604020202020204" pitchFamily="34" charset="0"/>
                <a:ea typeface="Aptos" panose="020B0004020202020204" pitchFamily="34" charset="0"/>
                <a:cs typeface="Arial" panose="020B0604020202020204" pitchFamily="34" charset="0"/>
              </a:rPr>
              <a:t>Module 4: Customer Portal</a:t>
            </a:r>
            <a:r>
              <a:rPr lang="en-IN" sz="2000" kern="100" dirty="0">
                <a:effectLst/>
                <a:latin typeface="Arial" panose="020B0604020202020204" pitchFamily="34" charset="0"/>
                <a:ea typeface="Aptos" panose="020B0004020202020204" pitchFamily="34" charset="0"/>
                <a:cs typeface="Arial" panose="020B0604020202020204" pitchFamily="34" charset="0"/>
              </a:rPr>
              <a:t>: Design a simple and responsive customer interface for browsing, purchasing, and tracking orders.</a:t>
            </a:r>
          </a:p>
          <a:p>
            <a:pPr>
              <a:lnSpc>
                <a:spcPct val="115000"/>
              </a:lnSpc>
              <a:spcAft>
                <a:spcPts val="800"/>
              </a:spcAft>
            </a:pP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818958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5" name="Content Placeholder 4" descr="A diagram of a cloud hosting&#10;&#10;Description automatically generated">
            <a:extLst>
              <a:ext uri="{FF2B5EF4-FFF2-40B4-BE49-F238E27FC236}">
                <a16:creationId xmlns:a16="http://schemas.microsoft.com/office/drawing/2014/main" id="{89D73933-E9BE-8DE4-4956-F8620B0BE3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560" y="1143000"/>
            <a:ext cx="10810239" cy="5227320"/>
          </a:xfrm>
        </p:spPr>
      </p:pic>
    </p:spTree>
    <p:extLst>
      <p:ext uri="{BB962C8B-B14F-4D97-AF65-F5344CB8AC3E}">
        <p14:creationId xmlns:p14="http://schemas.microsoft.com/office/powerpoint/2010/main" val="59389875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1_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735</TotalTime>
  <Words>1822</Words>
  <Application>Microsoft Office PowerPoint</Application>
  <PresentationFormat>Widescreen</PresentationFormat>
  <Paragraphs>121</Paragraphs>
  <Slides>20</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Aptos</vt:lpstr>
      <vt:lpstr>Arial</vt:lpstr>
      <vt:lpstr>Bookman Old Style</vt:lpstr>
      <vt:lpstr>Calibri</vt:lpstr>
      <vt:lpstr>Cambria</vt:lpstr>
      <vt:lpstr>Times New Roman</vt:lpstr>
      <vt:lpstr>Verdana</vt:lpstr>
      <vt:lpstr>Bioinformatics</vt:lpstr>
      <vt:lpstr>1_Bioinformatics</vt:lpstr>
      <vt:lpstr>National Resilience Platform: Mobilizing India's Tech Talent for Crisis Solutions and National Development.</vt:lpstr>
      <vt:lpstr>Introduction</vt:lpstr>
      <vt:lpstr>Literature Review</vt:lpstr>
      <vt:lpstr>Existing method Drawback</vt:lpstr>
      <vt:lpstr>Existing method Drawback</vt:lpstr>
      <vt:lpstr>Proposed Method</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References</vt:lpstr>
      <vt:lpstr>Project work mapping with SDG</vt:lpstr>
      <vt:lpstr>Project work mapping with SDG</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Student PC</cp:lastModifiedBy>
  <cp:revision>29</cp:revision>
  <dcterms:created xsi:type="dcterms:W3CDTF">2023-03-16T03:26:27Z</dcterms:created>
  <dcterms:modified xsi:type="dcterms:W3CDTF">2025-01-22T06:58:03Z</dcterms:modified>
</cp:coreProperties>
</file>