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6" r:id="rId8"/>
    <p:sldId id="267" r:id="rId9"/>
    <p:sldId id="262" r:id="rId10"/>
    <p:sldId id="263" r:id="rId11"/>
    <p:sldId id="268"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516"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24200" y="3352800"/>
            <a:ext cx="9453626" cy="755335"/>
          </a:xfrm>
          <a:prstGeom prst="rect">
            <a:avLst/>
          </a:prstGeom>
        </p:spPr>
        <p:txBody>
          <a:bodyPr vert="horz" wrap="square" lIns="0" tIns="16510" rIns="0" bIns="0" rtlCol="0">
            <a:spAutoFit/>
          </a:bodyPr>
          <a:lstStyle/>
          <a:p>
            <a:pPr marL="3213735">
              <a:lnSpc>
                <a:spcPct val="100000"/>
              </a:lnSpc>
              <a:spcBef>
                <a:spcPts val="130"/>
              </a:spcBef>
            </a:pPr>
            <a:r>
              <a:rPr lang="en-IN" sz="2400" spc="15" dirty="0" err="1"/>
              <a:t>K.D.S.S.Dheeraj</a:t>
            </a:r>
            <a:br>
              <a:rPr lang="en-IN" sz="2400" spc="15" dirty="0"/>
            </a:br>
            <a:r>
              <a:rPr lang="en-IN" sz="2400" spc="15" dirty="0"/>
              <a:t>mail:2200032161cseh@gmail.com</a:t>
            </a:r>
            <a:endParaRPr sz="2400" spc="15" dirty="0"/>
          </a:p>
        </p:txBody>
      </p:sp>
      <p:sp>
        <p:nvSpPr>
          <p:cNvPr id="8" name="object 8"/>
          <p:cNvSpPr txBox="1"/>
          <p:nvPr/>
        </p:nvSpPr>
        <p:spPr>
          <a:xfrm>
            <a:off x="6324600" y="2783953"/>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457200" y="4627189"/>
            <a:ext cx="1457325" cy="1806248"/>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Rectangle 1">
            <a:extLst>
              <a:ext uri="{FF2B5EF4-FFF2-40B4-BE49-F238E27FC236}">
                <a16:creationId xmlns:a16="http://schemas.microsoft.com/office/drawing/2014/main" id="{FF9B38B4-A54A-2F0D-3F6F-A4C866AD1492}"/>
              </a:ext>
            </a:extLst>
          </p:cNvPr>
          <p:cNvSpPr>
            <a:spLocks noGrp="1" noChangeArrowheads="1"/>
          </p:cNvSpPr>
          <p:nvPr>
            <p:ph type="body" idx="1"/>
          </p:nvPr>
        </p:nvSpPr>
        <p:spPr bwMode="auto">
          <a:xfrm>
            <a:off x="242047" y="1219834"/>
            <a:ext cx="114300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Threat Mitigation: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KeyloggerGuard</a:t>
            </a:r>
            <a:r>
              <a:rPr kumimoji="0" lang="en-US" altLang="en-US" sz="1800" b="0" i="0" u="none" strike="noStrike" cap="none" normalizeH="0" baseline="0" dirty="0">
                <a:ln>
                  <a:noFill/>
                </a:ln>
                <a:solidFill>
                  <a:schemeClr val="tx1"/>
                </a:solidFill>
                <a:effectLst/>
                <a:latin typeface="Arial" panose="020B0604020202020204" pitchFamily="34" charset="0"/>
              </a:rPr>
              <a:t> neutralizes keyloggers as soon as they're detected, ensuring immediate protection against data theft and privacy invasion.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Zero-Day Protection:</a:t>
            </a:r>
            <a:r>
              <a:rPr kumimoji="0" lang="en-US" altLang="en-US" sz="1800" b="0" i="0" u="none" strike="noStrike" cap="none" normalizeH="0" baseline="0" dirty="0">
                <a:ln>
                  <a:noFill/>
                </a:ln>
                <a:solidFill>
                  <a:schemeClr val="tx1"/>
                </a:solidFill>
                <a:effectLst/>
                <a:latin typeface="Arial" panose="020B0604020202020204" pitchFamily="34" charset="0"/>
              </a:rPr>
              <a:t> Advanced heuristic analysis and anomaly detection capabilities provide unmatched defense against even the newest and most sophisticated keylogger exploits.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Customizable Security Policies:</a:t>
            </a:r>
            <a:r>
              <a:rPr kumimoji="0" lang="en-US" altLang="en-US" sz="1800" b="0" i="0" u="none" strike="noStrike" cap="none" normalizeH="0" baseline="0" dirty="0">
                <a:ln>
                  <a:noFill/>
                </a:ln>
                <a:solidFill>
                  <a:schemeClr val="tx1"/>
                </a:solidFill>
                <a:effectLst/>
                <a:latin typeface="Arial" panose="020B0604020202020204" pitchFamily="34" charset="0"/>
              </a:rPr>
              <a:t> Users can fine-tune protection settings to fit their needs, adjusting threat sensitivity levels and defining specific actions for different types of keylogger detections.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Seamless Integration Across Platforms: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KeyloggerGuard</a:t>
            </a:r>
            <a:r>
              <a:rPr kumimoji="0" lang="en-US" altLang="en-US" sz="1800" b="0" i="0" u="none" strike="noStrike" cap="none" normalizeH="0" baseline="0" dirty="0">
                <a:ln>
                  <a:noFill/>
                </a:ln>
                <a:solidFill>
                  <a:schemeClr val="tx1"/>
                </a:solidFill>
                <a:effectLst/>
                <a:latin typeface="Arial" panose="020B0604020202020204" pitchFamily="34" charset="0"/>
              </a:rPr>
              <a:t> seamlessly integrates across Windows, macOS, and mobile devices, ensuring consistent and reliable protection regardless of the device used.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KeyloggerGuard</a:t>
            </a:r>
            <a:r>
              <a:rPr kumimoji="0" lang="en-US" altLang="en-US" sz="1800" b="0" i="0" u="none" strike="noStrike" cap="none" normalizeH="0" baseline="0" dirty="0">
                <a:ln>
                  <a:noFill/>
                </a:ln>
                <a:solidFill>
                  <a:schemeClr val="tx1"/>
                </a:solidFill>
                <a:effectLst/>
                <a:latin typeface="Arial" panose="020B0604020202020204" pitchFamily="34" charset="0"/>
              </a:rPr>
              <a:t> prioritizes ease of use with an intuitive interface, making it accessible to users of all technical backgrounds.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Continuous Evolution:</a:t>
            </a:r>
            <a:r>
              <a:rPr kumimoji="0" lang="en-US" altLang="en-US" sz="1800" b="0" i="0" u="none" strike="noStrike" cap="none" normalizeH="0" baseline="0" dirty="0">
                <a:ln>
                  <a:noFill/>
                </a:ln>
                <a:solidFill>
                  <a:schemeClr val="tx1"/>
                </a:solidFill>
                <a:effectLst/>
                <a:latin typeface="Arial" panose="020B0604020202020204" pitchFamily="34" charset="0"/>
              </a:rPr>
              <a:t> With continuous updates and enhancements, </a:t>
            </a:r>
            <a:r>
              <a:rPr kumimoji="0" lang="en-US" altLang="en-US" sz="1800" b="0" i="0" u="none" strike="noStrike" cap="none" normalizeH="0" baseline="0" dirty="0" err="1">
                <a:ln>
                  <a:noFill/>
                </a:ln>
                <a:solidFill>
                  <a:schemeClr val="tx1"/>
                </a:solidFill>
                <a:effectLst/>
                <a:latin typeface="Arial" panose="020B0604020202020204" pitchFamily="34" charset="0"/>
              </a:rPr>
              <a:t>KeyloggerGuard</a:t>
            </a:r>
            <a:r>
              <a:rPr kumimoji="0" lang="en-US" altLang="en-US" sz="1800" b="0" i="0" u="none" strike="noStrike" cap="none" normalizeH="0" baseline="0" dirty="0">
                <a:ln>
                  <a:noFill/>
                </a:ln>
                <a:solidFill>
                  <a:schemeClr val="tx1"/>
                </a:solidFill>
                <a:effectLst/>
                <a:latin typeface="Arial" panose="020B0604020202020204" pitchFamily="34" charset="0"/>
              </a:rPr>
              <a:t> stays ahead of emerging threats, ensuring users are always protected with the latest security features and improvements.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6479E-1495-9496-6491-1020866B17BC}"/>
              </a:ext>
            </a:extLst>
          </p:cNvPr>
          <p:cNvSpPr>
            <a:spLocks noGrp="1"/>
          </p:cNvSpPr>
          <p:nvPr>
            <p:ph type="title"/>
          </p:nvPr>
        </p:nvSpPr>
        <p:spPr>
          <a:xfrm>
            <a:off x="755332" y="385444"/>
            <a:ext cx="10681335" cy="553998"/>
          </a:xfrm>
        </p:spPr>
        <p:txBody>
          <a:bodyPr/>
          <a:lstStyle/>
          <a:p>
            <a:r>
              <a:rPr lang="en-IN" sz="3600" dirty="0"/>
              <a:t>Outputs</a:t>
            </a:r>
          </a:p>
        </p:txBody>
      </p:sp>
      <p:pic>
        <p:nvPicPr>
          <p:cNvPr id="5" name="Picture 4">
            <a:extLst>
              <a:ext uri="{FF2B5EF4-FFF2-40B4-BE49-F238E27FC236}">
                <a16:creationId xmlns:a16="http://schemas.microsoft.com/office/drawing/2014/main" id="{22E03D30-1F5F-898A-1B74-B52B050C9C38}"/>
              </a:ext>
            </a:extLst>
          </p:cNvPr>
          <p:cNvPicPr>
            <a:picLocks noChangeAspect="1"/>
          </p:cNvPicPr>
          <p:nvPr/>
        </p:nvPicPr>
        <p:blipFill>
          <a:blip r:embed="rId2"/>
          <a:stretch>
            <a:fillRect/>
          </a:stretch>
        </p:blipFill>
        <p:spPr>
          <a:xfrm>
            <a:off x="5181600" y="304800"/>
            <a:ext cx="5715000" cy="3069943"/>
          </a:xfrm>
          <a:prstGeom prst="rect">
            <a:avLst/>
          </a:prstGeom>
        </p:spPr>
      </p:pic>
      <p:pic>
        <p:nvPicPr>
          <p:cNvPr id="9" name="Picture 8">
            <a:extLst>
              <a:ext uri="{FF2B5EF4-FFF2-40B4-BE49-F238E27FC236}">
                <a16:creationId xmlns:a16="http://schemas.microsoft.com/office/drawing/2014/main" id="{61028D5A-B1E0-7ECD-D692-D7DBC6F2CBAF}"/>
              </a:ext>
            </a:extLst>
          </p:cNvPr>
          <p:cNvPicPr>
            <a:picLocks noChangeAspect="1"/>
          </p:cNvPicPr>
          <p:nvPr/>
        </p:nvPicPr>
        <p:blipFill>
          <a:blip r:embed="rId3"/>
          <a:stretch>
            <a:fillRect/>
          </a:stretch>
        </p:blipFill>
        <p:spPr>
          <a:xfrm>
            <a:off x="1447800" y="3455387"/>
            <a:ext cx="9448800" cy="3129539"/>
          </a:xfrm>
          <a:prstGeom prst="rect">
            <a:avLst/>
          </a:prstGeom>
        </p:spPr>
      </p:pic>
    </p:spTree>
    <p:extLst>
      <p:ext uri="{BB962C8B-B14F-4D97-AF65-F5344CB8AC3E}">
        <p14:creationId xmlns:p14="http://schemas.microsoft.com/office/powerpoint/2010/main" val="1462885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653587" y="53646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 name="Rectangle 1">
            <a:extLst>
              <a:ext uri="{FF2B5EF4-FFF2-40B4-BE49-F238E27FC236}">
                <a16:creationId xmlns:a16="http://schemas.microsoft.com/office/drawing/2014/main" id="{8B5269CC-EF6E-3CD6-8CA6-4BFCA845A939}"/>
              </a:ext>
            </a:extLst>
          </p:cNvPr>
          <p:cNvSpPr>
            <a:spLocks noGrp="1" noChangeArrowheads="1"/>
          </p:cNvSpPr>
          <p:nvPr>
            <p:ph type="body" idx="1"/>
          </p:nvPr>
        </p:nvSpPr>
        <p:spPr bwMode="auto">
          <a:xfrm>
            <a:off x="609600" y="1321545"/>
            <a:ext cx="112776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Detection Accuracy:</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KeyloggerGuard</a:t>
            </a:r>
            <a:r>
              <a:rPr kumimoji="0" lang="en-US" altLang="en-US" sz="1800" b="0" i="0" u="none" strike="noStrike" cap="none" normalizeH="0" baseline="0" dirty="0">
                <a:ln>
                  <a:noFill/>
                </a:ln>
                <a:solidFill>
                  <a:schemeClr val="tx1"/>
                </a:solidFill>
                <a:effectLst/>
                <a:latin typeface="Arial" panose="020B0604020202020204" pitchFamily="34" charset="0"/>
              </a:rPr>
              <a:t> achieves high detection accuracy, accurately identifying keylogging activities while minimizing false positives. Through rigorous testing and evaluation, the detection model demonstrates superior performance in distinguishing between legitimate user input and malicious keylogging behavior.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Response: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KeyloggerGuard</a:t>
            </a:r>
            <a:r>
              <a:rPr kumimoji="0" lang="en-US" altLang="en-US" sz="1800" b="0" i="0" u="none" strike="noStrike" cap="none" normalizeH="0" baseline="0" dirty="0">
                <a:ln>
                  <a:noFill/>
                </a:ln>
                <a:solidFill>
                  <a:schemeClr val="tx1"/>
                </a:solidFill>
                <a:effectLst/>
                <a:latin typeface="Arial" panose="020B0604020202020204" pitchFamily="34" charset="0"/>
              </a:rPr>
              <a:t> responds to keylogging threats in real-time, neutralizing malicious activities as soon as they're detected. This swift response ensures immediate protection against data theft and privacy breaches, safeguarding sensitive information from unauthorized access and exploitation.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2556"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55332" y="385444"/>
            <a:ext cx="10681335" cy="386003"/>
          </a:xfrm>
          <a:prstGeom prst="rect">
            <a:avLst/>
          </a:prstGeom>
        </p:spPr>
        <p:txBody>
          <a:bodyPr vert="horz" wrap="square" lIns="0" tIns="16510" rIns="0" bIns="0" rtlCol="0">
            <a:spAutoFit/>
          </a:bodyPr>
          <a:lstStyle/>
          <a:p>
            <a:pPr marL="12700">
              <a:lnSpc>
                <a:spcPct val="100000"/>
              </a:lnSpc>
              <a:spcBef>
                <a:spcPts val="130"/>
              </a:spcBef>
            </a:pPr>
            <a:r>
              <a:rPr lang="en-IN" sz="2400" spc="5" dirty="0"/>
              <a:t>Title: keyloggers in security</a:t>
            </a:r>
            <a:endParaRPr lang="en-IN" sz="2400" dirty="0"/>
          </a:p>
        </p:txBody>
      </p:sp>
      <p:sp>
        <p:nvSpPr>
          <p:cNvPr id="24" name="Text Placeholder 23">
            <a:extLst>
              <a:ext uri="{FF2B5EF4-FFF2-40B4-BE49-F238E27FC236}">
                <a16:creationId xmlns:a16="http://schemas.microsoft.com/office/drawing/2014/main" id="{279D3B9F-E1E4-C26A-22C6-DBABD6B8A744}"/>
              </a:ext>
            </a:extLst>
          </p:cNvPr>
          <p:cNvSpPr>
            <a:spLocks noGrp="1"/>
          </p:cNvSpPr>
          <p:nvPr>
            <p:ph type="body" idx="1"/>
          </p:nvPr>
        </p:nvSpPr>
        <p:spPr>
          <a:xfrm>
            <a:off x="609600" y="1577340"/>
            <a:ext cx="10972800" cy="1107996"/>
          </a:xfrm>
        </p:spPr>
        <p:txBody>
          <a:bodyPr/>
          <a:lstStyle/>
          <a:p>
            <a:r>
              <a:rPr lang="en-US" dirty="0"/>
              <a:t>Keyloggers pose significant threats by capturing sensitive information such as passwords, credit card numbers, and personal identification details, leading to data theft and identity fraud. In corporate environments, keyloggers can be used for espionage, stealing confidential business information, trade secrets, and strategic plans, which can result in substantial financial losses and competitive disadvantages.</a:t>
            </a:r>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Rectangle 1">
            <a:extLst>
              <a:ext uri="{FF2B5EF4-FFF2-40B4-BE49-F238E27FC236}">
                <a16:creationId xmlns:a16="http://schemas.microsoft.com/office/drawing/2014/main" id="{4DA0CE43-4A91-C22F-22CA-6D80078B8F09}"/>
              </a:ext>
            </a:extLst>
          </p:cNvPr>
          <p:cNvSpPr>
            <a:spLocks noGrp="1" noChangeArrowheads="1"/>
          </p:cNvSpPr>
          <p:nvPr>
            <p:ph type="body" idx="1"/>
          </p:nvPr>
        </p:nvSpPr>
        <p:spPr bwMode="auto">
          <a:xfrm>
            <a:off x="950259" y="1916785"/>
            <a:ext cx="410757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Problem Statement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Project Overview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Target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Solution and Value Proposition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Unique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Implementation Details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Results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0" y="3429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258686" y="131945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 Placeholder 10">
            <a:extLst>
              <a:ext uri="{FF2B5EF4-FFF2-40B4-BE49-F238E27FC236}">
                <a16:creationId xmlns:a16="http://schemas.microsoft.com/office/drawing/2014/main" id="{60DB7067-AF04-A2F9-E74F-1F5EB262D3B3}"/>
              </a:ext>
            </a:extLst>
          </p:cNvPr>
          <p:cNvSpPr>
            <a:spLocks noGrp="1"/>
          </p:cNvSpPr>
          <p:nvPr>
            <p:ph type="body" idx="1"/>
          </p:nvPr>
        </p:nvSpPr>
        <p:spPr>
          <a:xfrm>
            <a:off x="755332" y="1319451"/>
            <a:ext cx="10972800" cy="2215991"/>
          </a:xfrm>
        </p:spPr>
        <p:txBody>
          <a:bodyPr/>
          <a:lstStyle/>
          <a:p>
            <a:r>
              <a:rPr lang="en-US" dirty="0"/>
              <a:t>In today's digital landscape, the threat of cyber attacks is ever-increasing, with hackers constantly developing new methods to breach security measures. Traditional security solutions often fail to detect internal threats, which can be as damaging as external attacks. Businesses, parents, and researchers face significant challenges in monitoring and protecting sensitive information and activities. There is a critical need for a reliable tool to capture and analyze keystrokes, helping to identify potential security breaches, ensure compliance, and improve productivity. Without an effective solution, organizations risk data theft, financial losses, compromised privacy, and reduced operational efficiency. This project addresses these challenges by developing a robust keylogger application that enhances security and provides valuable insights into user behavior.</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1" name="Text Placeholder 10">
            <a:extLst>
              <a:ext uri="{FF2B5EF4-FFF2-40B4-BE49-F238E27FC236}">
                <a16:creationId xmlns:a16="http://schemas.microsoft.com/office/drawing/2014/main" id="{21FB87FF-EC1F-766D-AECA-BD88F1B4171E}"/>
              </a:ext>
            </a:extLst>
          </p:cNvPr>
          <p:cNvSpPr>
            <a:spLocks noGrp="1"/>
          </p:cNvSpPr>
          <p:nvPr>
            <p:ph type="body" idx="1"/>
          </p:nvPr>
        </p:nvSpPr>
        <p:spPr>
          <a:xfrm>
            <a:off x="685240" y="1695450"/>
            <a:ext cx="10972800" cy="2492990"/>
          </a:xfrm>
        </p:spPr>
        <p:txBody>
          <a:bodyPr/>
          <a:lstStyle/>
          <a:p>
            <a:r>
              <a:rPr lang="en-US" b="1" dirty="0"/>
              <a:t>Objective:</a:t>
            </a:r>
            <a:endParaRPr lang="en-US" dirty="0"/>
          </a:p>
          <a:p>
            <a:pPr lvl="1">
              <a:buFont typeface="Arial" panose="020B0604020202020204" pitchFamily="34" charset="0"/>
              <a:buChar char="•"/>
            </a:pPr>
            <a:r>
              <a:rPr lang="en-US" dirty="0"/>
              <a:t>Develop a keylogger that accurately captures and records all keystrokes.</a:t>
            </a:r>
          </a:p>
          <a:p>
            <a:r>
              <a:rPr lang="en-US" b="1" dirty="0"/>
              <a:t>Scope:</a:t>
            </a:r>
            <a:endParaRPr lang="en-US" dirty="0"/>
          </a:p>
          <a:p>
            <a:pPr lvl="1">
              <a:buFont typeface="Arial" panose="020B0604020202020204" pitchFamily="34" charset="0"/>
              <a:buChar char="•"/>
            </a:pPr>
            <a:r>
              <a:rPr lang="en-US" b="1" dirty="0"/>
              <a:t>Real-time Recording:</a:t>
            </a:r>
            <a:r>
              <a:rPr lang="en-US" dirty="0"/>
              <a:t> Capture keystrokes as they are typed.</a:t>
            </a:r>
          </a:p>
          <a:p>
            <a:pPr lvl="1">
              <a:buFont typeface="Arial" panose="020B0604020202020204" pitchFamily="34" charset="0"/>
              <a:buChar char="•"/>
            </a:pPr>
            <a:r>
              <a:rPr lang="en-US" b="1" dirty="0"/>
              <a:t>Secure Data Storage:</a:t>
            </a:r>
            <a:r>
              <a:rPr lang="en-US" dirty="0"/>
              <a:t> Ensure all captured data is stored securely.</a:t>
            </a:r>
          </a:p>
          <a:p>
            <a:pPr lvl="1">
              <a:buFont typeface="Arial" panose="020B0604020202020204" pitchFamily="34" charset="0"/>
              <a:buChar char="•"/>
            </a:pPr>
            <a:r>
              <a:rPr lang="en-US" b="1" dirty="0"/>
              <a:t>Data Analysis Interface:</a:t>
            </a:r>
            <a:r>
              <a:rPr lang="en-US" dirty="0"/>
              <a:t> Provide tools for analyzing recorded keystrokes.</a:t>
            </a:r>
          </a:p>
          <a:p>
            <a:r>
              <a:rPr lang="en-US" b="1" dirty="0"/>
              <a:t>Technology Stack:</a:t>
            </a:r>
            <a:endParaRPr lang="en-US" dirty="0"/>
          </a:p>
          <a:p>
            <a:pPr lvl="1">
              <a:buFont typeface="Arial" panose="020B0604020202020204" pitchFamily="34" charset="0"/>
              <a:buChar char="•"/>
            </a:pPr>
            <a:r>
              <a:rPr lang="en-US" b="1" dirty="0"/>
              <a:t>Programming Language:</a:t>
            </a:r>
            <a:r>
              <a:rPr lang="en-US" dirty="0"/>
              <a:t> Python</a:t>
            </a:r>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134600" y="13699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2" name="Rectangle 3">
            <a:extLst>
              <a:ext uri="{FF2B5EF4-FFF2-40B4-BE49-F238E27FC236}">
                <a16:creationId xmlns:a16="http://schemas.microsoft.com/office/drawing/2014/main" id="{4B702F9A-0BB7-DB71-3202-B393740F718A}"/>
              </a:ext>
            </a:extLst>
          </p:cNvPr>
          <p:cNvSpPr>
            <a:spLocks noGrp="1" noChangeArrowheads="1"/>
          </p:cNvSpPr>
          <p:nvPr>
            <p:ph type="body" idx="1"/>
          </p:nvPr>
        </p:nvSpPr>
        <p:spPr bwMode="auto">
          <a:xfrm>
            <a:off x="728382" y="1620857"/>
            <a:ext cx="1059808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Cybercriminals</a:t>
            </a:r>
            <a:r>
              <a:rPr kumimoji="0" lang="en-US" altLang="en-US" sz="1800" b="0" i="0" u="none" strike="noStrike" cap="none" normalizeH="0" baseline="0" dirty="0">
                <a:ln>
                  <a:noFill/>
                </a:ln>
                <a:solidFill>
                  <a:schemeClr val="tx1"/>
                </a:solidFill>
                <a:effectLst/>
                <a:latin typeface="Arial" panose="020B0604020202020204" pitchFamily="34" charset="0"/>
              </a:rPr>
              <a:t>: These individuals or groups deploy keyloggers to steal sensitive information </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such as usernames, passwords, credit card numbers, and other personal data for financial gain.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Spyware Developers</a:t>
            </a:r>
            <a:r>
              <a:rPr kumimoji="0" lang="en-US" altLang="en-US" sz="1800" b="0" i="0" u="none" strike="noStrike" cap="none" normalizeH="0" baseline="0" dirty="0">
                <a:ln>
                  <a:noFill/>
                </a:ln>
                <a:solidFill>
                  <a:schemeClr val="tx1"/>
                </a:solidFill>
                <a:effectLst/>
                <a:latin typeface="Arial" panose="020B0604020202020204" pitchFamily="34" charset="0"/>
              </a:rPr>
              <a:t>: Some companies or individuals create and distribute keyloggers as a form of spyware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to monitor users' activities on their devices without their consent. This can include employers monitoring employees, parents monitoring children, or abusive partners spying on their significant others.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Nation-State Actors</a:t>
            </a:r>
            <a:r>
              <a:rPr kumimoji="0" lang="en-US" altLang="en-US" sz="1800" b="0" i="0" u="none" strike="noStrike" cap="none" normalizeH="0" baseline="0" dirty="0">
                <a:ln>
                  <a:noFill/>
                </a:ln>
                <a:solidFill>
                  <a:schemeClr val="tx1"/>
                </a:solidFill>
                <a:effectLst/>
                <a:latin typeface="Arial" panose="020B0604020202020204" pitchFamily="34" charset="0"/>
              </a:rPr>
              <a:t>: Government agencies may employ keyloggers for espionage purposes, monitoring the activities of individuals or organizations for intelligence gathering.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Law Enforcement</a:t>
            </a:r>
            <a:r>
              <a:rPr kumimoji="0" lang="en-US" altLang="en-US" sz="1800" b="0" i="0" u="none" strike="noStrike" cap="none" normalizeH="0" baseline="0" dirty="0">
                <a:ln>
                  <a:noFill/>
                </a:ln>
                <a:solidFill>
                  <a:schemeClr val="tx1"/>
                </a:solidFill>
                <a:effectLst/>
                <a:latin typeface="Arial" panose="020B0604020202020204" pitchFamily="34" charset="0"/>
              </a:rPr>
              <a:t>: In certain cases, law enforcement agencies may use keyloggers as part of criminal investigations, with appropriate legal authorization.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Ethical Hackers and Penetration Testers</a:t>
            </a:r>
            <a:r>
              <a:rPr kumimoji="0" lang="en-US" altLang="en-US" sz="1800" b="0" i="0" u="none" strike="noStrike" cap="none" normalizeH="0" baseline="0" dirty="0">
                <a:ln>
                  <a:noFill/>
                </a:ln>
                <a:solidFill>
                  <a:schemeClr val="tx1"/>
                </a:solidFill>
                <a:effectLst/>
                <a:latin typeface="Arial" panose="020B0604020202020204" pitchFamily="34" charset="0"/>
              </a:rPr>
              <a:t>: Some security professionals use keyloggers as part of their job to test the security of systems and networks, identifying vulnerabilities and weaknesses that could be exploited by malicious actors.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0619C-4853-4713-5D1D-83C48D2CD82E}"/>
              </a:ext>
            </a:extLst>
          </p:cNvPr>
          <p:cNvSpPr>
            <a:spLocks noGrp="1"/>
          </p:cNvSpPr>
          <p:nvPr>
            <p:ph type="title"/>
          </p:nvPr>
        </p:nvSpPr>
        <p:spPr>
          <a:xfrm>
            <a:off x="755332" y="385444"/>
            <a:ext cx="10681335" cy="492443"/>
          </a:xfrm>
        </p:spPr>
        <p:txBody>
          <a:bodyPr/>
          <a:lstStyle/>
          <a:p>
            <a:r>
              <a:rPr lang="en-US" sz="3200" dirty="0"/>
              <a:t>Threats of Keyloggers from Hackers</a:t>
            </a:r>
            <a:endParaRPr lang="en-IN" sz="3200" dirty="0"/>
          </a:p>
        </p:txBody>
      </p:sp>
      <p:sp>
        <p:nvSpPr>
          <p:cNvPr id="5" name="Rectangle 2">
            <a:extLst>
              <a:ext uri="{FF2B5EF4-FFF2-40B4-BE49-F238E27FC236}">
                <a16:creationId xmlns:a16="http://schemas.microsoft.com/office/drawing/2014/main" id="{605338B4-A5CE-ED57-2E7E-B033DB39230B}"/>
              </a:ext>
            </a:extLst>
          </p:cNvPr>
          <p:cNvSpPr>
            <a:spLocks noChangeArrowheads="1"/>
          </p:cNvSpPr>
          <p:nvPr/>
        </p:nvSpPr>
        <p:spPr bwMode="auto">
          <a:xfrm>
            <a:off x="533400" y="935504"/>
            <a:ext cx="1068133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Theft: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Description:</a:t>
            </a:r>
            <a:r>
              <a:rPr kumimoji="0" lang="en-US" altLang="en-US" b="0" i="0" u="none" strike="noStrike" cap="none" normalizeH="0" baseline="0" dirty="0">
                <a:ln>
                  <a:noFill/>
                </a:ln>
                <a:solidFill>
                  <a:schemeClr val="tx1"/>
                </a:solidFill>
                <a:effectLst/>
                <a:latin typeface="Arial" panose="020B0604020202020204" pitchFamily="34" charset="0"/>
              </a:rPr>
              <a:t> Hackers use keyloggers to steal sensitive information such as passwords, credit card numbers, and personal identification details.</a:t>
            </a:r>
          </a:p>
          <a:p>
            <a:pPr lvl="1"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Impact:</a:t>
            </a:r>
            <a:r>
              <a:rPr kumimoji="0" lang="en-US" altLang="en-US" b="0" i="0" u="none" strike="noStrike" cap="none" normalizeH="0" baseline="0" dirty="0">
                <a:ln>
                  <a:noFill/>
                </a:ln>
                <a:solidFill>
                  <a:schemeClr val="tx1"/>
                </a:solidFill>
                <a:effectLst/>
                <a:latin typeface="Arial" panose="020B0604020202020204" pitchFamily="34" charset="0"/>
              </a:rPr>
              <a:t> This can lead to identity theft, financial loss, and unauthorized access to personal and corporate accounts.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Corporate Espionage: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Description:</a:t>
            </a:r>
            <a:r>
              <a:rPr kumimoji="0" lang="en-US" altLang="en-US" b="0" i="0" u="none" strike="noStrike" cap="none" normalizeH="0" baseline="0" dirty="0">
                <a:ln>
                  <a:noFill/>
                </a:ln>
                <a:solidFill>
                  <a:schemeClr val="tx1"/>
                </a:solidFill>
                <a:effectLst/>
                <a:latin typeface="Arial" panose="020B0604020202020204" pitchFamily="34" charset="0"/>
              </a:rPr>
              <a:t> Keyloggers can be used to capture confidential business information, trade secrets, and intellectual property.</a:t>
            </a:r>
          </a:p>
          <a:p>
            <a:pPr lvl="1"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Impact:</a:t>
            </a:r>
            <a:r>
              <a:rPr kumimoji="0" lang="en-US" altLang="en-US" b="0" i="0" u="none" strike="noStrike" cap="none" normalizeH="0" baseline="0" dirty="0">
                <a:ln>
                  <a:noFill/>
                </a:ln>
                <a:solidFill>
                  <a:schemeClr val="tx1"/>
                </a:solidFill>
                <a:effectLst/>
                <a:latin typeface="Arial" panose="020B0604020202020204" pitchFamily="34" charset="0"/>
              </a:rPr>
              <a:t> This can result in significant financial losses, damage to a company’s reputation, and a competitive disadvantage.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System Compromise: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Description:</a:t>
            </a:r>
            <a:r>
              <a:rPr kumimoji="0" lang="en-US" altLang="en-US" b="0" i="0" u="none" strike="noStrike" cap="none" normalizeH="0" baseline="0" dirty="0">
                <a:ln>
                  <a:noFill/>
                </a:ln>
                <a:solidFill>
                  <a:schemeClr val="tx1"/>
                </a:solidFill>
                <a:effectLst/>
                <a:latin typeface="Arial" panose="020B0604020202020204" pitchFamily="34" charset="0"/>
              </a:rPr>
              <a:t> By capturing login credentials and other security information, hackers can gain unauthorized access to systems.</a:t>
            </a:r>
          </a:p>
          <a:p>
            <a:pPr lvl="1"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Impact:</a:t>
            </a:r>
            <a:r>
              <a:rPr kumimoji="0" lang="en-US" altLang="en-US" b="0" i="0" u="none" strike="noStrike" cap="none" normalizeH="0" baseline="0" dirty="0">
                <a:ln>
                  <a:noFill/>
                </a:ln>
                <a:solidFill>
                  <a:schemeClr val="tx1"/>
                </a:solidFill>
                <a:effectLst/>
                <a:latin typeface="Arial" panose="020B0604020202020204" pitchFamily="34" charset="0"/>
              </a:rPr>
              <a:t> This can lead to further exploitation of network vulnerabilities, deployment of additional malware, and loss of control over IT infrastructure.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Surveillance and Privacy Invasion: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Description:</a:t>
            </a:r>
            <a:r>
              <a:rPr kumimoji="0" lang="en-US" altLang="en-US" b="0" i="0" u="none" strike="noStrike" cap="none" normalizeH="0" baseline="0" dirty="0">
                <a:ln>
                  <a:noFill/>
                </a:ln>
                <a:solidFill>
                  <a:schemeClr val="tx1"/>
                </a:solidFill>
                <a:effectLst/>
                <a:latin typeface="Arial" panose="020B0604020202020204" pitchFamily="34" charset="0"/>
              </a:rPr>
              <a:t> Keyloggers can monitor and record a user's activities, violating their privacy.</a:t>
            </a:r>
          </a:p>
          <a:p>
            <a:pPr lvl="1"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Impact:</a:t>
            </a:r>
            <a:r>
              <a:rPr kumimoji="0" lang="en-US" altLang="en-US" b="0" i="0" u="none" strike="noStrike" cap="none" normalizeH="0" baseline="0" dirty="0">
                <a:ln>
                  <a:noFill/>
                </a:ln>
                <a:solidFill>
                  <a:schemeClr val="tx1"/>
                </a:solidFill>
                <a:effectLst/>
                <a:latin typeface="Arial" panose="020B0604020202020204" pitchFamily="34" charset="0"/>
              </a:rPr>
              <a:t> This leads to a significant breach of personal privacy and can be used for blackmail or harassment.</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1943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C2A0E-DC31-B468-A7B3-541938504A0D}"/>
              </a:ext>
            </a:extLst>
          </p:cNvPr>
          <p:cNvSpPr>
            <a:spLocks noGrp="1"/>
          </p:cNvSpPr>
          <p:nvPr>
            <p:ph type="title"/>
          </p:nvPr>
        </p:nvSpPr>
        <p:spPr>
          <a:xfrm>
            <a:off x="755332" y="385444"/>
            <a:ext cx="10681335" cy="492443"/>
          </a:xfrm>
        </p:spPr>
        <p:txBody>
          <a:bodyPr/>
          <a:lstStyle/>
          <a:p>
            <a:r>
              <a:rPr lang="en-US" sz="3200" dirty="0"/>
              <a:t>Prevention Measures for keyloggers from hackers</a:t>
            </a:r>
            <a:endParaRPr lang="en-IN" sz="3200" dirty="0"/>
          </a:p>
        </p:txBody>
      </p:sp>
      <p:sp>
        <p:nvSpPr>
          <p:cNvPr id="3" name="Text Placeholder 2">
            <a:extLst>
              <a:ext uri="{FF2B5EF4-FFF2-40B4-BE49-F238E27FC236}">
                <a16:creationId xmlns:a16="http://schemas.microsoft.com/office/drawing/2014/main" id="{BD86A066-E817-7B51-24DE-6B1458201448}"/>
              </a:ext>
            </a:extLst>
          </p:cNvPr>
          <p:cNvSpPr>
            <a:spLocks noGrp="1"/>
          </p:cNvSpPr>
          <p:nvPr>
            <p:ph type="body" idx="1"/>
          </p:nvPr>
        </p:nvSpPr>
        <p:spPr>
          <a:xfrm>
            <a:off x="304800" y="1072399"/>
            <a:ext cx="10972800" cy="5816977"/>
          </a:xfrm>
        </p:spPr>
        <p:txBody>
          <a:bodyPr/>
          <a:lstStyle/>
          <a:p>
            <a:pPr marL="285750" indent="-285750">
              <a:buFont typeface="Arial" panose="020B0604020202020204" pitchFamily="34" charset="0"/>
              <a:buChar char="•"/>
            </a:pPr>
            <a:r>
              <a:rPr lang="en-US" b="1" dirty="0"/>
              <a:t>Use of Antivirus and Anti-Malware Software:</a:t>
            </a:r>
            <a:endParaRPr lang="en-US" dirty="0"/>
          </a:p>
          <a:p>
            <a:pPr marL="742950" lvl="1" indent="-285750">
              <a:buFont typeface="Arial" panose="020B0604020202020204" pitchFamily="34" charset="0"/>
              <a:buChar char="•"/>
            </a:pPr>
            <a:r>
              <a:rPr lang="en-US" b="1" dirty="0"/>
              <a:t>Description:</a:t>
            </a:r>
            <a:r>
              <a:rPr lang="en-US" dirty="0"/>
              <a:t> Install and regularly update comprehensive antivirus and anti-malware programs.</a:t>
            </a:r>
          </a:p>
          <a:p>
            <a:pPr marL="742950" lvl="1" indent="-285750">
              <a:buFont typeface="Arial" panose="020B0604020202020204" pitchFamily="34" charset="0"/>
              <a:buChar char="•"/>
            </a:pPr>
            <a:r>
              <a:rPr lang="en-US" b="1" dirty="0"/>
              <a:t>Effectiveness:</a:t>
            </a:r>
            <a:r>
              <a:rPr lang="en-US" dirty="0"/>
              <a:t> These programs can detect and remove keyloggers and other malicious software before they cause harm.</a:t>
            </a:r>
          </a:p>
          <a:p>
            <a:pPr marL="285750" indent="-285750">
              <a:buFont typeface="Arial" panose="020B0604020202020204" pitchFamily="34" charset="0"/>
              <a:buChar char="•"/>
            </a:pPr>
            <a:r>
              <a:rPr lang="en-US" b="1" dirty="0"/>
              <a:t>Regular Software Updates:</a:t>
            </a:r>
            <a:endParaRPr lang="en-US" dirty="0"/>
          </a:p>
          <a:p>
            <a:pPr marL="742950" lvl="1" indent="-285750">
              <a:buFont typeface="Arial" panose="020B0604020202020204" pitchFamily="34" charset="0"/>
              <a:buChar char="•"/>
            </a:pPr>
            <a:r>
              <a:rPr lang="en-US" b="1" dirty="0"/>
              <a:t>Description:</a:t>
            </a:r>
            <a:r>
              <a:rPr lang="en-US" dirty="0"/>
              <a:t> Keep all operating systems, browsers, and software applications updated with the latest security patches.</a:t>
            </a:r>
          </a:p>
          <a:p>
            <a:pPr marL="742950" lvl="1" indent="-285750">
              <a:buFont typeface="Arial" panose="020B0604020202020204" pitchFamily="34" charset="0"/>
              <a:buChar char="•"/>
            </a:pPr>
            <a:r>
              <a:rPr lang="en-US" b="1" dirty="0"/>
              <a:t>Effectiveness:</a:t>
            </a:r>
            <a:r>
              <a:rPr lang="en-US" dirty="0"/>
              <a:t> Regular updates help close security loopholes that keyloggers and other malware exploit.</a:t>
            </a:r>
          </a:p>
          <a:p>
            <a:pPr marL="285750" indent="-285750">
              <a:buFont typeface="Arial" panose="020B0604020202020204" pitchFamily="34" charset="0"/>
              <a:buChar char="•"/>
            </a:pPr>
            <a:r>
              <a:rPr lang="en-US" b="1" dirty="0"/>
              <a:t>Use of Firewalls:</a:t>
            </a:r>
            <a:endParaRPr lang="en-US" dirty="0"/>
          </a:p>
          <a:p>
            <a:pPr marL="742950" lvl="1" indent="-285750">
              <a:buFont typeface="Arial" panose="020B0604020202020204" pitchFamily="34" charset="0"/>
              <a:buChar char="•"/>
            </a:pPr>
            <a:r>
              <a:rPr lang="en-US" b="1" dirty="0"/>
              <a:t>Description:</a:t>
            </a:r>
            <a:r>
              <a:rPr lang="en-US" dirty="0"/>
              <a:t> Employ firewalls to monitor and control incoming and outgoing network traffic.</a:t>
            </a:r>
          </a:p>
          <a:p>
            <a:pPr marL="742950" lvl="1" indent="-285750">
              <a:buFont typeface="Arial" panose="020B0604020202020204" pitchFamily="34" charset="0"/>
              <a:buChar char="•"/>
            </a:pPr>
            <a:r>
              <a:rPr lang="en-US" b="1" dirty="0"/>
              <a:t>Effectiveness:</a:t>
            </a:r>
            <a:r>
              <a:rPr lang="en-US" dirty="0"/>
              <a:t> Firewalls can block malicious communications and unauthorized access attempts.</a:t>
            </a:r>
          </a:p>
          <a:p>
            <a:pPr marL="285750" indent="-285750">
              <a:buFont typeface="Arial" panose="020B0604020202020204" pitchFamily="34" charset="0"/>
              <a:buChar char="•"/>
            </a:pPr>
            <a:r>
              <a:rPr lang="en-US" b="1" dirty="0"/>
              <a:t>Two-Factor Authentication (2FA):</a:t>
            </a:r>
            <a:endParaRPr lang="en-US" dirty="0"/>
          </a:p>
          <a:p>
            <a:pPr marL="742950" lvl="1" indent="-285750">
              <a:buFont typeface="Arial" panose="020B0604020202020204" pitchFamily="34" charset="0"/>
              <a:buChar char="•"/>
            </a:pPr>
            <a:r>
              <a:rPr lang="en-US" b="1" dirty="0"/>
              <a:t>Description:</a:t>
            </a:r>
            <a:r>
              <a:rPr lang="en-US" dirty="0"/>
              <a:t> Implement two-factor authentication for accessing sensitive accounts.</a:t>
            </a:r>
          </a:p>
          <a:p>
            <a:pPr marL="742950" lvl="1" indent="-285750">
              <a:buFont typeface="Arial" panose="020B0604020202020204" pitchFamily="34" charset="0"/>
              <a:buChar char="•"/>
            </a:pPr>
            <a:r>
              <a:rPr lang="en-US" b="1" dirty="0"/>
              <a:t>Effectiveness:</a:t>
            </a:r>
            <a:r>
              <a:rPr lang="en-US" dirty="0"/>
              <a:t> 2FA provides an additional layer of security, making it harder for hackers to gain access even if they capture keystrokes.</a:t>
            </a:r>
          </a:p>
          <a:p>
            <a:pPr marL="285750" indent="-285750">
              <a:buFont typeface="Arial" panose="020B0604020202020204" pitchFamily="34" charset="0"/>
              <a:buChar char="•"/>
            </a:pPr>
            <a:r>
              <a:rPr lang="en-US" b="1" dirty="0"/>
              <a:t>Educating Users:</a:t>
            </a:r>
            <a:endParaRPr lang="en-US" dirty="0"/>
          </a:p>
          <a:p>
            <a:pPr marL="742950" lvl="1" indent="-285750">
              <a:buFont typeface="Arial" panose="020B0604020202020204" pitchFamily="34" charset="0"/>
              <a:buChar char="•"/>
            </a:pPr>
            <a:r>
              <a:rPr lang="en-US" b="1" dirty="0"/>
              <a:t>Description:</a:t>
            </a:r>
            <a:r>
              <a:rPr lang="en-US" dirty="0"/>
              <a:t> Regularly educate employees and users about the risks of keyloggers and best practices for cybersecurity.</a:t>
            </a:r>
          </a:p>
          <a:p>
            <a:pPr marL="742950" lvl="1" indent="-285750">
              <a:buFont typeface="Arial" panose="020B0604020202020204" pitchFamily="34" charset="0"/>
              <a:buChar char="•"/>
            </a:pPr>
            <a:r>
              <a:rPr lang="en-US" b="1" dirty="0"/>
              <a:t>Effectiveness:</a:t>
            </a:r>
            <a:r>
              <a:rPr lang="en-US" dirty="0"/>
              <a:t> Awareness training can help users recognize and avoid suspicious activities, such as phishing attempts that often precede keylogger attacks.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944078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744200" y="3505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92144" y="134750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US" sz="3600" spc="-40" dirty="0"/>
              <a:t>Y</a:t>
            </a:r>
            <a:r>
              <a:rPr lang="en-US" sz="3600" spc="10" dirty="0"/>
              <a:t>O</a:t>
            </a:r>
            <a:r>
              <a:rPr lang="en-US" sz="3600" spc="25" dirty="0"/>
              <a:t>U</a:t>
            </a:r>
            <a:r>
              <a:rPr lang="en-US" sz="3600" dirty="0"/>
              <a:t>R</a:t>
            </a:r>
            <a:r>
              <a:rPr lang="en-US" sz="3600" spc="5" dirty="0"/>
              <a:t> </a:t>
            </a:r>
            <a:r>
              <a:rPr lang="en-US" sz="3600" spc="25" dirty="0"/>
              <a:t>S</a:t>
            </a:r>
            <a:r>
              <a:rPr lang="en-US" sz="3600" spc="10" dirty="0"/>
              <a:t>O</a:t>
            </a:r>
            <a:r>
              <a:rPr lang="en-US" sz="3600" spc="25" dirty="0"/>
              <a:t>LU</a:t>
            </a:r>
            <a:r>
              <a:rPr lang="en-US" sz="3600" spc="-35" dirty="0"/>
              <a:t>T</a:t>
            </a:r>
            <a:r>
              <a:rPr lang="en-US" sz="3600" spc="-30" dirty="0"/>
              <a:t>I</a:t>
            </a:r>
            <a:r>
              <a:rPr lang="en-US" sz="3600" spc="10" dirty="0"/>
              <a:t>O</a:t>
            </a:r>
            <a:r>
              <a:rPr lang="en-US" sz="3600" dirty="0"/>
              <a:t>N</a:t>
            </a:r>
            <a:r>
              <a:rPr lang="en-US" sz="3600" spc="-345" dirty="0"/>
              <a:t> </a:t>
            </a:r>
            <a:r>
              <a:rPr lang="en-US" sz="3600" spc="-35" dirty="0"/>
              <a:t>A</a:t>
            </a:r>
            <a:r>
              <a:rPr lang="en-US" sz="3600" spc="-5" dirty="0"/>
              <a:t>N</a:t>
            </a:r>
            <a:r>
              <a:rPr lang="en-US" sz="3600" dirty="0"/>
              <a:t>D</a:t>
            </a:r>
            <a:r>
              <a:rPr lang="en-US" sz="3600" spc="35" dirty="0"/>
              <a:t> </a:t>
            </a:r>
            <a:r>
              <a:rPr lang="en-US" sz="3600" spc="-30" dirty="0"/>
              <a:t>I</a:t>
            </a:r>
            <a:r>
              <a:rPr lang="en-US" sz="3600" spc="-35" dirty="0"/>
              <a:t>T</a:t>
            </a:r>
            <a:r>
              <a:rPr lang="en-US" sz="3600" dirty="0"/>
              <a:t>S</a:t>
            </a:r>
            <a:r>
              <a:rPr lang="en-US" sz="3600" spc="60" dirty="0"/>
              <a:t> </a:t>
            </a:r>
            <a:r>
              <a:rPr lang="en-US" sz="3600" spc="-295" dirty="0"/>
              <a:t>V</a:t>
            </a:r>
            <a:r>
              <a:rPr lang="en-US" sz="3600" spc="-35" dirty="0"/>
              <a:t>A</a:t>
            </a:r>
            <a:r>
              <a:rPr lang="en-US" sz="3600" spc="25" dirty="0"/>
              <a:t>LU</a:t>
            </a:r>
            <a:r>
              <a:rPr lang="en-US" sz="3600" dirty="0"/>
              <a:t>E</a:t>
            </a:r>
            <a:r>
              <a:rPr lang="en-US" sz="3600" spc="-65" dirty="0"/>
              <a:t> </a:t>
            </a:r>
            <a:r>
              <a:rPr lang="en-US" sz="3600" spc="-15" dirty="0"/>
              <a:t>P</a:t>
            </a:r>
            <a:r>
              <a:rPr lang="en-US" sz="3600" spc="-30" dirty="0"/>
              <a:t>R</a:t>
            </a:r>
            <a:r>
              <a:rPr lang="en-US" sz="3600" spc="10" dirty="0"/>
              <a:t>O</a:t>
            </a:r>
            <a:r>
              <a:rPr lang="en-US" sz="3600" spc="-15" dirty="0"/>
              <a:t>P</a:t>
            </a:r>
            <a:r>
              <a:rPr lang="en-US" sz="3600" spc="10" dirty="0"/>
              <a:t>O</a:t>
            </a:r>
            <a:r>
              <a:rPr lang="en-US" sz="3600" spc="25" dirty="0"/>
              <a:t>S</a:t>
            </a:r>
            <a:r>
              <a:rPr lang="en-US" sz="3600" spc="-30" dirty="0"/>
              <a:t>I</a:t>
            </a:r>
            <a:r>
              <a:rPr lang="en-US" sz="3600" spc="-35" dirty="0"/>
              <a:t>T</a:t>
            </a:r>
            <a:r>
              <a:rPr lang="en-US" sz="3600" spc="-30" dirty="0"/>
              <a:t>I</a:t>
            </a:r>
            <a:r>
              <a:rPr lang="en-US" sz="3600" spc="10" dirty="0"/>
              <a:t>O</a:t>
            </a:r>
            <a:r>
              <a:rPr lang="en-US" sz="3600" dirty="0"/>
              <a:t>N</a:t>
            </a:r>
            <a:endParaRPr sz="3600" dirty="0"/>
          </a:p>
        </p:txBody>
      </p:sp>
      <p:sp>
        <p:nvSpPr>
          <p:cNvPr id="10" name="Text Placeholder 9">
            <a:extLst>
              <a:ext uri="{FF2B5EF4-FFF2-40B4-BE49-F238E27FC236}">
                <a16:creationId xmlns:a16="http://schemas.microsoft.com/office/drawing/2014/main" id="{4B8F96C1-077E-52FA-1762-34F25FBE6CE0}"/>
              </a:ext>
            </a:extLst>
          </p:cNvPr>
          <p:cNvSpPr>
            <a:spLocks noGrp="1"/>
          </p:cNvSpPr>
          <p:nvPr>
            <p:ph type="body" idx="1"/>
          </p:nvPr>
        </p:nvSpPr>
        <p:spPr>
          <a:xfrm>
            <a:off x="985455" y="1465171"/>
            <a:ext cx="9153907" cy="3620691"/>
          </a:xfrm>
        </p:spPr>
        <p:txBody>
          <a:bodyPr/>
          <a:lstStyle/>
          <a:p>
            <a:pPr>
              <a:buFont typeface="+mj-lt"/>
              <a:buAutoNum type="arabicPeriod"/>
            </a:pPr>
            <a:r>
              <a:rPr lang="en-US" b="1" dirty="0"/>
              <a:t>Advanced Detection Technology:</a:t>
            </a:r>
            <a:r>
              <a:rPr lang="en-US" dirty="0"/>
              <a:t> Leveraging cutting-edge algorithms and behavioral analysis techniques, Keylogger Consist provides real-time monitoring and detection of keylogging activities. By proactively identifying suspicious behavior patterns, the software ensures prompt mitigation of potential threats.</a:t>
            </a:r>
          </a:p>
          <a:p>
            <a:pPr>
              <a:buFont typeface="+mj-lt"/>
              <a:buAutoNum type="arabicPeriod"/>
            </a:pPr>
            <a:r>
              <a:rPr lang="en-US" b="1" dirty="0"/>
              <a:t>Privacy Assurance:</a:t>
            </a:r>
            <a:r>
              <a:rPr lang="en-US" dirty="0"/>
              <a:t> Keylogger Consist prioritizes user privacy, safeguarding sensitive information from unauthorized access and exploitation. Through continuous monitoring and threat assessment, the software prevents the leakage of confidential data, mitigating the risk of identity theft and financial fraud.</a:t>
            </a:r>
          </a:p>
          <a:p>
            <a:pPr>
              <a:buFont typeface="+mj-lt"/>
              <a:buAutoNum type="arabicPeriod"/>
            </a:pPr>
            <a:r>
              <a:rPr lang="en-US" b="1" dirty="0"/>
              <a:t>Customizable Security Settings:</a:t>
            </a:r>
            <a:r>
              <a:rPr lang="en-US" dirty="0"/>
              <a:t> Recognizing the diverse security needs of users, Keylogger Consist offers customizable settings to tailor protection according to individual preferences. Users can adjust security parameters and threat response mechanisms to align with their specific requirements, enhancing the effectiveness of the solution.</a:t>
            </a:r>
          </a:p>
          <a:p>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TotalTime>
  <Words>1260</Words>
  <Application>Microsoft Office PowerPoint</Application>
  <PresentationFormat>Widescreen</PresentationFormat>
  <Paragraphs>93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Trebuchet MS</vt:lpstr>
      <vt:lpstr>Office Theme</vt:lpstr>
      <vt:lpstr>K.D.S.S.Dheeraj mail:2200032161cseh@gmail.com</vt:lpstr>
      <vt:lpstr>Title: keyloggers in security</vt:lpstr>
      <vt:lpstr>AGENDA</vt:lpstr>
      <vt:lpstr>PROBLEM STATEMENT</vt:lpstr>
      <vt:lpstr>PROJECT OVERVIEW</vt:lpstr>
      <vt:lpstr>WHO ARE THE END USERS?</vt:lpstr>
      <vt:lpstr>Threats of Keyloggers from Hackers</vt:lpstr>
      <vt:lpstr>Prevention Measures for keyloggers from hackers</vt:lpstr>
      <vt:lpstr>YOUR SOLUTION AND ITS VALUE PROPOSITION</vt:lpstr>
      <vt:lpstr>THE WOW IN YOUR SOLUTION</vt:lpstr>
      <vt:lpstr>Outputs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Dheeraj Keta</dc:creator>
  <cp:lastModifiedBy>Dheeraj Keta</cp:lastModifiedBy>
  <cp:revision>2</cp:revision>
  <dcterms:created xsi:type="dcterms:W3CDTF">2024-06-03T05:48:59Z</dcterms:created>
  <dcterms:modified xsi:type="dcterms:W3CDTF">2024-06-06T06:06:02Z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