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3" r:id="rId18"/>
    <p:sldId id="274" r:id="rId19"/>
    <p:sldId id="275" r:id="rId20"/>
    <p:sldId id="272"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0" d="100"/>
          <a:sy n="80" d="100"/>
        </p:scale>
        <p:origin x="1116"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736B340-DA4A-4AE4-85FE-6C3E87713D42}" type="datetimeFigureOut">
              <a:rPr lang="en-US" smtClean="0"/>
              <a:t>3/14/2023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DE9CEC-B933-4B10-B7C3-29881EFFFEF3}" type="slidenum">
              <a:rPr lang="en-US" smtClean="0"/>
              <a:t>‹#›</a:t>
            </a:fld>
            <a:endParaRPr lang="en-US"/>
          </a:p>
        </p:txBody>
      </p:sp>
    </p:spTree>
    <p:extLst>
      <p:ext uri="{BB962C8B-B14F-4D97-AF65-F5344CB8AC3E}">
        <p14:creationId xmlns:p14="http://schemas.microsoft.com/office/powerpoint/2010/main" val="21140109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736B340-DA4A-4AE4-85FE-6C3E87713D42}" type="datetimeFigureOut">
              <a:rPr lang="en-US" smtClean="0"/>
              <a:t>3/14/2023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DE9CEC-B933-4B10-B7C3-29881EFFFEF3}" type="slidenum">
              <a:rPr lang="en-US" smtClean="0"/>
              <a:t>‹#›</a:t>
            </a:fld>
            <a:endParaRPr lang="en-US"/>
          </a:p>
        </p:txBody>
      </p:sp>
    </p:spTree>
    <p:extLst>
      <p:ext uri="{BB962C8B-B14F-4D97-AF65-F5344CB8AC3E}">
        <p14:creationId xmlns:p14="http://schemas.microsoft.com/office/powerpoint/2010/main" val="35153640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736B340-DA4A-4AE4-85FE-6C3E87713D42}" type="datetimeFigureOut">
              <a:rPr lang="en-US" smtClean="0"/>
              <a:t>3/14/2023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DE9CEC-B933-4B10-B7C3-29881EFFFEF3}" type="slidenum">
              <a:rPr lang="en-US" smtClean="0"/>
              <a:t>‹#›</a:t>
            </a:fld>
            <a:endParaRPr lang="en-US"/>
          </a:p>
        </p:txBody>
      </p:sp>
    </p:spTree>
    <p:extLst>
      <p:ext uri="{BB962C8B-B14F-4D97-AF65-F5344CB8AC3E}">
        <p14:creationId xmlns:p14="http://schemas.microsoft.com/office/powerpoint/2010/main" val="17822010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736B340-DA4A-4AE4-85FE-6C3E87713D42}" type="datetimeFigureOut">
              <a:rPr lang="en-US" smtClean="0"/>
              <a:t>3/14/2023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DE9CEC-B933-4B10-B7C3-29881EFFFEF3}" type="slidenum">
              <a:rPr lang="en-US" smtClean="0"/>
              <a:t>‹#›</a:t>
            </a:fld>
            <a:endParaRPr lang="en-US"/>
          </a:p>
        </p:txBody>
      </p:sp>
    </p:spTree>
    <p:extLst>
      <p:ext uri="{BB962C8B-B14F-4D97-AF65-F5344CB8AC3E}">
        <p14:creationId xmlns:p14="http://schemas.microsoft.com/office/powerpoint/2010/main" val="4217288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736B340-DA4A-4AE4-85FE-6C3E87713D42}" type="datetimeFigureOut">
              <a:rPr lang="en-US" smtClean="0"/>
              <a:t>3/14/2023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DE9CEC-B933-4B10-B7C3-29881EFFFEF3}" type="slidenum">
              <a:rPr lang="en-US" smtClean="0"/>
              <a:t>‹#›</a:t>
            </a:fld>
            <a:endParaRPr lang="en-US"/>
          </a:p>
        </p:txBody>
      </p:sp>
    </p:spTree>
    <p:extLst>
      <p:ext uri="{BB962C8B-B14F-4D97-AF65-F5344CB8AC3E}">
        <p14:creationId xmlns:p14="http://schemas.microsoft.com/office/powerpoint/2010/main" val="22420522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736B340-DA4A-4AE4-85FE-6C3E87713D42}" type="datetimeFigureOut">
              <a:rPr lang="en-US" smtClean="0"/>
              <a:t>3/14/2023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DE9CEC-B933-4B10-B7C3-29881EFFFEF3}" type="slidenum">
              <a:rPr lang="en-US" smtClean="0"/>
              <a:t>‹#›</a:t>
            </a:fld>
            <a:endParaRPr lang="en-US"/>
          </a:p>
        </p:txBody>
      </p:sp>
    </p:spTree>
    <p:extLst>
      <p:ext uri="{BB962C8B-B14F-4D97-AF65-F5344CB8AC3E}">
        <p14:creationId xmlns:p14="http://schemas.microsoft.com/office/powerpoint/2010/main" val="23106410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736B340-DA4A-4AE4-85FE-6C3E87713D42}" type="datetimeFigureOut">
              <a:rPr lang="en-US" smtClean="0"/>
              <a:t>3/14/2023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8DE9CEC-B933-4B10-B7C3-29881EFFFEF3}" type="slidenum">
              <a:rPr lang="en-US" smtClean="0"/>
              <a:t>‹#›</a:t>
            </a:fld>
            <a:endParaRPr lang="en-US"/>
          </a:p>
        </p:txBody>
      </p:sp>
    </p:spTree>
    <p:extLst>
      <p:ext uri="{BB962C8B-B14F-4D97-AF65-F5344CB8AC3E}">
        <p14:creationId xmlns:p14="http://schemas.microsoft.com/office/powerpoint/2010/main" val="28679539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736B340-DA4A-4AE4-85FE-6C3E87713D42}" type="datetimeFigureOut">
              <a:rPr lang="en-US" smtClean="0"/>
              <a:t>3/14/2023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8DE9CEC-B933-4B10-B7C3-29881EFFFEF3}" type="slidenum">
              <a:rPr lang="en-US" smtClean="0"/>
              <a:t>‹#›</a:t>
            </a:fld>
            <a:endParaRPr lang="en-US"/>
          </a:p>
        </p:txBody>
      </p:sp>
    </p:spTree>
    <p:extLst>
      <p:ext uri="{BB962C8B-B14F-4D97-AF65-F5344CB8AC3E}">
        <p14:creationId xmlns:p14="http://schemas.microsoft.com/office/powerpoint/2010/main" val="1825182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736B340-DA4A-4AE4-85FE-6C3E87713D42}" type="datetimeFigureOut">
              <a:rPr lang="en-US" smtClean="0"/>
              <a:t>3/14/2023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8DE9CEC-B933-4B10-B7C3-29881EFFFEF3}" type="slidenum">
              <a:rPr lang="en-US" smtClean="0"/>
              <a:t>‹#›</a:t>
            </a:fld>
            <a:endParaRPr lang="en-US"/>
          </a:p>
        </p:txBody>
      </p:sp>
    </p:spTree>
    <p:extLst>
      <p:ext uri="{BB962C8B-B14F-4D97-AF65-F5344CB8AC3E}">
        <p14:creationId xmlns:p14="http://schemas.microsoft.com/office/powerpoint/2010/main" val="40126781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736B340-DA4A-4AE4-85FE-6C3E87713D42}" type="datetimeFigureOut">
              <a:rPr lang="en-US" smtClean="0"/>
              <a:t>3/14/2023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DE9CEC-B933-4B10-B7C3-29881EFFFEF3}" type="slidenum">
              <a:rPr lang="en-US" smtClean="0"/>
              <a:t>‹#›</a:t>
            </a:fld>
            <a:endParaRPr lang="en-US"/>
          </a:p>
        </p:txBody>
      </p:sp>
    </p:spTree>
    <p:extLst>
      <p:ext uri="{BB962C8B-B14F-4D97-AF65-F5344CB8AC3E}">
        <p14:creationId xmlns:p14="http://schemas.microsoft.com/office/powerpoint/2010/main" val="3044860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736B340-DA4A-4AE4-85FE-6C3E87713D42}" type="datetimeFigureOut">
              <a:rPr lang="en-US" smtClean="0"/>
              <a:t>3/14/2023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DE9CEC-B933-4B10-B7C3-29881EFFFEF3}" type="slidenum">
              <a:rPr lang="en-US" smtClean="0"/>
              <a:t>‹#›</a:t>
            </a:fld>
            <a:endParaRPr lang="en-US"/>
          </a:p>
        </p:txBody>
      </p:sp>
    </p:spTree>
    <p:extLst>
      <p:ext uri="{BB962C8B-B14F-4D97-AF65-F5344CB8AC3E}">
        <p14:creationId xmlns:p14="http://schemas.microsoft.com/office/powerpoint/2010/main" val="28675025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736B340-DA4A-4AE4-85FE-6C3E87713D42}" type="datetimeFigureOut">
              <a:rPr lang="en-US" smtClean="0"/>
              <a:t>3/14/2023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DE9CEC-B933-4B10-B7C3-29881EFFFEF3}" type="slidenum">
              <a:rPr lang="en-US" smtClean="0"/>
              <a:t>‹#›</a:t>
            </a:fld>
            <a:endParaRPr lang="en-US"/>
          </a:p>
        </p:txBody>
      </p:sp>
    </p:spTree>
    <p:extLst>
      <p:ext uri="{BB962C8B-B14F-4D97-AF65-F5344CB8AC3E}">
        <p14:creationId xmlns:p14="http://schemas.microsoft.com/office/powerpoint/2010/main" val="26508556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457201"/>
            <a:ext cx="7772400" cy="1295399"/>
          </a:xfrm>
        </p:spPr>
        <p:txBody>
          <a:bodyPr/>
          <a:lstStyle/>
          <a:p>
            <a:r>
              <a:rPr lang="en-US" b="1" dirty="0" smtClean="0"/>
              <a:t>Presentation skills</a:t>
            </a:r>
            <a:endParaRPr lang="en-US" b="1" dirty="0"/>
          </a:p>
        </p:txBody>
      </p:sp>
      <p:sp>
        <p:nvSpPr>
          <p:cNvPr id="3" name="Subtitle 2"/>
          <p:cNvSpPr>
            <a:spLocks noGrp="1"/>
          </p:cNvSpPr>
          <p:nvPr>
            <p:ph type="subTitle" idx="1"/>
          </p:nvPr>
        </p:nvSpPr>
        <p:spPr>
          <a:xfrm>
            <a:off x="304800" y="1828800"/>
            <a:ext cx="8382000" cy="4800600"/>
          </a:xfrm>
        </p:spPr>
        <p:txBody>
          <a:bodyPr>
            <a:noAutofit/>
          </a:bodyPr>
          <a:lstStyle/>
          <a:p>
            <a:pPr algn="l"/>
            <a:r>
              <a:rPr lang="en-US" sz="2400" b="1" i="0" dirty="0" smtClean="0">
                <a:solidFill>
                  <a:srgbClr val="000000"/>
                </a:solidFill>
                <a:effectLst/>
                <a:latin typeface="Montserrat"/>
              </a:rPr>
              <a:t>Definition </a:t>
            </a:r>
          </a:p>
          <a:p>
            <a:pPr algn="l"/>
            <a:endParaRPr lang="en-US" sz="2400" b="1" dirty="0">
              <a:solidFill>
                <a:srgbClr val="000000"/>
              </a:solidFill>
              <a:latin typeface="Montserrat"/>
            </a:endParaRPr>
          </a:p>
          <a:p>
            <a:pPr marL="342900" indent="-342900" algn="l">
              <a:buFont typeface="Arial" pitchFamily="34" charset="0"/>
              <a:buChar char="•"/>
            </a:pPr>
            <a:r>
              <a:rPr lang="en-US" sz="2400" i="0" dirty="0" smtClean="0">
                <a:solidFill>
                  <a:srgbClr val="000000"/>
                </a:solidFill>
                <a:effectLst/>
                <a:latin typeface="Montserrat"/>
              </a:rPr>
              <a:t>Presentation skills can be defined as the abilities that people use to deliver information to different kinds of audiences in an effective and engaging manner</a:t>
            </a:r>
            <a:r>
              <a:rPr lang="en-US" sz="2400" b="1" i="0" dirty="0" smtClean="0">
                <a:solidFill>
                  <a:srgbClr val="000000"/>
                </a:solidFill>
                <a:effectLst/>
                <a:latin typeface="Montserrat"/>
              </a:rPr>
              <a:t>. </a:t>
            </a:r>
          </a:p>
          <a:p>
            <a:pPr marL="342900" indent="-342900" algn="l">
              <a:buFont typeface="Arial" pitchFamily="34" charset="0"/>
              <a:buChar char="•"/>
            </a:pPr>
            <a:endParaRPr lang="en-US" sz="2400" b="1" dirty="0">
              <a:solidFill>
                <a:srgbClr val="000000"/>
              </a:solidFill>
              <a:latin typeface="Montserrat"/>
            </a:endParaRPr>
          </a:p>
          <a:p>
            <a:pPr algn="l"/>
            <a:endParaRPr lang="en-US" sz="2400" b="1" i="0" dirty="0" smtClean="0">
              <a:solidFill>
                <a:srgbClr val="000000"/>
              </a:solidFill>
              <a:effectLst/>
              <a:latin typeface="Montserrat"/>
            </a:endParaRPr>
          </a:p>
          <a:p>
            <a:pPr marL="342900" indent="-342900" algn="l">
              <a:buFont typeface="Arial" pitchFamily="34" charset="0"/>
              <a:buChar char="•"/>
            </a:pPr>
            <a:r>
              <a:rPr lang="en-US" sz="2400" dirty="0">
                <a:solidFill>
                  <a:srgbClr val="000000"/>
                </a:solidFill>
                <a:latin typeface="Montserrat"/>
              </a:rPr>
              <a:t>Presentation skills involve organizing your time, using body language, choosing the proper presentation material, answering event attendees’ questions, and providing audience participation</a:t>
            </a:r>
            <a:r>
              <a:rPr lang="en-US" sz="2400" b="1" i="0" dirty="0" smtClean="0">
                <a:solidFill>
                  <a:srgbClr val="000000"/>
                </a:solidFill>
                <a:effectLst/>
                <a:latin typeface="Montserrat"/>
              </a:rPr>
              <a:t>.</a:t>
            </a:r>
            <a:endParaRPr lang="en-US" sz="2400" dirty="0"/>
          </a:p>
        </p:txBody>
      </p:sp>
    </p:spTree>
    <p:extLst>
      <p:ext uri="{BB962C8B-B14F-4D97-AF65-F5344CB8AC3E}">
        <p14:creationId xmlns:p14="http://schemas.microsoft.com/office/powerpoint/2010/main" val="16599000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Why presentation skills training is important</a:t>
            </a:r>
            <a:endParaRPr lang="en-US" b="1" dirty="0"/>
          </a:p>
        </p:txBody>
      </p:sp>
      <p:sp>
        <p:nvSpPr>
          <p:cNvPr id="3" name="Content Placeholder 2"/>
          <p:cNvSpPr>
            <a:spLocks noGrp="1"/>
          </p:cNvSpPr>
          <p:nvPr>
            <p:ph idx="1"/>
          </p:nvPr>
        </p:nvSpPr>
        <p:spPr/>
        <p:txBody>
          <a:bodyPr/>
          <a:lstStyle/>
          <a:p>
            <a:pPr marL="0" indent="0">
              <a:buNone/>
            </a:pPr>
            <a:r>
              <a:rPr lang="en-US" dirty="0" smtClean="0"/>
              <a:t>Presentation skills’ training is important to:</a:t>
            </a:r>
          </a:p>
          <a:p>
            <a:r>
              <a:rPr lang="en-US" dirty="0" smtClean="0"/>
              <a:t>Develop proper structure of presentation</a:t>
            </a:r>
          </a:p>
          <a:p>
            <a:r>
              <a:rPr lang="en-US" dirty="0" smtClean="0"/>
              <a:t> cover nervousness during presentation</a:t>
            </a:r>
          </a:p>
          <a:p>
            <a:r>
              <a:rPr lang="en-US" dirty="0" smtClean="0"/>
              <a:t>Deliver presentation effectively</a:t>
            </a:r>
          </a:p>
          <a:p>
            <a:r>
              <a:rPr lang="en-US" dirty="0" smtClean="0"/>
              <a:t>Learn what not to do during presentation</a:t>
            </a:r>
          </a:p>
          <a:p>
            <a:r>
              <a:rPr lang="en-US" dirty="0" smtClean="0"/>
              <a:t>Design and use effective visual aids</a:t>
            </a:r>
          </a:p>
          <a:p>
            <a:pPr marL="0" indent="0">
              <a:buNone/>
            </a:pPr>
            <a:endParaRPr lang="en-US" dirty="0"/>
          </a:p>
        </p:txBody>
      </p:sp>
    </p:spTree>
    <p:extLst>
      <p:ext uri="{BB962C8B-B14F-4D97-AF65-F5344CB8AC3E}">
        <p14:creationId xmlns:p14="http://schemas.microsoft.com/office/powerpoint/2010/main" val="18778621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5 P’S Model of presentation</a:t>
            </a:r>
            <a:endParaRPr lang="en-US" b="1"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219200"/>
            <a:ext cx="8153400" cy="5257800"/>
          </a:xfrm>
        </p:spPr>
      </p:pic>
    </p:spTree>
    <p:extLst>
      <p:ext uri="{BB962C8B-B14F-4D97-AF65-F5344CB8AC3E}">
        <p14:creationId xmlns:p14="http://schemas.microsoft.com/office/powerpoint/2010/main" val="117926788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 Purpose </a:t>
            </a:r>
            <a:endParaRPr lang="en-US" dirty="0"/>
          </a:p>
        </p:txBody>
      </p:sp>
      <p:sp>
        <p:nvSpPr>
          <p:cNvPr id="3" name="Content Placeholder 2"/>
          <p:cNvSpPr>
            <a:spLocks noGrp="1"/>
          </p:cNvSpPr>
          <p:nvPr>
            <p:ph idx="1"/>
          </p:nvPr>
        </p:nvSpPr>
        <p:spPr/>
        <p:txBody>
          <a:bodyPr/>
          <a:lstStyle/>
          <a:p>
            <a:r>
              <a:rPr lang="en-US" dirty="0">
                <a:solidFill>
                  <a:srgbClr val="060606"/>
                </a:solidFill>
                <a:latin typeface="right_groteskregular"/>
              </a:rPr>
              <a:t>Identify the Purpose of your presentation. You are, in effect, setting yourself a goal and outcome</a:t>
            </a:r>
            <a:r>
              <a:rPr lang="en-US" dirty="0" smtClean="0">
                <a:solidFill>
                  <a:srgbClr val="060606"/>
                </a:solidFill>
                <a:latin typeface="right_groteskregular"/>
              </a:rPr>
              <a:t>.</a:t>
            </a:r>
          </a:p>
          <a:p>
            <a:endParaRPr lang="en-US" dirty="0"/>
          </a:p>
        </p:txBody>
      </p:sp>
    </p:spTree>
    <p:extLst>
      <p:ext uri="{BB962C8B-B14F-4D97-AF65-F5344CB8AC3E}">
        <p14:creationId xmlns:p14="http://schemas.microsoft.com/office/powerpoint/2010/main" val="60027182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533400"/>
            <a:ext cx="6477000" cy="5293757"/>
          </a:xfrm>
          <a:prstGeom prst="rect">
            <a:avLst/>
          </a:prstGeom>
        </p:spPr>
        <p:txBody>
          <a:bodyPr wrap="square">
            <a:spAutoFit/>
          </a:bodyPr>
          <a:lstStyle/>
          <a:p>
            <a:pPr marL="342900" lvl="0" indent="-342900">
              <a:spcBef>
                <a:spcPct val="20000"/>
              </a:spcBef>
              <a:buFont typeface="Arial" pitchFamily="34" charset="0"/>
              <a:buChar char="•"/>
            </a:pPr>
            <a:r>
              <a:rPr lang="en-US" sz="3200" b="1" dirty="0">
                <a:solidFill>
                  <a:srgbClr val="060606"/>
                </a:solidFill>
                <a:latin typeface="right_groteskregular"/>
              </a:rPr>
              <a:t>2. planning </a:t>
            </a:r>
          </a:p>
          <a:p>
            <a:pPr marL="342900" lvl="0" indent="-342900">
              <a:spcBef>
                <a:spcPct val="20000"/>
              </a:spcBef>
              <a:buFont typeface="Arial" pitchFamily="34" charset="0"/>
              <a:buChar char="•"/>
            </a:pPr>
            <a:r>
              <a:rPr lang="en-US" sz="3200" dirty="0">
                <a:solidFill>
                  <a:srgbClr val="060606"/>
                </a:solidFill>
                <a:latin typeface="right_groteskregular"/>
              </a:rPr>
              <a:t>Firstly, remember that famous quote “Failing to plan is planning to fail</a:t>
            </a:r>
            <a:r>
              <a:rPr lang="en-US" sz="3200" dirty="0" smtClean="0">
                <a:solidFill>
                  <a:srgbClr val="060606"/>
                </a:solidFill>
                <a:latin typeface="right_groteskregular"/>
              </a:rPr>
              <a:t>”!</a:t>
            </a:r>
          </a:p>
          <a:p>
            <a:pPr marL="342900" lvl="0" indent="-342900">
              <a:spcBef>
                <a:spcPct val="20000"/>
              </a:spcBef>
              <a:buFont typeface="Arial" pitchFamily="34" charset="0"/>
              <a:buChar char="•"/>
            </a:pPr>
            <a:r>
              <a:rPr lang="en-US" sz="3200" dirty="0" smtClean="0">
                <a:solidFill>
                  <a:srgbClr val="060606"/>
                </a:solidFill>
                <a:latin typeface="right_groteskregular"/>
              </a:rPr>
              <a:t>Brainstorming and outlines</a:t>
            </a:r>
          </a:p>
          <a:p>
            <a:pPr marL="342900" lvl="0" indent="-342900">
              <a:spcBef>
                <a:spcPct val="20000"/>
              </a:spcBef>
              <a:buFont typeface="Arial" pitchFamily="34" charset="0"/>
              <a:buChar char="•"/>
            </a:pPr>
            <a:r>
              <a:rPr lang="en-US" sz="3200" dirty="0" smtClean="0">
                <a:solidFill>
                  <a:srgbClr val="060606"/>
                </a:solidFill>
                <a:latin typeface="right_groteskregular"/>
              </a:rPr>
              <a:t>Write a draft</a:t>
            </a:r>
          </a:p>
          <a:p>
            <a:pPr marL="342900" lvl="0" indent="-342900">
              <a:spcBef>
                <a:spcPct val="20000"/>
              </a:spcBef>
              <a:buFont typeface="Arial" pitchFamily="34" charset="0"/>
              <a:buChar char="•"/>
            </a:pPr>
            <a:r>
              <a:rPr lang="en-US" sz="3200" dirty="0" smtClean="0">
                <a:solidFill>
                  <a:srgbClr val="060606"/>
                </a:solidFill>
                <a:latin typeface="right_groteskregular"/>
              </a:rPr>
              <a:t>Plan </a:t>
            </a:r>
            <a:r>
              <a:rPr lang="en-US" sz="3200" dirty="0" err="1" smtClean="0">
                <a:solidFill>
                  <a:srgbClr val="060606"/>
                </a:solidFill>
                <a:latin typeface="right_groteskregular"/>
              </a:rPr>
              <a:t>visuual</a:t>
            </a:r>
            <a:r>
              <a:rPr lang="en-US" sz="3200" dirty="0" smtClean="0">
                <a:solidFill>
                  <a:srgbClr val="060606"/>
                </a:solidFill>
                <a:latin typeface="right_groteskregular"/>
              </a:rPr>
              <a:t> aids as </a:t>
            </a:r>
            <a:r>
              <a:rPr lang="en-US" sz="3200" dirty="0" err="1" smtClean="0">
                <a:solidFill>
                  <a:srgbClr val="060606"/>
                </a:solidFill>
                <a:latin typeface="right_groteskregular"/>
              </a:rPr>
              <a:t>ppt</a:t>
            </a:r>
            <a:r>
              <a:rPr lang="en-US" sz="3200" dirty="0" smtClean="0">
                <a:solidFill>
                  <a:srgbClr val="060606"/>
                </a:solidFill>
                <a:latin typeface="right_groteskregular"/>
              </a:rPr>
              <a:t> </a:t>
            </a:r>
            <a:endParaRPr lang="en-US" sz="3200" dirty="0">
              <a:solidFill>
                <a:srgbClr val="060606"/>
              </a:solidFill>
              <a:latin typeface="right_groteskregular"/>
            </a:endParaRPr>
          </a:p>
          <a:p>
            <a:pPr lvl="0">
              <a:spcBef>
                <a:spcPct val="20000"/>
              </a:spcBef>
            </a:pPr>
            <a:r>
              <a:rPr lang="en-US" sz="3200" dirty="0">
                <a:solidFill>
                  <a:srgbClr val="060606"/>
                </a:solidFill>
                <a:latin typeface="right_groteskregular"/>
              </a:rPr>
              <a:t>How, What, When, Where, Who and Why</a:t>
            </a:r>
            <a:r>
              <a:rPr lang="en-US" sz="3200" dirty="0" smtClean="0">
                <a:solidFill>
                  <a:srgbClr val="060606"/>
                </a:solidFill>
                <a:latin typeface="right_groteskregular"/>
              </a:rPr>
              <a:t>. </a:t>
            </a:r>
            <a:r>
              <a:rPr lang="en-US" sz="3200" dirty="0">
                <a:solidFill>
                  <a:prstClr val="black"/>
                </a:solidFill>
              </a:rPr>
              <a:t/>
            </a:r>
            <a:br>
              <a:rPr lang="en-US" sz="3200" dirty="0">
                <a:solidFill>
                  <a:prstClr val="black"/>
                </a:solidFill>
              </a:rPr>
            </a:br>
            <a:endParaRPr lang="en-US" dirty="0"/>
          </a:p>
        </p:txBody>
      </p:sp>
    </p:spTree>
    <p:extLst>
      <p:ext uri="{BB962C8B-B14F-4D97-AF65-F5344CB8AC3E}">
        <p14:creationId xmlns:p14="http://schemas.microsoft.com/office/powerpoint/2010/main" val="374999797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Preparation </a:t>
            </a:r>
            <a:endParaRPr lang="en-US" dirty="0"/>
          </a:p>
        </p:txBody>
      </p:sp>
      <p:sp>
        <p:nvSpPr>
          <p:cNvPr id="3" name="Content Placeholder 2"/>
          <p:cNvSpPr>
            <a:spLocks noGrp="1"/>
          </p:cNvSpPr>
          <p:nvPr>
            <p:ph idx="1"/>
          </p:nvPr>
        </p:nvSpPr>
        <p:spPr/>
        <p:txBody>
          <a:bodyPr/>
          <a:lstStyle/>
          <a:p>
            <a:r>
              <a:rPr lang="en-US" dirty="0">
                <a:solidFill>
                  <a:srgbClr val="060606"/>
                </a:solidFill>
                <a:latin typeface="right_groteskregular"/>
              </a:rPr>
              <a:t>Split your presentation into a Beginning, Middle and End. Some people find it useful to write up a full “verbiage” or script for their presentation. Others like to write out “cue cards” with select words on.  Cue cards are particularly useful to have with you when you present as they will keep you on track.</a:t>
            </a:r>
            <a:endParaRPr lang="en-US" dirty="0"/>
          </a:p>
        </p:txBody>
      </p:sp>
    </p:spTree>
    <p:extLst>
      <p:ext uri="{BB962C8B-B14F-4D97-AF65-F5344CB8AC3E}">
        <p14:creationId xmlns:p14="http://schemas.microsoft.com/office/powerpoint/2010/main" val="136363211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Presentation </a:t>
            </a:r>
            <a:endParaRPr lang="en-US" dirty="0"/>
          </a:p>
        </p:txBody>
      </p:sp>
      <p:sp>
        <p:nvSpPr>
          <p:cNvPr id="3" name="Content Placeholder 2"/>
          <p:cNvSpPr>
            <a:spLocks noGrp="1"/>
          </p:cNvSpPr>
          <p:nvPr>
            <p:ph idx="1"/>
          </p:nvPr>
        </p:nvSpPr>
        <p:spPr/>
        <p:txBody>
          <a:bodyPr/>
          <a:lstStyle/>
          <a:p>
            <a:r>
              <a:rPr lang="en-US" dirty="0">
                <a:solidFill>
                  <a:srgbClr val="060606"/>
                </a:solidFill>
                <a:latin typeface="right_groteskregular"/>
              </a:rPr>
              <a:t>You’re ready to Present!</a:t>
            </a:r>
          </a:p>
          <a:p>
            <a:r>
              <a:rPr lang="en-US" dirty="0">
                <a:solidFill>
                  <a:srgbClr val="060606"/>
                </a:solidFill>
                <a:latin typeface="recoletasemibold"/>
              </a:rPr>
              <a:t>Align Words, Tone and Body Language</a:t>
            </a:r>
          </a:p>
          <a:p>
            <a:r>
              <a:rPr lang="en-US" dirty="0">
                <a:solidFill>
                  <a:srgbClr val="060606"/>
                </a:solidFill>
                <a:latin typeface="recoletasemibold"/>
              </a:rPr>
              <a:t>Use Props and Visual Aids</a:t>
            </a:r>
          </a:p>
          <a:p>
            <a:r>
              <a:rPr lang="en-US" dirty="0">
                <a:solidFill>
                  <a:srgbClr val="060606"/>
                </a:solidFill>
                <a:latin typeface="recoletasemibold"/>
              </a:rPr>
              <a:t>Q/ answer session </a:t>
            </a:r>
          </a:p>
        </p:txBody>
      </p:sp>
    </p:spTree>
    <p:extLst>
      <p:ext uri="{BB962C8B-B14F-4D97-AF65-F5344CB8AC3E}">
        <p14:creationId xmlns:p14="http://schemas.microsoft.com/office/powerpoint/2010/main" val="237063356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Progress</a:t>
            </a:r>
            <a:endParaRPr lang="en-US" dirty="0"/>
          </a:p>
        </p:txBody>
      </p:sp>
      <p:sp>
        <p:nvSpPr>
          <p:cNvPr id="3" name="Content Placeholder 2"/>
          <p:cNvSpPr>
            <a:spLocks noGrp="1"/>
          </p:cNvSpPr>
          <p:nvPr>
            <p:ph idx="1"/>
          </p:nvPr>
        </p:nvSpPr>
        <p:spPr/>
        <p:txBody>
          <a:bodyPr/>
          <a:lstStyle/>
          <a:p>
            <a:r>
              <a:rPr lang="en-US" dirty="0">
                <a:solidFill>
                  <a:srgbClr val="060606"/>
                </a:solidFill>
                <a:latin typeface="right_groteskregular"/>
              </a:rPr>
              <a:t>Every situation is an opportunity to progress and learn. Use progressive feedback models to ensure the next time you present it is even better than this time!</a:t>
            </a:r>
            <a:endParaRPr lang="en-US" dirty="0"/>
          </a:p>
        </p:txBody>
      </p:sp>
    </p:spTree>
    <p:extLst>
      <p:ext uri="{BB962C8B-B14F-4D97-AF65-F5344CB8AC3E}">
        <p14:creationId xmlns:p14="http://schemas.microsoft.com/office/powerpoint/2010/main" val="337577216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Presentation Styles and Tips</a:t>
            </a:r>
            <a:endParaRPr lang="en-US" dirty="0"/>
          </a:p>
        </p:txBody>
      </p:sp>
      <p:sp>
        <p:nvSpPr>
          <p:cNvPr id="3" name="Content Placeholder 2"/>
          <p:cNvSpPr>
            <a:spLocks noGrp="1"/>
          </p:cNvSpPr>
          <p:nvPr>
            <p:ph idx="1"/>
          </p:nvPr>
        </p:nvSpPr>
        <p:spPr>
          <a:xfrm>
            <a:off x="457200" y="1600200"/>
            <a:ext cx="8763000" cy="5029200"/>
          </a:xfrm>
        </p:spPr>
        <p:txBody>
          <a:bodyPr>
            <a:normAutofit fontScale="92500" lnSpcReduction="20000"/>
          </a:bodyPr>
          <a:lstStyle/>
          <a:p>
            <a:r>
              <a:rPr lang="en-US" dirty="0"/>
              <a:t>Presentations can take many forms, that there is no universal perfect way to present. Pick out a style what is best for you, your audience, and your message.</a:t>
            </a:r>
          </a:p>
          <a:p>
            <a:r>
              <a:rPr lang="en-US" dirty="0"/>
              <a:t> </a:t>
            </a:r>
            <a:r>
              <a:rPr lang="en-US" b="1" dirty="0"/>
              <a:t>Styles of </a:t>
            </a:r>
            <a:r>
              <a:rPr lang="en-US" b="1" dirty="0" smtClean="0"/>
              <a:t>Presenting</a:t>
            </a:r>
            <a:endParaRPr lang="en-US" sz="4000" dirty="0"/>
          </a:p>
          <a:p>
            <a:pPr lvl="0"/>
            <a:r>
              <a:rPr lang="en-US" b="1" dirty="0"/>
              <a:t>Visual Style</a:t>
            </a:r>
          </a:p>
          <a:p>
            <a:pPr lvl="1"/>
            <a:r>
              <a:rPr lang="en-US" dirty="0"/>
              <a:t>Often uses slides, props, or images to complement</a:t>
            </a:r>
          </a:p>
          <a:p>
            <a:pPr lvl="1"/>
            <a:r>
              <a:rPr lang="en-US" dirty="0"/>
              <a:t>Easy to prepare and present</a:t>
            </a:r>
          </a:p>
          <a:p>
            <a:pPr lvl="0"/>
            <a:r>
              <a:rPr lang="en-US" b="1" dirty="0"/>
              <a:t>Free Form Style</a:t>
            </a:r>
          </a:p>
          <a:p>
            <a:pPr lvl="1"/>
            <a:r>
              <a:rPr lang="en-US" dirty="0"/>
              <a:t>Has 2-3 key messages and focuses on them</a:t>
            </a:r>
          </a:p>
          <a:p>
            <a:pPr lvl="1"/>
            <a:r>
              <a:rPr lang="en-US" dirty="0"/>
              <a:t>Uses stories and humor</a:t>
            </a:r>
          </a:p>
          <a:p>
            <a:pPr lvl="1"/>
            <a:r>
              <a:rPr lang="en-US" dirty="0"/>
              <a:t>Little structure to the presentation</a:t>
            </a:r>
          </a:p>
          <a:p>
            <a:endParaRPr lang="en-US" dirty="0"/>
          </a:p>
          <a:p>
            <a:endParaRPr lang="en-US" dirty="0"/>
          </a:p>
        </p:txBody>
      </p:sp>
    </p:spTree>
    <p:extLst>
      <p:ext uri="{BB962C8B-B14F-4D97-AF65-F5344CB8AC3E}">
        <p14:creationId xmlns:p14="http://schemas.microsoft.com/office/powerpoint/2010/main" val="37765840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 ….</a:t>
            </a:r>
            <a:endParaRPr lang="en-US" dirty="0"/>
          </a:p>
        </p:txBody>
      </p:sp>
      <p:sp>
        <p:nvSpPr>
          <p:cNvPr id="3" name="Content Placeholder 2"/>
          <p:cNvSpPr>
            <a:spLocks noGrp="1"/>
          </p:cNvSpPr>
          <p:nvPr>
            <p:ph idx="1"/>
          </p:nvPr>
        </p:nvSpPr>
        <p:spPr/>
        <p:txBody>
          <a:bodyPr>
            <a:normAutofit fontScale="92500" lnSpcReduction="20000"/>
          </a:bodyPr>
          <a:lstStyle/>
          <a:p>
            <a:pPr lvl="0"/>
            <a:r>
              <a:rPr lang="en-US" b="1" dirty="0"/>
              <a:t>Instructor Style</a:t>
            </a:r>
          </a:p>
          <a:p>
            <a:pPr lvl="1"/>
            <a:r>
              <a:rPr lang="en-US" dirty="0"/>
              <a:t>Used for complex teachings</a:t>
            </a:r>
          </a:p>
          <a:p>
            <a:pPr lvl="1"/>
            <a:r>
              <a:rPr lang="en-US" dirty="0"/>
              <a:t>Information is presented in a logical order, building up to the key concept</a:t>
            </a:r>
          </a:p>
          <a:p>
            <a:pPr lvl="1"/>
            <a:r>
              <a:rPr lang="en-US" dirty="0"/>
              <a:t>Incorporates metaphors and figures to help audience understand</a:t>
            </a:r>
          </a:p>
          <a:p>
            <a:pPr lvl="0"/>
            <a:r>
              <a:rPr lang="en-US" b="1" dirty="0"/>
              <a:t>Coach Style</a:t>
            </a:r>
          </a:p>
          <a:p>
            <a:pPr lvl="1"/>
            <a:r>
              <a:rPr lang="en-US" dirty="0"/>
              <a:t>Often used by motivational speakers</a:t>
            </a:r>
          </a:p>
          <a:p>
            <a:pPr lvl="1"/>
            <a:r>
              <a:rPr lang="en-US" dirty="0"/>
              <a:t>Engages thoroughly with audience</a:t>
            </a:r>
          </a:p>
          <a:p>
            <a:pPr lvl="1"/>
            <a:r>
              <a:rPr lang="en-US" dirty="0"/>
              <a:t>Useful when you are passionate about a topic and what that interest to be past on</a:t>
            </a:r>
          </a:p>
          <a:p>
            <a:endParaRPr lang="en-US" dirty="0"/>
          </a:p>
        </p:txBody>
      </p:sp>
    </p:spTree>
    <p:extLst>
      <p:ext uri="{BB962C8B-B14F-4D97-AF65-F5344CB8AC3E}">
        <p14:creationId xmlns:p14="http://schemas.microsoft.com/office/powerpoint/2010/main" val="29455247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 </a:t>
            </a:r>
            <a:endParaRPr lang="en-US" dirty="0"/>
          </a:p>
        </p:txBody>
      </p:sp>
      <p:sp>
        <p:nvSpPr>
          <p:cNvPr id="3" name="Content Placeholder 2"/>
          <p:cNvSpPr>
            <a:spLocks noGrp="1"/>
          </p:cNvSpPr>
          <p:nvPr>
            <p:ph idx="1"/>
          </p:nvPr>
        </p:nvSpPr>
        <p:spPr/>
        <p:txBody>
          <a:bodyPr>
            <a:normAutofit fontScale="92500" lnSpcReduction="10000"/>
          </a:bodyPr>
          <a:lstStyle/>
          <a:p>
            <a:pPr lvl="0"/>
            <a:r>
              <a:rPr lang="en-US" b="1" dirty="0"/>
              <a:t>Storytelling Style</a:t>
            </a:r>
          </a:p>
          <a:p>
            <a:pPr lvl="1"/>
            <a:r>
              <a:rPr lang="en-US" dirty="0"/>
              <a:t>Message is presented by telling a story</a:t>
            </a:r>
          </a:p>
          <a:p>
            <a:pPr lvl="1"/>
            <a:r>
              <a:rPr lang="en-US" dirty="0"/>
              <a:t>Uses emotions to connect to audience</a:t>
            </a:r>
          </a:p>
          <a:p>
            <a:pPr lvl="0"/>
            <a:r>
              <a:rPr lang="en-US" b="1" dirty="0"/>
              <a:t>Connector Style</a:t>
            </a:r>
          </a:p>
          <a:p>
            <a:pPr lvl="1"/>
            <a:r>
              <a:rPr lang="en-US" dirty="0"/>
              <a:t>Comfortable on stage and engaging the audience</a:t>
            </a:r>
          </a:p>
          <a:p>
            <a:pPr lvl="1"/>
            <a:r>
              <a:rPr lang="en-US" dirty="0"/>
              <a:t>Has some structure and organization(Recto, 2016)</a:t>
            </a:r>
          </a:p>
          <a:p>
            <a:pPr marL="0" indent="0">
              <a:buNone/>
            </a:pPr>
            <a:endParaRPr lang="en-US" sz="4000" dirty="0"/>
          </a:p>
          <a:p>
            <a:r>
              <a:rPr lang="en-US" dirty="0"/>
              <a:t>Many of these styles can be combined to make your program/presentation your own!</a:t>
            </a:r>
          </a:p>
          <a:p>
            <a:endParaRPr lang="en-US" dirty="0"/>
          </a:p>
        </p:txBody>
      </p:sp>
    </p:spTree>
    <p:extLst>
      <p:ext uri="{BB962C8B-B14F-4D97-AF65-F5344CB8AC3E}">
        <p14:creationId xmlns:p14="http://schemas.microsoft.com/office/powerpoint/2010/main" val="2918385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1028343"/>
            <a:ext cx="8991600" cy="5386090"/>
          </a:xfrm>
          <a:prstGeom prst="rect">
            <a:avLst/>
          </a:prstGeom>
        </p:spPr>
        <p:txBody>
          <a:bodyPr wrap="square">
            <a:spAutoFit/>
          </a:bodyPr>
          <a:lstStyle/>
          <a:p>
            <a:r>
              <a:rPr lang="en-US" sz="2400" b="1" i="0" dirty="0" smtClean="0">
                <a:solidFill>
                  <a:srgbClr val="000000"/>
                </a:solidFill>
                <a:effectLst/>
                <a:latin typeface="Montserrat"/>
              </a:rPr>
              <a:t>Good Presentation Skills: List with 15 Examples</a:t>
            </a:r>
          </a:p>
          <a:p>
            <a:endParaRPr lang="en-US" sz="2000" b="0" i="0" dirty="0" smtClean="0">
              <a:solidFill>
                <a:srgbClr val="000000"/>
              </a:solidFill>
              <a:effectLst/>
              <a:latin typeface="Montserrat"/>
            </a:endParaRPr>
          </a:p>
          <a:p>
            <a:pPr fontAlgn="base">
              <a:buFont typeface="+mj-lt"/>
              <a:buAutoNum type="arabicPeriod"/>
            </a:pPr>
            <a:r>
              <a:rPr lang="en-US" sz="2000" b="0" i="0" dirty="0" smtClean="0">
                <a:solidFill>
                  <a:srgbClr val="000000"/>
                </a:solidFill>
                <a:effectLst/>
                <a:latin typeface="Montserrat"/>
              </a:rPr>
              <a:t>Visual Communication</a:t>
            </a:r>
          </a:p>
          <a:p>
            <a:pPr fontAlgn="base">
              <a:buFont typeface="+mj-lt"/>
              <a:buAutoNum type="arabicPeriod"/>
            </a:pPr>
            <a:r>
              <a:rPr lang="en-US" sz="2000" b="0" i="0" dirty="0" smtClean="0">
                <a:solidFill>
                  <a:srgbClr val="000000"/>
                </a:solidFill>
                <a:effectLst/>
                <a:latin typeface="Montserrat"/>
              </a:rPr>
              <a:t>Interpersonal Communication</a:t>
            </a:r>
          </a:p>
          <a:p>
            <a:pPr fontAlgn="base">
              <a:buFont typeface="+mj-lt"/>
              <a:buAutoNum type="arabicPeriod"/>
            </a:pPr>
            <a:r>
              <a:rPr lang="en-US" sz="2000" b="0" i="0" dirty="0" smtClean="0">
                <a:solidFill>
                  <a:srgbClr val="000000"/>
                </a:solidFill>
                <a:effectLst/>
                <a:latin typeface="Montserrat"/>
              </a:rPr>
              <a:t>Verbal Communication</a:t>
            </a:r>
          </a:p>
          <a:p>
            <a:pPr fontAlgn="base">
              <a:buFont typeface="+mj-lt"/>
              <a:buAutoNum type="arabicPeriod"/>
            </a:pPr>
            <a:r>
              <a:rPr lang="en-US" sz="2000" b="0" i="0" dirty="0" smtClean="0">
                <a:solidFill>
                  <a:srgbClr val="000000"/>
                </a:solidFill>
                <a:effectLst/>
                <a:latin typeface="Montserrat"/>
              </a:rPr>
              <a:t>Humor</a:t>
            </a:r>
          </a:p>
          <a:p>
            <a:pPr fontAlgn="base">
              <a:buFont typeface="+mj-lt"/>
              <a:buAutoNum type="arabicPeriod"/>
            </a:pPr>
            <a:r>
              <a:rPr lang="en-US" sz="2000" b="0" i="0" dirty="0" smtClean="0">
                <a:solidFill>
                  <a:srgbClr val="000000"/>
                </a:solidFill>
                <a:effectLst/>
                <a:latin typeface="Montserrat"/>
              </a:rPr>
              <a:t>Storytelling</a:t>
            </a:r>
          </a:p>
          <a:p>
            <a:pPr fontAlgn="base">
              <a:buFont typeface="+mj-lt"/>
              <a:buAutoNum type="arabicPeriod"/>
            </a:pPr>
            <a:r>
              <a:rPr lang="en-US" sz="2000" b="0" i="0" dirty="0" smtClean="0">
                <a:solidFill>
                  <a:srgbClr val="000000"/>
                </a:solidFill>
                <a:effectLst/>
                <a:latin typeface="Montserrat"/>
              </a:rPr>
              <a:t>Attracting the audience</a:t>
            </a:r>
          </a:p>
          <a:p>
            <a:pPr fontAlgn="base">
              <a:buFont typeface="+mj-lt"/>
              <a:buAutoNum type="arabicPeriod"/>
            </a:pPr>
            <a:r>
              <a:rPr lang="en-US" sz="2000" b="0" i="0" dirty="0" smtClean="0">
                <a:solidFill>
                  <a:srgbClr val="000000"/>
                </a:solidFill>
                <a:effectLst/>
                <a:latin typeface="Montserrat"/>
              </a:rPr>
              <a:t>Keeping things simple</a:t>
            </a:r>
          </a:p>
          <a:p>
            <a:pPr fontAlgn="base">
              <a:buFont typeface="+mj-lt"/>
              <a:buAutoNum type="arabicPeriod"/>
            </a:pPr>
            <a:r>
              <a:rPr lang="en-US" sz="2000" b="0" i="0" dirty="0" smtClean="0">
                <a:solidFill>
                  <a:srgbClr val="000000"/>
                </a:solidFill>
                <a:effectLst/>
                <a:latin typeface="Montserrat"/>
              </a:rPr>
              <a:t>Using body language</a:t>
            </a:r>
          </a:p>
          <a:p>
            <a:pPr fontAlgn="base">
              <a:buFont typeface="+mj-lt"/>
              <a:buAutoNum type="arabicPeriod"/>
            </a:pPr>
            <a:r>
              <a:rPr lang="en-US" sz="2000" b="0" i="0" dirty="0" smtClean="0">
                <a:solidFill>
                  <a:srgbClr val="000000"/>
                </a:solidFill>
                <a:effectLst/>
                <a:latin typeface="Montserrat"/>
              </a:rPr>
              <a:t>Managing emotions</a:t>
            </a:r>
          </a:p>
          <a:p>
            <a:pPr fontAlgn="base">
              <a:buFont typeface="+mj-lt"/>
              <a:buAutoNum type="arabicPeriod"/>
            </a:pPr>
            <a:r>
              <a:rPr lang="en-US" sz="2000" b="0" i="0" dirty="0" smtClean="0">
                <a:solidFill>
                  <a:srgbClr val="000000"/>
                </a:solidFill>
                <a:effectLst/>
                <a:latin typeface="Montserrat"/>
              </a:rPr>
              <a:t>Self-awareness</a:t>
            </a:r>
          </a:p>
          <a:p>
            <a:pPr fontAlgn="base">
              <a:buFont typeface="+mj-lt"/>
              <a:buAutoNum type="arabicPeriod"/>
            </a:pPr>
            <a:r>
              <a:rPr lang="en-US" sz="2000" b="0" i="0" dirty="0" smtClean="0">
                <a:solidFill>
                  <a:srgbClr val="000000"/>
                </a:solidFill>
                <a:effectLst/>
                <a:latin typeface="Montserrat"/>
              </a:rPr>
              <a:t>Leadership</a:t>
            </a:r>
          </a:p>
          <a:p>
            <a:pPr fontAlgn="base">
              <a:buFont typeface="+mj-lt"/>
              <a:buAutoNum type="arabicPeriod"/>
            </a:pPr>
            <a:r>
              <a:rPr lang="en-US" sz="2000" b="0" i="0" dirty="0" smtClean="0">
                <a:solidFill>
                  <a:srgbClr val="000000"/>
                </a:solidFill>
                <a:effectLst/>
                <a:latin typeface="Montserrat"/>
              </a:rPr>
              <a:t>Focus on the audience</a:t>
            </a:r>
          </a:p>
          <a:p>
            <a:pPr fontAlgn="base">
              <a:buFont typeface="+mj-lt"/>
              <a:buAutoNum type="arabicPeriod"/>
            </a:pPr>
            <a:r>
              <a:rPr lang="en-US" sz="2000" b="0" i="0" dirty="0" smtClean="0">
                <a:solidFill>
                  <a:srgbClr val="000000"/>
                </a:solidFill>
                <a:effectLst/>
                <a:latin typeface="Montserrat"/>
              </a:rPr>
              <a:t>Active listening</a:t>
            </a:r>
          </a:p>
          <a:p>
            <a:pPr fontAlgn="base">
              <a:buFont typeface="+mj-lt"/>
              <a:buAutoNum type="arabicPeriod"/>
            </a:pPr>
            <a:r>
              <a:rPr lang="en-US" sz="2000" b="0" i="0" dirty="0" smtClean="0">
                <a:solidFill>
                  <a:srgbClr val="000000"/>
                </a:solidFill>
                <a:effectLst/>
                <a:latin typeface="Montserrat"/>
              </a:rPr>
              <a:t>Time organization</a:t>
            </a:r>
          </a:p>
          <a:p>
            <a:pPr fontAlgn="base">
              <a:buFont typeface="+mj-lt"/>
              <a:buAutoNum type="arabicPeriod"/>
            </a:pPr>
            <a:r>
              <a:rPr lang="en-US" sz="2000" b="0" i="0" dirty="0" smtClean="0">
                <a:solidFill>
                  <a:srgbClr val="000000"/>
                </a:solidFill>
                <a:effectLst/>
                <a:latin typeface="Montserrat"/>
              </a:rPr>
              <a:t>Doing research</a:t>
            </a:r>
            <a:endParaRPr lang="en-US" sz="2000" b="0" i="0" dirty="0">
              <a:solidFill>
                <a:srgbClr val="000000"/>
              </a:solidFill>
              <a:effectLst/>
              <a:latin typeface="Montserrat"/>
            </a:endParaRPr>
          </a:p>
        </p:txBody>
      </p:sp>
    </p:spTree>
    <p:extLst>
      <p:ext uri="{BB962C8B-B14F-4D97-AF65-F5344CB8AC3E}">
        <p14:creationId xmlns:p14="http://schemas.microsoft.com/office/powerpoint/2010/main" val="31173215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Common mistakes in presentation </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95400" y="1458623"/>
            <a:ext cx="6808797" cy="5366720"/>
          </a:xfrm>
        </p:spPr>
      </p:pic>
    </p:spTree>
    <p:extLst>
      <p:ext uri="{BB962C8B-B14F-4D97-AF65-F5344CB8AC3E}">
        <p14:creationId xmlns:p14="http://schemas.microsoft.com/office/powerpoint/2010/main" val="161181128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Types of presentation </a:t>
            </a:r>
            <a:endParaRPr lang="en-US" b="1" dirty="0"/>
          </a:p>
        </p:txBody>
      </p:sp>
      <p:sp>
        <p:nvSpPr>
          <p:cNvPr id="3" name="Content Placeholder 2"/>
          <p:cNvSpPr>
            <a:spLocks noGrp="1"/>
          </p:cNvSpPr>
          <p:nvPr>
            <p:ph idx="1"/>
          </p:nvPr>
        </p:nvSpPr>
        <p:spPr/>
        <p:txBody>
          <a:bodyPr>
            <a:normAutofit fontScale="92500"/>
          </a:bodyPr>
          <a:lstStyle/>
          <a:p>
            <a:r>
              <a:rPr lang="en-US" dirty="0" smtClean="0"/>
              <a:t>There are six types of presentation.  First  three are most common types than other three. </a:t>
            </a:r>
          </a:p>
          <a:p>
            <a:pPr fontAlgn="base">
              <a:buFont typeface="+mj-lt"/>
              <a:buAutoNum type="arabicPeriod"/>
            </a:pPr>
            <a:r>
              <a:rPr lang="en-US" dirty="0"/>
              <a:t>Providing information</a:t>
            </a:r>
          </a:p>
          <a:p>
            <a:pPr fontAlgn="base">
              <a:buFont typeface="+mj-lt"/>
              <a:buAutoNum type="arabicPeriod"/>
            </a:pPr>
            <a:r>
              <a:rPr lang="en-US" dirty="0"/>
              <a:t>Teaching a skill</a:t>
            </a:r>
          </a:p>
          <a:p>
            <a:pPr fontAlgn="base">
              <a:buFont typeface="+mj-lt"/>
              <a:buAutoNum type="arabicPeriod"/>
            </a:pPr>
            <a:r>
              <a:rPr lang="en-US" dirty="0"/>
              <a:t>Reporting progress</a:t>
            </a:r>
          </a:p>
          <a:p>
            <a:pPr fontAlgn="base">
              <a:buFont typeface="+mj-lt"/>
              <a:buAutoNum type="arabicPeriod"/>
            </a:pPr>
            <a:r>
              <a:rPr lang="en-US" dirty="0"/>
              <a:t>Selling a product or service</a:t>
            </a:r>
          </a:p>
          <a:p>
            <a:pPr fontAlgn="base">
              <a:buFont typeface="+mj-lt"/>
              <a:buAutoNum type="arabicPeriod"/>
            </a:pPr>
            <a:r>
              <a:rPr lang="en-US" dirty="0"/>
              <a:t>Making a decision</a:t>
            </a:r>
          </a:p>
          <a:p>
            <a:pPr fontAlgn="base">
              <a:buFont typeface="+mj-lt"/>
              <a:buAutoNum type="arabicPeriod"/>
            </a:pPr>
            <a:r>
              <a:rPr lang="en-US" dirty="0"/>
              <a:t>Solving a problem</a:t>
            </a:r>
          </a:p>
        </p:txBody>
      </p:sp>
    </p:spTree>
    <p:extLst>
      <p:ext uri="{BB962C8B-B14F-4D97-AF65-F5344CB8AC3E}">
        <p14:creationId xmlns:p14="http://schemas.microsoft.com/office/powerpoint/2010/main" val="33279085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Providing information</a:t>
            </a:r>
            <a:endParaRPr lang="en-US" b="1" dirty="0"/>
          </a:p>
        </p:txBody>
      </p:sp>
      <p:sp>
        <p:nvSpPr>
          <p:cNvPr id="3" name="Content Placeholder 2"/>
          <p:cNvSpPr>
            <a:spLocks noGrp="1"/>
          </p:cNvSpPr>
          <p:nvPr>
            <p:ph idx="1"/>
          </p:nvPr>
        </p:nvSpPr>
        <p:spPr>
          <a:xfrm>
            <a:off x="457200" y="1600200"/>
            <a:ext cx="8229600" cy="5105400"/>
          </a:xfrm>
        </p:spPr>
        <p:txBody>
          <a:bodyPr>
            <a:noAutofit/>
          </a:bodyPr>
          <a:lstStyle/>
          <a:p>
            <a:r>
              <a:rPr lang="en-US" sz="2400" b="0" i="0" dirty="0" smtClean="0">
                <a:solidFill>
                  <a:srgbClr val="000000"/>
                </a:solidFill>
                <a:effectLst/>
                <a:latin typeface="Montserrat"/>
              </a:rPr>
              <a:t>Informative presentations are the most common type. It’s an educational, to-the-point presentation that aims to provide new information or updates to the audience. For instance, it could be public consultation meetings about an upcoming project in the company.</a:t>
            </a:r>
          </a:p>
          <a:p>
            <a:endParaRPr lang="en-US" sz="2400" b="0" i="0" dirty="0" smtClean="0">
              <a:solidFill>
                <a:srgbClr val="000000"/>
              </a:solidFill>
              <a:effectLst/>
              <a:latin typeface="Montserrat"/>
            </a:endParaRPr>
          </a:p>
          <a:p>
            <a:r>
              <a:rPr lang="en-US" sz="2400" b="0" i="0" dirty="0" smtClean="0">
                <a:solidFill>
                  <a:srgbClr val="000000"/>
                </a:solidFill>
                <a:effectLst/>
                <a:latin typeface="Montserrat"/>
              </a:rPr>
              <a:t>The main goal here is to share information instead of entertaining or inspiring the audience. Informative presentations often include a few educational slides on a slide sorter with short and on-point information. However, you can add presentation notes in order to help your audience better understand the topic and generate questions.</a:t>
            </a:r>
          </a:p>
          <a:p>
            <a:r>
              <a:rPr lang="en-US" sz="2400" dirty="0" smtClean="0"/>
              <a:t/>
            </a:r>
            <a:br>
              <a:rPr lang="en-US" sz="2400" dirty="0" smtClean="0"/>
            </a:br>
            <a:endParaRPr lang="en-US" sz="2400" dirty="0"/>
          </a:p>
        </p:txBody>
      </p:sp>
    </p:spTree>
    <p:extLst>
      <p:ext uri="{BB962C8B-B14F-4D97-AF65-F5344CB8AC3E}">
        <p14:creationId xmlns:p14="http://schemas.microsoft.com/office/powerpoint/2010/main" val="39799025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Teaching a skill</a:t>
            </a:r>
            <a:endParaRPr lang="en-US" b="1" dirty="0"/>
          </a:p>
        </p:txBody>
      </p:sp>
      <p:sp>
        <p:nvSpPr>
          <p:cNvPr id="3" name="Content Placeholder 2"/>
          <p:cNvSpPr>
            <a:spLocks noGrp="1"/>
          </p:cNvSpPr>
          <p:nvPr>
            <p:ph idx="1"/>
          </p:nvPr>
        </p:nvSpPr>
        <p:spPr>
          <a:xfrm>
            <a:off x="457200" y="1600200"/>
            <a:ext cx="8229600" cy="5029200"/>
          </a:xfrm>
        </p:spPr>
        <p:txBody>
          <a:bodyPr>
            <a:normAutofit fontScale="70000" lnSpcReduction="20000"/>
          </a:bodyPr>
          <a:lstStyle/>
          <a:p>
            <a:r>
              <a:rPr lang="en-US" b="0" i="0" dirty="0" smtClean="0">
                <a:solidFill>
                  <a:srgbClr val="000000"/>
                </a:solidFill>
                <a:effectLst/>
                <a:latin typeface="Montserrat"/>
              </a:rPr>
              <a:t>Teaching new skills during public meetings is especially frequent in companies. In this case, as well, a presenter is sharing information with the team. However, the purpose isn’t only to share information but to instruct the audience on a particular topic.</a:t>
            </a:r>
          </a:p>
          <a:p>
            <a:endParaRPr lang="en-US" b="0" i="0" dirty="0" smtClean="0">
              <a:solidFill>
                <a:srgbClr val="000000"/>
              </a:solidFill>
              <a:effectLst/>
              <a:latin typeface="Montserrat"/>
            </a:endParaRPr>
          </a:p>
          <a:p>
            <a:r>
              <a:rPr lang="en-US" b="0" i="0" dirty="0" smtClean="0">
                <a:solidFill>
                  <a:srgbClr val="000000"/>
                </a:solidFill>
                <a:effectLst/>
                <a:latin typeface="Montserrat"/>
              </a:rPr>
              <a:t>The audience is attending the presentation in order to learn new skills and have a better understanding of the topic. Teaching new skills can take the form of training, workshops, or webinars.</a:t>
            </a:r>
          </a:p>
          <a:p>
            <a:endParaRPr lang="en-US" b="0" i="0" dirty="0" smtClean="0">
              <a:solidFill>
                <a:srgbClr val="000000"/>
              </a:solidFill>
              <a:effectLst/>
              <a:latin typeface="Montserrat"/>
            </a:endParaRPr>
          </a:p>
          <a:p>
            <a:r>
              <a:rPr lang="en-US" b="0" i="0" dirty="0" smtClean="0">
                <a:solidFill>
                  <a:srgbClr val="000000"/>
                </a:solidFill>
                <a:effectLst/>
                <a:latin typeface="Montserrat"/>
              </a:rPr>
              <a:t>On each occasion, the presenter offers specific instructions to help the audience use the new information in practice. Using techniques such as mind maps could be useful in the process of teaching new skills.</a:t>
            </a:r>
          </a:p>
        </p:txBody>
      </p:sp>
    </p:spTree>
    <p:extLst>
      <p:ext uri="{BB962C8B-B14F-4D97-AF65-F5344CB8AC3E}">
        <p14:creationId xmlns:p14="http://schemas.microsoft.com/office/powerpoint/2010/main" val="6013246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r>
              <a:rPr lang="en-US" b="1" dirty="0" smtClean="0"/>
              <a:t>Reporting progress</a:t>
            </a:r>
            <a:endParaRPr lang="en-US" b="1" dirty="0"/>
          </a:p>
        </p:txBody>
      </p:sp>
      <p:sp>
        <p:nvSpPr>
          <p:cNvPr id="3" name="Content Placeholder 2"/>
          <p:cNvSpPr>
            <a:spLocks noGrp="1"/>
          </p:cNvSpPr>
          <p:nvPr>
            <p:ph idx="1"/>
          </p:nvPr>
        </p:nvSpPr>
        <p:spPr>
          <a:xfrm>
            <a:off x="457200" y="1219200"/>
            <a:ext cx="8534400" cy="5791200"/>
          </a:xfrm>
        </p:spPr>
        <p:txBody>
          <a:bodyPr>
            <a:normAutofit fontScale="77500" lnSpcReduction="20000"/>
          </a:bodyPr>
          <a:lstStyle/>
          <a:p>
            <a:r>
              <a:rPr lang="en-US" b="0" i="0" dirty="0" smtClean="0">
                <a:solidFill>
                  <a:srgbClr val="000000"/>
                </a:solidFill>
                <a:effectLst/>
                <a:latin typeface="Montserrat"/>
              </a:rPr>
              <a:t>Reporting progress has a bit different structure than standard presentation structures. Each team leader or company leader wants to know how their team is working. Therefore, the practice of scheduling presentations about the team’s progress is very common in the business industry.</a:t>
            </a:r>
          </a:p>
          <a:p>
            <a:endParaRPr lang="en-US" b="0" i="0" dirty="0" smtClean="0">
              <a:solidFill>
                <a:srgbClr val="000000"/>
              </a:solidFill>
              <a:effectLst/>
              <a:latin typeface="Montserrat"/>
            </a:endParaRPr>
          </a:p>
          <a:p>
            <a:r>
              <a:rPr lang="en-US" b="0" i="0" dirty="0" smtClean="0">
                <a:solidFill>
                  <a:srgbClr val="000000"/>
                </a:solidFill>
                <a:effectLst/>
                <a:latin typeface="Montserrat"/>
              </a:rPr>
              <a:t>Of course, the leader won’t assess the individual strengths and weaknesses of team members, but they might point out important achievements or overall drawbacks. So, if you want to report the progress of a new campaign or project, don’t forget to keep the outcome in mind and use as much informative visual information as possible.</a:t>
            </a:r>
          </a:p>
          <a:p>
            <a:endParaRPr lang="en-US" b="0" i="0" dirty="0" smtClean="0">
              <a:solidFill>
                <a:srgbClr val="000000"/>
              </a:solidFill>
              <a:effectLst/>
              <a:latin typeface="Montserrat"/>
            </a:endParaRPr>
          </a:p>
          <a:p>
            <a:r>
              <a:rPr lang="en-US" b="0" i="0" dirty="0" smtClean="0">
                <a:solidFill>
                  <a:srgbClr val="000000"/>
                </a:solidFill>
                <a:effectLst/>
                <a:latin typeface="Montserrat"/>
              </a:rPr>
              <a:t>Leaving time for questions is also important to make sure everyone understands the company’s goals.</a:t>
            </a:r>
            <a:endParaRPr lang="en-US" b="0" i="0" dirty="0">
              <a:solidFill>
                <a:srgbClr val="000000"/>
              </a:solidFill>
              <a:effectLst/>
              <a:latin typeface="Montserrat"/>
            </a:endParaRPr>
          </a:p>
        </p:txBody>
      </p:sp>
    </p:spTree>
    <p:extLst>
      <p:ext uri="{BB962C8B-B14F-4D97-AF65-F5344CB8AC3E}">
        <p14:creationId xmlns:p14="http://schemas.microsoft.com/office/powerpoint/2010/main" val="15156477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3698" y="304800"/>
            <a:ext cx="8458200" cy="4339650"/>
          </a:xfrm>
          <a:prstGeom prst="rect">
            <a:avLst/>
          </a:prstGeom>
        </p:spPr>
        <p:txBody>
          <a:bodyPr wrap="square">
            <a:spAutoFit/>
          </a:bodyPr>
          <a:lstStyle/>
          <a:p>
            <a:pPr marL="571500" indent="-571500">
              <a:buFont typeface="Arial" pitchFamily="34" charset="0"/>
              <a:buChar char="•"/>
            </a:pPr>
            <a:r>
              <a:rPr lang="en-US" sz="3600" b="0" i="0" dirty="0" smtClean="0">
                <a:solidFill>
                  <a:srgbClr val="000000"/>
                </a:solidFill>
                <a:effectLst/>
                <a:latin typeface="Montserrat"/>
              </a:rPr>
              <a:t>Selling a Product or Service</a:t>
            </a:r>
          </a:p>
          <a:p>
            <a:pPr marL="571500" indent="-571500">
              <a:buFont typeface="Arial" pitchFamily="34" charset="0"/>
              <a:buChar char="•"/>
            </a:pPr>
            <a:endParaRPr lang="en-US" sz="3600" dirty="0">
              <a:solidFill>
                <a:srgbClr val="000000"/>
              </a:solidFill>
              <a:latin typeface="Montserrat"/>
            </a:endParaRPr>
          </a:p>
          <a:p>
            <a:endParaRPr lang="en-US" sz="3600" b="0" i="0" dirty="0" smtClean="0">
              <a:solidFill>
                <a:srgbClr val="000000"/>
              </a:solidFill>
              <a:effectLst/>
              <a:latin typeface="Montserrat"/>
            </a:endParaRPr>
          </a:p>
          <a:p>
            <a:pPr marL="571500" indent="-571500">
              <a:buFont typeface="Arial" pitchFamily="34" charset="0"/>
              <a:buChar char="•"/>
            </a:pPr>
            <a:r>
              <a:rPr lang="en-US" sz="2800" b="1" dirty="0">
                <a:solidFill>
                  <a:srgbClr val="6D6D6E"/>
                </a:solidFill>
                <a:latin typeface="Open Sans"/>
              </a:rPr>
              <a:t>A briefing like this might include a recap of the product or service, next steps and action items, or a discussion of needs and improvements before the product is ready to sell.</a:t>
            </a:r>
            <a:endParaRPr lang="en-US" sz="2800" b="1" i="0" dirty="0" smtClean="0">
              <a:solidFill>
                <a:srgbClr val="000000"/>
              </a:solidFill>
              <a:effectLst/>
              <a:latin typeface="Montserrat"/>
            </a:endParaRPr>
          </a:p>
          <a:p>
            <a:pPr marL="571500" indent="-571500">
              <a:buFont typeface="Arial" pitchFamily="34" charset="0"/>
              <a:buChar char="•"/>
            </a:pPr>
            <a:endParaRPr lang="en-US" sz="2800" b="0" i="0" dirty="0" smtClean="0">
              <a:solidFill>
                <a:srgbClr val="000000"/>
              </a:solidFill>
              <a:effectLst/>
              <a:latin typeface="Montserrat"/>
            </a:endParaRPr>
          </a:p>
        </p:txBody>
      </p:sp>
    </p:spTree>
    <p:extLst>
      <p:ext uri="{BB962C8B-B14F-4D97-AF65-F5344CB8AC3E}">
        <p14:creationId xmlns:p14="http://schemas.microsoft.com/office/powerpoint/2010/main" val="20230418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marL="571500" lvl="0" indent="-571500">
              <a:spcBef>
                <a:spcPts val="0"/>
              </a:spcBef>
            </a:pPr>
            <a:r>
              <a:rPr lang="en-US" sz="3200" dirty="0">
                <a:solidFill>
                  <a:srgbClr val="000000"/>
                </a:solidFill>
                <a:latin typeface="Montserrat"/>
                <a:ea typeface="+mn-ea"/>
                <a:cs typeface="+mn-cs"/>
              </a:rPr>
              <a:t>Making a Decision</a:t>
            </a:r>
            <a:br>
              <a:rPr lang="en-US" sz="3200" dirty="0">
                <a:solidFill>
                  <a:srgbClr val="000000"/>
                </a:solidFill>
                <a:latin typeface="Montserrat"/>
                <a:ea typeface="+mn-ea"/>
                <a:cs typeface="+mn-cs"/>
              </a:rPr>
            </a:br>
            <a:endParaRPr lang="en-US" dirty="0"/>
          </a:p>
        </p:txBody>
      </p:sp>
      <p:sp>
        <p:nvSpPr>
          <p:cNvPr id="3" name="Content Placeholder 2"/>
          <p:cNvSpPr>
            <a:spLocks noGrp="1"/>
          </p:cNvSpPr>
          <p:nvPr>
            <p:ph idx="1"/>
          </p:nvPr>
        </p:nvSpPr>
        <p:spPr/>
        <p:txBody>
          <a:bodyPr>
            <a:normAutofit/>
          </a:bodyPr>
          <a:lstStyle/>
          <a:p>
            <a:pPr marL="571500" lvl="0" indent="-571500">
              <a:spcBef>
                <a:spcPts val="0"/>
              </a:spcBef>
            </a:pPr>
            <a:r>
              <a:rPr lang="en-US" sz="3600" dirty="0" smtClean="0">
                <a:solidFill>
                  <a:srgbClr val="6D6D6E"/>
                </a:solidFill>
                <a:latin typeface="Open Sans"/>
              </a:rPr>
              <a:t>It’s </a:t>
            </a:r>
            <a:r>
              <a:rPr lang="en-US" sz="3600" dirty="0">
                <a:solidFill>
                  <a:srgbClr val="6D6D6E"/>
                </a:solidFill>
                <a:latin typeface="Open Sans"/>
              </a:rPr>
              <a:t>time for the annual holiday party and ideas are being tossed around the office. When giving your input on the location, make sure to share the must-haves and nice-to-haves for the event. When it’s time for the final decision, you can see how your idea stacks up to the other options</a:t>
            </a:r>
            <a:endParaRPr lang="en-US" sz="3600" dirty="0">
              <a:solidFill>
                <a:srgbClr val="000000"/>
              </a:solidFill>
              <a:latin typeface="Montserrat"/>
            </a:endParaRPr>
          </a:p>
          <a:p>
            <a:endParaRPr lang="en-US" dirty="0"/>
          </a:p>
        </p:txBody>
      </p:sp>
    </p:spTree>
    <p:extLst>
      <p:ext uri="{BB962C8B-B14F-4D97-AF65-F5344CB8AC3E}">
        <p14:creationId xmlns:p14="http://schemas.microsoft.com/office/powerpoint/2010/main" val="41653977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Solving a problem</a:t>
            </a:r>
            <a:endParaRPr lang="en-US" b="1" dirty="0"/>
          </a:p>
        </p:txBody>
      </p:sp>
      <p:sp>
        <p:nvSpPr>
          <p:cNvPr id="3" name="Content Placeholder 2"/>
          <p:cNvSpPr>
            <a:spLocks noGrp="1"/>
          </p:cNvSpPr>
          <p:nvPr>
            <p:ph idx="1"/>
          </p:nvPr>
        </p:nvSpPr>
        <p:spPr/>
        <p:txBody>
          <a:bodyPr/>
          <a:lstStyle/>
          <a:p>
            <a:r>
              <a:rPr lang="en-US" dirty="0">
                <a:solidFill>
                  <a:srgbClr val="6D6D6E"/>
                </a:solidFill>
                <a:latin typeface="Open Sans"/>
              </a:rPr>
              <a:t>This could be in a panel setting or other meeting where the problem is identified, the facts of the problem are presented and a list of causes is generated. From here, you lay out the ideal outcome, present solutions and discuss your recommendation.</a:t>
            </a:r>
            <a:endParaRPr lang="en-US" dirty="0"/>
          </a:p>
        </p:txBody>
      </p:sp>
    </p:spTree>
    <p:extLst>
      <p:ext uri="{BB962C8B-B14F-4D97-AF65-F5344CB8AC3E}">
        <p14:creationId xmlns:p14="http://schemas.microsoft.com/office/powerpoint/2010/main" val="30936717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215</TotalTime>
  <Words>956</Words>
  <Application>Microsoft Office PowerPoint</Application>
  <PresentationFormat>On-screen Show (4:3)</PresentationFormat>
  <Paragraphs>111</Paragraphs>
  <Slides>20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Calibri</vt:lpstr>
      <vt:lpstr>Montserrat</vt:lpstr>
      <vt:lpstr>Open Sans</vt:lpstr>
      <vt:lpstr>recoletasemibold</vt:lpstr>
      <vt:lpstr>right_groteskregular</vt:lpstr>
      <vt:lpstr>Office Theme</vt:lpstr>
      <vt:lpstr>Presentation skills</vt:lpstr>
      <vt:lpstr>PowerPoint Presentation</vt:lpstr>
      <vt:lpstr>Types of presentation </vt:lpstr>
      <vt:lpstr>Providing information</vt:lpstr>
      <vt:lpstr>Teaching a skill</vt:lpstr>
      <vt:lpstr>Reporting progress</vt:lpstr>
      <vt:lpstr>PowerPoint Presentation</vt:lpstr>
      <vt:lpstr>Making a Decision </vt:lpstr>
      <vt:lpstr>Solving a problem</vt:lpstr>
      <vt:lpstr>Why presentation skills training is important</vt:lpstr>
      <vt:lpstr>5 P’S Model of presentation</vt:lpstr>
      <vt:lpstr>1. Purpose </vt:lpstr>
      <vt:lpstr>PowerPoint Presentation</vt:lpstr>
      <vt:lpstr>Preparation </vt:lpstr>
      <vt:lpstr>Presentation </vt:lpstr>
      <vt:lpstr>Progress</vt:lpstr>
      <vt:lpstr>Presentation Styles and Tips</vt:lpstr>
      <vt:lpstr>Continue ….</vt:lpstr>
      <vt:lpstr>Continue…. </vt:lpstr>
      <vt:lpstr>Common mistakes in presentation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skills</dc:title>
  <dc:creator>Dell</dc:creator>
  <cp:lastModifiedBy>intel</cp:lastModifiedBy>
  <cp:revision>22</cp:revision>
  <dcterms:created xsi:type="dcterms:W3CDTF">2022-10-17T16:45:18Z</dcterms:created>
  <dcterms:modified xsi:type="dcterms:W3CDTF">2023-03-14T16:42:10Z</dcterms:modified>
</cp:coreProperties>
</file>