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3" r:id="rId2"/>
    <p:sldId id="314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FFF9-20A3-454D-8F30-6FEF4877A9A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F96E-4303-46E7-974A-E484EE1A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EDFCD-7148-4A94-A7EB-145A99094DB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004" y="1587500"/>
            <a:ext cx="677799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06A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99CC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4152043-33E4-476A-986E-CDED863661E9}" type="datetime1">
              <a:rPr lang="en-US"/>
              <a:pPr>
                <a:defRPr/>
              </a:pPr>
              <a:t>12/19/2020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5F7D7E-A2B1-4104-957C-BDEEE089A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76859"/>
            <a:ext cx="20764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" y="1525270"/>
            <a:ext cx="8963659" cy="201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50376" y="2809527"/>
            <a:ext cx="8065827" cy="7477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0041C4"/>
                </a:solidFill>
              </a:rPr>
              <a:t>“Digital Logic </a:t>
            </a:r>
            <a:r>
              <a:rPr lang="en-US" sz="3600" b="1" dirty="0" smtClean="0">
                <a:solidFill>
                  <a:srgbClr val="0041C4"/>
                </a:solidFill>
              </a:rPr>
              <a:t>Design”</a:t>
            </a:r>
            <a:endParaRPr lang="en-US" altLang="en-US" sz="3600" b="1" dirty="0">
              <a:solidFill>
                <a:srgbClr val="0041C4"/>
              </a:solidFill>
            </a:endParaRPr>
          </a:p>
        </p:txBody>
      </p:sp>
      <p:sp>
        <p:nvSpPr>
          <p:cNvPr id="9218" name="AutoShape 2" descr="Image result for kdu university college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AutoShape 2" descr="Image result for asia pacific university malaysia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38414798203979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" y="95537"/>
            <a:ext cx="8707272" cy="2041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50695" y="3794081"/>
            <a:ext cx="2240505" cy="5049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altLang="en-US" sz="2600" b="1" i="1" u="sng" kern="0" dirty="0" smtClean="0">
                <a:solidFill>
                  <a:srgbClr val="00B050"/>
                </a:solidFill>
                <a:latin typeface="+mn-lt"/>
                <a:cs typeface="+mn-cs"/>
              </a:rPr>
              <a:t>Lecture #  </a:t>
            </a:r>
            <a:r>
              <a:rPr lang="en-US" altLang="en-US" sz="2600" b="1" i="1" u="sng" kern="0" dirty="0" smtClean="0">
                <a:solidFill>
                  <a:srgbClr val="00B050"/>
                </a:solidFill>
              </a:rPr>
              <a:t>12</a:t>
            </a:r>
            <a:endParaRPr kumimoji="0" lang="en-US" altLang="en-US" sz="26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291439"/>
            <a:ext cx="8277860" cy="59586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latin typeface="Carlito"/>
                <a:cs typeface="Carlito"/>
              </a:rPr>
              <a:t>Minterms:</a:t>
            </a:r>
            <a:endParaRPr sz="3200" dirty="0">
              <a:latin typeface="Carlito"/>
              <a:cs typeface="Carlito"/>
            </a:endParaRPr>
          </a:p>
          <a:p>
            <a:pPr marL="5784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3200" spc="-10" dirty="0">
                <a:latin typeface="Carlito"/>
                <a:cs typeface="Carlito"/>
              </a:rPr>
              <a:t>f(A,B,C)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20" dirty="0">
                <a:latin typeface="Carlito"/>
                <a:cs typeface="Carlito"/>
              </a:rPr>
              <a:t>A’B’C’ </a:t>
            </a:r>
            <a:r>
              <a:rPr sz="3200" dirty="0">
                <a:latin typeface="Carlito"/>
                <a:cs typeface="Carlito"/>
              </a:rPr>
              <a:t>+ A’BC’ + </a:t>
            </a:r>
            <a:r>
              <a:rPr sz="3200" spc="-30" dirty="0">
                <a:latin typeface="Carlito"/>
                <a:cs typeface="Carlito"/>
              </a:rPr>
              <a:t>A’BC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ABC</a:t>
            </a:r>
          </a:p>
          <a:p>
            <a:pPr marL="18923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=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0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10" dirty="0">
                <a:latin typeface="Carlito"/>
                <a:cs typeface="Carlito"/>
              </a:rPr>
              <a:t>m</a:t>
            </a:r>
            <a:r>
              <a:rPr sz="3150" spc="15" baseline="-21164" dirty="0">
                <a:latin typeface="Carlito"/>
                <a:cs typeface="Carlito"/>
              </a:rPr>
              <a:t>2 </a:t>
            </a:r>
            <a:r>
              <a:rPr sz="3200" dirty="0">
                <a:latin typeface="Carlito"/>
                <a:cs typeface="Carlito"/>
              </a:rPr>
              <a:t>+ m</a:t>
            </a:r>
            <a:r>
              <a:rPr sz="3150" baseline="-21164" dirty="0">
                <a:latin typeface="Carlito"/>
                <a:cs typeface="Carlito"/>
              </a:rPr>
              <a:t>3</a:t>
            </a:r>
            <a:r>
              <a:rPr sz="3150" spc="-307" baseline="-2116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7</a:t>
            </a:r>
            <a:endParaRPr sz="3150" baseline="-21164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Carlito"/>
                <a:cs typeface="Carlito"/>
              </a:rPr>
              <a:t>= Σm(0,2,3,7)</a:t>
            </a:r>
          </a:p>
          <a:p>
            <a:pPr marL="649605" indent="-58674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649605" algn="l"/>
                <a:tab pos="650240" algn="l"/>
              </a:tabLst>
            </a:pPr>
            <a:r>
              <a:rPr sz="3200" spc="-5" dirty="0">
                <a:latin typeface="Carlito"/>
                <a:cs typeface="Carlito"/>
              </a:rPr>
              <a:t>f(A,B,C)= </a:t>
            </a:r>
            <a:r>
              <a:rPr sz="3200" spc="-50" dirty="0">
                <a:latin typeface="Carlito"/>
                <a:cs typeface="Carlito"/>
              </a:rPr>
              <a:t>A’B’C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-35" dirty="0">
                <a:latin typeface="Carlito"/>
                <a:cs typeface="Carlito"/>
              </a:rPr>
              <a:t>A’BC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-30" dirty="0">
                <a:latin typeface="Carlito"/>
                <a:cs typeface="Carlito"/>
              </a:rPr>
              <a:t>AB’C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ABC</a:t>
            </a:r>
            <a:endParaRPr sz="3200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= </a:t>
            </a:r>
            <a:r>
              <a:rPr sz="3200" spc="10" dirty="0">
                <a:latin typeface="Carlito"/>
                <a:cs typeface="Carlito"/>
              </a:rPr>
              <a:t>m</a:t>
            </a:r>
            <a:r>
              <a:rPr sz="3150" spc="15" baseline="-21164" dirty="0">
                <a:latin typeface="Carlito"/>
                <a:cs typeface="Carlito"/>
              </a:rPr>
              <a:t>1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3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5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m</a:t>
            </a:r>
            <a:r>
              <a:rPr sz="3150" spc="15" baseline="-21164" dirty="0">
                <a:latin typeface="Carlito"/>
                <a:cs typeface="Carlito"/>
              </a:rPr>
              <a:t>7</a:t>
            </a:r>
            <a:endParaRPr sz="3150" baseline="-21164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= Σm(1,3,5,7)</a:t>
            </a:r>
          </a:p>
          <a:p>
            <a:pPr marL="648970" indent="-586105">
              <a:lnSpc>
                <a:spcPct val="100000"/>
              </a:lnSpc>
              <a:spcBef>
                <a:spcPts val="765"/>
              </a:spcBef>
              <a:buAutoNum type="arabicPeriod" startAt="3"/>
              <a:tabLst>
                <a:tab pos="648335" algn="l"/>
                <a:tab pos="649605" algn="l"/>
              </a:tabLst>
            </a:pPr>
            <a:r>
              <a:rPr sz="3200" spc="-5" dirty="0">
                <a:latin typeface="Carlito"/>
                <a:cs typeface="Carlito"/>
              </a:rPr>
              <a:t>f(A,B,C)= </a:t>
            </a:r>
            <a:r>
              <a:rPr sz="3200" spc="-20" dirty="0">
                <a:latin typeface="Carlito"/>
                <a:cs typeface="Carlito"/>
              </a:rPr>
              <a:t>A’B’C’ </a:t>
            </a:r>
            <a:r>
              <a:rPr sz="3200" dirty="0">
                <a:latin typeface="Carlito"/>
                <a:cs typeface="Carlito"/>
              </a:rPr>
              <a:t>+ A’BC’ + </a:t>
            </a:r>
            <a:r>
              <a:rPr sz="3200" spc="-35" dirty="0">
                <a:latin typeface="Carlito"/>
                <a:cs typeface="Carlito"/>
              </a:rPr>
              <a:t>A’BC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30" dirty="0">
                <a:latin typeface="Carlito"/>
                <a:cs typeface="Carlito"/>
              </a:rPr>
              <a:t>ABC’</a:t>
            </a:r>
            <a:endParaRPr sz="3200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Carlito"/>
                <a:cs typeface="Carlito"/>
              </a:rPr>
              <a:t>=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0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2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3</a:t>
            </a:r>
            <a:r>
              <a:rPr sz="3150" spc="-284" baseline="-2116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+ 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150" spc="7" baseline="-21164" dirty="0">
                <a:latin typeface="Carlito"/>
                <a:cs typeface="Carlito"/>
              </a:rPr>
              <a:t>6</a:t>
            </a:r>
            <a:endParaRPr sz="3150" baseline="-21164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= Σm(0,2,3,6)</a:t>
            </a:r>
          </a:p>
        </p:txBody>
      </p:sp>
    </p:spTree>
    <p:extLst>
      <p:ext uri="{BB962C8B-B14F-4D97-AF65-F5344CB8AC3E}">
        <p14:creationId xmlns:p14="http://schemas.microsoft.com/office/powerpoint/2010/main" val="2462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80689" y="3082290"/>
            <a:ext cx="287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latin typeface="Arial"/>
                <a:cs typeface="Arial"/>
              </a:rPr>
              <a:t>SOP and POS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399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rlito"/>
                <a:cs typeface="Carlito"/>
              </a:rPr>
              <a:t>Sum </a:t>
            </a:r>
            <a:r>
              <a:rPr sz="4000" b="0" spc="-5" dirty="0">
                <a:latin typeface="Carlito"/>
                <a:cs typeface="Carlito"/>
              </a:rPr>
              <a:t>of</a:t>
            </a:r>
            <a:r>
              <a:rPr sz="4000" b="0" spc="-50" dirty="0">
                <a:latin typeface="Carlito"/>
                <a:cs typeface="Carlito"/>
              </a:rPr>
              <a:t> </a:t>
            </a:r>
            <a:r>
              <a:rPr sz="4000" b="0" spc="-15" dirty="0">
                <a:latin typeface="Carlito"/>
                <a:cs typeface="Carlito"/>
              </a:rPr>
              <a:t>Product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1590"/>
            <a:ext cx="8608060" cy="317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sum-of-products </a:t>
            </a:r>
            <a:r>
              <a:rPr sz="3200" dirty="0">
                <a:latin typeface="Carlito"/>
                <a:cs typeface="Carlito"/>
              </a:rPr>
              <a:t>(</a:t>
            </a:r>
            <a:r>
              <a:rPr sz="3200" b="1" dirty="0">
                <a:latin typeface="Carlito"/>
                <a:cs typeface="Carlito"/>
              </a:rPr>
              <a:t>SOP</a:t>
            </a:r>
            <a:r>
              <a:rPr sz="3200" dirty="0">
                <a:latin typeface="Carlito"/>
                <a:cs typeface="Carlito"/>
              </a:rPr>
              <a:t>) </a:t>
            </a:r>
            <a:r>
              <a:rPr sz="3200" spc="-25" dirty="0">
                <a:latin typeface="Carlito"/>
                <a:cs typeface="Carlito"/>
              </a:rPr>
              <a:t>form </a:t>
            </a:r>
            <a:r>
              <a:rPr sz="3200" dirty="0">
                <a:latin typeface="Carlito"/>
                <a:cs typeface="Carlito"/>
              </a:rPr>
              <a:t>is a method  </a:t>
            </a:r>
            <a:r>
              <a:rPr sz="3200" spc="-5" dirty="0">
                <a:latin typeface="Carlito"/>
                <a:cs typeface="Carlito"/>
              </a:rPr>
              <a:t>(or </a:t>
            </a:r>
            <a:r>
              <a:rPr sz="3200" spc="-20" dirty="0">
                <a:latin typeface="Carlito"/>
                <a:cs typeface="Carlito"/>
              </a:rPr>
              <a:t>form) </a:t>
            </a:r>
            <a:r>
              <a:rPr sz="3200" spc="-5" dirty="0">
                <a:latin typeface="Carlito"/>
                <a:cs typeface="Carlito"/>
              </a:rPr>
              <a:t>of simplifying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Boolean  </a:t>
            </a:r>
            <a:r>
              <a:rPr sz="3200" spc="-10" dirty="0">
                <a:latin typeface="Carlito"/>
                <a:cs typeface="Carlito"/>
              </a:rPr>
              <a:t>expressions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logic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gates.</a:t>
            </a:r>
            <a:endParaRPr sz="3200" dirty="0">
              <a:latin typeface="Carlito"/>
              <a:cs typeface="Carlito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Sum and </a:t>
            </a:r>
            <a:r>
              <a:rPr sz="3200" spc="-10" dirty="0">
                <a:latin typeface="Carlito"/>
                <a:cs typeface="Carlito"/>
              </a:rPr>
              <a:t>product derived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symbolic  representations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OR and </a:t>
            </a:r>
            <a:r>
              <a:rPr sz="3200" spc="-5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functions.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OR (+) </a:t>
            </a:r>
            <a:r>
              <a:rPr sz="3200" dirty="0">
                <a:latin typeface="Carlito"/>
                <a:cs typeface="Carlito"/>
              </a:rPr>
              <a:t>, AND ( . ) , </a:t>
            </a:r>
            <a:r>
              <a:rPr sz="3200" spc="-5" dirty="0">
                <a:latin typeface="Carlito"/>
                <a:cs typeface="Carlito"/>
              </a:rPr>
              <a:t>addition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multiplication.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1901" y="4996688"/>
            <a:ext cx="500049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 smtClean="0">
                <a:latin typeface="Carlito"/>
                <a:cs typeface="Carlito"/>
              </a:rPr>
              <a:t>f(A,B,C</a:t>
            </a:r>
            <a:r>
              <a:rPr sz="3200" spc="-10" dirty="0">
                <a:latin typeface="Carlito"/>
                <a:cs typeface="Carlito"/>
              </a:rPr>
              <a:t>)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ABC </a:t>
            </a:r>
            <a:r>
              <a:rPr sz="3200" dirty="0">
                <a:latin typeface="Carlito"/>
                <a:cs typeface="Carlito"/>
              </a:rPr>
              <a:t>+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A’BC’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9726" y="4566030"/>
            <a:ext cx="66827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Sum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9327" y="5466588"/>
            <a:ext cx="949451" cy="670560"/>
            <a:chOff x="4415028" y="5466588"/>
            <a:chExt cx="1831975" cy="670560"/>
          </a:xfrm>
        </p:grpSpPr>
        <p:sp>
          <p:nvSpPr>
            <p:cNvPr id="7" name="object 7"/>
            <p:cNvSpPr/>
            <p:nvPr/>
          </p:nvSpPr>
          <p:spPr>
            <a:xfrm>
              <a:off x="4529328" y="6044438"/>
              <a:ext cx="1603965" cy="92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762" y="606171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5028" y="5466588"/>
              <a:ext cx="315467" cy="658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2691" y="5604446"/>
              <a:ext cx="120650" cy="457834"/>
            </a:xfrm>
            <a:custGeom>
              <a:avLst/>
              <a:gdLst/>
              <a:ahLst/>
              <a:cxnLst/>
              <a:rect l="l" t="t" r="r" b="b"/>
              <a:pathLst>
                <a:path w="120650" h="457835">
                  <a:moveTo>
                    <a:pt x="60071" y="51404"/>
                  </a:moveTo>
                  <a:lnTo>
                    <a:pt x="47117" y="73611"/>
                  </a:lnTo>
                  <a:lnTo>
                    <a:pt x="47117" y="457263"/>
                  </a:lnTo>
                  <a:lnTo>
                    <a:pt x="73025" y="457263"/>
                  </a:lnTo>
                  <a:lnTo>
                    <a:pt x="73025" y="73611"/>
                  </a:lnTo>
                  <a:lnTo>
                    <a:pt x="60071" y="51404"/>
                  </a:lnTo>
                  <a:close/>
                </a:path>
                <a:path w="120650" h="457835">
                  <a:moveTo>
                    <a:pt x="60071" y="0"/>
                  </a:moveTo>
                  <a:lnTo>
                    <a:pt x="3556" y="96913"/>
                  </a:lnTo>
                  <a:lnTo>
                    <a:pt x="0" y="103085"/>
                  </a:lnTo>
                  <a:lnTo>
                    <a:pt x="2032" y="111023"/>
                  </a:lnTo>
                  <a:lnTo>
                    <a:pt x="8255" y="114630"/>
                  </a:lnTo>
                  <a:lnTo>
                    <a:pt x="14350" y="118236"/>
                  </a:lnTo>
                  <a:lnTo>
                    <a:pt x="22351" y="116141"/>
                  </a:lnTo>
                  <a:lnTo>
                    <a:pt x="25908" y="109969"/>
                  </a:lnTo>
                  <a:lnTo>
                    <a:pt x="47117" y="73611"/>
                  </a:lnTo>
                  <a:lnTo>
                    <a:pt x="47117" y="25717"/>
                  </a:lnTo>
                  <a:lnTo>
                    <a:pt x="75068" y="25717"/>
                  </a:lnTo>
                  <a:lnTo>
                    <a:pt x="60071" y="0"/>
                  </a:lnTo>
                  <a:close/>
                </a:path>
                <a:path w="120650" h="457835">
                  <a:moveTo>
                    <a:pt x="75068" y="25717"/>
                  </a:moveTo>
                  <a:lnTo>
                    <a:pt x="73025" y="25717"/>
                  </a:lnTo>
                  <a:lnTo>
                    <a:pt x="73025" y="73611"/>
                  </a:lnTo>
                  <a:lnTo>
                    <a:pt x="94234" y="109969"/>
                  </a:lnTo>
                  <a:lnTo>
                    <a:pt x="97789" y="116141"/>
                  </a:lnTo>
                  <a:lnTo>
                    <a:pt x="105791" y="118236"/>
                  </a:lnTo>
                  <a:lnTo>
                    <a:pt x="111887" y="114630"/>
                  </a:lnTo>
                  <a:lnTo>
                    <a:pt x="118110" y="111023"/>
                  </a:lnTo>
                  <a:lnTo>
                    <a:pt x="120142" y="103085"/>
                  </a:lnTo>
                  <a:lnTo>
                    <a:pt x="116586" y="96913"/>
                  </a:lnTo>
                  <a:lnTo>
                    <a:pt x="75068" y="25717"/>
                  </a:lnTo>
                  <a:close/>
                </a:path>
                <a:path w="120650" h="457835">
                  <a:moveTo>
                    <a:pt x="73025" y="25717"/>
                  </a:moveTo>
                  <a:lnTo>
                    <a:pt x="47117" y="25717"/>
                  </a:lnTo>
                  <a:lnTo>
                    <a:pt x="47117" y="73611"/>
                  </a:lnTo>
                  <a:lnTo>
                    <a:pt x="60071" y="51404"/>
                  </a:lnTo>
                  <a:lnTo>
                    <a:pt x="48895" y="32245"/>
                  </a:lnTo>
                  <a:lnTo>
                    <a:pt x="73025" y="32245"/>
                  </a:lnTo>
                  <a:lnTo>
                    <a:pt x="73025" y="25717"/>
                  </a:lnTo>
                  <a:close/>
                </a:path>
                <a:path w="120650" h="457835">
                  <a:moveTo>
                    <a:pt x="73025" y="32245"/>
                  </a:moveTo>
                  <a:lnTo>
                    <a:pt x="71247" y="32245"/>
                  </a:lnTo>
                  <a:lnTo>
                    <a:pt x="60071" y="51404"/>
                  </a:lnTo>
                  <a:lnTo>
                    <a:pt x="73025" y="73611"/>
                  </a:lnTo>
                  <a:lnTo>
                    <a:pt x="73025" y="32245"/>
                  </a:lnTo>
                  <a:close/>
                </a:path>
                <a:path w="120650" h="457835">
                  <a:moveTo>
                    <a:pt x="71247" y="32245"/>
                  </a:moveTo>
                  <a:lnTo>
                    <a:pt x="48895" y="32245"/>
                  </a:lnTo>
                  <a:lnTo>
                    <a:pt x="60071" y="51404"/>
                  </a:lnTo>
                  <a:lnTo>
                    <a:pt x="71247" y="3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1408" y="5466588"/>
              <a:ext cx="315467" cy="658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9071" y="5604446"/>
              <a:ext cx="120650" cy="457834"/>
            </a:xfrm>
            <a:custGeom>
              <a:avLst/>
              <a:gdLst/>
              <a:ahLst/>
              <a:cxnLst/>
              <a:rect l="l" t="t" r="r" b="b"/>
              <a:pathLst>
                <a:path w="120650" h="457835">
                  <a:moveTo>
                    <a:pt x="60070" y="51404"/>
                  </a:moveTo>
                  <a:lnTo>
                    <a:pt x="47116" y="73611"/>
                  </a:lnTo>
                  <a:lnTo>
                    <a:pt x="47116" y="457263"/>
                  </a:lnTo>
                  <a:lnTo>
                    <a:pt x="73025" y="457263"/>
                  </a:lnTo>
                  <a:lnTo>
                    <a:pt x="73025" y="73611"/>
                  </a:lnTo>
                  <a:lnTo>
                    <a:pt x="60070" y="51404"/>
                  </a:lnTo>
                  <a:close/>
                </a:path>
                <a:path w="120650" h="457835">
                  <a:moveTo>
                    <a:pt x="60070" y="0"/>
                  </a:moveTo>
                  <a:lnTo>
                    <a:pt x="3555" y="96913"/>
                  </a:lnTo>
                  <a:lnTo>
                    <a:pt x="0" y="103085"/>
                  </a:lnTo>
                  <a:lnTo>
                    <a:pt x="2031" y="111023"/>
                  </a:lnTo>
                  <a:lnTo>
                    <a:pt x="8254" y="114630"/>
                  </a:lnTo>
                  <a:lnTo>
                    <a:pt x="14350" y="118236"/>
                  </a:lnTo>
                  <a:lnTo>
                    <a:pt x="22351" y="116141"/>
                  </a:lnTo>
                  <a:lnTo>
                    <a:pt x="25907" y="109969"/>
                  </a:lnTo>
                  <a:lnTo>
                    <a:pt x="47116" y="73611"/>
                  </a:lnTo>
                  <a:lnTo>
                    <a:pt x="47116" y="25717"/>
                  </a:lnTo>
                  <a:lnTo>
                    <a:pt x="75068" y="25717"/>
                  </a:lnTo>
                  <a:lnTo>
                    <a:pt x="60070" y="0"/>
                  </a:lnTo>
                  <a:close/>
                </a:path>
                <a:path w="120650" h="457835">
                  <a:moveTo>
                    <a:pt x="75068" y="25717"/>
                  </a:moveTo>
                  <a:lnTo>
                    <a:pt x="73025" y="25717"/>
                  </a:lnTo>
                  <a:lnTo>
                    <a:pt x="73025" y="73611"/>
                  </a:lnTo>
                  <a:lnTo>
                    <a:pt x="94233" y="109969"/>
                  </a:lnTo>
                  <a:lnTo>
                    <a:pt x="97789" y="116141"/>
                  </a:lnTo>
                  <a:lnTo>
                    <a:pt x="105790" y="118236"/>
                  </a:lnTo>
                  <a:lnTo>
                    <a:pt x="111887" y="114630"/>
                  </a:lnTo>
                  <a:lnTo>
                    <a:pt x="118109" y="111023"/>
                  </a:lnTo>
                  <a:lnTo>
                    <a:pt x="120141" y="103085"/>
                  </a:lnTo>
                  <a:lnTo>
                    <a:pt x="116586" y="96913"/>
                  </a:lnTo>
                  <a:lnTo>
                    <a:pt x="75068" y="25717"/>
                  </a:lnTo>
                  <a:close/>
                </a:path>
                <a:path w="120650" h="457835">
                  <a:moveTo>
                    <a:pt x="73025" y="25717"/>
                  </a:moveTo>
                  <a:lnTo>
                    <a:pt x="47116" y="25717"/>
                  </a:lnTo>
                  <a:lnTo>
                    <a:pt x="47116" y="73611"/>
                  </a:lnTo>
                  <a:lnTo>
                    <a:pt x="60070" y="51404"/>
                  </a:lnTo>
                  <a:lnTo>
                    <a:pt x="48894" y="32245"/>
                  </a:lnTo>
                  <a:lnTo>
                    <a:pt x="73025" y="32245"/>
                  </a:lnTo>
                  <a:lnTo>
                    <a:pt x="73025" y="25717"/>
                  </a:lnTo>
                  <a:close/>
                </a:path>
                <a:path w="120650" h="457835">
                  <a:moveTo>
                    <a:pt x="73025" y="32245"/>
                  </a:moveTo>
                  <a:lnTo>
                    <a:pt x="71246" y="32245"/>
                  </a:lnTo>
                  <a:lnTo>
                    <a:pt x="60070" y="51404"/>
                  </a:lnTo>
                  <a:lnTo>
                    <a:pt x="73025" y="73611"/>
                  </a:lnTo>
                  <a:lnTo>
                    <a:pt x="73025" y="32245"/>
                  </a:lnTo>
                  <a:close/>
                </a:path>
                <a:path w="120650" h="457835">
                  <a:moveTo>
                    <a:pt x="71246" y="32245"/>
                  </a:moveTo>
                  <a:lnTo>
                    <a:pt x="48894" y="32245"/>
                  </a:lnTo>
                  <a:lnTo>
                    <a:pt x="60070" y="51404"/>
                  </a:lnTo>
                  <a:lnTo>
                    <a:pt x="71246" y="3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63310" y="4458938"/>
            <a:ext cx="3371089" cy="814356"/>
            <a:chOff x="5163311" y="4703064"/>
            <a:chExt cx="963294" cy="570230"/>
          </a:xfrm>
        </p:grpSpPr>
        <p:sp>
          <p:nvSpPr>
            <p:cNvPr id="14" name="object 14"/>
            <p:cNvSpPr/>
            <p:nvPr/>
          </p:nvSpPr>
          <p:spPr>
            <a:xfrm>
              <a:off x="5284554" y="4726178"/>
              <a:ext cx="841925" cy="927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21045" y="474345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762000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3311" y="4703064"/>
              <a:ext cx="315467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0974" y="4725162"/>
              <a:ext cx="120650" cy="369570"/>
            </a:xfrm>
            <a:custGeom>
              <a:avLst/>
              <a:gdLst/>
              <a:ahLst/>
              <a:cxnLst/>
              <a:rect l="l" t="t" r="r" b="b"/>
              <a:pathLst>
                <a:path w="120650" h="369570">
                  <a:moveTo>
                    <a:pt x="14350" y="251206"/>
                  </a:moveTo>
                  <a:lnTo>
                    <a:pt x="8254" y="254762"/>
                  </a:lnTo>
                  <a:lnTo>
                    <a:pt x="2032" y="258318"/>
                  </a:lnTo>
                  <a:lnTo>
                    <a:pt x="0" y="266319"/>
                  </a:lnTo>
                  <a:lnTo>
                    <a:pt x="3555" y="272542"/>
                  </a:lnTo>
                  <a:lnTo>
                    <a:pt x="60071" y="369443"/>
                  </a:lnTo>
                  <a:lnTo>
                    <a:pt x="75107" y="343662"/>
                  </a:lnTo>
                  <a:lnTo>
                    <a:pt x="47116" y="343662"/>
                  </a:lnTo>
                  <a:lnTo>
                    <a:pt x="47116" y="295819"/>
                  </a:lnTo>
                  <a:lnTo>
                    <a:pt x="25908" y="259461"/>
                  </a:lnTo>
                  <a:lnTo>
                    <a:pt x="22351" y="253237"/>
                  </a:lnTo>
                  <a:lnTo>
                    <a:pt x="14350" y="251206"/>
                  </a:lnTo>
                  <a:close/>
                </a:path>
                <a:path w="120650" h="369570">
                  <a:moveTo>
                    <a:pt x="47117" y="295819"/>
                  </a:moveTo>
                  <a:lnTo>
                    <a:pt x="47116" y="343662"/>
                  </a:lnTo>
                  <a:lnTo>
                    <a:pt x="73025" y="343662"/>
                  </a:lnTo>
                  <a:lnTo>
                    <a:pt x="73025" y="337185"/>
                  </a:lnTo>
                  <a:lnTo>
                    <a:pt x="48895" y="337185"/>
                  </a:lnTo>
                  <a:lnTo>
                    <a:pt x="60071" y="318026"/>
                  </a:lnTo>
                  <a:lnTo>
                    <a:pt x="47117" y="295819"/>
                  </a:lnTo>
                  <a:close/>
                </a:path>
                <a:path w="120650" h="369570">
                  <a:moveTo>
                    <a:pt x="105790" y="251206"/>
                  </a:moveTo>
                  <a:lnTo>
                    <a:pt x="97789" y="253237"/>
                  </a:lnTo>
                  <a:lnTo>
                    <a:pt x="94234" y="259461"/>
                  </a:lnTo>
                  <a:lnTo>
                    <a:pt x="73025" y="295819"/>
                  </a:lnTo>
                  <a:lnTo>
                    <a:pt x="73025" y="343662"/>
                  </a:lnTo>
                  <a:lnTo>
                    <a:pt x="75107" y="343662"/>
                  </a:lnTo>
                  <a:lnTo>
                    <a:pt x="116586" y="272542"/>
                  </a:lnTo>
                  <a:lnTo>
                    <a:pt x="120141" y="266319"/>
                  </a:lnTo>
                  <a:lnTo>
                    <a:pt x="118110" y="258318"/>
                  </a:lnTo>
                  <a:lnTo>
                    <a:pt x="111887" y="254762"/>
                  </a:lnTo>
                  <a:lnTo>
                    <a:pt x="105790" y="251206"/>
                  </a:lnTo>
                  <a:close/>
                </a:path>
                <a:path w="120650" h="369570">
                  <a:moveTo>
                    <a:pt x="60071" y="318026"/>
                  </a:moveTo>
                  <a:lnTo>
                    <a:pt x="48895" y="337185"/>
                  </a:lnTo>
                  <a:lnTo>
                    <a:pt x="71247" y="337185"/>
                  </a:lnTo>
                  <a:lnTo>
                    <a:pt x="60071" y="318026"/>
                  </a:lnTo>
                  <a:close/>
                </a:path>
                <a:path w="120650" h="369570">
                  <a:moveTo>
                    <a:pt x="73025" y="295819"/>
                  </a:moveTo>
                  <a:lnTo>
                    <a:pt x="60071" y="318026"/>
                  </a:lnTo>
                  <a:lnTo>
                    <a:pt x="71247" y="337185"/>
                  </a:lnTo>
                  <a:lnTo>
                    <a:pt x="73025" y="337185"/>
                  </a:lnTo>
                  <a:lnTo>
                    <a:pt x="73025" y="295819"/>
                  </a:lnTo>
                  <a:close/>
                </a:path>
                <a:path w="120650" h="369570">
                  <a:moveTo>
                    <a:pt x="73025" y="0"/>
                  </a:moveTo>
                  <a:lnTo>
                    <a:pt x="47116" y="0"/>
                  </a:lnTo>
                  <a:lnTo>
                    <a:pt x="47117" y="295819"/>
                  </a:lnTo>
                  <a:lnTo>
                    <a:pt x="60071" y="318026"/>
                  </a:lnTo>
                  <a:lnTo>
                    <a:pt x="73025" y="29581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51959" y="6194247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Product</a:t>
            </a:r>
            <a:r>
              <a:rPr sz="1400" b="1" spc="-7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terms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378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461899"/>
            <a:ext cx="432600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15" dirty="0">
                <a:latin typeface="Carlito"/>
                <a:cs typeface="Carlito"/>
              </a:rPr>
              <a:t>Product </a:t>
            </a:r>
            <a:r>
              <a:rPr sz="4400" b="0" spc="-5" dirty="0">
                <a:latin typeface="Carlito"/>
                <a:cs typeface="Carlito"/>
              </a:rPr>
              <a:t>of</a:t>
            </a:r>
            <a:r>
              <a:rPr sz="4400" b="0" spc="45" dirty="0">
                <a:latin typeface="Carlito"/>
                <a:cs typeface="Carlito"/>
              </a:rPr>
              <a:t> </a:t>
            </a:r>
            <a:r>
              <a:rPr sz="4400" b="0" spc="-5" dirty="0">
                <a:latin typeface="Carlito"/>
                <a:cs typeface="Carlito"/>
              </a:rPr>
              <a:t>Sum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1654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827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10" dirty="0">
                <a:latin typeface="Carlito"/>
                <a:cs typeface="Carlito"/>
              </a:rPr>
              <a:t>two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dirty="0">
                <a:latin typeface="Carlito"/>
                <a:cs typeface="Carlito"/>
              </a:rPr>
              <a:t>sum </a:t>
            </a:r>
            <a:r>
              <a:rPr sz="3200" spc="-5" dirty="0">
                <a:latin typeface="Carlito"/>
                <a:cs typeface="Carlito"/>
              </a:rPr>
              <a:t>terms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multiplied 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 Boolean </a:t>
            </a:r>
            <a:r>
              <a:rPr sz="3200" spc="-5" dirty="0">
                <a:latin typeface="Carlito"/>
                <a:cs typeface="Carlito"/>
              </a:rPr>
              <a:t>OR</a:t>
            </a:r>
            <a:r>
              <a:rPr sz="3200" spc="-15" dirty="0">
                <a:latin typeface="Carlito"/>
                <a:cs typeface="Carlito"/>
              </a:rPr>
              <a:t> operation.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Sum </a:t>
            </a:r>
            <a:r>
              <a:rPr sz="3200" spc="-10" dirty="0">
                <a:latin typeface="Carlito"/>
                <a:cs typeface="Carlito"/>
              </a:rPr>
              <a:t>terms are defined by </a:t>
            </a:r>
            <a:r>
              <a:rPr sz="3200" spc="-5" dirty="0">
                <a:latin typeface="Carlito"/>
                <a:cs typeface="Carlito"/>
              </a:rPr>
              <a:t>using OR </a:t>
            </a:r>
            <a:r>
              <a:rPr sz="3200" spc="-15" dirty="0">
                <a:latin typeface="Carlito"/>
                <a:cs typeface="Carlito"/>
              </a:rPr>
              <a:t>operation  </a:t>
            </a:r>
            <a:r>
              <a:rPr sz="3200" dirty="0">
                <a:latin typeface="Carlito"/>
                <a:cs typeface="Carlito"/>
              </a:rPr>
              <a:t>and the </a:t>
            </a:r>
            <a:r>
              <a:rPr sz="3200" spc="-10" dirty="0">
                <a:latin typeface="Carlito"/>
                <a:cs typeface="Carlito"/>
              </a:rPr>
              <a:t>product term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defined </a:t>
            </a:r>
            <a:r>
              <a:rPr sz="320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operation.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166" y="4826584"/>
            <a:ext cx="51742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f(A,B,C)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20" dirty="0">
                <a:latin typeface="Carlito"/>
                <a:cs typeface="Carlito"/>
              </a:rPr>
              <a:t>(A’+B) </a:t>
            </a:r>
            <a:r>
              <a:rPr sz="3200" dirty="0" smtClean="0">
                <a:latin typeface="Carlito"/>
                <a:cs typeface="Carlito"/>
              </a:rPr>
              <a:t>.</a:t>
            </a:r>
            <a:r>
              <a:rPr sz="3200" spc="20" dirty="0" smtClean="0">
                <a:latin typeface="Carlito"/>
                <a:cs typeface="Carlito"/>
              </a:rPr>
              <a:t>(</a:t>
            </a:r>
            <a:r>
              <a:rPr sz="3200" spc="20" dirty="0">
                <a:latin typeface="Carlito"/>
                <a:cs typeface="Carlito"/>
              </a:rPr>
              <a:t>B+C’)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60846" y="4231986"/>
            <a:ext cx="3654553" cy="977554"/>
            <a:chOff x="5260847" y="4495800"/>
            <a:chExt cx="1177290" cy="713740"/>
          </a:xfrm>
        </p:grpSpPr>
        <p:sp>
          <p:nvSpPr>
            <p:cNvPr id="6" name="object 6"/>
            <p:cNvSpPr/>
            <p:nvPr/>
          </p:nvSpPr>
          <p:spPr>
            <a:xfrm>
              <a:off x="5367527" y="4500625"/>
              <a:ext cx="1070543" cy="92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961" y="4517898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0847" y="4495800"/>
              <a:ext cx="315467" cy="713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58510" y="4517898"/>
              <a:ext cx="120650" cy="513080"/>
            </a:xfrm>
            <a:custGeom>
              <a:avLst/>
              <a:gdLst/>
              <a:ahLst/>
              <a:cxnLst/>
              <a:rect l="l" t="t" r="r" b="b"/>
              <a:pathLst>
                <a:path w="120650" h="513079">
                  <a:moveTo>
                    <a:pt x="14350" y="394462"/>
                  </a:moveTo>
                  <a:lnTo>
                    <a:pt x="2031" y="401700"/>
                  </a:lnTo>
                  <a:lnTo>
                    <a:pt x="0" y="409575"/>
                  </a:lnTo>
                  <a:lnTo>
                    <a:pt x="3555" y="415797"/>
                  </a:lnTo>
                  <a:lnTo>
                    <a:pt x="60071" y="512699"/>
                  </a:lnTo>
                  <a:lnTo>
                    <a:pt x="75107" y="486918"/>
                  </a:lnTo>
                  <a:lnTo>
                    <a:pt x="47116" y="486918"/>
                  </a:lnTo>
                  <a:lnTo>
                    <a:pt x="47116" y="439075"/>
                  </a:lnTo>
                  <a:lnTo>
                    <a:pt x="25908" y="402716"/>
                  </a:lnTo>
                  <a:lnTo>
                    <a:pt x="22351" y="396494"/>
                  </a:lnTo>
                  <a:lnTo>
                    <a:pt x="14350" y="394462"/>
                  </a:lnTo>
                  <a:close/>
                </a:path>
                <a:path w="120650" h="513079">
                  <a:moveTo>
                    <a:pt x="47117" y="439075"/>
                  </a:moveTo>
                  <a:lnTo>
                    <a:pt x="47116" y="486918"/>
                  </a:lnTo>
                  <a:lnTo>
                    <a:pt x="73025" y="486918"/>
                  </a:lnTo>
                  <a:lnTo>
                    <a:pt x="73025" y="480440"/>
                  </a:lnTo>
                  <a:lnTo>
                    <a:pt x="48894" y="480440"/>
                  </a:lnTo>
                  <a:lnTo>
                    <a:pt x="60071" y="461282"/>
                  </a:lnTo>
                  <a:lnTo>
                    <a:pt x="47117" y="439075"/>
                  </a:lnTo>
                  <a:close/>
                </a:path>
                <a:path w="120650" h="513079">
                  <a:moveTo>
                    <a:pt x="105790" y="394462"/>
                  </a:moveTo>
                  <a:lnTo>
                    <a:pt x="97789" y="396494"/>
                  </a:lnTo>
                  <a:lnTo>
                    <a:pt x="94234" y="402716"/>
                  </a:lnTo>
                  <a:lnTo>
                    <a:pt x="73025" y="439075"/>
                  </a:lnTo>
                  <a:lnTo>
                    <a:pt x="73025" y="486918"/>
                  </a:lnTo>
                  <a:lnTo>
                    <a:pt x="75107" y="486918"/>
                  </a:lnTo>
                  <a:lnTo>
                    <a:pt x="116586" y="415797"/>
                  </a:lnTo>
                  <a:lnTo>
                    <a:pt x="120141" y="409575"/>
                  </a:lnTo>
                  <a:lnTo>
                    <a:pt x="118110" y="401700"/>
                  </a:lnTo>
                  <a:lnTo>
                    <a:pt x="105790" y="394462"/>
                  </a:lnTo>
                  <a:close/>
                </a:path>
                <a:path w="120650" h="513079">
                  <a:moveTo>
                    <a:pt x="60071" y="461282"/>
                  </a:moveTo>
                  <a:lnTo>
                    <a:pt x="48894" y="480440"/>
                  </a:lnTo>
                  <a:lnTo>
                    <a:pt x="71247" y="480440"/>
                  </a:lnTo>
                  <a:lnTo>
                    <a:pt x="60071" y="461282"/>
                  </a:lnTo>
                  <a:close/>
                </a:path>
                <a:path w="120650" h="513079">
                  <a:moveTo>
                    <a:pt x="73025" y="439075"/>
                  </a:moveTo>
                  <a:lnTo>
                    <a:pt x="60071" y="461282"/>
                  </a:lnTo>
                  <a:lnTo>
                    <a:pt x="71247" y="480440"/>
                  </a:lnTo>
                  <a:lnTo>
                    <a:pt x="73025" y="480440"/>
                  </a:lnTo>
                  <a:lnTo>
                    <a:pt x="73025" y="439075"/>
                  </a:lnTo>
                  <a:close/>
                </a:path>
                <a:path w="120650" h="513079">
                  <a:moveTo>
                    <a:pt x="73025" y="0"/>
                  </a:moveTo>
                  <a:lnTo>
                    <a:pt x="47116" y="0"/>
                  </a:lnTo>
                  <a:lnTo>
                    <a:pt x="47117" y="439075"/>
                  </a:lnTo>
                  <a:lnTo>
                    <a:pt x="60071" y="461282"/>
                  </a:lnTo>
                  <a:lnTo>
                    <a:pt x="73025" y="43907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643628" y="5349240"/>
            <a:ext cx="948375" cy="670560"/>
            <a:chOff x="4643628" y="5349240"/>
            <a:chExt cx="1534795" cy="670560"/>
          </a:xfrm>
        </p:grpSpPr>
        <p:sp>
          <p:nvSpPr>
            <p:cNvPr id="11" name="object 11"/>
            <p:cNvSpPr/>
            <p:nvPr/>
          </p:nvSpPr>
          <p:spPr>
            <a:xfrm>
              <a:off x="4757928" y="5927090"/>
              <a:ext cx="1299154" cy="92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1362" y="5944362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3628" y="5349240"/>
              <a:ext cx="315467" cy="658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1291" y="5487162"/>
              <a:ext cx="120650" cy="457200"/>
            </a:xfrm>
            <a:custGeom>
              <a:avLst/>
              <a:gdLst/>
              <a:ahLst/>
              <a:cxnLst/>
              <a:rect l="l" t="t" r="r" b="b"/>
              <a:pathLst>
                <a:path w="120650" h="457200">
                  <a:moveTo>
                    <a:pt x="60071" y="51302"/>
                  </a:moveTo>
                  <a:lnTo>
                    <a:pt x="47117" y="73523"/>
                  </a:lnTo>
                  <a:lnTo>
                    <a:pt x="47117" y="457200"/>
                  </a:lnTo>
                  <a:lnTo>
                    <a:pt x="73025" y="457200"/>
                  </a:lnTo>
                  <a:lnTo>
                    <a:pt x="73025" y="73523"/>
                  </a:lnTo>
                  <a:lnTo>
                    <a:pt x="60071" y="51302"/>
                  </a:lnTo>
                  <a:close/>
                </a:path>
                <a:path w="120650" h="457200">
                  <a:moveTo>
                    <a:pt x="60071" y="0"/>
                  </a:moveTo>
                  <a:lnTo>
                    <a:pt x="0" y="103022"/>
                  </a:lnTo>
                  <a:lnTo>
                    <a:pt x="2032" y="110959"/>
                  </a:lnTo>
                  <a:lnTo>
                    <a:pt x="8255" y="114566"/>
                  </a:lnTo>
                  <a:lnTo>
                    <a:pt x="14350" y="118173"/>
                  </a:lnTo>
                  <a:lnTo>
                    <a:pt x="22351" y="116078"/>
                  </a:lnTo>
                  <a:lnTo>
                    <a:pt x="25908" y="109905"/>
                  </a:lnTo>
                  <a:lnTo>
                    <a:pt x="47117" y="73523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45720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523"/>
                  </a:lnTo>
                  <a:lnTo>
                    <a:pt x="94234" y="109905"/>
                  </a:lnTo>
                  <a:lnTo>
                    <a:pt x="97789" y="116078"/>
                  </a:lnTo>
                  <a:lnTo>
                    <a:pt x="105791" y="118173"/>
                  </a:lnTo>
                  <a:lnTo>
                    <a:pt x="111887" y="114566"/>
                  </a:lnTo>
                  <a:lnTo>
                    <a:pt x="118110" y="110959"/>
                  </a:lnTo>
                  <a:lnTo>
                    <a:pt x="120142" y="103022"/>
                  </a:lnTo>
                  <a:lnTo>
                    <a:pt x="75033" y="25653"/>
                  </a:lnTo>
                  <a:close/>
                </a:path>
                <a:path w="120650" h="457200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523"/>
                  </a:lnTo>
                  <a:lnTo>
                    <a:pt x="60071" y="51302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120650" h="457200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302"/>
                  </a:lnTo>
                  <a:lnTo>
                    <a:pt x="73025" y="73523"/>
                  </a:lnTo>
                  <a:lnTo>
                    <a:pt x="73025" y="32131"/>
                  </a:lnTo>
                  <a:close/>
                </a:path>
                <a:path w="120650" h="457200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302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2828" y="5349240"/>
              <a:ext cx="315467" cy="658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60491" y="5487162"/>
              <a:ext cx="120650" cy="457200"/>
            </a:xfrm>
            <a:custGeom>
              <a:avLst/>
              <a:gdLst/>
              <a:ahLst/>
              <a:cxnLst/>
              <a:rect l="l" t="t" r="r" b="b"/>
              <a:pathLst>
                <a:path w="120650" h="457200">
                  <a:moveTo>
                    <a:pt x="60071" y="51302"/>
                  </a:moveTo>
                  <a:lnTo>
                    <a:pt x="47117" y="73523"/>
                  </a:lnTo>
                  <a:lnTo>
                    <a:pt x="47117" y="457200"/>
                  </a:lnTo>
                  <a:lnTo>
                    <a:pt x="73025" y="457200"/>
                  </a:lnTo>
                  <a:lnTo>
                    <a:pt x="73025" y="73523"/>
                  </a:lnTo>
                  <a:lnTo>
                    <a:pt x="60071" y="51302"/>
                  </a:lnTo>
                  <a:close/>
                </a:path>
                <a:path w="120650" h="457200">
                  <a:moveTo>
                    <a:pt x="60071" y="0"/>
                  </a:moveTo>
                  <a:lnTo>
                    <a:pt x="0" y="103022"/>
                  </a:lnTo>
                  <a:lnTo>
                    <a:pt x="2032" y="110959"/>
                  </a:lnTo>
                  <a:lnTo>
                    <a:pt x="8255" y="114566"/>
                  </a:lnTo>
                  <a:lnTo>
                    <a:pt x="14350" y="118173"/>
                  </a:lnTo>
                  <a:lnTo>
                    <a:pt x="22351" y="116078"/>
                  </a:lnTo>
                  <a:lnTo>
                    <a:pt x="25908" y="109905"/>
                  </a:lnTo>
                  <a:lnTo>
                    <a:pt x="47117" y="73523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45720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523"/>
                  </a:lnTo>
                  <a:lnTo>
                    <a:pt x="94234" y="109905"/>
                  </a:lnTo>
                  <a:lnTo>
                    <a:pt x="97789" y="116078"/>
                  </a:lnTo>
                  <a:lnTo>
                    <a:pt x="105791" y="118173"/>
                  </a:lnTo>
                  <a:lnTo>
                    <a:pt x="111887" y="114566"/>
                  </a:lnTo>
                  <a:lnTo>
                    <a:pt x="118110" y="110959"/>
                  </a:lnTo>
                  <a:lnTo>
                    <a:pt x="120142" y="103022"/>
                  </a:lnTo>
                  <a:lnTo>
                    <a:pt x="75033" y="25653"/>
                  </a:lnTo>
                  <a:close/>
                </a:path>
                <a:path w="120650" h="457200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523"/>
                  </a:lnTo>
                  <a:lnTo>
                    <a:pt x="60071" y="51302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120650" h="457200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302"/>
                  </a:lnTo>
                  <a:lnTo>
                    <a:pt x="73025" y="73523"/>
                  </a:lnTo>
                  <a:lnTo>
                    <a:pt x="73025" y="32131"/>
                  </a:lnTo>
                  <a:close/>
                </a:path>
                <a:path w="120650" h="457200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302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84442" y="4363591"/>
            <a:ext cx="134035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P</a:t>
            </a:r>
            <a:r>
              <a:rPr sz="1400" b="1" spc="-15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odu</a:t>
            </a:r>
            <a:r>
              <a:rPr sz="1400" b="1" spc="-5" dirty="0">
                <a:latin typeface="Carlito"/>
                <a:cs typeface="Carlito"/>
              </a:rPr>
              <a:t>ct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659" y="5967171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Sum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terms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990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1899"/>
            <a:ext cx="8686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" dirty="0">
                <a:latin typeface="Carlito"/>
                <a:cs typeface="Carlito"/>
              </a:rPr>
              <a:t>Standard </a:t>
            </a:r>
            <a:r>
              <a:rPr sz="4400" b="0" spc="-5" dirty="0">
                <a:latin typeface="Carlito"/>
                <a:cs typeface="Carlito"/>
              </a:rPr>
              <a:t>SOP </a:t>
            </a:r>
            <a:r>
              <a:rPr sz="4400" b="0" dirty="0">
                <a:latin typeface="Carlito"/>
                <a:cs typeface="Carlito"/>
              </a:rPr>
              <a:t>and POS</a:t>
            </a:r>
            <a:r>
              <a:rPr sz="4400" b="0" spc="-20" dirty="0">
                <a:latin typeface="Carlito"/>
                <a:cs typeface="Carlito"/>
              </a:rPr>
              <a:t> </a:t>
            </a:r>
            <a:r>
              <a:rPr sz="4400" b="0" spc="-15" dirty="0">
                <a:latin typeface="Carlito"/>
                <a:cs typeface="Carlito"/>
              </a:rPr>
              <a:t>Forms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580630" cy="2591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canonical </a:t>
            </a:r>
            <a:r>
              <a:rPr sz="3200" spc="-15" dirty="0">
                <a:latin typeface="Carlito"/>
                <a:cs typeface="Carlito"/>
              </a:rPr>
              <a:t>forms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special cases of  </a:t>
            </a:r>
            <a:r>
              <a:rPr sz="3200" dirty="0">
                <a:latin typeface="Carlito"/>
                <a:cs typeface="Carlito"/>
              </a:rPr>
              <a:t>SOP and POS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forms</a:t>
            </a:r>
            <a:r>
              <a:rPr sz="3200" spc="-20" dirty="0" smtClean="0">
                <a:latin typeface="Carlito"/>
                <a:cs typeface="Carlito"/>
              </a:rPr>
              <a:t>.</a:t>
            </a:r>
            <a:endParaRPr lang="en-US" sz="3200" spc="-20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3200" dirty="0">
              <a:latin typeface="Carlito"/>
              <a:cs typeface="Carlito"/>
            </a:endParaRPr>
          </a:p>
          <a:p>
            <a:pPr marL="355600" marR="1803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These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also known as </a:t>
            </a:r>
            <a:r>
              <a:rPr sz="3200" spc="-15" dirty="0">
                <a:latin typeface="Carlito"/>
                <a:cs typeface="Carlito"/>
              </a:rPr>
              <a:t>standard </a:t>
            </a:r>
            <a:r>
              <a:rPr sz="3200" dirty="0">
                <a:latin typeface="Carlito"/>
                <a:cs typeface="Carlito"/>
              </a:rPr>
              <a:t>SOP and  POS </a:t>
            </a:r>
            <a:r>
              <a:rPr sz="3200" spc="-20" dirty="0">
                <a:latin typeface="Carlito"/>
                <a:cs typeface="Carlito"/>
              </a:rPr>
              <a:t>forms.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04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264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Canonical</a:t>
            </a:r>
            <a:r>
              <a:rPr sz="4400" b="0" spc="-80" dirty="0">
                <a:latin typeface="Carlito"/>
                <a:cs typeface="Carlito"/>
              </a:rPr>
              <a:t> </a:t>
            </a:r>
            <a:r>
              <a:rPr sz="4400" b="0" spc="-20" dirty="0">
                <a:latin typeface="Carlito"/>
                <a:cs typeface="Carlito"/>
              </a:rPr>
              <a:t>Form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379460" cy="4766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SOP or POS </a:t>
            </a:r>
            <a:r>
              <a:rPr sz="3200" spc="-20" dirty="0">
                <a:latin typeface="Carlito"/>
                <a:cs typeface="Carlito"/>
              </a:rPr>
              <a:t>form, </a:t>
            </a:r>
            <a:r>
              <a:rPr sz="3200" dirty="0">
                <a:latin typeface="Carlito"/>
                <a:cs typeface="Carlito"/>
              </a:rPr>
              <a:t>all individual </a:t>
            </a:r>
            <a:r>
              <a:rPr sz="3200" spc="-5" dirty="0">
                <a:latin typeface="Carlito"/>
                <a:cs typeface="Carlito"/>
              </a:rPr>
              <a:t>terms </a:t>
            </a:r>
            <a:r>
              <a:rPr sz="3200" dirty="0">
                <a:latin typeface="Carlito"/>
                <a:cs typeface="Carlito"/>
              </a:rPr>
              <a:t>do </a:t>
            </a:r>
            <a:r>
              <a:rPr sz="3200" spc="-5" dirty="0">
                <a:latin typeface="Carlito"/>
                <a:cs typeface="Carlito"/>
              </a:rPr>
              <a:t>not  </a:t>
            </a:r>
            <a:r>
              <a:rPr sz="3200" spc="-15" dirty="0">
                <a:latin typeface="Carlito"/>
                <a:cs typeface="Carlito"/>
              </a:rPr>
              <a:t>involve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literals</a:t>
            </a:r>
            <a:r>
              <a:rPr sz="3200" spc="-15" dirty="0" smtClean="0">
                <a:latin typeface="Carlito"/>
                <a:cs typeface="Carlito"/>
              </a:rPr>
              <a:t>.</a:t>
            </a:r>
            <a:endParaRPr lang="en-US" sz="3200" spc="-15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3200" dirty="0">
              <a:latin typeface="Carlito"/>
              <a:cs typeface="Carlito"/>
            </a:endParaRPr>
          </a:p>
          <a:p>
            <a:pPr marL="355600" marR="3009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For example </a:t>
            </a:r>
            <a:r>
              <a:rPr sz="3200" dirty="0">
                <a:latin typeface="Carlito"/>
                <a:cs typeface="Carlito"/>
              </a:rPr>
              <a:t>AB + </a:t>
            </a:r>
            <a:r>
              <a:rPr sz="3200" spc="-30" dirty="0">
                <a:latin typeface="Carlito"/>
                <a:cs typeface="Carlito"/>
              </a:rPr>
              <a:t>A’BC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first </a:t>
            </a:r>
            <a:r>
              <a:rPr sz="3200" spc="-10" dirty="0">
                <a:latin typeface="Carlito"/>
                <a:cs typeface="Carlito"/>
              </a:rPr>
              <a:t>product term  </a:t>
            </a:r>
            <a:r>
              <a:rPr sz="3200" dirty="0">
                <a:latin typeface="Carlito"/>
                <a:cs typeface="Carlito"/>
              </a:rPr>
              <a:t>do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spc="-15" dirty="0">
                <a:latin typeface="Carlito"/>
                <a:cs typeface="Carlito"/>
              </a:rPr>
              <a:t>contain literal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</a:t>
            </a:r>
            <a:r>
              <a:rPr sz="3200" spc="-5" dirty="0" smtClean="0">
                <a:latin typeface="Carlito"/>
                <a:cs typeface="Carlito"/>
              </a:rPr>
              <a:t>.</a:t>
            </a:r>
            <a:endParaRPr lang="en-US" sz="3200" spc="-5" dirty="0" smtClean="0">
              <a:latin typeface="Carlito"/>
              <a:cs typeface="Carlito"/>
            </a:endParaRPr>
          </a:p>
          <a:p>
            <a:pPr marL="12700" marR="30099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endParaRPr sz="3200" dirty="0">
              <a:latin typeface="Carlito"/>
              <a:cs typeface="Carlito"/>
            </a:endParaRPr>
          </a:p>
          <a:p>
            <a:pPr marL="355600" marR="33401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If each </a:t>
            </a:r>
            <a:r>
              <a:rPr sz="3200" spc="-10" dirty="0">
                <a:latin typeface="Carlito"/>
                <a:cs typeface="Carlito"/>
              </a:rPr>
              <a:t>term </a:t>
            </a:r>
            <a:r>
              <a:rPr sz="3200" dirty="0">
                <a:latin typeface="Carlito"/>
                <a:cs typeface="Carlito"/>
              </a:rPr>
              <a:t>in SOP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dirty="0">
                <a:latin typeface="Carlito"/>
                <a:cs typeface="Carlito"/>
              </a:rPr>
              <a:t>POS </a:t>
            </a:r>
            <a:r>
              <a:rPr sz="3200" spc="-15" dirty="0">
                <a:latin typeface="Carlito"/>
                <a:cs typeface="Carlito"/>
              </a:rPr>
              <a:t>contain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15" dirty="0">
                <a:latin typeface="Carlito"/>
                <a:cs typeface="Carlito"/>
              </a:rPr>
              <a:t>literals  </a:t>
            </a:r>
            <a:r>
              <a:rPr sz="3200" dirty="0">
                <a:latin typeface="Carlito"/>
                <a:cs typeface="Carlito"/>
              </a:rPr>
              <a:t>then the </a:t>
            </a:r>
            <a:r>
              <a:rPr sz="3200" spc="-10" dirty="0">
                <a:latin typeface="Carlito"/>
                <a:cs typeface="Carlito"/>
              </a:rPr>
              <a:t>expression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known as </a:t>
            </a:r>
            <a:r>
              <a:rPr sz="3200" spc="-15" dirty="0">
                <a:latin typeface="Carlito"/>
                <a:cs typeface="Carlito"/>
              </a:rPr>
              <a:t>standard </a:t>
            </a:r>
            <a:r>
              <a:rPr sz="3200" spc="-5" dirty="0">
                <a:latin typeface="Carlito"/>
                <a:cs typeface="Carlito"/>
              </a:rPr>
              <a:t>or  canonical </a:t>
            </a:r>
            <a:r>
              <a:rPr sz="3200" spc="-20" dirty="0">
                <a:latin typeface="Carlito"/>
                <a:cs typeface="Carlito"/>
              </a:rPr>
              <a:t>form.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720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112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Canonical</a:t>
            </a:r>
            <a:r>
              <a:rPr sz="4400" b="0" spc="-80" dirty="0">
                <a:latin typeface="Carlito"/>
                <a:cs typeface="Carlito"/>
              </a:rPr>
              <a:t> </a:t>
            </a:r>
            <a:r>
              <a:rPr sz="4400" b="0" spc="-20" dirty="0">
                <a:latin typeface="Carlito"/>
                <a:cs typeface="Carlito"/>
              </a:rPr>
              <a:t>Form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8487"/>
            <a:ext cx="7875270" cy="412305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23545" algn="l"/>
                <a:tab pos="424180" algn="l"/>
                <a:tab pos="2416175" algn="l"/>
              </a:tabLst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individual	</a:t>
            </a:r>
            <a:r>
              <a:rPr sz="2400" spc="-5" dirty="0">
                <a:latin typeface="Carlito"/>
                <a:cs typeface="Carlito"/>
              </a:rPr>
              <a:t>term </a:t>
            </a:r>
            <a:r>
              <a:rPr sz="2400" dirty="0">
                <a:latin typeface="Carlito"/>
                <a:cs typeface="Carlito"/>
              </a:rPr>
              <a:t>in the POS </a:t>
            </a:r>
            <a:r>
              <a:rPr sz="2400" spc="-20" dirty="0">
                <a:latin typeface="Carlito"/>
                <a:cs typeface="Carlito"/>
              </a:rPr>
              <a:t>form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Maxterm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24180" indent="-41148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23545" algn="l"/>
                <a:tab pos="424180" algn="l"/>
                <a:tab pos="2418715" algn="l"/>
              </a:tabLst>
            </a:pPr>
            <a:r>
              <a:rPr sz="2400" spc="-10" dirty="0">
                <a:latin typeface="Carlito"/>
                <a:cs typeface="Carlito"/>
              </a:rPr>
              <a:t>Each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individual	</a:t>
            </a:r>
            <a:r>
              <a:rPr sz="2400" spc="-10" dirty="0">
                <a:latin typeface="Carlito"/>
                <a:cs typeface="Carlito"/>
              </a:rPr>
              <a:t>term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SOP </a:t>
            </a:r>
            <a:r>
              <a:rPr sz="2400" spc="-15" dirty="0">
                <a:latin typeface="Carlito"/>
                <a:cs typeface="Carlito"/>
              </a:rPr>
              <a:t>form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Minterm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6350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Minterm,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look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functions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  results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14" dirty="0">
                <a:latin typeface="Carlito"/>
                <a:cs typeface="Carlito"/>
              </a:rPr>
              <a:t>“1”.</a:t>
            </a:r>
            <a:endParaRPr sz="2400" dirty="0">
              <a:latin typeface="Carlito"/>
              <a:cs typeface="Carlito"/>
            </a:endParaRPr>
          </a:p>
          <a:p>
            <a:pPr marL="355600" marR="5334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while in </a:t>
            </a:r>
            <a:r>
              <a:rPr sz="2400" spc="-5" dirty="0">
                <a:latin typeface="Carlito"/>
                <a:cs typeface="Carlito"/>
              </a:rPr>
              <a:t>Maxterm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look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  results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“0”.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b="1" dirty="0">
                <a:latin typeface="Carlito"/>
                <a:cs typeface="Carlito"/>
              </a:rPr>
              <a:t>Sum of </a:t>
            </a:r>
            <a:r>
              <a:rPr sz="2400" b="1" spc="-15" dirty="0">
                <a:latin typeface="Carlito"/>
                <a:cs typeface="Carlito"/>
              </a:rPr>
              <a:t>minterm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Sum of </a:t>
            </a:r>
            <a:r>
              <a:rPr sz="2400" spc="-10" dirty="0">
                <a:latin typeface="Carlito"/>
                <a:cs typeface="Carlito"/>
              </a:rPr>
              <a:t>products  </a:t>
            </a:r>
            <a:r>
              <a:rPr sz="2400" spc="-5" dirty="0">
                <a:latin typeface="Carlito"/>
                <a:cs typeface="Carlito"/>
              </a:rPr>
              <a:t>(SOP)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</a:p>
          <a:p>
            <a:pPr marL="355600" marR="23177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b="1" spc="-5" dirty="0">
                <a:latin typeface="Carlito"/>
                <a:cs typeface="Carlito"/>
              </a:rPr>
              <a:t>Product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Maxterm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spc="-5" dirty="0">
                <a:latin typeface="Carlito"/>
                <a:cs typeface="Carlito"/>
              </a:rPr>
              <a:t>of  sum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(POS).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9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8365"/>
            <a:ext cx="3274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Maxterms: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878484"/>
            <a:ext cx="8582660" cy="55566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70"/>
              </a:spcBef>
              <a:tabLst>
                <a:tab pos="578485" algn="l"/>
              </a:tabLst>
            </a:pPr>
            <a:r>
              <a:rPr lang="en-US" sz="2800" spc="-5" dirty="0" smtClean="0">
                <a:latin typeface="Carlito"/>
                <a:cs typeface="Carlito"/>
              </a:rPr>
              <a:t>1. 	</a:t>
            </a:r>
            <a:r>
              <a:rPr sz="2800" spc="-5" dirty="0" smtClean="0">
                <a:latin typeface="Carlito"/>
                <a:cs typeface="Carlito"/>
              </a:rPr>
              <a:t>f(A,B,C</a:t>
            </a:r>
            <a:r>
              <a:rPr sz="2800" spc="-5" dirty="0">
                <a:latin typeface="Carlito"/>
                <a:cs typeface="Carlito"/>
              </a:rPr>
              <a:t>) =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lang="en-US" sz="2800" dirty="0" smtClean="0">
                <a:latin typeface="Carlito"/>
                <a:cs typeface="Carlito"/>
              </a:rPr>
              <a:t>									           </a:t>
            </a:r>
            <a:r>
              <a:rPr sz="2800" dirty="0" smtClean="0">
                <a:latin typeface="Carlito"/>
                <a:cs typeface="Carlito"/>
              </a:rPr>
              <a:t>(</a:t>
            </a:r>
            <a:r>
              <a:rPr sz="2800" dirty="0">
                <a:latin typeface="Carlito"/>
                <a:cs typeface="Carlito"/>
              </a:rPr>
              <a:t>A+B+C).(A+B’+C).(A+B’+C’)+(A’+B’+C’)</a:t>
            </a: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2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3</a:t>
            </a:r>
            <a:r>
              <a:rPr sz="2775" spc="-157" baseline="-21021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7</a:t>
            </a: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ΠM(0,2,3,7)</a:t>
            </a:r>
            <a:endParaRPr sz="2800" dirty="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  <a:tabLst>
                <a:tab pos="575310" algn="l"/>
              </a:tabLst>
            </a:pPr>
            <a:r>
              <a:rPr sz="2800" spc="-5" dirty="0">
                <a:latin typeface="Carlito"/>
                <a:cs typeface="Carlito"/>
              </a:rPr>
              <a:t>2.	f(A,B,C)=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lang="en-US" sz="2800" spc="35" dirty="0" smtClean="0">
                <a:latin typeface="Carlito"/>
                <a:cs typeface="Carlito"/>
              </a:rPr>
              <a:t>   				          					</a:t>
            </a:r>
            <a:r>
              <a:rPr sz="2800" spc="5" dirty="0" smtClean="0">
                <a:latin typeface="Carlito"/>
                <a:cs typeface="Carlito"/>
              </a:rPr>
              <a:t>(</a:t>
            </a:r>
            <a:r>
              <a:rPr sz="2800" spc="5" dirty="0">
                <a:latin typeface="Carlito"/>
                <a:cs typeface="Carlito"/>
              </a:rPr>
              <a:t>A+B+C’).(A+B’+C’).(</a:t>
            </a:r>
            <a:r>
              <a:rPr sz="2800" spc="5" dirty="0" smtClean="0">
                <a:latin typeface="Carlito"/>
                <a:cs typeface="Carlito"/>
              </a:rPr>
              <a:t>A</a:t>
            </a:r>
            <a:r>
              <a:rPr lang="en-US" sz="2800" spc="5" dirty="0">
                <a:latin typeface="Carlito"/>
                <a:cs typeface="Carlito"/>
              </a:rPr>
              <a:t>’</a:t>
            </a:r>
            <a:r>
              <a:rPr sz="2800" spc="5" dirty="0" smtClean="0">
                <a:latin typeface="Carlito"/>
                <a:cs typeface="Carlito"/>
              </a:rPr>
              <a:t>+B+C</a:t>
            </a:r>
            <a:r>
              <a:rPr sz="2800" spc="5" dirty="0">
                <a:latin typeface="Carlito"/>
                <a:cs typeface="Carlito"/>
              </a:rPr>
              <a:t>’).(A’+B’+C’)</a:t>
            </a:r>
            <a:endParaRPr sz="2800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1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3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5</a:t>
            </a:r>
            <a:r>
              <a:rPr sz="2775" spc="-157" baseline="-21021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7</a:t>
            </a: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ΠM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(1,3,5,7)</a:t>
            </a:r>
            <a:endParaRPr sz="2800" dirty="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  <a:tabLst>
                <a:tab pos="577215" algn="l"/>
              </a:tabLst>
            </a:pPr>
            <a:r>
              <a:rPr sz="2800" spc="-5" dirty="0">
                <a:latin typeface="Carlito"/>
                <a:cs typeface="Carlito"/>
              </a:rPr>
              <a:t>3.	f(A,B,C)=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(A+B+C).(A+B’+C).(A+B’+C’).(A’+B’+C)</a:t>
            </a:r>
            <a:endParaRPr sz="2800" dirty="0">
              <a:latin typeface="Carlito"/>
              <a:cs typeface="Carlito"/>
            </a:endParaRPr>
          </a:p>
          <a:p>
            <a:pPr marL="18923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2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3</a:t>
            </a:r>
            <a:r>
              <a:rPr sz="2775" spc="-157" baseline="-21021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775" baseline="-21021" dirty="0">
                <a:latin typeface="Carlito"/>
                <a:cs typeface="Carlito"/>
              </a:rPr>
              <a:t>6</a:t>
            </a:r>
          </a:p>
          <a:p>
            <a:pPr marL="18923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ΠM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(0,2,3,6)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3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755650"/>
          <a:ext cx="8229600" cy="5638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490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Minterms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Maxterms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6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A’B’C’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0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4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A+B+C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0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49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A’B’C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1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417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A+B+C’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1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49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A’BC’ = 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2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A+B’+C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2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A’BC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3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249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A+B’+C’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3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491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AB’C’ =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4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059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A’+B+C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4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491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AB’C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5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6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A’+B+C’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5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567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15" dirty="0">
                          <a:latin typeface="Carlito"/>
                          <a:cs typeface="Carlito"/>
                        </a:rPr>
                        <a:t>ABC’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6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A’+B’+C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6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541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ABC =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baseline="-20833" dirty="0">
                          <a:latin typeface="Carlito"/>
                          <a:cs typeface="Carlito"/>
                        </a:rPr>
                        <a:t>7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8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A’+B’+C’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7" baseline="-20833" dirty="0">
                          <a:latin typeface="Carlito"/>
                          <a:cs typeface="Carlito"/>
                        </a:rPr>
                        <a:t>7</a:t>
                      </a:r>
                      <a:endParaRPr sz="1800" baseline="-20833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383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Carlito</vt:lpstr>
      <vt:lpstr>Office Theme</vt:lpstr>
      <vt:lpstr>PowerPoint Presentation</vt:lpstr>
      <vt:lpstr>PowerPoint Presentation</vt:lpstr>
      <vt:lpstr>Sum of Product</vt:lpstr>
      <vt:lpstr>Product of Sum</vt:lpstr>
      <vt:lpstr>Standard SOP and POS Forms</vt:lpstr>
      <vt:lpstr>Canonical Form</vt:lpstr>
      <vt:lpstr>Canonical Form</vt:lpstr>
      <vt:lpstr>Maxterms: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</dc:creator>
  <cp:lastModifiedBy>HN</cp:lastModifiedBy>
  <cp:revision>11</cp:revision>
  <dcterms:created xsi:type="dcterms:W3CDTF">2020-07-05T12:41:34Z</dcterms:created>
  <dcterms:modified xsi:type="dcterms:W3CDTF">2020-12-19T13:41:14Z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2020-07-05T00:00:00Z</vt:filetime>
  </property>
</Properties>
</file>