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4"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0AB7A03-535E-42E3-9DE7-D1326C4072BD}" type="datetimeFigureOut">
              <a:rPr lang="en-US" smtClean="0"/>
              <a:t>11/15/2022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A94EF3F-65AE-40A0-80A2-3C06513B116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AB7A03-535E-42E3-9DE7-D1326C4072B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EF3F-65AE-40A0-80A2-3C06513B11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A94EF3F-65AE-40A0-80A2-3C06513B116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AB7A03-535E-42E3-9DE7-D1326C4072B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0AB7A03-535E-42E3-9DE7-D1326C4072BD}"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A94EF3F-65AE-40A0-80A2-3C06513B116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0AB7A03-535E-42E3-9DE7-D1326C4072BD}" type="datetimeFigureOut">
              <a:rPr lang="en-US" smtClean="0"/>
              <a:t>11/15/2022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A94EF3F-65AE-40A0-80A2-3C06513B116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0AB7A03-535E-42E3-9DE7-D1326C4072BD}"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EF3F-65AE-40A0-80A2-3C06513B116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0AB7A03-535E-42E3-9DE7-D1326C4072BD}" type="datetimeFigureOut">
              <a:rPr lang="en-US" smtClean="0"/>
              <a:t>11/15/2022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A94EF3F-65AE-40A0-80A2-3C06513B116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AB7A03-535E-42E3-9DE7-D1326C4072BD}"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A94EF3F-65AE-40A0-80A2-3C06513B11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0AB7A03-535E-42E3-9DE7-D1326C4072BD}"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A94EF3F-65AE-40A0-80A2-3C06513B11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A94EF3F-65AE-40A0-80A2-3C06513B116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0AB7A03-535E-42E3-9DE7-D1326C4072BD}" type="datetimeFigureOut">
              <a:rPr lang="en-US" smtClean="0"/>
              <a:t>11/15/2022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A94EF3F-65AE-40A0-80A2-3C06513B116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0AB7A03-535E-42E3-9DE7-D1326C4072BD}" type="datetimeFigureOut">
              <a:rPr lang="en-US" smtClean="0"/>
              <a:t>11/15/2022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0AB7A03-535E-42E3-9DE7-D1326C4072BD}" type="datetimeFigureOut">
              <a:rPr lang="en-US" smtClean="0"/>
              <a:t>11/15/2022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A94EF3F-65AE-40A0-80A2-3C06513B116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confidence?</a:t>
            </a:r>
            <a:endParaRPr lang="en-US" b="1"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184902" y="1527175"/>
            <a:ext cx="673768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162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b="1" dirty="0" smtClean="0"/>
              <a:t>Why confidence is needed in communication</a:t>
            </a:r>
            <a:endParaRPr lang="en-US" b="1" dirty="0"/>
          </a:p>
        </p:txBody>
      </p:sp>
      <p:sp>
        <p:nvSpPr>
          <p:cNvPr id="3" name="Content Placeholder 2"/>
          <p:cNvSpPr>
            <a:spLocks noGrp="1"/>
          </p:cNvSpPr>
          <p:nvPr>
            <p:ph sz="quarter" idx="1"/>
          </p:nvPr>
        </p:nvSpPr>
        <p:spPr/>
        <p:txBody>
          <a:bodyPr/>
          <a:lstStyle/>
          <a:p>
            <a:pPr>
              <a:buFont typeface="Arial"/>
              <a:buChar char="•"/>
            </a:pPr>
            <a:r>
              <a:rPr lang="en-US" b="1" dirty="0">
                <a:solidFill>
                  <a:srgbClr val="272727"/>
                </a:solidFill>
                <a:latin typeface="metanormallf-romanregular"/>
              </a:rPr>
              <a:t>You’ll communicate more effectively: </a:t>
            </a:r>
            <a:endParaRPr lang="en-US" b="1" dirty="0" smtClean="0">
              <a:solidFill>
                <a:srgbClr val="272727"/>
              </a:solidFill>
              <a:latin typeface="metanormallf-romanregular"/>
            </a:endParaRPr>
          </a:p>
          <a:p>
            <a:pPr marL="0" indent="0">
              <a:buNone/>
            </a:pPr>
            <a:r>
              <a:rPr lang="en-US" b="1" dirty="0" smtClean="0">
                <a:solidFill>
                  <a:srgbClr val="272727"/>
                </a:solidFill>
                <a:latin typeface="metanormallf-romanregular"/>
              </a:rPr>
              <a:t>Confidence </a:t>
            </a:r>
            <a:r>
              <a:rPr lang="en-US" b="1" dirty="0">
                <a:solidFill>
                  <a:srgbClr val="272727"/>
                </a:solidFill>
                <a:latin typeface="metanormallf-romanregular"/>
              </a:rPr>
              <a:t>allows you to speak concisely and with clarity. Professionals who communicate with confidence can convey what they want to their clients and co-workers in a clear and efficient manner. Effective communication is critically important for career advancement.</a:t>
            </a:r>
          </a:p>
          <a:p>
            <a:pPr marL="0" indent="0">
              <a:buNone/>
            </a:pPr>
            <a:endParaRPr lang="en-US" b="1" dirty="0"/>
          </a:p>
        </p:txBody>
      </p:sp>
    </p:spTree>
    <p:extLst>
      <p:ext uri="{BB962C8B-B14F-4D97-AF65-F5344CB8AC3E}">
        <p14:creationId xmlns:p14="http://schemas.microsoft.com/office/powerpoint/2010/main" val="2868271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communicate with confidence</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smtClean="0">
                <a:solidFill>
                  <a:srgbClr val="212529"/>
                </a:solidFill>
                <a:latin typeface="-apple-system"/>
              </a:rPr>
              <a:t>Communicate clearly</a:t>
            </a:r>
          </a:p>
          <a:p>
            <a:pPr>
              <a:buFont typeface="Arial"/>
              <a:buChar char="•"/>
            </a:pPr>
            <a:r>
              <a:rPr lang="en-US" dirty="0" smtClean="0">
                <a:solidFill>
                  <a:srgbClr val="212529"/>
                </a:solidFill>
                <a:latin typeface="-apple-system"/>
              </a:rPr>
              <a:t>Maintain </a:t>
            </a:r>
            <a:r>
              <a:rPr lang="en-US" dirty="0">
                <a:solidFill>
                  <a:srgbClr val="212529"/>
                </a:solidFill>
                <a:latin typeface="-apple-system"/>
              </a:rPr>
              <a:t>eye contact and smile while you’re speaking.</a:t>
            </a:r>
          </a:p>
          <a:p>
            <a:pPr>
              <a:buFont typeface="Arial"/>
              <a:buChar char="•"/>
            </a:pPr>
            <a:r>
              <a:rPr lang="en-US" dirty="0" smtClean="0">
                <a:solidFill>
                  <a:srgbClr val="212529"/>
                </a:solidFill>
                <a:latin typeface="-apple-system"/>
              </a:rPr>
              <a:t>Don’t </a:t>
            </a:r>
            <a:r>
              <a:rPr lang="en-US" dirty="0">
                <a:solidFill>
                  <a:srgbClr val="212529"/>
                </a:solidFill>
                <a:latin typeface="-apple-system"/>
              </a:rPr>
              <a:t>use ‘maybe’ words like ‘just’, ‘perhaps’ or ‘like’ as it can undersell what you’re trying to say.</a:t>
            </a:r>
          </a:p>
          <a:p>
            <a:r>
              <a:rPr lang="en-US" b="1" dirty="0">
                <a:solidFill>
                  <a:srgbClr val="212529"/>
                </a:solidFill>
                <a:latin typeface="-apple-system"/>
              </a:rPr>
              <a:t>Provoke </a:t>
            </a:r>
            <a:r>
              <a:rPr lang="en-US" b="1" dirty="0" smtClean="0">
                <a:solidFill>
                  <a:srgbClr val="212529"/>
                </a:solidFill>
                <a:latin typeface="-apple-system"/>
              </a:rPr>
              <a:t>Questioning</a:t>
            </a:r>
          </a:p>
          <a:p>
            <a:r>
              <a:rPr lang="en-US" b="1" dirty="0" smtClean="0">
                <a:solidFill>
                  <a:srgbClr val="212529"/>
                </a:solidFill>
                <a:latin typeface="-apple-system"/>
              </a:rPr>
              <a:t>Self- esteem is key</a:t>
            </a:r>
          </a:p>
          <a:p>
            <a:r>
              <a:rPr lang="en-US" b="1" dirty="0" smtClean="0">
                <a:solidFill>
                  <a:srgbClr val="212529"/>
                </a:solidFill>
                <a:latin typeface="-apple-system"/>
              </a:rPr>
              <a:t>Be prepared</a:t>
            </a:r>
          </a:p>
          <a:p>
            <a:r>
              <a:rPr lang="en-US" b="1" dirty="0" smtClean="0">
                <a:solidFill>
                  <a:srgbClr val="212529"/>
                </a:solidFill>
                <a:latin typeface="-apple-system"/>
              </a:rPr>
              <a:t>Focus on your message that you want to share</a:t>
            </a:r>
          </a:p>
          <a:p>
            <a:endParaRPr lang="en-US" b="1" dirty="0">
              <a:solidFill>
                <a:srgbClr val="212529"/>
              </a:solidFill>
              <a:latin typeface="-apple-system"/>
            </a:endParaRPr>
          </a:p>
          <a:p>
            <a:endParaRPr lang="en-US" dirty="0"/>
          </a:p>
        </p:txBody>
      </p:sp>
    </p:spTree>
    <p:extLst>
      <p:ext uri="{BB962C8B-B14F-4D97-AF65-F5344CB8AC3E}">
        <p14:creationId xmlns:p14="http://schemas.microsoft.com/office/powerpoint/2010/main" val="117034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8A1D9">
                    <a:shade val="75000"/>
                  </a:srgbClr>
                </a:solidFill>
              </a:rPr>
              <a:t>How to communicate with confidence</a:t>
            </a:r>
            <a:endParaRPr lang="en-US" dirty="0"/>
          </a:p>
        </p:txBody>
      </p:sp>
      <p:sp>
        <p:nvSpPr>
          <p:cNvPr id="3" name="Content Placeholder 2"/>
          <p:cNvSpPr>
            <a:spLocks noGrp="1"/>
          </p:cNvSpPr>
          <p:nvPr>
            <p:ph sz="quarter" idx="1"/>
          </p:nvPr>
        </p:nvSpPr>
        <p:spPr/>
        <p:txBody>
          <a:bodyPr/>
          <a:lstStyle/>
          <a:p>
            <a:r>
              <a:rPr lang="en-US" b="1" dirty="0" smtClean="0">
                <a:solidFill>
                  <a:srgbClr val="212529"/>
                </a:solidFill>
                <a:latin typeface="Segoe UI"/>
              </a:rPr>
              <a:t>Body language</a:t>
            </a:r>
          </a:p>
          <a:p>
            <a:pPr marL="0" indent="0">
              <a:buNone/>
            </a:pPr>
            <a:r>
              <a:rPr lang="en-US" dirty="0" smtClean="0">
                <a:solidFill>
                  <a:srgbClr val="212529"/>
                </a:solidFill>
                <a:latin typeface="Segoe UI"/>
              </a:rPr>
              <a:t>Think </a:t>
            </a:r>
            <a:r>
              <a:rPr lang="en-US" dirty="0">
                <a:solidFill>
                  <a:srgbClr val="212529"/>
                </a:solidFill>
                <a:latin typeface="Segoe UI"/>
              </a:rPr>
              <a:t>about your posture, make eye contact with others, smile, and take the time to pause before you speak</a:t>
            </a:r>
            <a:r>
              <a:rPr lang="en-US" dirty="0" smtClean="0">
                <a:solidFill>
                  <a:srgbClr val="212529"/>
                </a:solidFill>
                <a:latin typeface="Segoe UI"/>
              </a:rPr>
              <a:t>.</a:t>
            </a:r>
          </a:p>
          <a:p>
            <a:r>
              <a:rPr lang="en-US" b="1" dirty="0" smtClean="0">
                <a:solidFill>
                  <a:srgbClr val="212529"/>
                </a:solidFill>
                <a:latin typeface="Segoe UI"/>
              </a:rPr>
              <a:t>Keep your mentor in mind</a:t>
            </a:r>
            <a:endParaRPr lang="en-US" b="1" dirty="0">
              <a:solidFill>
                <a:srgbClr val="212529"/>
              </a:solidFill>
              <a:latin typeface="Segoe UI"/>
            </a:endParaRPr>
          </a:p>
          <a:p>
            <a:pPr marL="0" indent="0">
              <a:buNone/>
            </a:pPr>
            <a:r>
              <a:rPr lang="en-US" dirty="0">
                <a:solidFill>
                  <a:srgbClr val="212529"/>
                </a:solidFill>
                <a:latin typeface="Segoe UI"/>
              </a:rPr>
              <a:t>Think about someone you admire at work – perhaps a mentor or manager. How do they hold people’s attention when they communicate? Pay attention to the ways they present information, ask questions, or </a:t>
            </a:r>
            <a:r>
              <a:rPr lang="en-US" dirty="0" err="1">
                <a:solidFill>
                  <a:srgbClr val="212529"/>
                </a:solidFill>
                <a:latin typeface="Segoe UI"/>
              </a:rPr>
              <a:t>summarise</a:t>
            </a:r>
            <a:r>
              <a:rPr lang="en-US" dirty="0">
                <a:solidFill>
                  <a:srgbClr val="212529"/>
                </a:solidFill>
                <a:latin typeface="Segoe UI"/>
              </a:rPr>
              <a:t> actions in a meeting.</a:t>
            </a:r>
            <a:endParaRPr lang="en-US" dirty="0"/>
          </a:p>
        </p:txBody>
      </p:sp>
    </p:spTree>
    <p:extLst>
      <p:ext uri="{BB962C8B-B14F-4D97-AF65-F5344CB8AC3E}">
        <p14:creationId xmlns:p14="http://schemas.microsoft.com/office/powerpoint/2010/main" val="3524137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t>Definition  </a:t>
            </a:r>
            <a:endParaRPr lang="en-US" b="1" dirty="0"/>
          </a:p>
        </p:txBody>
      </p:sp>
      <p:sp>
        <p:nvSpPr>
          <p:cNvPr id="3" name="Content Placeholder 2"/>
          <p:cNvSpPr>
            <a:spLocks noGrp="1"/>
          </p:cNvSpPr>
          <p:nvPr>
            <p:ph sz="quarter" idx="1"/>
          </p:nvPr>
        </p:nvSpPr>
        <p:spPr>
          <a:xfrm>
            <a:off x="457200" y="1371600"/>
            <a:ext cx="8229600" cy="4754563"/>
          </a:xfrm>
        </p:spPr>
        <p:txBody>
          <a:bodyPr>
            <a:normAutofit/>
          </a:bodyPr>
          <a:lstStyle/>
          <a:p>
            <a:pPr lvl="0"/>
            <a:r>
              <a:rPr lang="en-US" dirty="0">
                <a:solidFill>
                  <a:prstClr val="black"/>
                </a:solidFill>
              </a:rPr>
              <a:t>confidence is a state of mind. Positive thinking, practice, training, knowledge and talking to other people are all useful ways to help improve or boost your confidence levels.</a:t>
            </a:r>
          </a:p>
          <a:p>
            <a:pPr lvl="0"/>
            <a:endParaRPr lang="en-US" dirty="0">
              <a:solidFill>
                <a:prstClr val="black"/>
              </a:solidFill>
            </a:endParaRPr>
          </a:p>
          <a:p>
            <a:pPr lvl="0"/>
            <a:r>
              <a:rPr lang="en-US" dirty="0">
                <a:solidFill>
                  <a:prstClr val="black"/>
                </a:solidFill>
              </a:rPr>
              <a:t>Confidence comes from feelings of well-being, acceptance of your body and mind (your self-esteem) and belief in your own ability, skills and experience. </a:t>
            </a:r>
          </a:p>
          <a:p>
            <a:endParaRPr lang="en-US" dirty="0"/>
          </a:p>
        </p:txBody>
      </p:sp>
    </p:spTree>
    <p:extLst>
      <p:ext uri="{BB962C8B-B14F-4D97-AF65-F5344CB8AC3E}">
        <p14:creationId xmlns:p14="http://schemas.microsoft.com/office/powerpoint/2010/main" val="1253317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a:t>
            </a:r>
            <a:r>
              <a:rPr lang="en-US" dirty="0" smtClean="0"/>
              <a:t> </a:t>
            </a:r>
            <a:r>
              <a:rPr lang="en-US" b="1" dirty="0" smtClean="0"/>
              <a:t>esteem</a:t>
            </a:r>
            <a:r>
              <a:rPr lang="en-US" dirty="0" smtClean="0"/>
              <a:t> </a:t>
            </a:r>
            <a:endParaRPr lang="en-US" dirty="0"/>
          </a:p>
        </p:txBody>
      </p:sp>
      <p:sp>
        <p:nvSpPr>
          <p:cNvPr id="3" name="Content Placeholder 2"/>
          <p:cNvSpPr>
            <a:spLocks noGrp="1"/>
          </p:cNvSpPr>
          <p:nvPr>
            <p:ph sz="quarter" idx="1"/>
          </p:nvPr>
        </p:nvSpPr>
        <p:spPr/>
        <p:txBody>
          <a:bodyPr>
            <a:noAutofit/>
          </a:bodyPr>
          <a:lstStyle/>
          <a:p>
            <a:pPr>
              <a:buFont typeface="Arial"/>
              <a:buChar char="•"/>
            </a:pPr>
            <a:r>
              <a:rPr lang="en-US" sz="2400" b="0" i="0" dirty="0" smtClean="0">
                <a:solidFill>
                  <a:srgbClr val="222222"/>
                </a:solidFill>
                <a:effectLst/>
                <a:latin typeface="VIC-Regular"/>
              </a:rPr>
              <a:t>Self-esteem is your opinion of yourself.</a:t>
            </a:r>
          </a:p>
          <a:p>
            <a:r>
              <a:rPr lang="en-US" sz="2400" b="1" i="0" dirty="0" smtClean="0">
                <a:solidFill>
                  <a:srgbClr val="333333"/>
                </a:solidFill>
                <a:effectLst/>
                <a:latin typeface="Georgia"/>
              </a:rPr>
              <a:t>Rumination</a:t>
            </a:r>
            <a:r>
              <a:rPr lang="en-US" sz="2400" b="0" i="0" dirty="0" smtClean="0">
                <a:solidFill>
                  <a:srgbClr val="333333"/>
                </a:solidFill>
                <a:effectLst/>
                <a:latin typeface="Georgia"/>
              </a:rPr>
              <a:t> is the habit of hanging on to the negative things that happened in the past and retelling the story to yourself again and again.</a:t>
            </a:r>
          </a:p>
          <a:p>
            <a:r>
              <a:rPr lang="en-US" sz="2400" b="1" dirty="0">
                <a:solidFill>
                  <a:srgbClr val="222222"/>
                </a:solidFill>
                <a:latin typeface="VIC-SemiBold"/>
              </a:rPr>
              <a:t>Low self- esteem brings: </a:t>
            </a:r>
          </a:p>
          <a:p>
            <a:r>
              <a:rPr lang="en-US" sz="2400" b="1" dirty="0">
                <a:solidFill>
                  <a:srgbClr val="222222"/>
                </a:solidFill>
                <a:latin typeface="VIC-SemiBold"/>
              </a:rPr>
              <a:t> negative feeling </a:t>
            </a:r>
          </a:p>
          <a:p>
            <a:r>
              <a:rPr lang="en-US" sz="2400" b="1" dirty="0">
                <a:solidFill>
                  <a:srgbClr val="222222"/>
                </a:solidFill>
                <a:latin typeface="VIC-SemiBold"/>
              </a:rPr>
              <a:t>Relationship problems</a:t>
            </a:r>
          </a:p>
          <a:p>
            <a:r>
              <a:rPr lang="en-US" sz="2400" b="1" dirty="0">
                <a:solidFill>
                  <a:srgbClr val="222222"/>
                </a:solidFill>
                <a:latin typeface="VIC-SemiBold"/>
              </a:rPr>
              <a:t>Fear of </a:t>
            </a:r>
            <a:r>
              <a:rPr lang="en-US" sz="2400" b="1" dirty="0" smtClean="0">
                <a:solidFill>
                  <a:srgbClr val="222222"/>
                </a:solidFill>
                <a:latin typeface="VIC-SemiBold"/>
              </a:rPr>
              <a:t>trying</a:t>
            </a:r>
            <a:endParaRPr lang="en-US" sz="2400" b="1" dirty="0">
              <a:solidFill>
                <a:srgbClr val="222222"/>
              </a:solidFill>
              <a:latin typeface="VIC-SemiBold"/>
            </a:endParaRPr>
          </a:p>
          <a:p>
            <a:r>
              <a:rPr lang="en-US" sz="2400" b="1" dirty="0">
                <a:solidFill>
                  <a:srgbClr val="222222"/>
                </a:solidFill>
                <a:latin typeface="VIC-SemiBold"/>
              </a:rPr>
              <a:t> </a:t>
            </a:r>
            <a:r>
              <a:rPr lang="en-US" sz="2400" b="1" dirty="0" smtClean="0">
                <a:solidFill>
                  <a:srgbClr val="222222"/>
                </a:solidFill>
                <a:latin typeface="VIC-SemiBold"/>
              </a:rPr>
              <a:t>Perfectionism</a:t>
            </a:r>
          </a:p>
          <a:p>
            <a:r>
              <a:rPr lang="en-US" sz="2400" b="1" i="0" dirty="0" smtClean="0">
                <a:solidFill>
                  <a:srgbClr val="222222"/>
                </a:solidFill>
                <a:effectLst/>
                <a:latin typeface="VIC-SemiBold"/>
              </a:rPr>
              <a:t>Fear of judgment</a:t>
            </a:r>
          </a:p>
          <a:p>
            <a:r>
              <a:rPr lang="en-US" sz="2400" b="0" i="0" dirty="0" smtClean="0">
                <a:solidFill>
                  <a:srgbClr val="222222"/>
                </a:solidFill>
                <a:effectLst/>
                <a:latin typeface="VIC-Regular"/>
              </a:rPr>
              <a:t> </a:t>
            </a:r>
            <a:r>
              <a:rPr lang="en-US" sz="2400" b="1" i="0" dirty="0" smtClean="0">
                <a:solidFill>
                  <a:srgbClr val="222222"/>
                </a:solidFill>
                <a:effectLst/>
                <a:latin typeface="VIC-SemiBold"/>
              </a:rPr>
              <a:t>Lack of self-care</a:t>
            </a:r>
            <a:r>
              <a:rPr lang="en-US" sz="2400" b="0" i="0" dirty="0" smtClean="0">
                <a:solidFill>
                  <a:srgbClr val="222222"/>
                </a:solidFill>
                <a:effectLst/>
                <a:latin typeface="VIC-Regular"/>
              </a:rPr>
              <a:t> </a:t>
            </a:r>
          </a:p>
          <a:p>
            <a:endParaRPr lang="en-US" sz="2400" b="1" dirty="0">
              <a:solidFill>
                <a:srgbClr val="222222"/>
              </a:solidFill>
              <a:latin typeface="VIC-SemiBold"/>
            </a:endParaRPr>
          </a:p>
          <a:p>
            <a:endParaRPr lang="en-US" sz="2400" b="1" dirty="0">
              <a:solidFill>
                <a:srgbClr val="222222"/>
              </a:solidFill>
              <a:latin typeface="VIC-SemiBold"/>
            </a:endParaRPr>
          </a:p>
        </p:txBody>
      </p:sp>
    </p:spTree>
    <p:extLst>
      <p:ext uri="{BB962C8B-B14F-4D97-AF65-F5344CB8AC3E}">
        <p14:creationId xmlns:p14="http://schemas.microsoft.com/office/powerpoint/2010/main" val="1671892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Low </a:t>
            </a:r>
            <a:r>
              <a:rPr lang="en-US" b="1" dirty="0" smtClean="0"/>
              <a:t>Confidence</a:t>
            </a:r>
            <a:endParaRPr lang="en-US" b="1" dirty="0"/>
          </a:p>
        </p:txBody>
      </p:sp>
      <p:sp>
        <p:nvSpPr>
          <p:cNvPr id="3" name="Content Placeholder 2"/>
          <p:cNvSpPr>
            <a:spLocks noGrp="1"/>
          </p:cNvSpPr>
          <p:nvPr>
            <p:ph sz="quarter" idx="1"/>
          </p:nvPr>
        </p:nvSpPr>
        <p:spPr/>
        <p:txBody>
          <a:bodyPr/>
          <a:lstStyle/>
          <a:p>
            <a:r>
              <a:rPr lang="en-US" b="0" i="0" dirty="0" smtClean="0">
                <a:solidFill>
                  <a:srgbClr val="2B2B2B"/>
                </a:solidFill>
                <a:effectLst/>
                <a:latin typeface="Roboto"/>
              </a:rPr>
              <a:t>Low self-confidence can result in:</a:t>
            </a:r>
          </a:p>
          <a:p>
            <a:pPr>
              <a:buFont typeface="Arial"/>
              <a:buChar char="•"/>
            </a:pPr>
            <a:r>
              <a:rPr lang="en-US" b="0" i="0" dirty="0" smtClean="0">
                <a:solidFill>
                  <a:srgbClr val="2B2B2B"/>
                </a:solidFill>
                <a:effectLst/>
                <a:latin typeface="Roboto"/>
              </a:rPr>
              <a:t>Shyness</a:t>
            </a:r>
          </a:p>
          <a:p>
            <a:pPr>
              <a:buFont typeface="Arial"/>
              <a:buChar char="•"/>
            </a:pPr>
            <a:r>
              <a:rPr lang="en-US" b="1" i="0" dirty="0" smtClean="0">
                <a:solidFill>
                  <a:srgbClr val="2B2B2B"/>
                </a:solidFill>
                <a:effectLst/>
                <a:latin typeface="Roboto"/>
              </a:rPr>
              <a:t>Communication difficulties</a:t>
            </a:r>
          </a:p>
          <a:p>
            <a:pPr>
              <a:buFont typeface="Arial"/>
              <a:buChar char="•"/>
            </a:pPr>
            <a:r>
              <a:rPr lang="en-US" b="0" i="0" dirty="0" smtClean="0">
                <a:solidFill>
                  <a:srgbClr val="2B2B2B"/>
                </a:solidFill>
                <a:effectLst/>
                <a:latin typeface="Roboto"/>
              </a:rPr>
              <a:t>Social anxiety</a:t>
            </a:r>
          </a:p>
          <a:p>
            <a:pPr>
              <a:buFont typeface="Arial"/>
              <a:buChar char="•"/>
            </a:pPr>
            <a:r>
              <a:rPr lang="en-US" b="0" i="0" dirty="0" smtClean="0">
                <a:solidFill>
                  <a:srgbClr val="2B2B2B"/>
                </a:solidFill>
                <a:effectLst/>
                <a:latin typeface="Roboto"/>
              </a:rPr>
              <a:t>Lack of assertiveness.</a:t>
            </a:r>
          </a:p>
          <a:p>
            <a:pPr marL="0" indent="0">
              <a:buNone/>
            </a:pPr>
            <a:endParaRPr lang="en-US" dirty="0"/>
          </a:p>
        </p:txBody>
      </p:sp>
    </p:spTree>
    <p:extLst>
      <p:ext uri="{BB962C8B-B14F-4D97-AF65-F5344CB8AC3E}">
        <p14:creationId xmlns:p14="http://schemas.microsoft.com/office/powerpoint/2010/main" val="131017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Interpersonal Communication </a:t>
            </a:r>
            <a:endParaRPr lang="en-US" b="1" dirty="0"/>
          </a:p>
        </p:txBody>
      </p:sp>
      <p:sp>
        <p:nvSpPr>
          <p:cNvPr id="3" name="Content Placeholder 2"/>
          <p:cNvSpPr>
            <a:spLocks noGrp="1"/>
          </p:cNvSpPr>
          <p:nvPr>
            <p:ph sz="quarter" idx="1"/>
          </p:nvPr>
        </p:nvSpPr>
        <p:spPr/>
        <p:txBody>
          <a:bodyPr/>
          <a:lstStyle/>
          <a:p>
            <a:r>
              <a:rPr lang="en-US" b="1" dirty="0">
                <a:solidFill>
                  <a:srgbClr val="121212"/>
                </a:solidFill>
                <a:latin typeface="vista-sans"/>
              </a:rPr>
              <a:t>Interpersonal communication is the communication where exchange of ideas and information happens between two or more people by way of any channel. This can be face to face, online, over the phone, or in written forms as well</a:t>
            </a:r>
            <a:r>
              <a:rPr lang="en-US" b="1" dirty="0" smtClean="0">
                <a:solidFill>
                  <a:srgbClr val="121212"/>
                </a:solidFill>
                <a:latin typeface="vista-sans"/>
              </a:rPr>
              <a:t>.</a:t>
            </a:r>
          </a:p>
          <a:p>
            <a:endParaRPr lang="en-US" b="1" dirty="0" smtClean="0">
              <a:solidFill>
                <a:srgbClr val="121212"/>
              </a:solidFill>
              <a:latin typeface="vista-sans"/>
            </a:endParaRPr>
          </a:p>
          <a:p>
            <a:r>
              <a:rPr lang="en-US" b="1" dirty="0" smtClean="0">
                <a:solidFill>
                  <a:srgbClr val="121212"/>
                </a:solidFill>
                <a:latin typeface="vista-sans"/>
              </a:rPr>
              <a:t>There are four types of Interpersonal communication.</a:t>
            </a:r>
          </a:p>
          <a:p>
            <a:endParaRPr lang="en-US" b="1" dirty="0"/>
          </a:p>
        </p:txBody>
      </p:sp>
    </p:spTree>
    <p:extLst>
      <p:ext uri="{BB962C8B-B14F-4D97-AF65-F5344CB8AC3E}">
        <p14:creationId xmlns:p14="http://schemas.microsoft.com/office/powerpoint/2010/main" val="2455124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1"/>
            <a:ext cx="8382000" cy="5632311"/>
          </a:xfrm>
          <a:prstGeom prst="rect">
            <a:avLst/>
          </a:prstGeom>
        </p:spPr>
        <p:txBody>
          <a:bodyPr wrap="square">
            <a:spAutoFit/>
          </a:bodyPr>
          <a:lstStyle/>
          <a:p>
            <a:pPr>
              <a:buFont typeface="Arial"/>
              <a:buChar char="•"/>
            </a:pPr>
            <a:r>
              <a:rPr lang="en-US" sz="2400" b="1" dirty="0">
                <a:solidFill>
                  <a:srgbClr val="121212"/>
                </a:solidFill>
                <a:latin typeface="vista-sans"/>
              </a:rPr>
              <a:t>Inescapable</a:t>
            </a:r>
            <a:r>
              <a:rPr lang="en-US" sz="2400" dirty="0">
                <a:solidFill>
                  <a:srgbClr val="121212"/>
                </a:solidFill>
                <a:latin typeface="vista-sans"/>
              </a:rPr>
              <a:t>: Even when we hold some thought inside us and do not let it out verbally, it will take its form in other nonverbal aspects of communication such as mood, attitude, or body language</a:t>
            </a:r>
            <a:r>
              <a:rPr lang="en-US" sz="2400" dirty="0" smtClean="0">
                <a:solidFill>
                  <a:srgbClr val="121212"/>
                </a:solidFill>
                <a:latin typeface="vista-sans"/>
              </a:rPr>
              <a:t>.</a:t>
            </a:r>
          </a:p>
          <a:p>
            <a:pPr>
              <a:buFont typeface="Arial"/>
              <a:buChar char="•"/>
            </a:pPr>
            <a:endParaRPr lang="en-US" sz="2400" dirty="0">
              <a:solidFill>
                <a:srgbClr val="121212"/>
              </a:solidFill>
              <a:latin typeface="vista-sans"/>
            </a:endParaRPr>
          </a:p>
          <a:p>
            <a:pPr>
              <a:buFont typeface="Arial"/>
              <a:buChar char="•"/>
            </a:pPr>
            <a:r>
              <a:rPr lang="en-US" sz="2400" b="1" dirty="0">
                <a:solidFill>
                  <a:srgbClr val="121212"/>
                </a:solidFill>
                <a:latin typeface="vista-sans"/>
              </a:rPr>
              <a:t>Irreversible</a:t>
            </a:r>
            <a:r>
              <a:rPr lang="en-US" sz="2400" dirty="0">
                <a:solidFill>
                  <a:srgbClr val="121212"/>
                </a:solidFill>
                <a:latin typeface="vista-sans"/>
              </a:rPr>
              <a:t>: Once something is written, said, or submitted, it cannot be taken back. It is forever in the minds of others</a:t>
            </a:r>
            <a:r>
              <a:rPr lang="en-US" sz="2400" dirty="0" smtClean="0">
                <a:solidFill>
                  <a:srgbClr val="121212"/>
                </a:solidFill>
                <a:latin typeface="vista-sans"/>
              </a:rPr>
              <a:t>.</a:t>
            </a:r>
          </a:p>
          <a:p>
            <a:pPr>
              <a:buFont typeface="Arial"/>
              <a:buChar char="•"/>
            </a:pPr>
            <a:endParaRPr lang="en-US" sz="2400" dirty="0">
              <a:solidFill>
                <a:srgbClr val="121212"/>
              </a:solidFill>
              <a:latin typeface="vista-sans"/>
            </a:endParaRPr>
          </a:p>
          <a:p>
            <a:pPr>
              <a:buFont typeface="Arial"/>
              <a:buChar char="•"/>
            </a:pPr>
            <a:r>
              <a:rPr lang="en-US" sz="2400" b="1" dirty="0">
                <a:solidFill>
                  <a:srgbClr val="121212"/>
                </a:solidFill>
                <a:latin typeface="vista-sans"/>
              </a:rPr>
              <a:t>Complex</a:t>
            </a:r>
            <a:r>
              <a:rPr lang="en-US" sz="2400" dirty="0">
                <a:solidFill>
                  <a:srgbClr val="121212"/>
                </a:solidFill>
                <a:latin typeface="vista-sans"/>
              </a:rPr>
              <a:t>: There is a high chance of miscommunication between sender and receiver, therefore interpersonal communication is complex</a:t>
            </a:r>
            <a:r>
              <a:rPr lang="en-US" sz="2400" dirty="0" smtClean="0">
                <a:solidFill>
                  <a:srgbClr val="121212"/>
                </a:solidFill>
                <a:latin typeface="vista-sans"/>
              </a:rPr>
              <a:t>.</a:t>
            </a:r>
          </a:p>
          <a:p>
            <a:pPr>
              <a:buFont typeface="Arial"/>
              <a:buChar char="•"/>
            </a:pPr>
            <a:endParaRPr lang="en-US" sz="2400" dirty="0">
              <a:solidFill>
                <a:srgbClr val="121212"/>
              </a:solidFill>
              <a:latin typeface="vista-sans"/>
            </a:endParaRPr>
          </a:p>
          <a:p>
            <a:pPr>
              <a:buFont typeface="Arial"/>
              <a:buChar char="•"/>
            </a:pPr>
            <a:r>
              <a:rPr lang="en-US" sz="2400" b="1" dirty="0">
                <a:solidFill>
                  <a:srgbClr val="121212"/>
                </a:solidFill>
                <a:latin typeface="vista-sans"/>
              </a:rPr>
              <a:t>Contextual</a:t>
            </a:r>
            <a:r>
              <a:rPr lang="en-US" sz="2400" dirty="0">
                <a:solidFill>
                  <a:srgbClr val="121212"/>
                </a:solidFill>
                <a:latin typeface="vista-sans"/>
              </a:rPr>
              <a:t>: Context is an integral part of this type of communication, and the context can be situational, environmental, and relational.</a:t>
            </a:r>
            <a:endParaRPr lang="en-US" sz="2400" i="0" dirty="0">
              <a:solidFill>
                <a:srgbClr val="121212"/>
              </a:solidFill>
              <a:effectLst/>
              <a:latin typeface="vista-sans"/>
            </a:endParaRPr>
          </a:p>
        </p:txBody>
      </p:sp>
    </p:spTree>
    <p:extLst>
      <p:ext uri="{BB962C8B-B14F-4D97-AF65-F5344CB8AC3E}">
        <p14:creationId xmlns:p14="http://schemas.microsoft.com/office/powerpoint/2010/main" val="614994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Intrapersonal Communication</a:t>
            </a:r>
            <a:endParaRPr lang="en-US" b="1" dirty="0"/>
          </a:p>
        </p:txBody>
      </p:sp>
      <p:sp>
        <p:nvSpPr>
          <p:cNvPr id="3" name="Content Placeholder 2"/>
          <p:cNvSpPr>
            <a:spLocks noGrp="1"/>
          </p:cNvSpPr>
          <p:nvPr>
            <p:ph sz="quarter" idx="1"/>
          </p:nvPr>
        </p:nvSpPr>
        <p:spPr/>
        <p:txBody>
          <a:bodyPr>
            <a:normAutofit lnSpcReduction="10000"/>
          </a:bodyPr>
          <a:lstStyle/>
          <a:p>
            <a:r>
              <a:rPr lang="en-US" dirty="0">
                <a:solidFill>
                  <a:srgbClr val="121212"/>
                </a:solidFill>
                <a:latin typeface="vista-sans"/>
              </a:rPr>
              <a:t>Intrapersonal communication is the communication done with oneself. Included are the thoughts, assessments, contemplations, and feelings that are associated with one’s inner </a:t>
            </a:r>
            <a:r>
              <a:rPr lang="en-US" dirty="0" smtClean="0">
                <a:solidFill>
                  <a:srgbClr val="121212"/>
                </a:solidFill>
                <a:latin typeface="vista-sans"/>
              </a:rPr>
              <a:t>communication.</a:t>
            </a:r>
          </a:p>
          <a:p>
            <a:r>
              <a:rPr lang="en-US" dirty="0">
                <a:solidFill>
                  <a:srgbClr val="121212"/>
                </a:solidFill>
                <a:latin typeface="vista-sans"/>
              </a:rPr>
              <a:t>Here are some things that are uniquely intrapersonal</a:t>
            </a:r>
            <a:r>
              <a:rPr lang="en-US" dirty="0" smtClean="0">
                <a:solidFill>
                  <a:srgbClr val="121212"/>
                </a:solidFill>
                <a:latin typeface="vista-sans"/>
              </a:rPr>
              <a:t>:</a:t>
            </a:r>
          </a:p>
          <a:p>
            <a:pPr>
              <a:buFont typeface="Arial"/>
              <a:buChar char="•"/>
            </a:pPr>
            <a:r>
              <a:rPr lang="en-US" b="1" dirty="0">
                <a:solidFill>
                  <a:srgbClr val="121212"/>
                </a:solidFill>
                <a:latin typeface="vista-sans"/>
              </a:rPr>
              <a:t>Self-Concept:</a:t>
            </a:r>
            <a:r>
              <a:rPr lang="en-US" dirty="0">
                <a:solidFill>
                  <a:srgbClr val="121212"/>
                </a:solidFill>
                <a:latin typeface="vista-sans"/>
              </a:rPr>
              <a:t> One’s own self concept is at the center of intrapersonal communication. It includes an evaluation of one’s own </a:t>
            </a:r>
            <a:r>
              <a:rPr lang="en-US" b="1" dirty="0">
                <a:solidFill>
                  <a:srgbClr val="121212"/>
                </a:solidFill>
                <a:latin typeface="vista-sans"/>
              </a:rPr>
              <a:t>beliefs, values </a:t>
            </a:r>
            <a:r>
              <a:rPr lang="en-US" dirty="0">
                <a:solidFill>
                  <a:srgbClr val="121212"/>
                </a:solidFill>
                <a:latin typeface="vista-sans"/>
              </a:rPr>
              <a:t>and </a:t>
            </a:r>
            <a:r>
              <a:rPr lang="en-US" b="1" dirty="0">
                <a:solidFill>
                  <a:srgbClr val="121212"/>
                </a:solidFill>
                <a:latin typeface="vista-sans"/>
              </a:rPr>
              <a:t>attitudes,</a:t>
            </a:r>
            <a:r>
              <a:rPr lang="en-US" dirty="0">
                <a:solidFill>
                  <a:srgbClr val="121212"/>
                </a:solidFill>
                <a:latin typeface="vista-sans"/>
              </a:rPr>
              <a:t> and how that evaluation plays into what occurs in the outer world.</a:t>
            </a:r>
            <a:endParaRPr lang="en-US" b="0" i="0" dirty="0">
              <a:solidFill>
                <a:srgbClr val="121212"/>
              </a:solidFill>
              <a:effectLst/>
              <a:latin typeface="vista-sans"/>
            </a:endParaRPr>
          </a:p>
        </p:txBody>
      </p:sp>
    </p:spTree>
    <p:extLst>
      <p:ext uri="{BB962C8B-B14F-4D97-AF65-F5344CB8AC3E}">
        <p14:creationId xmlns:p14="http://schemas.microsoft.com/office/powerpoint/2010/main" val="2786901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Intrapersonal Communication</a:t>
            </a:r>
            <a:endParaRPr lang="en-US" b="1" dirty="0"/>
          </a:p>
        </p:txBody>
      </p:sp>
      <p:sp>
        <p:nvSpPr>
          <p:cNvPr id="3" name="Content Placeholder 2"/>
          <p:cNvSpPr>
            <a:spLocks noGrp="1"/>
          </p:cNvSpPr>
          <p:nvPr>
            <p:ph sz="quarter" idx="1"/>
          </p:nvPr>
        </p:nvSpPr>
        <p:spPr/>
        <p:txBody>
          <a:bodyPr/>
          <a:lstStyle/>
          <a:p>
            <a:pPr>
              <a:buFont typeface="Arial"/>
              <a:buChar char="•"/>
            </a:pPr>
            <a:r>
              <a:rPr lang="en-US" b="1" dirty="0">
                <a:solidFill>
                  <a:srgbClr val="121212"/>
                </a:solidFill>
                <a:latin typeface="vista-sans"/>
              </a:rPr>
              <a:t>Perception:</a:t>
            </a:r>
            <a:r>
              <a:rPr lang="en-US" dirty="0">
                <a:solidFill>
                  <a:srgbClr val="121212"/>
                </a:solidFill>
                <a:latin typeface="vista-sans"/>
              </a:rPr>
              <a:t> Perception is how people interpret what is going on around them. Perception can influence intrapersonal communication.</a:t>
            </a:r>
          </a:p>
          <a:p>
            <a:pPr>
              <a:buFont typeface="Arial"/>
              <a:buChar char="•"/>
            </a:pPr>
            <a:r>
              <a:rPr lang="en-US" b="1" dirty="0">
                <a:solidFill>
                  <a:srgbClr val="121212"/>
                </a:solidFill>
                <a:latin typeface="vista-sans"/>
              </a:rPr>
              <a:t>Expectation:</a:t>
            </a:r>
            <a:r>
              <a:rPr lang="en-US" dirty="0">
                <a:solidFill>
                  <a:srgbClr val="121212"/>
                </a:solidFill>
                <a:latin typeface="vista-sans"/>
              </a:rPr>
              <a:t> Expectations are based upon intrapersonal communication with one’s own self, and are predictions of what will happen based on perceptions of what has happened.</a:t>
            </a:r>
          </a:p>
          <a:p>
            <a:r>
              <a:rPr lang="en-US" dirty="0"/>
              <a:t/>
            </a:r>
            <a:br>
              <a:rPr lang="en-US" dirty="0"/>
            </a:br>
            <a:endParaRPr lang="en-US" dirty="0"/>
          </a:p>
        </p:txBody>
      </p:sp>
    </p:spTree>
    <p:extLst>
      <p:ext uri="{BB962C8B-B14F-4D97-AF65-F5344CB8AC3E}">
        <p14:creationId xmlns:p14="http://schemas.microsoft.com/office/powerpoint/2010/main" val="2810403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 y="152400"/>
            <a:ext cx="9141373" cy="6858000"/>
          </a:xfrm>
          <a:prstGeom prst="rect">
            <a:avLst/>
          </a:prstGeom>
        </p:spPr>
      </p:pic>
    </p:spTree>
    <p:extLst>
      <p:ext uri="{BB962C8B-B14F-4D97-AF65-F5344CB8AC3E}">
        <p14:creationId xmlns:p14="http://schemas.microsoft.com/office/powerpoint/2010/main" val="35774896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159</TotalTime>
  <Words>384</Words>
  <Application>Microsoft Office PowerPoint</Application>
  <PresentationFormat>On-screen Show (4:3)</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What is confidence?</vt:lpstr>
      <vt:lpstr>                                           Definition  </vt:lpstr>
      <vt:lpstr>Self- esteem </vt:lpstr>
      <vt:lpstr>Low Confidence</vt:lpstr>
      <vt:lpstr>Interpersonal Communication </vt:lpstr>
      <vt:lpstr>PowerPoint Presentation</vt:lpstr>
      <vt:lpstr>Intrapersonal Communication</vt:lpstr>
      <vt:lpstr>Intrapersonal Communication</vt:lpstr>
      <vt:lpstr>PowerPoint Presentation</vt:lpstr>
      <vt:lpstr>Why confidence is needed in communication</vt:lpstr>
      <vt:lpstr>How to communicate with confidence</vt:lpstr>
      <vt:lpstr>How to communicate with confidence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21</cp:revision>
  <dcterms:created xsi:type="dcterms:W3CDTF">2022-11-11T16:57:03Z</dcterms:created>
  <dcterms:modified xsi:type="dcterms:W3CDTF">2022-11-15T14:54:46Z</dcterms:modified>
</cp:coreProperties>
</file>