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D5162F6-C954-4E79-89C3-57AA4BF28091}" type="datetimeFigureOut">
              <a:rPr lang="en-US" smtClean="0"/>
              <a:t>11/29/2022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DF6BF55-1B88-4136-8D30-47BEEB408C9D}"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5162F6-C954-4E79-89C3-57AA4BF2809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6BF55-1B88-4136-8D30-47BEEB408C9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DF6BF55-1B88-4136-8D30-47BEEB408C9D}"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5162F6-C954-4E79-89C3-57AA4BF2809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D5162F6-C954-4E79-89C3-57AA4BF2809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DF6BF55-1B88-4136-8D30-47BEEB408C9D}"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D5162F6-C954-4E79-89C3-57AA4BF28091}" type="datetimeFigureOut">
              <a:rPr lang="en-US" smtClean="0"/>
              <a:t>11/29/2022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DF6BF55-1B88-4136-8D30-47BEEB408C9D}"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D5162F6-C954-4E79-89C3-57AA4BF28091}"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F6BF55-1B88-4136-8D30-47BEEB408C9D}"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D5162F6-C954-4E79-89C3-57AA4BF28091}" type="datetimeFigureOut">
              <a:rPr lang="en-US" smtClean="0"/>
              <a:t>11/29/2022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DF6BF55-1B88-4136-8D30-47BEEB408C9D}"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5162F6-C954-4E79-89C3-57AA4BF28091}"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DF6BF55-1B88-4136-8D30-47BEEB408C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D5162F6-C954-4E79-89C3-57AA4BF28091}"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DF6BF55-1B88-4136-8D30-47BEEB408C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DF6BF55-1B88-4136-8D30-47BEEB408C9D}"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D5162F6-C954-4E79-89C3-57AA4BF28091}" type="datetimeFigureOut">
              <a:rPr lang="en-US" smtClean="0"/>
              <a:t>11/29/2022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DF6BF55-1B88-4136-8D30-47BEEB408C9D}"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D5162F6-C954-4E79-89C3-57AA4BF28091}" type="datetimeFigureOut">
              <a:rPr lang="en-US" smtClean="0"/>
              <a:t>11/29/2022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D5162F6-C954-4E79-89C3-57AA4BF28091}" type="datetimeFigureOut">
              <a:rPr lang="en-US" smtClean="0"/>
              <a:t>11/29/2022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DF6BF55-1B88-4136-8D30-47BEEB408C9D}"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voresume.com/career-blog/why-do-you-want-to-work-here" TargetMode="External"/><Relationship Id="rId2" Type="http://schemas.openxmlformats.org/officeDocument/2006/relationships/hyperlink" Target="https://novoresume.com/career-blog/tell-me-about-yourself" TargetMode="External"/><Relationship Id="rId1" Type="http://schemas.openxmlformats.org/officeDocument/2006/relationships/slideLayout" Target="../slideLayouts/slideLayout2.xml"/><Relationship Id="rId6" Type="http://schemas.openxmlformats.org/officeDocument/2006/relationships/hyperlink" Target="https://novoresume.com/career-blog/why-should-we-hire-you-best-answers" TargetMode="External"/><Relationship Id="rId5" Type="http://schemas.openxmlformats.org/officeDocument/2006/relationships/hyperlink" Target="https://novoresume.com/career-blog/what-are-your-strengths-and-weaknesses-interview-questions" TargetMode="External"/><Relationship Id="rId4" Type="http://schemas.openxmlformats.org/officeDocument/2006/relationships/hyperlink" Target="https://novoresume.com/career-blog/what-is-your-greatest-strength"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novoresume.com/career-blog/where-do-you-see-yourself-in-5-years" TargetMode="External"/><Relationship Id="rId2" Type="http://schemas.openxmlformats.org/officeDocument/2006/relationships/hyperlink" Target="https://novoresume.com/career-blog/what-is-your-greatest-accomplish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19200"/>
          </a:xfrm>
        </p:spPr>
        <p:txBody>
          <a:bodyPr>
            <a:normAutofit/>
          </a:bodyPr>
          <a:lstStyle/>
          <a:p>
            <a:r>
              <a:rPr lang="en-US" b="1" i="0" dirty="0" smtClean="0">
                <a:solidFill>
                  <a:srgbClr val="000000"/>
                </a:solidFill>
                <a:effectLst/>
                <a:latin typeface="raleway"/>
              </a:rPr>
              <a:t>An </a:t>
            </a:r>
            <a:r>
              <a:rPr lang="en-US" b="1" i="0" dirty="0" smtClean="0">
                <a:solidFill>
                  <a:srgbClr val="000000"/>
                </a:solidFill>
                <a:effectLst/>
                <a:latin typeface="raleway"/>
              </a:rPr>
              <a:t>Interview: </a:t>
            </a:r>
            <a:endParaRPr lang="en-US" dirty="0"/>
          </a:p>
        </p:txBody>
      </p:sp>
      <p:sp>
        <p:nvSpPr>
          <p:cNvPr id="3" name="Content Placeholder 2"/>
          <p:cNvSpPr>
            <a:spLocks noGrp="1"/>
          </p:cNvSpPr>
          <p:nvPr>
            <p:ph sz="quarter" idx="1"/>
          </p:nvPr>
        </p:nvSpPr>
        <p:spPr/>
        <p:txBody>
          <a:bodyPr>
            <a:normAutofit/>
          </a:bodyPr>
          <a:lstStyle/>
          <a:p>
            <a:r>
              <a:rPr lang="en-US" dirty="0" smtClean="0"/>
              <a:t>An interview is a formal meeting between two members: the interviewer and the respondent, where questions are asked in order to get information.  </a:t>
            </a:r>
          </a:p>
          <a:p>
            <a:r>
              <a:rPr lang="en-US" dirty="0" smtClean="0"/>
              <a:t>It is an oral examination of an applicant for the job or for another purposes.  </a:t>
            </a:r>
            <a:endParaRPr lang="en-US" dirty="0"/>
          </a:p>
        </p:txBody>
      </p:sp>
    </p:spTree>
    <p:extLst>
      <p:ext uri="{BB962C8B-B14F-4D97-AF65-F5344CB8AC3E}">
        <p14:creationId xmlns:p14="http://schemas.microsoft.com/office/powerpoint/2010/main" val="1202926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74320" lvl="0" indent="-274320">
              <a:spcBef>
                <a:spcPct val="20000"/>
              </a:spcBef>
            </a:pPr>
            <a:r>
              <a:rPr lang="en-US" sz="2700" b="1" dirty="0" smtClean="0">
                <a:solidFill>
                  <a:srgbClr val="2C3241"/>
                </a:solidFill>
                <a:latin typeface="Work Sans"/>
                <a:ea typeface="+mn-ea"/>
                <a:cs typeface="+mn-cs"/>
              </a:rPr>
              <a:t/>
            </a:r>
            <a:br>
              <a:rPr lang="en-US" sz="2700" b="1" dirty="0" smtClean="0">
                <a:solidFill>
                  <a:srgbClr val="2C3241"/>
                </a:solidFill>
                <a:latin typeface="Work Sans"/>
                <a:ea typeface="+mn-ea"/>
                <a:cs typeface="+mn-cs"/>
              </a:rPr>
            </a:br>
            <a:r>
              <a:rPr lang="en-US" sz="2700" b="1" dirty="0">
                <a:solidFill>
                  <a:srgbClr val="2C3241"/>
                </a:solidFill>
                <a:latin typeface="Work Sans"/>
                <a:ea typeface="+mn-ea"/>
                <a:cs typeface="+mn-cs"/>
              </a:rPr>
              <a:t/>
            </a:r>
            <a:br>
              <a:rPr lang="en-US" sz="2700" b="1" dirty="0">
                <a:solidFill>
                  <a:srgbClr val="2C3241"/>
                </a:solidFill>
                <a:latin typeface="Work Sans"/>
                <a:ea typeface="+mn-ea"/>
                <a:cs typeface="+mn-cs"/>
              </a:rPr>
            </a:br>
            <a:r>
              <a:rPr lang="en-US" sz="2700" b="1" dirty="0" smtClean="0">
                <a:solidFill>
                  <a:srgbClr val="2C3241"/>
                </a:solidFill>
                <a:latin typeface="Work Sans"/>
                <a:ea typeface="+mn-ea"/>
                <a:cs typeface="+mn-cs"/>
              </a:rPr>
              <a:t>Outline </a:t>
            </a:r>
            <a:r>
              <a:rPr lang="en-US" sz="2700" b="1" dirty="0">
                <a:solidFill>
                  <a:srgbClr val="2C3241"/>
                </a:solidFill>
                <a:latin typeface="Work Sans"/>
                <a:ea typeface="+mn-ea"/>
                <a:cs typeface="+mn-cs"/>
              </a:rPr>
              <a:t>your interview process.</a:t>
            </a:r>
            <a:br>
              <a:rPr lang="en-US" sz="2700" b="1" dirty="0">
                <a:solidFill>
                  <a:srgbClr val="2C3241"/>
                </a:solidFill>
                <a:latin typeface="Work Sans"/>
                <a:ea typeface="+mn-ea"/>
                <a:cs typeface="+mn-cs"/>
              </a:rPr>
            </a:br>
            <a:endParaRPr lang="en-US" dirty="0"/>
          </a:p>
        </p:txBody>
      </p:sp>
      <p:sp>
        <p:nvSpPr>
          <p:cNvPr id="3" name="Content Placeholder 2"/>
          <p:cNvSpPr>
            <a:spLocks noGrp="1"/>
          </p:cNvSpPr>
          <p:nvPr>
            <p:ph sz="quarter" idx="1"/>
          </p:nvPr>
        </p:nvSpPr>
        <p:spPr/>
        <p:txBody>
          <a:bodyPr/>
          <a:lstStyle/>
          <a:p>
            <a:r>
              <a:rPr lang="en-US" dirty="0" smtClean="0">
                <a:solidFill>
                  <a:srgbClr val="2C3241"/>
                </a:solidFill>
                <a:latin typeface="Work Sans"/>
              </a:rPr>
              <a:t>Once </a:t>
            </a:r>
            <a:r>
              <a:rPr lang="en-US" dirty="0">
                <a:solidFill>
                  <a:srgbClr val="2C3241"/>
                </a:solidFill>
                <a:latin typeface="Work Sans"/>
              </a:rPr>
              <a:t>you've defined your goals, you should be able to create a generic outline of your interview process. Will you require skills tests or practical assignments? Will you conduct telephone interviews or video interviews in the first round? Weed out all the uncertainty and clearly outline the interview process that will work best for your business's goals.</a:t>
            </a:r>
          </a:p>
          <a:p>
            <a:endParaRPr lang="en-US" dirty="0"/>
          </a:p>
        </p:txBody>
      </p:sp>
    </p:spTree>
    <p:extLst>
      <p:ext uri="{BB962C8B-B14F-4D97-AF65-F5344CB8AC3E}">
        <p14:creationId xmlns:p14="http://schemas.microsoft.com/office/powerpoint/2010/main" val="28646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preparing yourself to get in interview as a candidate </a:t>
            </a:r>
            <a:endParaRPr lang="en-US" dirty="0"/>
          </a:p>
        </p:txBody>
      </p:sp>
      <p:sp>
        <p:nvSpPr>
          <p:cNvPr id="3" name="Content Placeholder 2"/>
          <p:cNvSpPr>
            <a:spLocks noGrp="1"/>
          </p:cNvSpPr>
          <p:nvPr>
            <p:ph sz="quarter" idx="1"/>
          </p:nvPr>
        </p:nvSpPr>
        <p:spPr/>
        <p:txBody>
          <a:bodyPr/>
          <a:lstStyle/>
          <a:p>
            <a:r>
              <a:rPr lang="en-US" b="1" dirty="0" smtClean="0">
                <a:solidFill>
                  <a:srgbClr val="2D2D2D"/>
                </a:solidFill>
                <a:latin typeface="Noto Sans"/>
              </a:rPr>
              <a:t>Carefully examine the job description</a:t>
            </a:r>
          </a:p>
          <a:p>
            <a:r>
              <a:rPr lang="en-US" dirty="0" smtClean="0">
                <a:solidFill>
                  <a:srgbClr val="2D2D2D"/>
                </a:solidFill>
                <a:latin typeface="Noto Sans"/>
              </a:rPr>
              <a:t>During </a:t>
            </a:r>
            <a:r>
              <a:rPr lang="en-US" dirty="0">
                <a:solidFill>
                  <a:srgbClr val="2D2D2D"/>
                </a:solidFill>
                <a:latin typeface="Noto Sans"/>
              </a:rPr>
              <a:t>your prep work, you should use the employer’s posted job description as a guide. The job description is a list of the qualifications, qualities and background the employer is looking for in an ideal candidate. The more you can align yourself with these details, the more the employer will be able to see that you are qualified. The job description may also give you ideas about questions the employer may ask throughout the interview.</a:t>
            </a:r>
            <a:endParaRPr lang="en-US" dirty="0"/>
          </a:p>
        </p:txBody>
      </p:sp>
    </p:spTree>
    <p:extLst>
      <p:ext uri="{BB962C8B-B14F-4D97-AF65-F5344CB8AC3E}">
        <p14:creationId xmlns:p14="http://schemas.microsoft.com/office/powerpoint/2010/main" val="384865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your qualifications</a:t>
            </a:r>
            <a:endParaRPr lang="en-US" dirty="0"/>
          </a:p>
        </p:txBody>
      </p:sp>
      <p:sp>
        <p:nvSpPr>
          <p:cNvPr id="3" name="Content Placeholder 2"/>
          <p:cNvSpPr>
            <a:spLocks noGrp="1"/>
          </p:cNvSpPr>
          <p:nvPr>
            <p:ph sz="quarter" idx="1"/>
          </p:nvPr>
        </p:nvSpPr>
        <p:spPr/>
        <p:txBody>
          <a:bodyPr/>
          <a:lstStyle/>
          <a:p>
            <a:r>
              <a:rPr lang="en-US" b="1" dirty="0" smtClean="0">
                <a:solidFill>
                  <a:srgbClr val="2D2D2D"/>
                </a:solidFill>
                <a:latin typeface="Noto Sans"/>
              </a:rPr>
              <a:t>Consider why you are interviewing and your qualifications</a:t>
            </a:r>
          </a:p>
          <a:p>
            <a:r>
              <a:rPr lang="en-US" dirty="0" smtClean="0">
                <a:solidFill>
                  <a:srgbClr val="2D2D2D"/>
                </a:solidFill>
                <a:latin typeface="Noto Sans"/>
              </a:rPr>
              <a:t>Before </a:t>
            </a:r>
            <a:r>
              <a:rPr lang="en-US" dirty="0">
                <a:solidFill>
                  <a:srgbClr val="2D2D2D"/>
                </a:solidFill>
                <a:latin typeface="Noto Sans"/>
              </a:rPr>
              <a:t>your interview, you should have a good understanding of why you want the job and why you’re qualified. You should be prepared to explain your interest in the opportunity and why you’re the best person for the role.</a:t>
            </a:r>
          </a:p>
          <a:p>
            <a:endParaRPr lang="en-US" dirty="0"/>
          </a:p>
        </p:txBody>
      </p:sp>
    </p:spTree>
    <p:extLst>
      <p:ext uri="{BB962C8B-B14F-4D97-AF65-F5344CB8AC3E}">
        <p14:creationId xmlns:p14="http://schemas.microsoft.com/office/powerpoint/2010/main" val="381102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 research on the company and role</a:t>
            </a:r>
            <a:endParaRPr lang="en-US" dirty="0"/>
          </a:p>
        </p:txBody>
      </p:sp>
      <p:sp>
        <p:nvSpPr>
          <p:cNvPr id="3" name="Content Placeholder 2"/>
          <p:cNvSpPr>
            <a:spLocks noGrp="1"/>
          </p:cNvSpPr>
          <p:nvPr>
            <p:ph sz="quarter" idx="1"/>
          </p:nvPr>
        </p:nvSpPr>
        <p:spPr/>
        <p:txBody>
          <a:bodyPr/>
          <a:lstStyle/>
          <a:p>
            <a:r>
              <a:rPr lang="en-US" dirty="0" smtClean="0">
                <a:solidFill>
                  <a:srgbClr val="2D2D2D"/>
                </a:solidFill>
                <a:latin typeface="Noto Sans"/>
              </a:rPr>
              <a:t>Researching </a:t>
            </a:r>
            <a:r>
              <a:rPr lang="en-US" dirty="0">
                <a:solidFill>
                  <a:srgbClr val="2D2D2D"/>
                </a:solidFill>
                <a:latin typeface="Noto Sans"/>
              </a:rPr>
              <a:t>the company you’re applying to is an important part of preparing for an interview. Not only will it help provide context for your interview conversations, but it will also help you when preparing thoughtful questions for your interviewers.</a:t>
            </a:r>
          </a:p>
          <a:p>
            <a:endParaRPr lang="en-US" dirty="0"/>
          </a:p>
        </p:txBody>
      </p:sp>
    </p:spTree>
    <p:extLst>
      <p:ext uri="{BB962C8B-B14F-4D97-AF65-F5344CB8AC3E}">
        <p14:creationId xmlns:p14="http://schemas.microsoft.com/office/powerpoint/2010/main" val="379677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the Role</a:t>
            </a:r>
            <a:endParaRPr lang="en-US" dirty="0"/>
          </a:p>
        </p:txBody>
      </p:sp>
      <p:sp>
        <p:nvSpPr>
          <p:cNvPr id="3" name="Content Placeholder 2"/>
          <p:cNvSpPr>
            <a:spLocks noGrp="1"/>
          </p:cNvSpPr>
          <p:nvPr>
            <p:ph sz="quarter" idx="1"/>
          </p:nvPr>
        </p:nvSpPr>
        <p:spPr/>
        <p:txBody>
          <a:bodyPr/>
          <a:lstStyle/>
          <a:p>
            <a:pPr lvl="0">
              <a:buClr>
                <a:srgbClr val="D16349"/>
              </a:buClr>
            </a:pPr>
            <a:r>
              <a:rPr lang="en-US" dirty="0" smtClean="0">
                <a:solidFill>
                  <a:srgbClr val="2D2D2D"/>
                </a:solidFill>
                <a:latin typeface="Noto Sans"/>
              </a:rPr>
              <a:t>It's </a:t>
            </a:r>
            <a:r>
              <a:rPr lang="en-US" dirty="0">
                <a:solidFill>
                  <a:srgbClr val="2D2D2D"/>
                </a:solidFill>
                <a:latin typeface="Noto Sans"/>
              </a:rPr>
              <a:t>important to read the job description carefully and make sure that you understand all the requirements and responsibilities that go along with it. This will not only prepare you with thoughtful, targeted questions about the position during the interview, but it will ensure that you're truly qualified and prepared to tackle the responsibilities if you get the job.</a:t>
            </a:r>
            <a:endParaRPr lang="en-US" dirty="0">
              <a:solidFill>
                <a:prstClr val="black"/>
              </a:solidFill>
            </a:endParaRPr>
          </a:p>
        </p:txBody>
      </p:sp>
    </p:spTree>
    <p:extLst>
      <p:ext uri="{BB962C8B-B14F-4D97-AF65-F5344CB8AC3E}">
        <p14:creationId xmlns:p14="http://schemas.microsoft.com/office/powerpoint/2010/main" val="415737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the Company Culture</a:t>
            </a:r>
            <a:endParaRPr lang="en-US" dirty="0"/>
          </a:p>
        </p:txBody>
      </p:sp>
      <p:sp>
        <p:nvSpPr>
          <p:cNvPr id="3" name="Content Placeholder 2"/>
          <p:cNvSpPr>
            <a:spLocks noGrp="1"/>
          </p:cNvSpPr>
          <p:nvPr>
            <p:ph sz="quarter" idx="1"/>
          </p:nvPr>
        </p:nvSpPr>
        <p:spPr/>
        <p:txBody>
          <a:bodyPr/>
          <a:lstStyle/>
          <a:p>
            <a:pPr marL="0" indent="0">
              <a:buNone/>
            </a:pPr>
            <a:r>
              <a:rPr lang="en-US" dirty="0">
                <a:solidFill>
                  <a:srgbClr val="2D2D2D"/>
                </a:solidFill>
                <a:latin typeface="Noto Sans"/>
              </a:rPr>
              <a:t/>
            </a:r>
            <a:br>
              <a:rPr lang="en-US" dirty="0">
                <a:solidFill>
                  <a:srgbClr val="2D2D2D"/>
                </a:solidFill>
                <a:latin typeface="Noto Sans"/>
              </a:rPr>
            </a:br>
            <a:r>
              <a:rPr lang="en-US" dirty="0">
                <a:solidFill>
                  <a:srgbClr val="2D2D2D"/>
                </a:solidFill>
                <a:latin typeface="Noto Sans"/>
              </a:rPr>
              <a:t>Modern companies usually have social media accounts and blogs that discuss their company culture and industry. This information can give you an impression of the tone and personality of the company, as well as what they value. No matter how good a job seems, it's important that you fit within the company culture and share a similar personality and values.</a:t>
            </a:r>
          </a:p>
          <a:p>
            <a:endParaRPr lang="en-US" dirty="0"/>
          </a:p>
        </p:txBody>
      </p:sp>
    </p:spTree>
    <p:extLst>
      <p:ext uri="{BB962C8B-B14F-4D97-AF65-F5344CB8AC3E}">
        <p14:creationId xmlns:p14="http://schemas.microsoft.com/office/powerpoint/2010/main" val="184585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5152" cy="987552"/>
          </a:xfrm>
        </p:spPr>
        <p:txBody>
          <a:bodyPr>
            <a:normAutofit fontScale="90000"/>
          </a:bodyPr>
          <a:lstStyle/>
          <a:p>
            <a:r>
              <a:rPr lang="en-US" dirty="0" smtClean="0"/>
              <a:t>Consider your answers to common interview questions</a:t>
            </a:r>
            <a:endParaRPr lang="en-US" dirty="0"/>
          </a:p>
        </p:txBody>
      </p:sp>
      <p:sp>
        <p:nvSpPr>
          <p:cNvPr id="3" name="Content Placeholder 2"/>
          <p:cNvSpPr>
            <a:spLocks noGrp="1"/>
          </p:cNvSpPr>
          <p:nvPr>
            <p:ph sz="quarter" idx="1"/>
          </p:nvPr>
        </p:nvSpPr>
        <p:spPr/>
        <p:txBody>
          <a:bodyPr/>
          <a:lstStyle/>
          <a:p>
            <a:r>
              <a:rPr lang="en-US" smtClean="0"/>
              <a:t>While </a:t>
            </a:r>
            <a:r>
              <a:rPr lang="en-US" dirty="0"/>
              <a:t>you won’t be able to predict every question you’ll be asked in an interview, there are a few common questions you can plan answers for. You might also consider developing an elevator pitch that quickly describes who you are, what you do and what you want</a:t>
            </a:r>
          </a:p>
          <a:p>
            <a:endParaRPr lang="en-US" dirty="0"/>
          </a:p>
        </p:txBody>
      </p:sp>
    </p:spTree>
    <p:extLst>
      <p:ext uri="{BB962C8B-B14F-4D97-AF65-F5344CB8AC3E}">
        <p14:creationId xmlns:p14="http://schemas.microsoft.com/office/powerpoint/2010/main" val="2225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raleway"/>
              </a:rPr>
              <a:t>Importance of Communication Skills In An Interview</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solidFill>
                  <a:srgbClr val="000000"/>
                </a:solidFill>
                <a:latin typeface="avenir-lt-w01_35-light1475496"/>
              </a:rPr>
              <a:t>Communication plays an important role while giving a job interview. </a:t>
            </a:r>
          </a:p>
          <a:p>
            <a:r>
              <a:rPr lang="en-US" dirty="0">
                <a:solidFill>
                  <a:srgbClr val="000000"/>
                </a:solidFill>
                <a:latin typeface="avenir-lt-w01_35-light1475496"/>
              </a:rPr>
              <a:t>It helps in heightening your resume. </a:t>
            </a:r>
          </a:p>
          <a:p>
            <a:r>
              <a:rPr lang="en-US" dirty="0">
                <a:solidFill>
                  <a:srgbClr val="000000"/>
                </a:solidFill>
                <a:latin typeface="avenir-lt-w01_35-light1475496"/>
              </a:rPr>
              <a:t>The good communication skills of the candidate give the interviewer an idea about the personality, attitude, and etiquette of the candidate. </a:t>
            </a:r>
          </a:p>
          <a:p>
            <a:r>
              <a:rPr lang="en-US" dirty="0">
                <a:solidFill>
                  <a:srgbClr val="000000"/>
                </a:solidFill>
                <a:latin typeface="raleway"/>
              </a:rPr>
              <a:t>Good communication skills definitely </a:t>
            </a:r>
            <a:r>
              <a:rPr lang="en-US" b="1" dirty="0">
                <a:solidFill>
                  <a:srgbClr val="000000"/>
                </a:solidFill>
                <a:latin typeface="raleway"/>
              </a:rPr>
              <a:t>Boost confidence </a:t>
            </a:r>
            <a:r>
              <a:rPr lang="en-US" dirty="0">
                <a:solidFill>
                  <a:srgbClr val="000000"/>
                </a:solidFill>
                <a:latin typeface="raleway"/>
              </a:rPr>
              <a:t> that is the core requirement for interview.</a:t>
            </a:r>
            <a:endParaRPr lang="en-US" b="1" dirty="0">
              <a:solidFill>
                <a:srgbClr val="000000"/>
              </a:solidFill>
              <a:latin typeface="raleway"/>
            </a:endParaRPr>
          </a:p>
          <a:p>
            <a:r>
              <a:rPr lang="en-US" dirty="0">
                <a:solidFill>
                  <a:srgbClr val="000000"/>
                </a:solidFill>
                <a:latin typeface="avenir-lt-w01_35-light1475496"/>
              </a:rPr>
              <a:t>The modern age of </a:t>
            </a:r>
            <a:r>
              <a:rPr lang="en-US" b="1" dirty="0">
                <a:solidFill>
                  <a:srgbClr val="000000"/>
                </a:solidFill>
                <a:latin typeface="avenir-lt-w01_35-light1475496"/>
              </a:rPr>
              <a:t>globalization</a:t>
            </a:r>
            <a:r>
              <a:rPr lang="en-US" dirty="0">
                <a:solidFill>
                  <a:srgbClr val="000000"/>
                </a:solidFill>
                <a:latin typeface="avenir-lt-w01_35-light1475496"/>
              </a:rPr>
              <a:t> has sparked a number of tie-ups between companies of different nations across the Globe as this has necessitates the presence of extraordinary communication skills among workers and employees in the respective company. </a:t>
            </a:r>
            <a:endParaRPr lang="en-US" dirty="0"/>
          </a:p>
          <a:p>
            <a:endParaRPr lang="en-US" dirty="0"/>
          </a:p>
        </p:txBody>
      </p:sp>
    </p:spTree>
    <p:extLst>
      <p:ext uri="{BB962C8B-B14F-4D97-AF65-F5344CB8AC3E}">
        <p14:creationId xmlns:p14="http://schemas.microsoft.com/office/powerpoint/2010/main" val="60280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b="1" dirty="0">
                <a:solidFill>
                  <a:srgbClr val="000000"/>
                </a:solidFill>
                <a:latin typeface="raleway"/>
              </a:rPr>
              <a:t>Importance of Communication Skills In An Interview:</a:t>
            </a:r>
            <a:endParaRPr lang="en-US" dirty="0"/>
          </a:p>
        </p:txBody>
      </p:sp>
      <p:sp>
        <p:nvSpPr>
          <p:cNvPr id="3" name="Content Placeholder 2"/>
          <p:cNvSpPr>
            <a:spLocks noGrp="1"/>
          </p:cNvSpPr>
          <p:nvPr>
            <p:ph sz="quarter" idx="1"/>
          </p:nvPr>
        </p:nvSpPr>
        <p:spPr/>
        <p:txBody>
          <a:bodyPr/>
          <a:lstStyle/>
          <a:p>
            <a:pPr fontAlgn="base"/>
            <a:r>
              <a:rPr lang="en-US" b="1" dirty="0">
                <a:solidFill>
                  <a:srgbClr val="000000"/>
                </a:solidFill>
                <a:latin typeface="inherit"/>
              </a:rPr>
              <a:t>Better job position</a:t>
            </a:r>
            <a:endParaRPr lang="en-US" dirty="0">
              <a:solidFill>
                <a:srgbClr val="000000"/>
              </a:solidFill>
              <a:latin typeface="raleway"/>
            </a:endParaRPr>
          </a:p>
          <a:p>
            <a:r>
              <a:rPr lang="en-US" dirty="0"/>
              <a:t>Interviewee with great communication skills will always be chosen in the interview because it improves the </a:t>
            </a:r>
            <a:r>
              <a:rPr lang="en-US" dirty="0" smtClean="0"/>
              <a:t>organization </a:t>
            </a:r>
            <a:r>
              <a:rPr lang="en-US" dirty="0"/>
              <a:t>overall and ensures better performance of the employee. </a:t>
            </a:r>
            <a:endParaRPr lang="en-US" dirty="0" smtClean="0"/>
          </a:p>
          <a:p>
            <a:pPr fontAlgn="base"/>
            <a:r>
              <a:rPr lang="en-US" b="1" dirty="0">
                <a:solidFill>
                  <a:srgbClr val="000000"/>
                </a:solidFill>
                <a:latin typeface="inherit"/>
              </a:rPr>
              <a:t>Improves productivity</a:t>
            </a:r>
            <a:endParaRPr lang="en-US" dirty="0">
              <a:solidFill>
                <a:srgbClr val="000000"/>
              </a:solidFill>
              <a:latin typeface="raleway"/>
            </a:endParaRPr>
          </a:p>
          <a:p>
            <a:r>
              <a:rPr lang="en-US" dirty="0"/>
              <a:t>Being able to communicate effectively at work can help increase overall productivity. </a:t>
            </a:r>
          </a:p>
        </p:txBody>
      </p:sp>
    </p:spTree>
    <p:extLst>
      <p:ext uri="{BB962C8B-B14F-4D97-AF65-F5344CB8AC3E}">
        <p14:creationId xmlns:p14="http://schemas.microsoft.com/office/powerpoint/2010/main" val="356025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raleway"/>
              </a:rPr>
              <a:t>Importance of Communication Skills In An Interview:</a:t>
            </a:r>
            <a:endParaRPr lang="en-US" dirty="0"/>
          </a:p>
        </p:txBody>
      </p:sp>
      <p:sp>
        <p:nvSpPr>
          <p:cNvPr id="3" name="Content Placeholder 2"/>
          <p:cNvSpPr>
            <a:spLocks noGrp="1"/>
          </p:cNvSpPr>
          <p:nvPr>
            <p:ph sz="quarter" idx="1"/>
          </p:nvPr>
        </p:nvSpPr>
        <p:spPr/>
        <p:txBody>
          <a:bodyPr>
            <a:normAutofit fontScale="92500"/>
          </a:bodyPr>
          <a:lstStyle/>
          <a:p>
            <a:pPr fontAlgn="base"/>
            <a:r>
              <a:rPr lang="en-US" b="1" dirty="0">
                <a:solidFill>
                  <a:srgbClr val="000000"/>
                </a:solidFill>
                <a:latin typeface="inherit"/>
              </a:rPr>
              <a:t>Healthy customer service</a:t>
            </a:r>
            <a:endParaRPr lang="en-US" dirty="0">
              <a:solidFill>
                <a:srgbClr val="000000"/>
              </a:solidFill>
              <a:latin typeface="raleway"/>
            </a:endParaRPr>
          </a:p>
          <a:p>
            <a:r>
              <a:rPr lang="en-US" dirty="0"/>
              <a:t>Good communication skills leads to healthy customer service. </a:t>
            </a:r>
            <a:endParaRPr lang="en-US" dirty="0" smtClean="0"/>
          </a:p>
          <a:p>
            <a:r>
              <a:rPr lang="en-US" dirty="0" smtClean="0"/>
              <a:t>It </a:t>
            </a:r>
            <a:r>
              <a:rPr lang="en-US" dirty="0"/>
              <a:t>is quite important to have good communication skills to show customers you understand what they actually mean</a:t>
            </a:r>
            <a:r>
              <a:rPr lang="en-US" dirty="0" smtClean="0"/>
              <a:t>.</a:t>
            </a:r>
          </a:p>
          <a:p>
            <a:r>
              <a:rPr lang="en-US" b="1" dirty="0" smtClean="0">
                <a:solidFill>
                  <a:srgbClr val="000000"/>
                </a:solidFill>
                <a:latin typeface="Arial"/>
              </a:rPr>
              <a:t> </a:t>
            </a:r>
            <a:r>
              <a:rPr lang="en-US" b="1" dirty="0">
                <a:solidFill>
                  <a:srgbClr val="000000"/>
                </a:solidFill>
                <a:latin typeface="Arial"/>
              </a:rPr>
              <a:t>Good Communication Skills are crucial to a Job Interview because they are the means to express and transmit the reasons why the interviewee is a great fit for the role and the organization. And it’s often a key factor in getting or losing a job opportunity!</a:t>
            </a:r>
            <a:endParaRPr lang="en-US" dirty="0" smtClean="0"/>
          </a:p>
          <a:p>
            <a:endParaRPr lang="en-US" dirty="0"/>
          </a:p>
        </p:txBody>
      </p:sp>
    </p:spTree>
    <p:extLst>
      <p:ext uri="{BB962C8B-B14F-4D97-AF65-F5344CB8AC3E}">
        <p14:creationId xmlns:p14="http://schemas.microsoft.com/office/powerpoint/2010/main" val="351430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skills are required?</a:t>
            </a:r>
            <a:endParaRPr lang="en-US" b="1" dirty="0"/>
          </a:p>
        </p:txBody>
      </p:sp>
      <p:sp>
        <p:nvSpPr>
          <p:cNvPr id="3" name="Content Placeholder 2"/>
          <p:cNvSpPr>
            <a:spLocks noGrp="1"/>
          </p:cNvSpPr>
          <p:nvPr>
            <p:ph sz="quarter" idx="1"/>
          </p:nvPr>
        </p:nvSpPr>
        <p:spPr/>
        <p:txBody>
          <a:bodyPr>
            <a:normAutofit lnSpcReduction="10000"/>
          </a:bodyPr>
          <a:lstStyle/>
          <a:p>
            <a:r>
              <a:rPr lang="en-US" dirty="0">
                <a:solidFill>
                  <a:srgbClr val="2D2D2D"/>
                </a:solidFill>
                <a:latin typeface="Noto Sans"/>
              </a:rPr>
              <a:t>Common communication skills interviewers look for in potential candidates include:</a:t>
            </a:r>
          </a:p>
          <a:p>
            <a:pPr>
              <a:buFont typeface="Arial"/>
              <a:buChar char="•"/>
            </a:pPr>
            <a:r>
              <a:rPr lang="en-US" dirty="0">
                <a:solidFill>
                  <a:srgbClr val="2D2D2D"/>
                </a:solidFill>
                <a:latin typeface="Noto Sans"/>
              </a:rPr>
              <a:t>Nonverbal communication skills</a:t>
            </a:r>
          </a:p>
          <a:p>
            <a:pPr>
              <a:buFont typeface="Arial"/>
              <a:buChar char="•"/>
            </a:pPr>
            <a:r>
              <a:rPr lang="en-US" dirty="0">
                <a:solidFill>
                  <a:srgbClr val="2D2D2D"/>
                </a:solidFill>
                <a:latin typeface="Noto Sans"/>
              </a:rPr>
              <a:t>Verbal communication skills</a:t>
            </a:r>
          </a:p>
          <a:p>
            <a:pPr>
              <a:buFont typeface="Arial"/>
              <a:buChar char="•"/>
            </a:pPr>
            <a:r>
              <a:rPr lang="en-US" dirty="0">
                <a:solidFill>
                  <a:srgbClr val="2D2D2D"/>
                </a:solidFill>
                <a:latin typeface="Noto Sans"/>
              </a:rPr>
              <a:t>Friendliness</a:t>
            </a:r>
          </a:p>
          <a:p>
            <a:pPr>
              <a:buFont typeface="Arial"/>
              <a:buChar char="•"/>
            </a:pPr>
            <a:r>
              <a:rPr lang="en-US" dirty="0" smtClean="0">
                <a:solidFill>
                  <a:srgbClr val="2D2D2D"/>
                </a:solidFill>
                <a:latin typeface="Noto Sans"/>
              </a:rPr>
              <a:t>Brevity (concise and exact use of words in speech)</a:t>
            </a:r>
            <a:endParaRPr lang="en-US" dirty="0">
              <a:solidFill>
                <a:srgbClr val="2D2D2D"/>
              </a:solidFill>
              <a:latin typeface="Noto Sans"/>
            </a:endParaRPr>
          </a:p>
          <a:p>
            <a:pPr>
              <a:buFont typeface="Arial"/>
              <a:buChar char="•"/>
            </a:pPr>
            <a:r>
              <a:rPr lang="en-US" dirty="0">
                <a:solidFill>
                  <a:srgbClr val="2D2D2D"/>
                </a:solidFill>
                <a:latin typeface="Noto Sans"/>
              </a:rPr>
              <a:t>Respect</a:t>
            </a:r>
          </a:p>
          <a:p>
            <a:pPr>
              <a:buFont typeface="Arial"/>
              <a:buChar char="•"/>
            </a:pPr>
            <a:r>
              <a:rPr lang="en-US" dirty="0">
                <a:solidFill>
                  <a:srgbClr val="2D2D2D"/>
                </a:solidFill>
                <a:latin typeface="Noto Sans"/>
              </a:rPr>
              <a:t>Empathy</a:t>
            </a:r>
          </a:p>
          <a:p>
            <a:pPr>
              <a:buFont typeface="Arial"/>
              <a:buChar char="•"/>
            </a:pPr>
            <a:r>
              <a:rPr lang="en-US" dirty="0">
                <a:solidFill>
                  <a:srgbClr val="2D2D2D"/>
                </a:solidFill>
                <a:latin typeface="Noto Sans"/>
              </a:rPr>
              <a:t>Listening skills</a:t>
            </a:r>
          </a:p>
          <a:p>
            <a:pPr>
              <a:buFont typeface="Arial"/>
              <a:buChar char="•"/>
            </a:pPr>
            <a:r>
              <a:rPr lang="en-US" dirty="0">
                <a:solidFill>
                  <a:srgbClr val="2D2D2D"/>
                </a:solidFill>
                <a:latin typeface="Noto Sans"/>
              </a:rPr>
              <a:t>Confidence</a:t>
            </a:r>
          </a:p>
          <a:p>
            <a:endParaRPr lang="en-US" dirty="0"/>
          </a:p>
        </p:txBody>
      </p:sp>
    </p:spTree>
    <p:extLst>
      <p:ext uri="{BB962C8B-B14F-4D97-AF65-F5344CB8AC3E}">
        <p14:creationId xmlns:p14="http://schemas.microsoft.com/office/powerpoint/2010/main" val="2493023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
            <a:ext cx="8534400" cy="1219200"/>
          </a:xfrm>
        </p:spPr>
        <p:txBody>
          <a:bodyPr>
            <a:normAutofit/>
          </a:bodyPr>
          <a:lstStyle/>
          <a:p>
            <a:r>
              <a:rPr lang="en-US" b="1" dirty="0" smtClean="0"/>
              <a:t>Commonly asked Questions in an Interview</a:t>
            </a:r>
            <a:endParaRPr lang="en-US" b="1" dirty="0"/>
          </a:p>
        </p:txBody>
      </p:sp>
      <p:sp>
        <p:nvSpPr>
          <p:cNvPr id="3" name="Content Placeholder 2"/>
          <p:cNvSpPr>
            <a:spLocks noGrp="1"/>
          </p:cNvSpPr>
          <p:nvPr>
            <p:ph sz="quarter" idx="1"/>
          </p:nvPr>
        </p:nvSpPr>
        <p:spPr>
          <a:xfrm>
            <a:off x="301752" y="1527048"/>
            <a:ext cx="8842248" cy="5330952"/>
          </a:xfrm>
        </p:spPr>
        <p:txBody>
          <a:bodyPr>
            <a:noAutofit/>
          </a:bodyPr>
          <a:lstStyle/>
          <a:p>
            <a:pPr>
              <a:buFont typeface="Arial"/>
              <a:buChar char="•"/>
            </a:pPr>
            <a:r>
              <a:rPr lang="en-US" sz="2800" dirty="0">
                <a:hlinkClick r:id="rId2"/>
              </a:rPr>
              <a:t>Tell me something about yourself</a:t>
            </a:r>
            <a:r>
              <a:rPr lang="en-US" sz="2800" dirty="0"/>
              <a:t>.</a:t>
            </a:r>
          </a:p>
          <a:p>
            <a:pPr>
              <a:buFont typeface="Arial"/>
              <a:buChar char="•"/>
            </a:pPr>
            <a:r>
              <a:rPr lang="en-US" sz="2800" dirty="0"/>
              <a:t>How did you hear about this position?</a:t>
            </a:r>
          </a:p>
          <a:p>
            <a:pPr>
              <a:buFont typeface="Arial"/>
              <a:buChar char="•"/>
            </a:pPr>
            <a:r>
              <a:rPr lang="en-US" sz="2800" dirty="0">
                <a:hlinkClick r:id="rId3"/>
              </a:rPr>
              <a:t>Why do you want to work here?</a:t>
            </a:r>
            <a:endParaRPr lang="en-US" sz="2800" dirty="0"/>
          </a:p>
          <a:p>
            <a:pPr>
              <a:buFont typeface="Arial"/>
              <a:buChar char="•"/>
            </a:pPr>
            <a:r>
              <a:rPr lang="en-US" sz="2800" dirty="0"/>
              <a:t>Why did you decide to apply for this position?</a:t>
            </a:r>
          </a:p>
          <a:p>
            <a:pPr>
              <a:buFont typeface="Arial"/>
              <a:buChar char="•"/>
            </a:pPr>
            <a:r>
              <a:rPr lang="en-US" sz="2800" dirty="0">
                <a:hlinkClick r:id="rId4"/>
              </a:rPr>
              <a:t>What is your greatest strength?</a:t>
            </a:r>
            <a:endParaRPr lang="en-US" sz="2800" dirty="0"/>
          </a:p>
          <a:p>
            <a:pPr>
              <a:buFont typeface="Arial"/>
              <a:buChar char="•"/>
            </a:pPr>
            <a:r>
              <a:rPr lang="en-US" sz="2800" dirty="0">
                <a:hlinkClick r:id="rId5"/>
              </a:rPr>
              <a:t>What are your strengths and weaknesses?</a:t>
            </a:r>
            <a:endParaRPr lang="en-US" sz="2800" dirty="0"/>
          </a:p>
          <a:p>
            <a:pPr>
              <a:buFont typeface="Arial"/>
              <a:buChar char="•"/>
            </a:pPr>
            <a:r>
              <a:rPr lang="en-US" sz="2800" dirty="0"/>
              <a:t>What do you know about this company/organization?</a:t>
            </a:r>
          </a:p>
          <a:p>
            <a:pPr>
              <a:buFont typeface="Arial"/>
              <a:buChar char="•"/>
            </a:pPr>
            <a:r>
              <a:rPr lang="en-US" sz="2800" dirty="0">
                <a:hlinkClick r:id="rId6"/>
              </a:rPr>
              <a:t>Why should we hire you?</a:t>
            </a:r>
            <a:endParaRPr lang="en-US" sz="2800" dirty="0"/>
          </a:p>
          <a:p>
            <a:r>
              <a:rPr lang="en-US" sz="2800" dirty="0"/>
              <a:t/>
            </a:r>
            <a:br>
              <a:rPr lang="en-US" sz="2800" dirty="0"/>
            </a:br>
            <a:endParaRPr lang="en-US" sz="2800" dirty="0"/>
          </a:p>
        </p:txBody>
      </p:sp>
    </p:spTree>
    <p:extLst>
      <p:ext uri="{BB962C8B-B14F-4D97-AF65-F5344CB8AC3E}">
        <p14:creationId xmlns:p14="http://schemas.microsoft.com/office/powerpoint/2010/main" val="3480181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Commonly asked Questions in an Interview</a:t>
            </a:r>
            <a:endParaRPr lang="en-US" dirty="0"/>
          </a:p>
        </p:txBody>
      </p:sp>
      <p:sp>
        <p:nvSpPr>
          <p:cNvPr id="3" name="Content Placeholder 2"/>
          <p:cNvSpPr>
            <a:spLocks noGrp="1"/>
          </p:cNvSpPr>
          <p:nvPr>
            <p:ph sz="quarter" idx="1"/>
          </p:nvPr>
        </p:nvSpPr>
        <p:spPr/>
        <p:txBody>
          <a:bodyPr>
            <a:noAutofit/>
          </a:bodyPr>
          <a:lstStyle/>
          <a:p>
            <a:pPr lvl="0">
              <a:buClr>
                <a:srgbClr val="D16349"/>
              </a:buClr>
              <a:buFont typeface="Arial"/>
              <a:buChar char="•"/>
            </a:pPr>
            <a:r>
              <a:rPr lang="en-US" sz="2400" dirty="0">
                <a:solidFill>
                  <a:prstClr val="black"/>
                </a:solidFill>
                <a:hlinkClick r:id="rId2"/>
              </a:rPr>
              <a:t>What is your greatest accomplishment?</a:t>
            </a:r>
            <a:endParaRPr lang="en-US" sz="2400" dirty="0">
              <a:solidFill>
                <a:prstClr val="black"/>
              </a:solidFill>
            </a:endParaRPr>
          </a:p>
          <a:p>
            <a:pPr lvl="0">
              <a:buClr>
                <a:srgbClr val="D16349"/>
              </a:buClr>
              <a:buFont typeface="Arial"/>
              <a:buChar char="•"/>
            </a:pPr>
            <a:r>
              <a:rPr lang="en-US" sz="2400" dirty="0">
                <a:solidFill>
                  <a:prstClr val="black"/>
                </a:solidFill>
              </a:rPr>
              <a:t>What are your salary requirements?</a:t>
            </a:r>
          </a:p>
          <a:p>
            <a:pPr lvl="0">
              <a:buClr>
                <a:srgbClr val="D16349"/>
              </a:buClr>
              <a:buFont typeface="Arial"/>
              <a:buChar char="•"/>
            </a:pPr>
            <a:r>
              <a:rPr lang="en-US" sz="2400" dirty="0">
                <a:solidFill>
                  <a:prstClr val="black"/>
                </a:solidFill>
              </a:rPr>
              <a:t>Do you have any questions for us?</a:t>
            </a:r>
          </a:p>
          <a:p>
            <a:pPr lvl="0">
              <a:buClr>
                <a:srgbClr val="D16349"/>
              </a:buClr>
              <a:buFont typeface="Arial"/>
              <a:buChar char="•"/>
            </a:pPr>
            <a:r>
              <a:rPr lang="en-US" sz="2400" dirty="0">
                <a:solidFill>
                  <a:prstClr val="black"/>
                </a:solidFill>
              </a:rPr>
              <a:t>What are you looking for from a new position?</a:t>
            </a:r>
          </a:p>
          <a:p>
            <a:pPr lvl="0">
              <a:buClr>
                <a:srgbClr val="D16349"/>
              </a:buClr>
              <a:buFont typeface="Arial"/>
              <a:buChar char="•"/>
            </a:pPr>
            <a:r>
              <a:rPr lang="en-US" sz="2400" dirty="0">
                <a:solidFill>
                  <a:prstClr val="black"/>
                </a:solidFill>
              </a:rPr>
              <a:t>Are you considering other positions in other companies?</a:t>
            </a:r>
          </a:p>
          <a:p>
            <a:pPr lvl="0">
              <a:buClr>
                <a:srgbClr val="D16349"/>
              </a:buClr>
              <a:buFont typeface="Arial"/>
              <a:buChar char="•"/>
            </a:pPr>
            <a:r>
              <a:rPr lang="en-US" sz="2400" dirty="0">
                <a:solidFill>
                  <a:prstClr val="black"/>
                </a:solidFill>
              </a:rPr>
              <a:t>What is the professional achievement you’re most proud of?</a:t>
            </a:r>
          </a:p>
          <a:p>
            <a:pPr lvl="0">
              <a:buClr>
                <a:srgbClr val="D16349"/>
              </a:buClr>
              <a:buFont typeface="Arial"/>
              <a:buChar char="•"/>
            </a:pPr>
            <a:r>
              <a:rPr lang="en-US" sz="2400" dirty="0">
                <a:solidFill>
                  <a:prstClr val="black"/>
                </a:solidFill>
              </a:rPr>
              <a:t>What kind of working environment do you work best in?</a:t>
            </a:r>
          </a:p>
          <a:p>
            <a:pPr lvl="0">
              <a:buClr>
                <a:srgbClr val="D16349"/>
              </a:buClr>
              <a:buFont typeface="Arial"/>
              <a:buChar char="•"/>
            </a:pPr>
            <a:r>
              <a:rPr lang="en-US" sz="2400" dirty="0">
                <a:solidFill>
                  <a:prstClr val="black"/>
                </a:solidFill>
                <a:hlinkClick r:id="rId3"/>
              </a:rPr>
              <a:t>Where do you see yourself in 5 years?</a:t>
            </a:r>
            <a:endParaRPr lang="en-US" sz="2400" dirty="0">
              <a:solidFill>
                <a:prstClr val="black"/>
              </a:solidFill>
            </a:endParaRPr>
          </a:p>
          <a:p>
            <a:endParaRPr lang="en-US" sz="2400" dirty="0"/>
          </a:p>
        </p:txBody>
      </p:sp>
    </p:spTree>
    <p:extLst>
      <p:ext uri="{BB962C8B-B14F-4D97-AF65-F5344CB8AC3E}">
        <p14:creationId xmlns:p14="http://schemas.microsoft.com/office/powerpoint/2010/main" val="4269587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Interview Development</a:t>
            </a:r>
            <a:endParaRPr lang="en-US" dirty="0"/>
          </a:p>
        </p:txBody>
      </p:sp>
      <p:sp>
        <p:nvSpPr>
          <p:cNvPr id="3" name="Content Placeholder 2"/>
          <p:cNvSpPr>
            <a:spLocks noGrp="1"/>
          </p:cNvSpPr>
          <p:nvPr>
            <p:ph sz="quarter" idx="1"/>
          </p:nvPr>
        </p:nvSpPr>
        <p:spPr/>
        <p:txBody>
          <a:bodyPr/>
          <a:lstStyle/>
          <a:p>
            <a:r>
              <a:rPr lang="en-US" dirty="0" smtClean="0"/>
              <a:t>Define your goal.</a:t>
            </a:r>
          </a:p>
          <a:p>
            <a:r>
              <a:rPr lang="en-US" dirty="0" smtClean="0"/>
              <a:t> </a:t>
            </a:r>
            <a:r>
              <a:rPr lang="en-US" b="1" dirty="0">
                <a:solidFill>
                  <a:srgbClr val="2C3241"/>
                </a:solidFill>
                <a:latin typeface="Work Sans"/>
              </a:rPr>
              <a:t> Define the tone of your interview process.</a:t>
            </a:r>
          </a:p>
          <a:p>
            <a:r>
              <a:rPr lang="en-US" dirty="0">
                <a:solidFill>
                  <a:srgbClr val="2C3241"/>
                </a:solidFill>
                <a:latin typeface="Work Sans"/>
              </a:rPr>
              <a:t>Will you conduct easy-going interviews that feel like a conversation? Or will you conduct strict interviews that require a large panel? While the type of interview you choose may depend on the position you're advertising </a:t>
            </a:r>
            <a:r>
              <a:rPr lang="en-US" dirty="0" smtClean="0">
                <a:solidFill>
                  <a:srgbClr val="2C3241"/>
                </a:solidFill>
                <a:latin typeface="Work Sans"/>
              </a:rPr>
              <a:t>and </a:t>
            </a:r>
            <a:r>
              <a:rPr lang="en-US" dirty="0"/>
              <a:t>it's important that you determine the tone and feeling you want to create throughout the process. </a:t>
            </a:r>
            <a:endParaRPr lang="en-US" dirty="0"/>
          </a:p>
        </p:txBody>
      </p:sp>
    </p:spTree>
    <p:extLst>
      <p:ext uri="{BB962C8B-B14F-4D97-AF65-F5344CB8AC3E}">
        <p14:creationId xmlns:p14="http://schemas.microsoft.com/office/powerpoint/2010/main" val="253153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74320" lvl="0" indent="-274320">
              <a:spcBef>
                <a:spcPct val="20000"/>
              </a:spcBef>
            </a:pPr>
            <a:r>
              <a:rPr lang="en-US" sz="2700" b="1" dirty="0" smtClean="0">
                <a:solidFill>
                  <a:srgbClr val="2C3241"/>
                </a:solidFill>
                <a:latin typeface="Work Sans"/>
                <a:ea typeface="+mn-ea"/>
                <a:cs typeface="+mn-cs"/>
              </a:rPr>
              <a:t/>
            </a:r>
            <a:br>
              <a:rPr lang="en-US" sz="2700" b="1" dirty="0" smtClean="0">
                <a:solidFill>
                  <a:srgbClr val="2C3241"/>
                </a:solidFill>
                <a:latin typeface="Work Sans"/>
                <a:ea typeface="+mn-ea"/>
                <a:cs typeface="+mn-cs"/>
              </a:rPr>
            </a:br>
            <a:r>
              <a:rPr lang="en-US" sz="2700" b="1" dirty="0">
                <a:solidFill>
                  <a:srgbClr val="2C3241"/>
                </a:solidFill>
                <a:latin typeface="Work Sans"/>
                <a:ea typeface="+mn-ea"/>
                <a:cs typeface="+mn-cs"/>
              </a:rPr>
              <a:t/>
            </a:r>
            <a:br>
              <a:rPr lang="en-US" sz="2700" b="1" dirty="0">
                <a:solidFill>
                  <a:srgbClr val="2C3241"/>
                </a:solidFill>
                <a:latin typeface="Work Sans"/>
                <a:ea typeface="+mn-ea"/>
                <a:cs typeface="+mn-cs"/>
              </a:rPr>
            </a:br>
            <a:r>
              <a:rPr lang="en-US" sz="2700" b="1" dirty="0" smtClean="0">
                <a:solidFill>
                  <a:srgbClr val="2C3241"/>
                </a:solidFill>
                <a:latin typeface="Work Sans"/>
                <a:ea typeface="+mn-ea"/>
                <a:cs typeface="+mn-cs"/>
              </a:rPr>
              <a:t/>
            </a:r>
            <a:br>
              <a:rPr lang="en-US" sz="2700" b="1" dirty="0" smtClean="0">
                <a:solidFill>
                  <a:srgbClr val="2C3241"/>
                </a:solidFill>
                <a:latin typeface="Work Sans"/>
                <a:ea typeface="+mn-ea"/>
                <a:cs typeface="+mn-cs"/>
              </a:rPr>
            </a:br>
            <a:r>
              <a:rPr lang="en-US" sz="2700" b="1" dirty="0">
                <a:solidFill>
                  <a:srgbClr val="2C3241"/>
                </a:solidFill>
                <a:latin typeface="Work Sans"/>
                <a:ea typeface="+mn-ea"/>
                <a:cs typeface="+mn-cs"/>
              </a:rPr>
              <a:t/>
            </a:r>
            <a:br>
              <a:rPr lang="en-US" sz="2700" b="1" dirty="0">
                <a:solidFill>
                  <a:srgbClr val="2C3241"/>
                </a:solidFill>
                <a:latin typeface="Work Sans"/>
                <a:ea typeface="+mn-ea"/>
                <a:cs typeface="+mn-cs"/>
              </a:rPr>
            </a:br>
            <a:r>
              <a:rPr lang="en-US" sz="2700" b="1" dirty="0" smtClean="0">
                <a:solidFill>
                  <a:srgbClr val="2C3241"/>
                </a:solidFill>
                <a:latin typeface="Work Sans"/>
                <a:ea typeface="+mn-ea"/>
                <a:cs typeface="+mn-cs"/>
              </a:rPr>
              <a:t/>
            </a:r>
            <a:br>
              <a:rPr lang="en-US" sz="2700" b="1" dirty="0" smtClean="0">
                <a:solidFill>
                  <a:srgbClr val="2C3241"/>
                </a:solidFill>
                <a:latin typeface="Work Sans"/>
                <a:ea typeface="+mn-ea"/>
                <a:cs typeface="+mn-cs"/>
              </a:rPr>
            </a:br>
            <a:r>
              <a:rPr lang="en-US" sz="2700" b="1" dirty="0">
                <a:solidFill>
                  <a:srgbClr val="2C3241"/>
                </a:solidFill>
                <a:latin typeface="Work Sans"/>
                <a:ea typeface="+mn-ea"/>
                <a:cs typeface="+mn-cs"/>
              </a:rPr>
              <a:t/>
            </a:r>
            <a:br>
              <a:rPr lang="en-US" sz="2700" b="1" dirty="0">
                <a:solidFill>
                  <a:srgbClr val="2C3241"/>
                </a:solidFill>
                <a:latin typeface="Work Sans"/>
                <a:ea typeface="+mn-ea"/>
                <a:cs typeface="+mn-cs"/>
              </a:rPr>
            </a:br>
            <a:r>
              <a:rPr lang="en-US" sz="2700" b="1" dirty="0" smtClean="0">
                <a:solidFill>
                  <a:srgbClr val="2C3241"/>
                </a:solidFill>
                <a:latin typeface="Work Sans"/>
                <a:ea typeface="+mn-ea"/>
                <a:cs typeface="+mn-cs"/>
              </a:rPr>
              <a:t/>
            </a:r>
            <a:br>
              <a:rPr lang="en-US" sz="2700" b="1" dirty="0" smtClean="0">
                <a:solidFill>
                  <a:srgbClr val="2C3241"/>
                </a:solidFill>
                <a:latin typeface="Work Sans"/>
                <a:ea typeface="+mn-ea"/>
                <a:cs typeface="+mn-cs"/>
              </a:rPr>
            </a:br>
            <a:r>
              <a:rPr lang="en-US" sz="2700" b="1" dirty="0" smtClean="0">
                <a:solidFill>
                  <a:srgbClr val="2C3241"/>
                </a:solidFill>
                <a:latin typeface="Work Sans"/>
                <a:ea typeface="+mn-ea"/>
                <a:cs typeface="+mn-cs"/>
              </a:rPr>
              <a:t>Identify </a:t>
            </a:r>
            <a:r>
              <a:rPr lang="en-US" sz="2700" b="1" dirty="0">
                <a:solidFill>
                  <a:srgbClr val="2C3241"/>
                </a:solidFill>
                <a:latin typeface="Work Sans"/>
                <a:ea typeface="+mn-ea"/>
                <a:cs typeface="+mn-cs"/>
              </a:rPr>
              <a:t>your ideal candidate.</a:t>
            </a:r>
            <a:br>
              <a:rPr lang="en-US" sz="2700" b="1" dirty="0">
                <a:solidFill>
                  <a:srgbClr val="2C3241"/>
                </a:solidFill>
                <a:latin typeface="Work Sans"/>
                <a:ea typeface="+mn-ea"/>
                <a:cs typeface="+mn-cs"/>
              </a:rPr>
            </a:br>
            <a:endParaRPr lang="en-US" dirty="0"/>
          </a:p>
        </p:txBody>
      </p:sp>
      <p:sp>
        <p:nvSpPr>
          <p:cNvPr id="3" name="Content Placeholder 2"/>
          <p:cNvSpPr>
            <a:spLocks noGrp="1"/>
          </p:cNvSpPr>
          <p:nvPr>
            <p:ph sz="quarter" idx="1"/>
          </p:nvPr>
        </p:nvSpPr>
        <p:spPr/>
        <p:txBody>
          <a:bodyPr/>
          <a:lstStyle/>
          <a:p>
            <a:r>
              <a:rPr lang="en-US" dirty="0" smtClean="0">
                <a:solidFill>
                  <a:srgbClr val="2C3241"/>
                </a:solidFill>
                <a:latin typeface="Work Sans"/>
              </a:rPr>
              <a:t>Because </a:t>
            </a:r>
            <a:r>
              <a:rPr lang="en-US" dirty="0">
                <a:solidFill>
                  <a:srgbClr val="2C3241"/>
                </a:solidFill>
                <a:latin typeface="Work Sans"/>
              </a:rPr>
              <a:t>every position is different, candidates won't all possess the same qualities. However, this does not mean you can't establish a bare minimum when it comes to a candidate's educational background, personality, and competencies.</a:t>
            </a:r>
          </a:p>
          <a:p>
            <a:endParaRPr lang="en-US" dirty="0"/>
          </a:p>
        </p:txBody>
      </p:sp>
    </p:spTree>
    <p:extLst>
      <p:ext uri="{BB962C8B-B14F-4D97-AF65-F5344CB8AC3E}">
        <p14:creationId xmlns:p14="http://schemas.microsoft.com/office/powerpoint/2010/main" val="41555653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239</TotalTime>
  <Words>903</Words>
  <Application>Microsoft Office PowerPoint</Application>
  <PresentationFormat>On-screen Show (4:3)</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An Interview: </vt:lpstr>
      <vt:lpstr>Importance of Communication Skills In An Interview</vt:lpstr>
      <vt:lpstr>Importance of Communication Skills In An Interview:</vt:lpstr>
      <vt:lpstr>Importance of Communication Skills In An Interview:</vt:lpstr>
      <vt:lpstr>What skills are required?</vt:lpstr>
      <vt:lpstr>Commonly asked Questions in an Interview</vt:lpstr>
      <vt:lpstr>Commonly asked Questions in an Interview</vt:lpstr>
      <vt:lpstr>Process of Interview Development</vt:lpstr>
      <vt:lpstr>       Identify your ideal candidate. </vt:lpstr>
      <vt:lpstr>  Outline your interview process. </vt:lpstr>
      <vt:lpstr>Tips for preparing yourself to get in interview as a candidate </vt:lpstr>
      <vt:lpstr>Consider your qualifications</vt:lpstr>
      <vt:lpstr>Perform research on the company and role</vt:lpstr>
      <vt:lpstr>Research the Role</vt:lpstr>
      <vt:lpstr>Research the Company Culture</vt:lpstr>
      <vt:lpstr>Consider your answers to common interview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21</cp:revision>
  <dcterms:created xsi:type="dcterms:W3CDTF">2022-11-29T13:58:38Z</dcterms:created>
  <dcterms:modified xsi:type="dcterms:W3CDTF">2022-11-29T18:08:07Z</dcterms:modified>
</cp:coreProperties>
</file>