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B3B39F-223A-47B5-AEAA-33DE48CBB6F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159129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3B39F-223A-47B5-AEAA-33DE48CBB6F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339798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3B39F-223A-47B5-AEAA-33DE48CBB6F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20630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3B39F-223A-47B5-AEAA-33DE48CBB6F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15565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3B39F-223A-47B5-AEAA-33DE48CBB6F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135211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B3B39F-223A-47B5-AEAA-33DE48CBB6F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64122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B3B39F-223A-47B5-AEAA-33DE48CBB6FB}"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303667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B3B39F-223A-47B5-AEAA-33DE48CBB6FB}"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331590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3B39F-223A-47B5-AEAA-33DE48CBB6FB}"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6455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B3B39F-223A-47B5-AEAA-33DE48CBB6F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23521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B3B39F-223A-47B5-AEAA-33DE48CBB6F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95E6D-B5EB-4519-A88F-8A49F5595181}" type="slidenum">
              <a:rPr lang="en-US" smtClean="0"/>
              <a:t>‹#›</a:t>
            </a:fld>
            <a:endParaRPr lang="en-US"/>
          </a:p>
        </p:txBody>
      </p:sp>
    </p:spTree>
    <p:extLst>
      <p:ext uri="{BB962C8B-B14F-4D97-AF65-F5344CB8AC3E}">
        <p14:creationId xmlns:p14="http://schemas.microsoft.com/office/powerpoint/2010/main" val="288127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3B39F-223A-47B5-AEAA-33DE48CBB6FB}" type="datetimeFigureOut">
              <a:rPr lang="en-US" smtClean="0"/>
              <a:t>12/20/2022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95E6D-B5EB-4519-A88F-8A49F5595181}" type="slidenum">
              <a:rPr lang="en-US" smtClean="0"/>
              <a:t>‹#›</a:t>
            </a:fld>
            <a:endParaRPr lang="en-US"/>
          </a:p>
        </p:txBody>
      </p:sp>
    </p:spTree>
    <p:extLst>
      <p:ext uri="{BB962C8B-B14F-4D97-AF65-F5344CB8AC3E}">
        <p14:creationId xmlns:p14="http://schemas.microsoft.com/office/powerpoint/2010/main" val="69783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cloudtalk.io/blog/customer-service-tools-you-should-use-in-202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inverse.com/culture/what-the-office-culture-looks-like-in-9-different-countries" TargetMode="External"/><Relationship Id="rId2" Type="http://schemas.openxmlformats.org/officeDocument/2006/relationships/hyperlink" Target="https://www.cloudtalk.io/blog/all-you-need-to-know-about-cultural-differences-in-your-contact-cen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ocialpilot.co/social-media-marketin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lgerian" panose="04020705040A02060702" pitchFamily="82" charset="0"/>
              </a:rPr>
              <a:t>Communication with customers </a:t>
            </a:r>
            <a:endParaRPr lang="en-US" b="1" dirty="0">
              <a:latin typeface="Algerian" panose="04020705040A02060702" pitchFamily="82" charset="0"/>
            </a:endParaRPr>
          </a:p>
        </p:txBody>
      </p:sp>
      <p:sp>
        <p:nvSpPr>
          <p:cNvPr id="3" name="Subtitle 2"/>
          <p:cNvSpPr>
            <a:spLocks noGrp="1"/>
          </p:cNvSpPr>
          <p:nvPr>
            <p:ph type="subTitle" idx="1"/>
          </p:nvPr>
        </p:nvSpPr>
        <p:spPr/>
        <p:txBody>
          <a:bodyPr>
            <a:normAutofit/>
          </a:bodyPr>
          <a:lstStyle/>
          <a:p>
            <a:r>
              <a:rPr lang="en-US" sz="4000" b="1" dirty="0" smtClean="0">
                <a:latin typeface="Algerian" panose="04020705040A02060702" pitchFamily="82" charset="0"/>
              </a:rPr>
              <a:t>What is effective communication</a:t>
            </a:r>
            <a:endParaRPr lang="en-US" sz="4000" b="1" dirty="0">
              <a:latin typeface="Algerian" panose="04020705040A02060702" pitchFamily="82" charset="0"/>
            </a:endParaRPr>
          </a:p>
        </p:txBody>
      </p:sp>
    </p:spTree>
    <p:extLst>
      <p:ext uri="{BB962C8B-B14F-4D97-AF65-F5344CB8AC3E}">
        <p14:creationId xmlns:p14="http://schemas.microsoft.com/office/powerpoint/2010/main" val="406516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US" b="1" dirty="0"/>
              <a:t>Communicate the Way Your Customers Want</a:t>
            </a:r>
            <a:br>
              <a:rPr lang="en-US" b="1" dirty="0"/>
            </a:br>
            <a:endParaRPr lang="en-US" dirty="0"/>
          </a:p>
        </p:txBody>
      </p:sp>
      <p:sp>
        <p:nvSpPr>
          <p:cNvPr id="3" name="Content Placeholder 2"/>
          <p:cNvSpPr>
            <a:spLocks noGrp="1"/>
          </p:cNvSpPr>
          <p:nvPr>
            <p:ph idx="1"/>
          </p:nvPr>
        </p:nvSpPr>
        <p:spPr>
          <a:xfrm>
            <a:off x="838200" y="2299063"/>
            <a:ext cx="10515600" cy="3877900"/>
          </a:xfrm>
          <a:solidFill>
            <a:schemeClr val="accent1">
              <a:lumMod val="20000"/>
              <a:lumOff val="80000"/>
            </a:schemeClr>
          </a:solidFill>
        </p:spPr>
        <p:txBody>
          <a:bodyPr/>
          <a:lstStyle/>
          <a:p>
            <a:r>
              <a:rPr lang="en-US" dirty="0"/>
              <a:t>Before dealing with their problems, always ask them which language or mode they are comfortable with. To make it even simpler, you can ask questions like “</a:t>
            </a:r>
            <a:r>
              <a:rPr lang="en-US" i="1" dirty="0"/>
              <a:t>what is the best way to be in touch with you</a:t>
            </a:r>
            <a:r>
              <a:rPr lang="en-US" dirty="0"/>
              <a:t>?” or “</a:t>
            </a:r>
            <a:r>
              <a:rPr lang="en-US" i="1" dirty="0"/>
              <a:t>Would you prefer calling, emailing, or texting?</a:t>
            </a:r>
            <a:r>
              <a:rPr lang="en-US" dirty="0"/>
              <a:t>” Remember, asking a simple question can take you a long way. </a:t>
            </a:r>
            <a:endParaRPr lang="en-US" dirty="0"/>
          </a:p>
        </p:txBody>
      </p:sp>
    </p:spTree>
    <p:extLst>
      <p:ext uri="{BB962C8B-B14F-4D97-AF65-F5344CB8AC3E}">
        <p14:creationId xmlns:p14="http://schemas.microsoft.com/office/powerpoint/2010/main" val="173581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US" b="1" dirty="0"/>
              <a:t>Encourage Questions</a:t>
            </a:r>
            <a:br>
              <a:rPr lang="en-US" b="1" dirty="0"/>
            </a:br>
            <a:endParaRPr lang="en-US" dirty="0"/>
          </a:p>
        </p:txBody>
      </p:sp>
      <p:sp>
        <p:nvSpPr>
          <p:cNvPr id="3" name="Content Placeholder 2"/>
          <p:cNvSpPr>
            <a:spLocks noGrp="1"/>
          </p:cNvSpPr>
          <p:nvPr>
            <p:ph idx="1"/>
          </p:nvPr>
        </p:nvSpPr>
        <p:spPr>
          <a:solidFill>
            <a:schemeClr val="accent1">
              <a:lumMod val="20000"/>
              <a:lumOff val="80000"/>
            </a:schemeClr>
          </a:solidFill>
        </p:spPr>
        <p:txBody>
          <a:bodyPr/>
          <a:lstStyle/>
          <a:p>
            <a:r>
              <a:rPr lang="en-US" dirty="0"/>
              <a:t>Communication is a two-way process that requires efforts from both ends. To make any session more interactive, encourage customers to ask as many questions as they want. </a:t>
            </a:r>
            <a:endParaRPr lang="en-US" dirty="0"/>
          </a:p>
        </p:txBody>
      </p:sp>
    </p:spTree>
    <p:extLst>
      <p:ext uri="{BB962C8B-B14F-4D97-AF65-F5344CB8AC3E}">
        <p14:creationId xmlns:p14="http://schemas.microsoft.com/office/powerpoint/2010/main" val="347156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365125"/>
            <a:ext cx="11157857" cy="1325563"/>
          </a:xfrm>
          <a:solidFill>
            <a:schemeClr val="accent2">
              <a:lumMod val="20000"/>
              <a:lumOff val="80000"/>
            </a:schemeClr>
          </a:solidFill>
        </p:spPr>
        <p:txBody>
          <a:bodyPr>
            <a:normAutofit fontScale="90000"/>
          </a:bodyPr>
          <a:lstStyle/>
          <a:p>
            <a:r>
              <a:rPr lang="en-US" dirty="0" smtClean="0"/>
              <a:t>Customer service issues and solutions </a:t>
            </a:r>
            <a:br>
              <a:rPr lang="en-US" dirty="0" smtClean="0"/>
            </a:br>
            <a:r>
              <a:rPr lang="en-US" dirty="0" smtClean="0"/>
              <a:t>1. </a:t>
            </a:r>
            <a:r>
              <a:rPr lang="en-US" b="1" dirty="0" smtClean="0"/>
              <a:t>Language </a:t>
            </a:r>
            <a:r>
              <a:rPr lang="en-US" b="1" dirty="0"/>
              <a:t>Barriers</a:t>
            </a:r>
            <a:br>
              <a:rPr lang="en-US" b="1" dirty="0"/>
            </a:br>
            <a:endParaRPr lang="en-US" dirty="0"/>
          </a:p>
        </p:txBody>
      </p:sp>
      <p:sp>
        <p:nvSpPr>
          <p:cNvPr id="3" name="Content Placeholder 2"/>
          <p:cNvSpPr>
            <a:spLocks noGrp="1"/>
          </p:cNvSpPr>
          <p:nvPr>
            <p:ph idx="1"/>
          </p:nvPr>
        </p:nvSpPr>
        <p:spPr>
          <a:xfrm>
            <a:off x="0" y="1825624"/>
            <a:ext cx="11353800" cy="5032375"/>
          </a:xfrm>
          <a:solidFill>
            <a:schemeClr val="accent1">
              <a:lumMod val="20000"/>
              <a:lumOff val="80000"/>
            </a:schemeClr>
          </a:solidFill>
        </p:spPr>
        <p:txBody>
          <a:bodyPr>
            <a:normAutofit fontScale="85000" lnSpcReduction="20000"/>
          </a:bodyPr>
          <a:lstStyle/>
          <a:p>
            <a:r>
              <a:rPr lang="en-US" b="1" dirty="0" smtClean="0"/>
              <a:t>How </a:t>
            </a:r>
            <a:r>
              <a:rPr lang="en-US" b="1" dirty="0"/>
              <a:t>to Cut Down on Language Barriers in the Workplace?</a:t>
            </a:r>
          </a:p>
          <a:p>
            <a:r>
              <a:rPr lang="en-US" dirty="0"/>
              <a:t>Here are a few tips to help you reduce language barriers in the workplace:</a:t>
            </a:r>
          </a:p>
          <a:p>
            <a:r>
              <a:rPr lang="en-US" b="1" dirty="0"/>
              <a:t>Introduce language training and courses</a:t>
            </a:r>
            <a:endParaRPr lang="en-US" dirty="0"/>
          </a:p>
          <a:p>
            <a:r>
              <a:rPr lang="en-US" dirty="0"/>
              <a:t>There are many interesting language training sessions and courses for employees online..</a:t>
            </a:r>
          </a:p>
          <a:p>
            <a:r>
              <a:rPr lang="en-US" b="1" dirty="0"/>
              <a:t>Discuss culture differences often</a:t>
            </a:r>
            <a:endParaRPr lang="en-US" dirty="0"/>
          </a:p>
          <a:p>
            <a:r>
              <a:rPr lang="en-US" dirty="0"/>
              <a:t>Being clear and open about cultural differences helps you create a successful workplace where diversity is an advantage, not a problem.</a:t>
            </a:r>
          </a:p>
          <a:p>
            <a:r>
              <a:rPr lang="en-US" b="1" dirty="0"/>
              <a:t>Assess the cultural fit of the people you onboard</a:t>
            </a:r>
            <a:endParaRPr lang="en-US" dirty="0"/>
          </a:p>
          <a:p>
            <a:r>
              <a:rPr lang="en-US" dirty="0"/>
              <a:t>Cultural fit indicated how much an employee shares the same values, goals, and beliefs as their employer. This concept can help you maintain organizational culture and goals.</a:t>
            </a:r>
          </a:p>
          <a:p>
            <a:r>
              <a:rPr lang="en-US" b="1" dirty="0"/>
              <a:t>Use visuals such as graphics and videos</a:t>
            </a:r>
            <a:endParaRPr lang="en-US" dirty="0"/>
          </a:p>
          <a:p>
            <a:r>
              <a:rPr lang="en-US" dirty="0"/>
              <a:t>We can visualize things without attaching a specific language to them. Make sure you use videos and graphics to tackle various language difficulties within the workplace.</a:t>
            </a:r>
          </a:p>
          <a:p>
            <a:endParaRPr lang="en-US" dirty="0"/>
          </a:p>
        </p:txBody>
      </p:sp>
    </p:spTree>
    <p:extLst>
      <p:ext uri="{BB962C8B-B14F-4D97-AF65-F5344CB8AC3E}">
        <p14:creationId xmlns:p14="http://schemas.microsoft.com/office/powerpoint/2010/main" val="611018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3" y="300446"/>
            <a:ext cx="11534503" cy="4154984"/>
          </a:xfrm>
          <a:prstGeom prst="rect">
            <a:avLst/>
          </a:prstGeom>
          <a:solidFill>
            <a:schemeClr val="accent1">
              <a:lumMod val="20000"/>
              <a:lumOff val="80000"/>
            </a:schemeClr>
          </a:solidFill>
        </p:spPr>
        <p:txBody>
          <a:bodyPr wrap="square">
            <a:spAutoFit/>
          </a:bodyPr>
          <a:lstStyle/>
          <a:p>
            <a:pPr>
              <a:buFont typeface="Arial" panose="020B0604020202020204" pitchFamily="34" charset="0"/>
              <a:buChar char="•"/>
            </a:pPr>
            <a:r>
              <a:rPr lang="en-US" sz="2400" b="1" i="0" dirty="0" smtClean="0">
                <a:solidFill>
                  <a:srgbClr val="232639"/>
                </a:solidFill>
                <a:effectLst/>
                <a:latin typeface="Silka"/>
              </a:rPr>
              <a:t>Repeat yourself when needed</a:t>
            </a:r>
            <a:endParaRPr lang="en-US" sz="2400" b="0" i="0" dirty="0" smtClean="0">
              <a:solidFill>
                <a:srgbClr val="232639"/>
              </a:solidFill>
              <a:effectLst/>
              <a:latin typeface="Silka"/>
            </a:endParaRPr>
          </a:p>
          <a:p>
            <a:r>
              <a:rPr lang="en-US" sz="2400" b="0" i="0" dirty="0" smtClean="0">
                <a:solidFill>
                  <a:srgbClr val="232639"/>
                </a:solidFill>
                <a:effectLst/>
                <a:latin typeface="Silka"/>
              </a:rPr>
              <a:t>Even native speakers may have issues with their own language sometimes, such as understanding different accents or dialects. Remember this and consider repeating yourself if you’re not sure that someone understood you correctly.</a:t>
            </a:r>
          </a:p>
          <a:p>
            <a:endParaRPr lang="en-US" sz="2400" dirty="0">
              <a:solidFill>
                <a:srgbClr val="232639"/>
              </a:solidFill>
              <a:latin typeface="Silka"/>
            </a:endParaRPr>
          </a:p>
          <a:p>
            <a:endParaRPr lang="en-US" sz="2400" b="0" i="0" dirty="0" smtClean="0">
              <a:solidFill>
                <a:srgbClr val="232639"/>
              </a:solidFill>
              <a:effectLst/>
              <a:latin typeface="Silka"/>
            </a:endParaRPr>
          </a:p>
          <a:p>
            <a:pPr>
              <a:buFont typeface="Arial" panose="020B0604020202020204" pitchFamily="34" charset="0"/>
              <a:buChar char="•"/>
            </a:pPr>
            <a:r>
              <a:rPr lang="en-US" sz="2400" b="1" i="0" dirty="0" smtClean="0">
                <a:solidFill>
                  <a:srgbClr val="232639"/>
                </a:solidFill>
                <a:effectLst/>
                <a:latin typeface="Silka"/>
              </a:rPr>
              <a:t>Use simple language and speak slower</a:t>
            </a:r>
            <a:endParaRPr lang="en-US" sz="2400" b="0" i="0" dirty="0" smtClean="0">
              <a:solidFill>
                <a:srgbClr val="232639"/>
              </a:solidFill>
              <a:effectLst/>
              <a:latin typeface="Silka"/>
            </a:endParaRPr>
          </a:p>
          <a:p>
            <a:r>
              <a:rPr lang="en-US" sz="2400" b="0" i="0" dirty="0" smtClean="0">
                <a:solidFill>
                  <a:srgbClr val="232639"/>
                </a:solidFill>
                <a:effectLst/>
                <a:latin typeface="Silka"/>
              </a:rPr>
              <a:t>Along with repeating yourself, it may be helpful to use fairly simple language as well to ensure that everyone is on the same page. Make sure you don’t overdo this, otherwise your employees might get the impression that you don’t think they’re intelligent</a:t>
            </a:r>
            <a:endParaRPr lang="en-US" sz="2400" b="0" i="0" dirty="0">
              <a:solidFill>
                <a:srgbClr val="232639"/>
              </a:solidFill>
              <a:effectLst/>
              <a:latin typeface="Silka"/>
            </a:endParaRPr>
          </a:p>
        </p:txBody>
      </p:sp>
    </p:spTree>
    <p:extLst>
      <p:ext uri="{BB962C8B-B14F-4D97-AF65-F5344CB8AC3E}">
        <p14:creationId xmlns:p14="http://schemas.microsoft.com/office/powerpoint/2010/main" val="293552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US" b="1" dirty="0" smtClean="0"/>
              <a:t>2. Time-zone </a:t>
            </a:r>
            <a:r>
              <a:rPr lang="en-US" b="1" dirty="0"/>
              <a:t>Constraints</a:t>
            </a:r>
            <a:br>
              <a:rPr lang="en-US" b="1" dirty="0"/>
            </a:br>
            <a:endParaRPr lang="en-US" dirty="0"/>
          </a:p>
        </p:txBody>
      </p:sp>
      <p:sp>
        <p:nvSpPr>
          <p:cNvPr id="3" name="Content Placeholder 2"/>
          <p:cNvSpPr>
            <a:spLocks noGrp="1"/>
          </p:cNvSpPr>
          <p:nvPr>
            <p:ph idx="1"/>
          </p:nvPr>
        </p:nvSpPr>
        <p:spPr>
          <a:xfrm>
            <a:off x="838200" y="1825625"/>
            <a:ext cx="11205754" cy="4836432"/>
          </a:xfrm>
          <a:solidFill>
            <a:schemeClr val="accent1">
              <a:lumMod val="20000"/>
              <a:lumOff val="80000"/>
            </a:schemeClr>
          </a:solidFill>
        </p:spPr>
        <p:txBody>
          <a:bodyPr>
            <a:normAutofit fontScale="92500"/>
          </a:bodyPr>
          <a:lstStyle/>
          <a:p>
            <a:r>
              <a:rPr lang="en-US" dirty="0" smtClean="0"/>
              <a:t>This </a:t>
            </a:r>
            <a:r>
              <a:rPr lang="en-US" dirty="0"/>
              <a:t>problem is much more likely to affect international customer support teams, as well as those with members who choose to work remotely from a location other than the office. If one part of a team is located in Europe and another in Australia, for example, many issues can arise</a:t>
            </a:r>
            <a:r>
              <a:rPr lang="en-US" dirty="0" smtClean="0"/>
              <a:t>.</a:t>
            </a:r>
          </a:p>
          <a:p>
            <a:r>
              <a:rPr lang="en-US" b="1" dirty="0"/>
              <a:t>How to Make International Communication Work?</a:t>
            </a:r>
          </a:p>
          <a:p>
            <a:r>
              <a:rPr lang="en-US" dirty="0"/>
              <a:t>Use a shared calendar with your team members</a:t>
            </a:r>
          </a:p>
          <a:p>
            <a:r>
              <a:rPr lang="en-US" dirty="0"/>
              <a:t>Know your limits and set clear expectations </a:t>
            </a:r>
          </a:p>
          <a:p>
            <a:r>
              <a:rPr lang="en-US" dirty="0"/>
              <a:t>Make use of asynchronous communication channels for teams such as Slack</a:t>
            </a:r>
          </a:p>
          <a:p>
            <a:r>
              <a:rPr lang="en-US" dirty="0"/>
              <a:t>Offer flexible working hours</a:t>
            </a:r>
          </a:p>
          <a:p>
            <a:r>
              <a:rPr lang="en-US" dirty="0"/>
              <a:t>Learn how to overcome time differences, e.g. plan your meetings in advance so that everyone from different parts of the world can join.</a:t>
            </a:r>
          </a:p>
          <a:p>
            <a:endParaRPr lang="en-US" dirty="0"/>
          </a:p>
        </p:txBody>
      </p:sp>
    </p:spTree>
    <p:extLst>
      <p:ext uri="{BB962C8B-B14F-4D97-AF65-F5344CB8AC3E}">
        <p14:creationId xmlns:p14="http://schemas.microsoft.com/office/powerpoint/2010/main" val="415928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 y="-209005"/>
            <a:ext cx="10933611" cy="1580605"/>
          </a:xfrm>
          <a:solidFill>
            <a:schemeClr val="accent2">
              <a:lumMod val="20000"/>
              <a:lumOff val="80000"/>
            </a:schemeClr>
          </a:solidFill>
        </p:spPr>
        <p:txBody>
          <a:bodyPr/>
          <a:lstStyle/>
          <a:p>
            <a:r>
              <a:rPr lang="en-US" b="1" dirty="0" smtClean="0">
                <a:solidFill>
                  <a:srgbClr val="232639"/>
                </a:solidFill>
                <a:latin typeface="Silka"/>
              </a:rPr>
              <a:t>3. Connection </a:t>
            </a:r>
            <a:r>
              <a:rPr lang="en-US" b="1" dirty="0">
                <a:solidFill>
                  <a:srgbClr val="232639"/>
                </a:solidFill>
                <a:latin typeface="Silka"/>
              </a:rPr>
              <a:t>and Tool Problems</a:t>
            </a:r>
            <a:br>
              <a:rPr lang="en-US" b="1" dirty="0">
                <a:solidFill>
                  <a:srgbClr val="232639"/>
                </a:solidFill>
                <a:latin typeface="Silka"/>
              </a:rPr>
            </a:br>
            <a:endParaRPr lang="en-US" dirty="0"/>
          </a:p>
        </p:txBody>
      </p:sp>
      <p:sp>
        <p:nvSpPr>
          <p:cNvPr id="3" name="Content Placeholder 2"/>
          <p:cNvSpPr>
            <a:spLocks noGrp="1"/>
          </p:cNvSpPr>
          <p:nvPr>
            <p:ph idx="1"/>
          </p:nvPr>
        </p:nvSpPr>
        <p:spPr>
          <a:xfrm>
            <a:off x="-91440" y="1541417"/>
            <a:ext cx="12283440" cy="5316582"/>
          </a:xfrm>
          <a:solidFill>
            <a:schemeClr val="accent1">
              <a:lumMod val="20000"/>
              <a:lumOff val="80000"/>
            </a:schemeClr>
          </a:solidFill>
        </p:spPr>
        <p:txBody>
          <a:bodyPr>
            <a:normAutofit/>
          </a:bodyPr>
          <a:lstStyle/>
          <a:p>
            <a:r>
              <a:rPr lang="en-US" b="1" dirty="0" smtClean="0">
                <a:solidFill>
                  <a:srgbClr val="232639"/>
                </a:solidFill>
                <a:latin typeface="Silka"/>
              </a:rPr>
              <a:t>Having </a:t>
            </a:r>
            <a:r>
              <a:rPr lang="en-US" b="1" dirty="0">
                <a:solidFill>
                  <a:srgbClr val="232639"/>
                </a:solidFill>
                <a:latin typeface="Silka"/>
              </a:rPr>
              <a:t>the </a:t>
            </a:r>
            <a:r>
              <a:rPr lang="en-US" b="1" u="sng" dirty="0">
                <a:solidFill>
                  <a:srgbClr val="2196F3"/>
                </a:solidFill>
                <a:latin typeface="Silka"/>
                <a:hlinkClick r:id="rId2"/>
              </a:rPr>
              <a:t>right tools</a:t>
            </a:r>
            <a:r>
              <a:rPr lang="en-US" b="1" dirty="0">
                <a:solidFill>
                  <a:srgbClr val="232639"/>
                </a:solidFill>
                <a:latin typeface="Silka"/>
              </a:rPr>
              <a:t> for the job can make all the difference in how well customer service agents are able to handle stressful situations.</a:t>
            </a:r>
            <a:r>
              <a:rPr lang="en-US" dirty="0">
                <a:solidFill>
                  <a:srgbClr val="232639"/>
                </a:solidFill>
                <a:latin typeface="Silka"/>
              </a:rPr>
              <a:t> </a:t>
            </a:r>
          </a:p>
          <a:p>
            <a:r>
              <a:rPr lang="en-US" dirty="0">
                <a:solidFill>
                  <a:srgbClr val="232639"/>
                </a:solidFill>
                <a:latin typeface="Silka"/>
              </a:rPr>
              <a:t>But, customer support agents often have to work </a:t>
            </a:r>
            <a:r>
              <a:rPr lang="en-US" dirty="0" smtClean="0">
                <a:solidFill>
                  <a:srgbClr val="232639"/>
                </a:solidFill>
                <a:latin typeface="Silka"/>
              </a:rPr>
              <a:t>with </a:t>
            </a:r>
            <a:r>
              <a:rPr lang="en-US" dirty="0" smtClean="0"/>
              <a:t>faulty </a:t>
            </a:r>
            <a:r>
              <a:rPr lang="en-US" dirty="0"/>
              <a:t>or outdated tools and face common challenges, such as:</a:t>
            </a:r>
          </a:p>
          <a:p>
            <a:r>
              <a:rPr lang="en-US" dirty="0"/>
              <a:t>Using tools that are not a good fit for the job</a:t>
            </a:r>
          </a:p>
          <a:p>
            <a:r>
              <a:rPr lang="en-US" dirty="0"/>
              <a:t>Relying on tools that lack fundamental features </a:t>
            </a:r>
          </a:p>
          <a:p>
            <a:r>
              <a:rPr lang="en-US" dirty="0"/>
              <a:t>Working from a location with poor Internet service </a:t>
            </a:r>
          </a:p>
          <a:p>
            <a:r>
              <a:rPr lang="en-US" dirty="0"/>
              <a:t>Having broken or faulty equipment that affects the communication quality</a:t>
            </a:r>
          </a:p>
          <a:p>
            <a:r>
              <a:rPr lang="en-US" b="1" dirty="0"/>
              <a:t>When a company doesn’t invest in good quality, reliable tools, the whole business suffers:  employees, consumers, and investors.</a:t>
            </a:r>
            <a:endParaRPr lang="en-US" dirty="0"/>
          </a:p>
          <a:p>
            <a:endParaRPr lang="en-US" dirty="0"/>
          </a:p>
        </p:txBody>
      </p:sp>
    </p:spTree>
    <p:extLst>
      <p:ext uri="{BB962C8B-B14F-4D97-AF65-F5344CB8AC3E}">
        <p14:creationId xmlns:p14="http://schemas.microsoft.com/office/powerpoint/2010/main" val="374695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a:solidFill>
            <a:schemeClr val="accent2">
              <a:lumMod val="20000"/>
              <a:lumOff val="80000"/>
            </a:schemeClr>
          </a:solidFill>
        </p:spPr>
        <p:txBody>
          <a:bodyPr>
            <a:normAutofit fontScale="90000"/>
          </a:bodyPr>
          <a:lstStyle/>
          <a:p>
            <a:r>
              <a:rPr lang="en-US" b="1" dirty="0"/>
              <a:t>Dealing With Difficult Customers </a:t>
            </a:r>
            <a:br>
              <a:rPr lang="en-US" b="1" dirty="0"/>
            </a:br>
            <a:endParaRPr lang="en-US" dirty="0"/>
          </a:p>
        </p:txBody>
      </p:sp>
      <p:sp>
        <p:nvSpPr>
          <p:cNvPr id="3" name="Content Placeholder 2"/>
          <p:cNvSpPr>
            <a:spLocks noGrp="1"/>
          </p:cNvSpPr>
          <p:nvPr>
            <p:ph idx="1"/>
          </p:nvPr>
        </p:nvSpPr>
        <p:spPr>
          <a:xfrm>
            <a:off x="838200" y="1690688"/>
            <a:ext cx="10515600" cy="4351338"/>
          </a:xfrm>
          <a:solidFill>
            <a:schemeClr val="accent1">
              <a:lumMod val="20000"/>
              <a:lumOff val="80000"/>
            </a:schemeClr>
          </a:solidFill>
        </p:spPr>
        <p:txBody>
          <a:bodyPr>
            <a:normAutofit/>
          </a:bodyPr>
          <a:lstStyle/>
          <a:p>
            <a:r>
              <a:rPr lang="en-US" dirty="0" smtClean="0"/>
              <a:t>Your </a:t>
            </a:r>
            <a:r>
              <a:rPr lang="en-US" dirty="0"/>
              <a:t>support agents might also have a hard time interacting with customers. </a:t>
            </a:r>
          </a:p>
          <a:p>
            <a:r>
              <a:rPr lang="en-US" dirty="0"/>
              <a:t>Anyone can be a difficult customer but we can distinguish types like:</a:t>
            </a:r>
          </a:p>
          <a:p>
            <a:r>
              <a:rPr lang="en-US" b="1" dirty="0"/>
              <a:t>The Complainer</a:t>
            </a:r>
            <a:r>
              <a:rPr lang="en-US" dirty="0"/>
              <a:t>, who always complains </a:t>
            </a:r>
          </a:p>
          <a:p>
            <a:r>
              <a:rPr lang="en-US" b="1" dirty="0"/>
              <a:t>The Impatient Customer</a:t>
            </a:r>
            <a:r>
              <a:rPr lang="en-US" dirty="0"/>
              <a:t>, who wants things done immediately</a:t>
            </a:r>
          </a:p>
          <a:p>
            <a:r>
              <a:rPr lang="en-US" b="1" dirty="0"/>
              <a:t>The Aggressive Customer</a:t>
            </a:r>
            <a:r>
              <a:rPr lang="en-US" dirty="0"/>
              <a:t>, who displays very angry emotions</a:t>
            </a:r>
          </a:p>
          <a:p>
            <a:r>
              <a:rPr lang="en-US" b="1" dirty="0"/>
              <a:t>The I-Know-It-All Customer</a:t>
            </a:r>
            <a:r>
              <a:rPr lang="en-US" dirty="0"/>
              <a:t>, who always thinks they know better</a:t>
            </a:r>
          </a:p>
          <a:p>
            <a:pPr marL="0" indent="0">
              <a:buNone/>
            </a:pPr>
            <a:endParaRPr lang="en-US" dirty="0"/>
          </a:p>
        </p:txBody>
      </p:sp>
    </p:spTree>
    <p:extLst>
      <p:ext uri="{BB962C8B-B14F-4D97-AF65-F5344CB8AC3E}">
        <p14:creationId xmlns:p14="http://schemas.microsoft.com/office/powerpoint/2010/main" val="2390322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300446"/>
            <a:ext cx="10855235" cy="2677656"/>
          </a:xfrm>
          <a:prstGeom prst="rect">
            <a:avLst/>
          </a:prstGeom>
          <a:solidFill>
            <a:schemeClr val="accent1">
              <a:lumMod val="20000"/>
              <a:lumOff val="80000"/>
            </a:schemeClr>
          </a:solidFill>
        </p:spPr>
        <p:txBody>
          <a:bodyPr wrap="square">
            <a:spAutoFit/>
          </a:bodyPr>
          <a:lstStyle/>
          <a:p>
            <a:pPr lvl="1"/>
            <a:r>
              <a:rPr lang="en-US" sz="2800" b="0" i="0" dirty="0" smtClean="0">
                <a:solidFill>
                  <a:srgbClr val="232639"/>
                </a:solidFill>
                <a:effectLst/>
                <a:latin typeface="Silka"/>
              </a:rPr>
              <a:t>When agents have to deal with difficult and often aggressive customers, the whole internal environment of a company can suffer. To prevent this from happening, we recommend that you regularly train your agents to help them handle interactions with problematic customers easier.</a:t>
            </a:r>
          </a:p>
          <a:p>
            <a:pPr lvl="1"/>
            <a:endParaRPr lang="en-US" sz="2800" dirty="0"/>
          </a:p>
        </p:txBody>
      </p:sp>
    </p:spTree>
    <p:extLst>
      <p:ext uri="{BB962C8B-B14F-4D97-AF65-F5344CB8AC3E}">
        <p14:creationId xmlns:p14="http://schemas.microsoft.com/office/powerpoint/2010/main" val="168236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3" y="-222068"/>
            <a:ext cx="11249297" cy="1724298"/>
          </a:xfrm>
          <a:solidFill>
            <a:schemeClr val="accent2">
              <a:lumMod val="20000"/>
              <a:lumOff val="80000"/>
            </a:schemeClr>
          </a:solidFill>
        </p:spPr>
        <p:txBody>
          <a:bodyPr/>
          <a:lstStyle/>
          <a:p>
            <a:r>
              <a:rPr lang="en-US" b="1" dirty="0"/>
              <a:t>Cultural Differences</a:t>
            </a:r>
            <a:br>
              <a:rPr lang="en-US" b="1" dirty="0"/>
            </a:br>
            <a:endParaRPr lang="en-US" dirty="0"/>
          </a:p>
        </p:txBody>
      </p:sp>
      <p:sp>
        <p:nvSpPr>
          <p:cNvPr id="3" name="Content Placeholder 2"/>
          <p:cNvSpPr>
            <a:spLocks noGrp="1"/>
          </p:cNvSpPr>
          <p:nvPr>
            <p:ph idx="1"/>
          </p:nvPr>
        </p:nvSpPr>
        <p:spPr>
          <a:xfrm>
            <a:off x="561703" y="1332411"/>
            <a:ext cx="10792097" cy="5421086"/>
          </a:xfrm>
          <a:solidFill>
            <a:schemeClr val="accent1">
              <a:lumMod val="20000"/>
              <a:lumOff val="80000"/>
            </a:schemeClr>
          </a:solidFill>
        </p:spPr>
        <p:txBody>
          <a:bodyPr>
            <a:normAutofit fontScale="92500"/>
          </a:bodyPr>
          <a:lstStyle/>
          <a:p>
            <a:r>
              <a:rPr lang="en-US" dirty="0" smtClean="0"/>
              <a:t>Finally</a:t>
            </a:r>
            <a:r>
              <a:rPr lang="en-US" dirty="0"/>
              <a:t>, let’s turn our focus to a communication issue that can be spotted both inside and outside of organizations, which is </a:t>
            </a:r>
            <a:r>
              <a:rPr lang="en-US" u="sng" dirty="0">
                <a:hlinkClick r:id="rId2"/>
              </a:rPr>
              <a:t>cultural differences</a:t>
            </a:r>
            <a:r>
              <a:rPr lang="en-US" dirty="0"/>
              <a:t>.</a:t>
            </a:r>
          </a:p>
          <a:p>
            <a:r>
              <a:rPr lang="en-US" dirty="0"/>
              <a:t>Now, with the rise of social media, customer service has been pushed to the digital world. Today’s companies have to communicate over Facebook calls, Twitter DMs, and email to adapt to changing consumer </a:t>
            </a:r>
            <a:r>
              <a:rPr lang="en-US" dirty="0" err="1"/>
              <a:t>behaviour</a:t>
            </a:r>
            <a:r>
              <a:rPr lang="en-US" dirty="0"/>
              <a:t>.</a:t>
            </a:r>
          </a:p>
          <a:p>
            <a:r>
              <a:rPr lang="en-US" b="1" dirty="0"/>
              <a:t>Online communication has its own set of challenges and requires a different approach and skill set than what was needed in the past. </a:t>
            </a:r>
            <a:r>
              <a:rPr lang="en-US" dirty="0"/>
              <a:t>Your customers’ varying cultural backgrounds can have an impact on their expectations of customer service. </a:t>
            </a:r>
          </a:p>
          <a:p>
            <a:r>
              <a:rPr lang="en-US" dirty="0"/>
              <a:t>If you work in a company that serves customers from different cultures, make sure you properly address </a:t>
            </a:r>
            <a:r>
              <a:rPr lang="en-US" u="sng" dirty="0">
                <a:hlinkClick r:id="rId3"/>
              </a:rPr>
              <a:t>all of the cultural differences</a:t>
            </a:r>
            <a:r>
              <a:rPr lang="en-US" dirty="0"/>
              <a:t>. Otherwise, there could be chaos in your customer service department caused by misunderstandings, conflicts, confusion, and disappointment of your clients.</a:t>
            </a:r>
          </a:p>
          <a:p>
            <a:endParaRPr lang="en-US" dirty="0"/>
          </a:p>
        </p:txBody>
      </p:sp>
    </p:spTree>
    <p:extLst>
      <p:ext uri="{BB962C8B-B14F-4D97-AF65-F5344CB8AC3E}">
        <p14:creationId xmlns:p14="http://schemas.microsoft.com/office/powerpoint/2010/main" val="367996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r>
              <a:rPr lang="en-US" b="1" dirty="0" smtClean="0"/>
              <a:t>Customer Communication </a:t>
            </a:r>
            <a:endParaRPr lang="en-US" b="1" dirty="0"/>
          </a:p>
        </p:txBody>
      </p:sp>
      <p:sp>
        <p:nvSpPr>
          <p:cNvPr id="3" name="Content Placeholder 2"/>
          <p:cNvSpPr>
            <a:spLocks noGrp="1"/>
          </p:cNvSpPr>
          <p:nvPr>
            <p:ph idx="1"/>
          </p:nvPr>
        </p:nvSpPr>
        <p:spPr>
          <a:solidFill>
            <a:schemeClr val="accent1">
              <a:lumMod val="40000"/>
              <a:lumOff val="60000"/>
            </a:schemeClr>
          </a:solidFill>
        </p:spPr>
        <p:txBody>
          <a:bodyPr/>
          <a:lstStyle/>
          <a:p>
            <a:r>
              <a:rPr lang="en-US" dirty="0"/>
              <a:t>Customer communication refers to </a:t>
            </a:r>
            <a:r>
              <a:rPr lang="en-US" b="1" dirty="0"/>
              <a:t>the process through which a business shares valuable information with its customers</a:t>
            </a:r>
            <a:r>
              <a:rPr lang="en-US" dirty="0"/>
              <a:t>. Such interactions take place over popular communication channels such as email, phone, live chat, social media, online forums, customer portals, and many </a:t>
            </a:r>
            <a:r>
              <a:rPr lang="en-US" dirty="0" smtClean="0"/>
              <a:t>others.</a:t>
            </a:r>
          </a:p>
          <a:p>
            <a:r>
              <a:rPr lang="en-US" b="1" dirty="0"/>
              <a:t>Listening to the customer, being patient, displaying empathy, and understanding the issue or problem</a:t>
            </a:r>
            <a:r>
              <a:rPr lang="en-US" dirty="0"/>
              <a:t> are skills that help you communicate effectively with the customer and are a must-have while working in customer support</a:t>
            </a:r>
            <a:endParaRPr lang="en-US" dirty="0"/>
          </a:p>
        </p:txBody>
      </p:sp>
    </p:spTree>
    <p:extLst>
      <p:ext uri="{BB962C8B-B14F-4D97-AF65-F5344CB8AC3E}">
        <p14:creationId xmlns:p14="http://schemas.microsoft.com/office/powerpoint/2010/main" val="113952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lstStyle/>
          <a:p>
            <a:r>
              <a:rPr lang="en-US" b="1" dirty="0" smtClean="0"/>
              <a:t>Why effective communication is required </a:t>
            </a:r>
            <a:endParaRPr lang="en-US" b="1" dirty="0"/>
          </a:p>
        </p:txBody>
      </p:sp>
      <p:sp>
        <p:nvSpPr>
          <p:cNvPr id="3" name="Content Placeholder 2"/>
          <p:cNvSpPr>
            <a:spLocks noGrp="1"/>
          </p:cNvSpPr>
          <p:nvPr>
            <p:ph idx="1"/>
          </p:nvPr>
        </p:nvSpPr>
        <p:spPr>
          <a:solidFill>
            <a:schemeClr val="accent1">
              <a:lumMod val="40000"/>
              <a:lumOff val="60000"/>
            </a:schemeClr>
          </a:solidFill>
        </p:spPr>
        <p:txBody>
          <a:bodyPr/>
          <a:lstStyle/>
          <a:p>
            <a:r>
              <a:rPr lang="en-US" dirty="0"/>
              <a:t>Good communication helps businesses develop trust with their clients and articulate needs, expectations and any challenges. By communicating more effectively , this can improve the client relationship and potentially add more leads to the business.</a:t>
            </a:r>
            <a:endParaRPr lang="en-US" dirty="0"/>
          </a:p>
        </p:txBody>
      </p:sp>
    </p:spTree>
    <p:extLst>
      <p:ext uri="{BB962C8B-B14F-4D97-AF65-F5344CB8AC3E}">
        <p14:creationId xmlns:p14="http://schemas.microsoft.com/office/powerpoint/2010/main" val="105255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a:solidFill>
            <a:schemeClr val="accent2">
              <a:lumMod val="20000"/>
              <a:lumOff val="80000"/>
            </a:schemeClr>
          </a:solidFill>
        </p:spPr>
        <p:txBody>
          <a:bodyPr>
            <a:normAutofit fontScale="90000"/>
          </a:bodyPr>
          <a:lstStyle/>
          <a:p>
            <a:r>
              <a:rPr lang="en-US" b="1" dirty="0"/>
              <a:t>What Are the Popular Ways to Communicate With Customers? </a:t>
            </a:r>
            <a:br>
              <a:rPr lang="en-US" b="1" dirty="0"/>
            </a:br>
            <a:endParaRPr lang="en-US" b="1" dirty="0"/>
          </a:p>
        </p:txBody>
      </p:sp>
      <p:sp>
        <p:nvSpPr>
          <p:cNvPr id="3" name="Content Placeholder 2"/>
          <p:cNvSpPr>
            <a:spLocks noGrp="1"/>
          </p:cNvSpPr>
          <p:nvPr>
            <p:ph idx="1"/>
          </p:nvPr>
        </p:nvSpPr>
        <p:spPr>
          <a:solidFill>
            <a:schemeClr val="accent1">
              <a:lumMod val="20000"/>
              <a:lumOff val="80000"/>
            </a:schemeClr>
          </a:solidFill>
        </p:spPr>
        <p:txBody>
          <a:bodyPr>
            <a:normAutofit/>
          </a:bodyPr>
          <a:lstStyle/>
          <a:p>
            <a:r>
              <a:rPr lang="en-US" dirty="0"/>
              <a:t>Here are 4 popular communication channels along with their benefits: </a:t>
            </a:r>
          </a:p>
          <a:p>
            <a:r>
              <a:rPr lang="en-US" b="1" dirty="0"/>
              <a:t>Phone: </a:t>
            </a:r>
            <a:r>
              <a:rPr lang="en-US" dirty="0"/>
              <a:t>The phone is great for resolving complex issues that cannot be resolved on other channels. For instance, a technical agent can direct the customer to take the necessary troubleshooting steps. Moreover, nothing is more reassuring than a calm human voice. </a:t>
            </a:r>
          </a:p>
          <a:p>
            <a:r>
              <a:rPr lang="en-US" b="1" dirty="0"/>
              <a:t>Email:</a:t>
            </a:r>
            <a:r>
              <a:rPr lang="en-US" dirty="0"/>
              <a:t> To get things into perspective, there are more than 4 billion email users in the world. Email is one of the most cost-effective communication channels available to mankind. Email threads can be used to track the complete customer conversation. </a:t>
            </a:r>
          </a:p>
        </p:txBody>
      </p:sp>
    </p:spTree>
    <p:extLst>
      <p:ext uri="{BB962C8B-B14F-4D97-AF65-F5344CB8AC3E}">
        <p14:creationId xmlns:p14="http://schemas.microsoft.com/office/powerpoint/2010/main" val="288898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normAutofit fontScale="90000"/>
          </a:bodyPr>
          <a:lstStyle/>
          <a:p>
            <a:r>
              <a:rPr lang="en-US" b="1" dirty="0"/>
              <a:t>What Are the Popular Ways to Communicate With Customers? </a:t>
            </a:r>
            <a:br>
              <a:rPr lang="en-US" b="1" dirty="0"/>
            </a:br>
            <a:endParaRPr lang="en-US" dirty="0"/>
          </a:p>
        </p:txBody>
      </p:sp>
      <p:sp>
        <p:nvSpPr>
          <p:cNvPr id="3" name="Content Placeholder 2"/>
          <p:cNvSpPr>
            <a:spLocks noGrp="1"/>
          </p:cNvSpPr>
          <p:nvPr>
            <p:ph idx="1"/>
          </p:nvPr>
        </p:nvSpPr>
        <p:spPr>
          <a:solidFill>
            <a:schemeClr val="accent1">
              <a:lumMod val="20000"/>
              <a:lumOff val="80000"/>
            </a:schemeClr>
          </a:solidFill>
        </p:spPr>
        <p:txBody>
          <a:bodyPr/>
          <a:lstStyle/>
          <a:p>
            <a:r>
              <a:rPr lang="en-US" b="1" dirty="0"/>
              <a:t>Live Chat:</a:t>
            </a:r>
            <a:r>
              <a:rPr lang="en-US" dirty="0"/>
              <a:t> Chat is one of the fastest methods of communicating with customers. Customer service reps can interact with customers in real-time and explore cross-selling or upselling opportunities. </a:t>
            </a:r>
          </a:p>
          <a:p>
            <a:r>
              <a:rPr lang="en-US" b="1" dirty="0"/>
              <a:t>Social Media:</a:t>
            </a:r>
            <a:r>
              <a:rPr lang="en-US" dirty="0"/>
              <a:t> There is no doubt that the coming decade will be dominated by social media platforms. There is no need to make any heavy investment as you only require a social media page. You can share regular updates with customers and even run paid promotions to reach a wider audience. You can make the most out of your social media efforts with </a:t>
            </a:r>
            <a:r>
              <a:rPr lang="en-US" dirty="0">
                <a:hlinkClick r:id="rId2"/>
              </a:rPr>
              <a:t>social media marketing tools</a:t>
            </a:r>
            <a:r>
              <a:rPr lang="en-US" dirty="0"/>
              <a:t> available in the market.</a:t>
            </a:r>
          </a:p>
          <a:p>
            <a:endParaRPr lang="en-US" dirty="0"/>
          </a:p>
          <a:p>
            <a:endParaRPr lang="en-US" dirty="0"/>
          </a:p>
        </p:txBody>
      </p:sp>
    </p:spTree>
    <p:extLst>
      <p:ext uri="{BB962C8B-B14F-4D97-AF65-F5344CB8AC3E}">
        <p14:creationId xmlns:p14="http://schemas.microsoft.com/office/powerpoint/2010/main" val="5589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45473"/>
          </a:xfrm>
        </p:spPr>
        <p:txBody>
          <a:bodyPr/>
          <a:lstStyle/>
          <a:p>
            <a:r>
              <a:rPr lang="en-US" b="1" dirty="0" smtClean="0"/>
              <a:t>How to communicate effectively</a:t>
            </a:r>
            <a:endParaRPr lang="en-US" b="1" dirty="0"/>
          </a:p>
        </p:txBody>
      </p:sp>
      <p:sp>
        <p:nvSpPr>
          <p:cNvPr id="3" name="Content Placeholder 2"/>
          <p:cNvSpPr>
            <a:spLocks noGrp="1"/>
          </p:cNvSpPr>
          <p:nvPr>
            <p:ph idx="1"/>
          </p:nvPr>
        </p:nvSpPr>
        <p:spPr>
          <a:xfrm>
            <a:off x="838199" y="1227910"/>
            <a:ext cx="11062063" cy="5630090"/>
          </a:xfrm>
        </p:spPr>
        <p:txBody>
          <a:bodyPr>
            <a:normAutofit/>
          </a:bodyPr>
          <a:lstStyle/>
          <a:p>
            <a:pPr marL="0" indent="0">
              <a:buNone/>
            </a:pPr>
            <a:r>
              <a:rPr lang="en-US" b="1" dirty="0" smtClean="0"/>
              <a:t>1</a:t>
            </a:r>
            <a:r>
              <a:rPr lang="en-US" b="1" dirty="0"/>
              <a:t>. Convey Accurate Information</a:t>
            </a:r>
          </a:p>
          <a:p>
            <a:r>
              <a:rPr lang="en-US" dirty="0"/>
              <a:t>For effective communication and customer service, conveying the right message or information is important for any organization.  </a:t>
            </a:r>
          </a:p>
          <a:p>
            <a:r>
              <a:rPr lang="en-US" dirty="0"/>
              <a:t>Remember, half-knowledge can be dangerous for everyone. </a:t>
            </a:r>
            <a:endParaRPr lang="en-US" dirty="0" smtClean="0"/>
          </a:p>
          <a:p>
            <a:r>
              <a:rPr lang="en-US" dirty="0" smtClean="0"/>
              <a:t>It </a:t>
            </a:r>
            <a:r>
              <a:rPr lang="en-US" dirty="0"/>
              <a:t>is the management’s responsibility to ensure every staff member has the same and the right amount of information. </a:t>
            </a:r>
            <a:endParaRPr lang="en-US" dirty="0" smtClean="0"/>
          </a:p>
          <a:p>
            <a:r>
              <a:rPr lang="en-US" dirty="0" smtClean="0"/>
              <a:t>They </a:t>
            </a:r>
            <a:r>
              <a:rPr lang="en-US" dirty="0"/>
              <a:t>must clearly convey information about the turnaround time, so that realistic customer expectations can be set right from the start. </a:t>
            </a:r>
            <a:endParaRPr lang="en-US" dirty="0"/>
          </a:p>
        </p:txBody>
      </p:sp>
    </p:spTree>
    <p:extLst>
      <p:ext uri="{BB962C8B-B14F-4D97-AF65-F5344CB8AC3E}">
        <p14:creationId xmlns:p14="http://schemas.microsoft.com/office/powerpoint/2010/main" val="383189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b="1" dirty="0" smtClean="0"/>
              <a:t> </a:t>
            </a:r>
            <a:r>
              <a:rPr lang="en-US" b="1" dirty="0"/>
              <a:t>Practice Proactive Customer Communication</a:t>
            </a:r>
            <a:br>
              <a:rPr lang="en-US" b="1" dirty="0"/>
            </a:br>
            <a:endParaRPr lang="en-US" dirty="0"/>
          </a:p>
        </p:txBody>
      </p:sp>
      <p:sp>
        <p:nvSpPr>
          <p:cNvPr id="3" name="Content Placeholder 2"/>
          <p:cNvSpPr>
            <a:spLocks noGrp="1"/>
          </p:cNvSpPr>
          <p:nvPr>
            <p:ph idx="1"/>
          </p:nvPr>
        </p:nvSpPr>
        <p:spPr>
          <a:xfrm>
            <a:off x="838200" y="1502228"/>
            <a:ext cx="10515600" cy="5107577"/>
          </a:xfrm>
          <a:solidFill>
            <a:schemeClr val="accent1">
              <a:lumMod val="40000"/>
              <a:lumOff val="60000"/>
            </a:schemeClr>
          </a:solidFill>
        </p:spPr>
        <p:txBody>
          <a:bodyPr/>
          <a:lstStyle/>
          <a:p>
            <a:r>
              <a:rPr lang="en-US" dirty="0"/>
              <a:t>In many instances, customers don’t get satisfied with the service offered in the first attempt. They might call you again to get their issues resolved, and probably again. In such cases, solving that issue might take more time than the customer’s expectations</a:t>
            </a:r>
            <a:r>
              <a:rPr lang="en-US" dirty="0" smtClean="0"/>
              <a:t>.</a:t>
            </a:r>
          </a:p>
          <a:p>
            <a:pPr marL="0" indent="0">
              <a:buNone/>
            </a:pPr>
            <a:endParaRPr lang="en-US" dirty="0"/>
          </a:p>
          <a:p>
            <a:r>
              <a:rPr lang="en-US" dirty="0"/>
              <a:t>In such a scenario where your customer is waiting for your response, follow a proactive approach. The best way to communicate with customers is to keep them informed about every progress done. </a:t>
            </a:r>
            <a:endParaRPr lang="en-US" dirty="0" smtClean="0"/>
          </a:p>
          <a:p>
            <a:pPr marL="0" indent="0">
              <a:buNone/>
            </a:pPr>
            <a:endParaRPr lang="en-US" dirty="0"/>
          </a:p>
          <a:p>
            <a:r>
              <a:rPr lang="en-US" dirty="0"/>
              <a:t>By using help desk software, you can share automated notifications and alerts with customers as well as your internal employees.</a:t>
            </a:r>
          </a:p>
          <a:p>
            <a:endParaRPr lang="en-US" dirty="0"/>
          </a:p>
        </p:txBody>
      </p:sp>
    </p:spTree>
    <p:extLst>
      <p:ext uri="{BB962C8B-B14F-4D97-AF65-F5344CB8AC3E}">
        <p14:creationId xmlns:p14="http://schemas.microsoft.com/office/powerpoint/2010/main" val="389231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 y="1"/>
            <a:ext cx="11105606" cy="1690688"/>
          </a:xfrm>
        </p:spPr>
        <p:txBody>
          <a:bodyPr/>
          <a:lstStyle/>
          <a:p>
            <a:r>
              <a:rPr lang="en-US" sz="2800" b="1" dirty="0">
                <a:solidFill>
                  <a:prstClr val="black"/>
                </a:solidFill>
                <a:latin typeface="Calibri" panose="020F0502020204030204"/>
                <a:ea typeface="+mn-ea"/>
                <a:cs typeface="+mn-cs"/>
              </a:rPr>
              <a:t>Avoid Interrupting Your customers</a:t>
            </a:r>
            <a:endParaRPr lang="en-US" dirty="0"/>
          </a:p>
        </p:txBody>
      </p:sp>
      <p:sp>
        <p:nvSpPr>
          <p:cNvPr id="3" name="Content Placeholder 2"/>
          <p:cNvSpPr>
            <a:spLocks noGrp="1"/>
          </p:cNvSpPr>
          <p:nvPr>
            <p:ph idx="1"/>
          </p:nvPr>
        </p:nvSpPr>
        <p:spPr>
          <a:xfrm>
            <a:off x="248194" y="1201782"/>
            <a:ext cx="11105606" cy="5316583"/>
          </a:xfrm>
        </p:spPr>
        <p:txBody>
          <a:bodyPr/>
          <a:lstStyle/>
          <a:p>
            <a:pPr marL="0" indent="0">
              <a:buNone/>
            </a:pPr>
            <a:r>
              <a:rPr lang="en-US" b="1" dirty="0"/>
              <a:t> </a:t>
            </a:r>
          </a:p>
          <a:p>
            <a:r>
              <a:rPr lang="en-US" dirty="0"/>
              <a:t>When customers are complaining about a product or service that has disappointed them, listen to them carefully. Let them finish what they have to share and don’t interrupt in between. </a:t>
            </a:r>
            <a:endParaRPr lang="en-US" dirty="0" smtClean="0"/>
          </a:p>
          <a:p>
            <a:pPr marL="0" indent="0">
              <a:buNone/>
            </a:pPr>
            <a:endParaRPr lang="en-US" dirty="0"/>
          </a:p>
          <a:p>
            <a:r>
              <a:rPr lang="en-US" dirty="0"/>
              <a:t>There is a good possibility that you might have heard the same problem many times and might know a quick solution to that. However, it is important to remember that unnecessary Interruptions can disappoint your customers, and make them feel less valued.</a:t>
            </a:r>
          </a:p>
          <a:p>
            <a:endParaRPr lang="en-US" dirty="0"/>
          </a:p>
        </p:txBody>
      </p:sp>
    </p:spTree>
    <p:extLst>
      <p:ext uri="{BB962C8B-B14F-4D97-AF65-F5344CB8AC3E}">
        <p14:creationId xmlns:p14="http://schemas.microsoft.com/office/powerpoint/2010/main" val="242396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91441"/>
            <a:ext cx="11183983" cy="1045030"/>
          </a:xfrm>
          <a:solidFill>
            <a:schemeClr val="accent2">
              <a:lumMod val="20000"/>
              <a:lumOff val="80000"/>
            </a:schemeClr>
          </a:solidFill>
        </p:spPr>
        <p:txBody>
          <a:bodyPr>
            <a:normAutofit fontScale="90000"/>
          </a:bodyPr>
          <a:lstStyle/>
          <a:p>
            <a:r>
              <a:rPr lang="en-US" b="1" dirty="0"/>
              <a:t>Know Your Product or Service Inside-out</a:t>
            </a:r>
            <a:br>
              <a:rPr lang="en-US" b="1" dirty="0"/>
            </a:br>
            <a:endParaRPr lang="en-US" dirty="0"/>
          </a:p>
        </p:txBody>
      </p:sp>
      <p:sp>
        <p:nvSpPr>
          <p:cNvPr id="3" name="Content Placeholder 2"/>
          <p:cNvSpPr>
            <a:spLocks noGrp="1"/>
          </p:cNvSpPr>
          <p:nvPr>
            <p:ph idx="1"/>
          </p:nvPr>
        </p:nvSpPr>
        <p:spPr>
          <a:xfrm>
            <a:off x="274320" y="1724297"/>
            <a:ext cx="11079480" cy="4452666"/>
          </a:xfrm>
          <a:solidFill>
            <a:schemeClr val="accent1">
              <a:lumMod val="20000"/>
              <a:lumOff val="80000"/>
            </a:schemeClr>
          </a:solidFill>
        </p:spPr>
        <p:txBody>
          <a:bodyPr/>
          <a:lstStyle/>
          <a:p>
            <a:r>
              <a:rPr lang="en-US" dirty="0"/>
              <a:t>Customers will ask you everything under the sun, and you need to be prepared. </a:t>
            </a:r>
            <a:endParaRPr lang="en-US" dirty="0" smtClean="0"/>
          </a:p>
          <a:p>
            <a:pPr marL="0" indent="0">
              <a:buNone/>
            </a:pPr>
            <a:endParaRPr lang="en-US" dirty="0"/>
          </a:p>
          <a:p>
            <a:r>
              <a:rPr lang="en-US" dirty="0"/>
              <a:t>A lack of knowledge about what you offer can leave a negative impression in the minds of your customers. If customers can sense that your employees don’t understand your products or services well-enough, they might lose interest. </a:t>
            </a:r>
          </a:p>
          <a:p>
            <a:endParaRPr lang="en-US" dirty="0"/>
          </a:p>
        </p:txBody>
      </p:sp>
    </p:spTree>
    <p:extLst>
      <p:ext uri="{BB962C8B-B14F-4D97-AF65-F5344CB8AC3E}">
        <p14:creationId xmlns:p14="http://schemas.microsoft.com/office/powerpoint/2010/main" val="38790235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236</TotalTime>
  <Words>757</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Calibri Light</vt:lpstr>
      <vt:lpstr>Silka</vt:lpstr>
      <vt:lpstr>Office Theme</vt:lpstr>
      <vt:lpstr>Communication with customers </vt:lpstr>
      <vt:lpstr>Customer Communication </vt:lpstr>
      <vt:lpstr>Why effective communication is required </vt:lpstr>
      <vt:lpstr>What Are the Popular Ways to Communicate With Customers?  </vt:lpstr>
      <vt:lpstr>What Are the Popular Ways to Communicate With Customers?  </vt:lpstr>
      <vt:lpstr>How to communicate effectively</vt:lpstr>
      <vt:lpstr> Practice Proactive Customer Communication </vt:lpstr>
      <vt:lpstr>Avoid Interrupting Your customers</vt:lpstr>
      <vt:lpstr>Know Your Product or Service Inside-out </vt:lpstr>
      <vt:lpstr>Communicate the Way Your Customers Want </vt:lpstr>
      <vt:lpstr>Encourage Questions </vt:lpstr>
      <vt:lpstr>Customer service issues and solutions  1. Language Barriers </vt:lpstr>
      <vt:lpstr>PowerPoint Presentation</vt:lpstr>
      <vt:lpstr>2. Time-zone Constraints </vt:lpstr>
      <vt:lpstr>3. Connection and Tool Problems </vt:lpstr>
      <vt:lpstr>Dealing With Difficult Customers  </vt:lpstr>
      <vt:lpstr>PowerPoint Presentation</vt:lpstr>
      <vt:lpstr>Cultural Differences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with customers </dc:title>
  <dc:creator>intel</dc:creator>
  <cp:lastModifiedBy>intel</cp:lastModifiedBy>
  <cp:revision>17</cp:revision>
  <dcterms:created xsi:type="dcterms:W3CDTF">2022-12-20T14:20:33Z</dcterms:created>
  <dcterms:modified xsi:type="dcterms:W3CDTF">2022-12-20T18:16:34Z</dcterms:modified>
</cp:coreProperties>
</file>