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1"/>
  </p:sldMasterIdLst>
  <p:sldIdLst>
    <p:sldId id="256" r:id="rId2"/>
    <p:sldId id="265" r:id="rId3"/>
    <p:sldId id="264" r:id="rId4"/>
    <p:sldId id="260" r:id="rId5"/>
    <p:sldId id="259" r:id="rId6"/>
    <p:sldId id="258" r:id="rId7"/>
    <p:sldId id="257" r:id="rId8"/>
    <p:sldId id="261" r:id="rId9"/>
    <p:sldId id="262" r:id="rId10"/>
    <p:sldId id="263"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5" d="100"/>
          <a:sy n="85"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465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631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6619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62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5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044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232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254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83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262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204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43584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630" y="91440"/>
            <a:ext cx="10537370" cy="1645919"/>
          </a:xfrm>
          <a:noFill/>
        </p:spPr>
        <p:txBody>
          <a:bodyPr/>
          <a:lstStyle/>
          <a:p>
            <a:r>
              <a:rPr lang="en-US" b="1" dirty="0" smtClean="0"/>
              <a:t>Communication </a:t>
            </a:r>
            <a:endParaRPr lang="en-US" b="1" dirty="0"/>
          </a:p>
        </p:txBody>
      </p:sp>
      <p:sp>
        <p:nvSpPr>
          <p:cNvPr id="3" name="Subtitle 2"/>
          <p:cNvSpPr>
            <a:spLocks noGrp="1"/>
          </p:cNvSpPr>
          <p:nvPr>
            <p:ph type="subTitle" idx="1"/>
          </p:nvPr>
        </p:nvSpPr>
        <p:spPr>
          <a:xfrm>
            <a:off x="589840" y="1828801"/>
            <a:ext cx="11630296" cy="5190977"/>
          </a:xfrm>
          <a:noFill/>
        </p:spPr>
        <p:txBody>
          <a:bodyPr>
            <a:normAutofit/>
          </a:bodyPr>
          <a:lstStyle/>
          <a:p>
            <a:pPr marL="571500" indent="-571500" algn="l">
              <a:buFont typeface="Arial" panose="020B0604020202020204" pitchFamily="34" charset="0"/>
              <a:buChar char="•"/>
            </a:pPr>
            <a:r>
              <a:rPr lang="en-US" sz="3200" b="1" i="0" dirty="0" smtClean="0">
                <a:solidFill>
                  <a:srgbClr val="424142"/>
                </a:solidFill>
                <a:effectLst/>
              </a:rPr>
              <a:t>The exchange of information or passing of information, ideas or thought from one person to the other or from one end to the other is communication. According to McFarland communication is, “a process of meaningful interaction among human beings. More specifically, it is the process by which meanings are perceived and understandings are reached among human beings.” Newman and summer defined communication as “an exchange of facts, ideas, opinions or emotions by two or more persons.”</a:t>
            </a:r>
            <a:endParaRPr lang="en-US" sz="3200" b="1" dirty="0" smtClean="0"/>
          </a:p>
          <a:p>
            <a:pPr marL="571500" indent="-571500" algn="l">
              <a:buFont typeface="Arial" panose="020B0604020202020204" pitchFamily="34" charset="0"/>
              <a:buChar char="•"/>
            </a:pPr>
            <a:endParaRPr lang="en-US" sz="3200" b="1" dirty="0">
              <a:latin typeface="Arial Black" panose="020B0A04020102020204" pitchFamily="34" charset="0"/>
            </a:endParaRPr>
          </a:p>
        </p:txBody>
      </p:sp>
    </p:spTree>
    <p:extLst>
      <p:ext uri="{BB962C8B-B14F-4D97-AF65-F5344CB8AC3E}">
        <p14:creationId xmlns:p14="http://schemas.microsoft.com/office/powerpoint/2010/main" val="876041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Informal communication </a:t>
            </a:r>
            <a:endParaRPr lang="en-US" b="1" dirty="0"/>
          </a:p>
        </p:txBody>
      </p:sp>
      <p:sp>
        <p:nvSpPr>
          <p:cNvPr id="3" name="Content Placeholder 2"/>
          <p:cNvSpPr>
            <a:spLocks noGrp="1"/>
          </p:cNvSpPr>
          <p:nvPr>
            <p:ph idx="1"/>
          </p:nvPr>
        </p:nvSpPr>
        <p:spPr/>
        <p:txBody>
          <a:bodyPr>
            <a:noAutofit/>
          </a:bodyPr>
          <a:lstStyle/>
          <a:p>
            <a:r>
              <a:rPr lang="en-US" sz="3200" b="1" dirty="0"/>
              <a:t> Probability Chain</a:t>
            </a:r>
            <a:endParaRPr lang="en-US" sz="3200" dirty="0"/>
          </a:p>
          <a:p>
            <a:r>
              <a:rPr lang="en-US" sz="3200" dirty="0"/>
              <a:t>In this type, one person randomly chooses some persons and transfers information to them and they also do the same later on.</a:t>
            </a:r>
          </a:p>
          <a:p>
            <a:r>
              <a:rPr lang="en-US" sz="3200" b="1" dirty="0"/>
              <a:t>4. Gossip Chain</a:t>
            </a:r>
            <a:endParaRPr lang="en-US" sz="3200" dirty="0"/>
          </a:p>
          <a:p>
            <a:r>
              <a:rPr lang="en-US" sz="3200" dirty="0"/>
              <a:t>This type of communication is very common in an organization, where a person tells something to a group of people then they also spread it further to another group of people till it gets passed to everyone.</a:t>
            </a:r>
          </a:p>
          <a:p>
            <a:endParaRPr lang="en-US" sz="3200" dirty="0"/>
          </a:p>
        </p:txBody>
      </p:sp>
    </p:spTree>
    <p:extLst>
      <p:ext uri="{BB962C8B-B14F-4D97-AF65-F5344CB8AC3E}">
        <p14:creationId xmlns:p14="http://schemas.microsoft.com/office/powerpoint/2010/main" val="140768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r>
              <a:rPr lang="en-US" b="1" dirty="0"/>
              <a:t>Flow of Communication</a:t>
            </a:r>
            <a:r>
              <a:rPr lang="en-US" dirty="0"/>
              <a:t/>
            </a:r>
            <a:br>
              <a:rPr lang="en-US" dirty="0"/>
            </a:br>
            <a:r>
              <a:rPr lang="en-US" dirty="0"/>
              <a:t>           </a:t>
            </a:r>
            <a:endParaRPr lang="en-US" dirty="0"/>
          </a:p>
        </p:txBody>
      </p:sp>
      <p:sp>
        <p:nvSpPr>
          <p:cNvPr id="3" name="Content Placeholder 2"/>
          <p:cNvSpPr>
            <a:spLocks noGrp="1"/>
          </p:cNvSpPr>
          <p:nvPr>
            <p:ph idx="1"/>
          </p:nvPr>
        </p:nvSpPr>
        <p:spPr>
          <a:xfrm>
            <a:off x="838200" y="1185333"/>
            <a:ext cx="10515600" cy="4991630"/>
          </a:xfrm>
        </p:spPr>
        <p:txBody>
          <a:bodyPr>
            <a:normAutofit fontScale="92500" lnSpcReduction="10000"/>
          </a:bodyPr>
          <a:lstStyle/>
          <a:p>
            <a:r>
              <a:rPr lang="en-US" dirty="0"/>
              <a:t>There are 5 main types of communication flow within an organization: </a:t>
            </a:r>
            <a:r>
              <a:rPr lang="en-US" b="1" dirty="0"/>
              <a:t>downward, upward, lateral, diagonal, and external.</a:t>
            </a:r>
            <a:br>
              <a:rPr lang="en-US" b="1" dirty="0"/>
            </a:br>
            <a:endParaRPr lang="en-US" b="1" dirty="0" smtClean="0"/>
          </a:p>
          <a:p>
            <a:pPr fontAlgn="auto"/>
            <a:r>
              <a:rPr lang="en-US" b="1" dirty="0"/>
              <a:t>Downward</a:t>
            </a:r>
            <a:r>
              <a:rPr lang="en-US" dirty="0"/>
              <a:t> communication is communication that flows down from the higher levels of an organization to the lower levels, or down the chain of command. This type of communication transmits work-related information to lower level employees, which helps them to meet the expectations that have been set by their superiors. Managers use this communication to:</a:t>
            </a:r>
          </a:p>
          <a:p>
            <a:pPr fontAlgn="auto"/>
            <a:r>
              <a:rPr lang="en-US" dirty="0"/>
              <a:t>·     Give feedback on an employee’s performance</a:t>
            </a:r>
          </a:p>
          <a:p>
            <a:pPr fontAlgn="auto"/>
            <a:r>
              <a:rPr lang="en-US" dirty="0"/>
              <a:t>·     Relay instructions</a:t>
            </a:r>
          </a:p>
          <a:p>
            <a:pPr fontAlgn="auto"/>
            <a:r>
              <a:rPr lang="en-US" dirty="0"/>
              <a:t>·     Provide understanding for an employee’s job, and the role it plays in the organization</a:t>
            </a:r>
          </a:p>
          <a:p>
            <a:pPr fontAlgn="auto"/>
            <a:r>
              <a:rPr lang="en-US" dirty="0"/>
              <a:t>·     Communicating the mission and vision of the organization</a:t>
            </a:r>
            <a:r>
              <a:rPr lang="en-US" dirty="0" smtClean="0"/>
              <a:t>.</a:t>
            </a:r>
            <a:endParaRPr lang="en-US" dirty="0"/>
          </a:p>
        </p:txBody>
      </p:sp>
    </p:spTree>
    <p:extLst>
      <p:ext uri="{BB962C8B-B14F-4D97-AF65-F5344CB8AC3E}">
        <p14:creationId xmlns:p14="http://schemas.microsoft.com/office/powerpoint/2010/main" val="178951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Upward Communication flow</a:t>
            </a:r>
            <a:endParaRPr lang="en-US" b="1" dirty="0"/>
          </a:p>
        </p:txBody>
      </p:sp>
      <p:sp>
        <p:nvSpPr>
          <p:cNvPr id="3" name="Content Placeholder 2"/>
          <p:cNvSpPr>
            <a:spLocks noGrp="1"/>
          </p:cNvSpPr>
          <p:nvPr>
            <p:ph idx="1"/>
          </p:nvPr>
        </p:nvSpPr>
        <p:spPr>
          <a:xfrm>
            <a:off x="838200" y="1825625"/>
            <a:ext cx="10515600" cy="4812242"/>
          </a:xfrm>
        </p:spPr>
        <p:txBody>
          <a:bodyPr>
            <a:normAutofit lnSpcReduction="10000"/>
          </a:bodyPr>
          <a:lstStyle/>
          <a:p>
            <a:r>
              <a:rPr lang="en-US" dirty="0"/>
              <a:t>Upward communication flows from the lower levels of an organization to the higher </a:t>
            </a:r>
            <a:r>
              <a:rPr lang="en-US" dirty="0" smtClean="0"/>
              <a:t>levels.</a:t>
            </a:r>
          </a:p>
          <a:p>
            <a:r>
              <a:rPr lang="en-US" dirty="0" smtClean="0"/>
              <a:t>It helps </a:t>
            </a:r>
            <a:r>
              <a:rPr lang="en-US" dirty="0"/>
              <a:t>to relay the effectiveness of downward communication and allows employees to convey their opinions and ideas. </a:t>
            </a:r>
            <a:endParaRPr lang="en-US" dirty="0" smtClean="0"/>
          </a:p>
          <a:p>
            <a:r>
              <a:rPr lang="en-US" dirty="0" smtClean="0"/>
              <a:t>Upward </a:t>
            </a:r>
            <a:r>
              <a:rPr lang="en-US" dirty="0"/>
              <a:t>communications give employees a voice within the organization, to share their grievances, opinions, and ideas for the organization</a:t>
            </a:r>
            <a:r>
              <a:rPr lang="en-US" dirty="0" smtClean="0"/>
              <a:t>.</a:t>
            </a:r>
          </a:p>
          <a:p>
            <a:r>
              <a:rPr lang="en-US" dirty="0"/>
              <a:t> This allows for managers to work out any issues and keep the workplace a pleasant place to be. </a:t>
            </a:r>
            <a:endParaRPr lang="en-US" dirty="0" smtClean="0"/>
          </a:p>
          <a:p>
            <a:r>
              <a:rPr lang="en-US" dirty="0" smtClean="0"/>
              <a:t>This </a:t>
            </a:r>
            <a:r>
              <a:rPr lang="en-US" dirty="0"/>
              <a:t>communication is facilitated through the Grievance </a:t>
            </a:r>
            <a:r>
              <a:rPr lang="en-US" dirty="0" err="1"/>
              <a:t>Redressal</a:t>
            </a:r>
            <a:r>
              <a:rPr lang="en-US" dirty="0"/>
              <a:t> System, Complaint/Suggestion Box, face-to-face conversations, etc. </a:t>
            </a:r>
            <a:endParaRPr lang="en-US" dirty="0" smtClean="0"/>
          </a:p>
        </p:txBody>
      </p:sp>
    </p:spTree>
    <p:extLst>
      <p:ext uri="{BB962C8B-B14F-4D97-AF65-F5344CB8AC3E}">
        <p14:creationId xmlns:p14="http://schemas.microsoft.com/office/powerpoint/2010/main" val="218000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Lateral Communication flow </a:t>
            </a:r>
            <a:endParaRPr lang="en-US" b="1" dirty="0"/>
          </a:p>
        </p:txBody>
      </p:sp>
      <p:sp>
        <p:nvSpPr>
          <p:cNvPr id="3" name="Content Placeholder 2"/>
          <p:cNvSpPr>
            <a:spLocks noGrp="1"/>
          </p:cNvSpPr>
          <p:nvPr>
            <p:ph idx="1"/>
          </p:nvPr>
        </p:nvSpPr>
        <p:spPr>
          <a:xfrm>
            <a:off x="838200" y="1825624"/>
            <a:ext cx="10515600" cy="5032375"/>
          </a:xfrm>
        </p:spPr>
        <p:txBody>
          <a:bodyPr/>
          <a:lstStyle/>
          <a:p>
            <a:pPr fontAlgn="auto"/>
            <a:r>
              <a:rPr lang="en-US" b="1" dirty="0" smtClean="0"/>
              <a:t>Lateral communication </a:t>
            </a:r>
            <a:r>
              <a:rPr lang="en-US" dirty="0" smtClean="0"/>
              <a:t>is the exchange of knowledge or ideas between the people within an organization, community or units.</a:t>
            </a:r>
            <a:endParaRPr lang="en-US" b="1" dirty="0" smtClean="0"/>
          </a:p>
          <a:p>
            <a:pPr fontAlgn="auto"/>
            <a:r>
              <a:rPr lang="en-US" b="1" dirty="0" smtClean="0"/>
              <a:t>Lateral</a:t>
            </a:r>
            <a:r>
              <a:rPr lang="en-US" dirty="0"/>
              <a:t> communication takes place at the same level of hierarchy within an organization, and is used to:</a:t>
            </a:r>
          </a:p>
          <a:p>
            <a:pPr fontAlgn="auto"/>
            <a:r>
              <a:rPr lang="en-US" dirty="0"/>
              <a:t>·     Save time</a:t>
            </a:r>
          </a:p>
          <a:p>
            <a:pPr fontAlgn="auto"/>
            <a:r>
              <a:rPr lang="en-US" dirty="0"/>
              <a:t>·     Facilitate co-ordination of tasks</a:t>
            </a:r>
          </a:p>
          <a:p>
            <a:pPr fontAlgn="auto"/>
            <a:r>
              <a:rPr lang="en-US" dirty="0"/>
              <a:t>·     Facilitate co-operation among employees</a:t>
            </a:r>
          </a:p>
          <a:p>
            <a:pPr fontAlgn="auto"/>
            <a:r>
              <a:rPr lang="en-US" dirty="0"/>
              <a:t>·     Solve problems within the organization</a:t>
            </a:r>
          </a:p>
          <a:p>
            <a:pPr fontAlgn="auto"/>
            <a:r>
              <a:rPr lang="en-US" dirty="0"/>
              <a:t>·     Share information</a:t>
            </a:r>
          </a:p>
          <a:p>
            <a:pPr fontAlgn="auto"/>
            <a:r>
              <a:rPr lang="en-US" dirty="0"/>
              <a:t>·     Resolve conflicts</a:t>
            </a:r>
          </a:p>
          <a:p>
            <a:endParaRPr lang="en-US" dirty="0"/>
          </a:p>
        </p:txBody>
      </p:sp>
    </p:spTree>
    <p:extLst>
      <p:ext uri="{BB962C8B-B14F-4D97-AF65-F5344CB8AC3E}">
        <p14:creationId xmlns:p14="http://schemas.microsoft.com/office/powerpoint/2010/main" val="54698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Diagonal Communication flow</a:t>
            </a:r>
            <a:endParaRPr lang="en-US" b="1" dirty="0"/>
          </a:p>
        </p:txBody>
      </p:sp>
      <p:sp>
        <p:nvSpPr>
          <p:cNvPr id="3" name="Content Placeholder 2"/>
          <p:cNvSpPr>
            <a:spLocks noGrp="1"/>
          </p:cNvSpPr>
          <p:nvPr>
            <p:ph idx="1"/>
          </p:nvPr>
        </p:nvSpPr>
        <p:spPr/>
        <p:txBody>
          <a:bodyPr/>
          <a:lstStyle/>
          <a:p>
            <a:r>
              <a:rPr lang="en-US" b="1" dirty="0"/>
              <a:t>Diagonal</a:t>
            </a:r>
            <a:r>
              <a:rPr lang="en-US" dirty="0"/>
              <a:t> communication is when a manager works with employees from another department or work group. </a:t>
            </a:r>
            <a:endParaRPr lang="en-US" dirty="0" smtClean="0"/>
          </a:p>
          <a:p>
            <a:r>
              <a:rPr lang="en-US" dirty="0" smtClean="0"/>
              <a:t>This </a:t>
            </a:r>
            <a:r>
              <a:rPr lang="en-US" dirty="0"/>
              <a:t>is utilized in instances like when a manager is creating a training module and works with employees from various departments to ensure that the training is accurate, or when a project spans across multiple departments. </a:t>
            </a:r>
            <a:endParaRPr lang="en-US" dirty="0" smtClean="0"/>
          </a:p>
          <a:p>
            <a:r>
              <a:rPr lang="en-US" dirty="0" smtClean="0"/>
              <a:t>Effective </a:t>
            </a:r>
            <a:r>
              <a:rPr lang="en-US" dirty="0"/>
              <a:t>diagonal communication leads to uniformity across an organization, and helps prevent any misunderstanding that may occur through the communication chain.</a:t>
            </a:r>
            <a:endParaRPr lang="en-US" dirty="0"/>
          </a:p>
        </p:txBody>
      </p:sp>
    </p:spTree>
    <p:extLst>
      <p:ext uri="{BB962C8B-B14F-4D97-AF65-F5344CB8AC3E}">
        <p14:creationId xmlns:p14="http://schemas.microsoft.com/office/powerpoint/2010/main" val="720562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External communication flow</a:t>
            </a:r>
            <a:endParaRPr lang="en-US" b="1" dirty="0"/>
          </a:p>
        </p:txBody>
      </p:sp>
      <p:sp>
        <p:nvSpPr>
          <p:cNvPr id="3" name="Content Placeholder 2"/>
          <p:cNvSpPr>
            <a:spLocks noGrp="1"/>
          </p:cNvSpPr>
          <p:nvPr>
            <p:ph idx="1"/>
          </p:nvPr>
        </p:nvSpPr>
        <p:spPr/>
        <p:txBody>
          <a:bodyPr/>
          <a:lstStyle/>
          <a:p>
            <a:pPr fontAlgn="auto"/>
            <a:r>
              <a:rPr lang="en-US" b="1" dirty="0"/>
              <a:t>External</a:t>
            </a:r>
            <a:r>
              <a:rPr lang="en-US" dirty="0"/>
              <a:t> communication is between a manager and an external group such as – vendors, suppliers, banks, etc. </a:t>
            </a:r>
            <a:endParaRPr lang="en-US" dirty="0" smtClean="0"/>
          </a:p>
          <a:p>
            <a:pPr fontAlgn="auto"/>
            <a:r>
              <a:rPr lang="en-US" dirty="0" smtClean="0"/>
              <a:t>This </a:t>
            </a:r>
            <a:r>
              <a:rPr lang="en-US" dirty="0"/>
              <a:t>communication helps to ensure that the organization has all that it needs to be able to function properly.</a:t>
            </a:r>
          </a:p>
          <a:p>
            <a:r>
              <a:rPr lang="en-US" dirty="0"/>
              <a:t/>
            </a:r>
            <a:br>
              <a:rPr lang="en-US" dirty="0"/>
            </a:br>
            <a:endParaRPr lang="en-US" dirty="0"/>
          </a:p>
        </p:txBody>
      </p:sp>
    </p:spTree>
    <p:extLst>
      <p:ext uri="{BB962C8B-B14F-4D97-AF65-F5344CB8AC3E}">
        <p14:creationId xmlns:p14="http://schemas.microsoft.com/office/powerpoint/2010/main" val="375658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5421" y="0"/>
            <a:ext cx="12112283" cy="6858000"/>
          </a:xfrm>
          <a:prstGeom prst="rect">
            <a:avLst/>
          </a:prstGeom>
        </p:spPr>
      </p:pic>
    </p:spTree>
    <p:extLst>
      <p:ext uri="{BB962C8B-B14F-4D97-AF65-F5344CB8AC3E}">
        <p14:creationId xmlns:p14="http://schemas.microsoft.com/office/powerpoint/2010/main" val="70993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Components of communication </a:t>
            </a:r>
            <a:endParaRPr lang="en-US" b="1" dirty="0"/>
          </a:p>
        </p:txBody>
      </p:sp>
      <p:sp>
        <p:nvSpPr>
          <p:cNvPr id="3" name="Content Placeholder 2"/>
          <p:cNvSpPr>
            <a:spLocks noGrp="1"/>
          </p:cNvSpPr>
          <p:nvPr>
            <p:ph idx="1"/>
          </p:nvPr>
        </p:nvSpPr>
        <p:spPr/>
        <p:txBody>
          <a:bodyPr/>
          <a:lstStyle/>
          <a:p>
            <a:r>
              <a:rPr lang="en-US" sz="3200" b="1" dirty="0" smtClean="0">
                <a:latin typeface="Arial Black" panose="020B0A04020102020204" pitchFamily="34" charset="0"/>
              </a:rPr>
              <a:t>1. Context </a:t>
            </a:r>
          </a:p>
          <a:p>
            <a:pPr marL="571500" indent="-571500"/>
            <a:r>
              <a:rPr lang="en-US" b="1" dirty="0">
                <a:latin typeface="Arial Black" panose="020B0A04020102020204" pitchFamily="34" charset="0"/>
              </a:rPr>
              <a:t>It is the broad field that includes country, culture, organization, external and internal stimuli. </a:t>
            </a:r>
          </a:p>
          <a:p>
            <a:r>
              <a:rPr lang="en-US" sz="3200" b="1" dirty="0" smtClean="0">
                <a:latin typeface="Arial Black" panose="020B0A04020102020204" pitchFamily="34" charset="0"/>
              </a:rPr>
              <a:t>2. Sender-encoder </a:t>
            </a:r>
          </a:p>
          <a:p>
            <a:r>
              <a:rPr lang="en-US" b="1" dirty="0">
                <a:latin typeface="Arial Black" panose="020B0A04020102020204" pitchFamily="34" charset="0"/>
              </a:rPr>
              <a:t>  As a sender- encoder you use symbols that express your message and create the desired response. </a:t>
            </a:r>
          </a:p>
          <a:p>
            <a:endParaRPr lang="en-US" b="1" dirty="0">
              <a:latin typeface="Arial Black" panose="020B0A04020102020204" pitchFamily="34" charset="0"/>
            </a:endParaRPr>
          </a:p>
          <a:p>
            <a:pPr marL="571500" indent="-571500"/>
            <a:endParaRPr lang="en-US" b="1" dirty="0">
              <a:latin typeface="Arial Black" panose="020B0A04020102020204" pitchFamily="34" charset="0"/>
            </a:endParaRPr>
          </a:p>
          <a:p>
            <a:endParaRPr lang="en-US" dirty="0"/>
          </a:p>
        </p:txBody>
      </p:sp>
    </p:spTree>
    <p:extLst>
      <p:ext uri="{BB962C8B-B14F-4D97-AF65-F5344CB8AC3E}">
        <p14:creationId xmlns:p14="http://schemas.microsoft.com/office/powerpoint/2010/main" val="246559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3. Message </a:t>
            </a:r>
            <a:endParaRPr lang="en-US" dirty="0">
              <a:latin typeface="Arial Black" panose="020B0A04020102020204" pitchFamily="34" charset="0"/>
            </a:endParaRPr>
          </a:p>
        </p:txBody>
      </p:sp>
      <p:sp>
        <p:nvSpPr>
          <p:cNvPr id="3" name="Content Placeholder 2"/>
          <p:cNvSpPr>
            <a:spLocks noGrp="1"/>
          </p:cNvSpPr>
          <p:nvPr>
            <p:ph idx="1"/>
          </p:nvPr>
        </p:nvSpPr>
        <p:spPr>
          <a:xfrm>
            <a:off x="309489" y="1209822"/>
            <a:ext cx="11044311" cy="5472331"/>
          </a:xfrm>
          <a:pattFill prst="pct5">
            <a:fgClr>
              <a:schemeClr val="accent1"/>
            </a:fgClr>
            <a:bgClr>
              <a:schemeClr val="bg1"/>
            </a:bgClr>
          </a:pattFill>
        </p:spPr>
        <p:txBody>
          <a:bodyPr>
            <a:noAutofit/>
          </a:bodyPr>
          <a:lstStyle/>
          <a:p>
            <a:r>
              <a:rPr lang="en-US" dirty="0" smtClean="0"/>
              <a:t>The core idea to communicate. It may be verbal and non-verbal.</a:t>
            </a:r>
            <a:r>
              <a:rPr lang="en-US" dirty="0"/>
              <a:t> </a:t>
            </a:r>
            <a:endParaRPr lang="en-US" dirty="0" smtClean="0"/>
          </a:p>
          <a:p>
            <a:r>
              <a:rPr lang="en-US" dirty="0" smtClean="0"/>
              <a:t>Message </a:t>
            </a:r>
            <a:r>
              <a:rPr lang="en-US" dirty="0"/>
              <a:t>is any signal that triggers the response of a receiver. The message can be written, oral, symbolic or non-verbal such as body gestures, silence, sighs, sounds, etc. or any other signal that triggers the response of a receiver.</a:t>
            </a:r>
          </a:p>
          <a:p>
            <a:pPr marL="0" indent="0">
              <a:buNone/>
            </a:pPr>
            <a:r>
              <a:rPr lang="en-US" sz="3600" b="1" dirty="0" smtClean="0"/>
              <a:t>4 Medium  </a:t>
            </a:r>
          </a:p>
          <a:p>
            <a:r>
              <a:rPr lang="en-US" dirty="0" smtClean="0"/>
              <a:t>Your medium can be the printed words, electronic mail, or sound. </a:t>
            </a:r>
          </a:p>
          <a:p>
            <a:pPr marL="0" indent="0">
              <a:buNone/>
            </a:pPr>
            <a:r>
              <a:rPr lang="en-US" dirty="0" smtClean="0"/>
              <a:t>5. Receiver- Decoder</a:t>
            </a:r>
          </a:p>
          <a:p>
            <a:r>
              <a:rPr lang="en-US" dirty="0" smtClean="0"/>
              <a:t>The message receiver is your reader or listener.</a:t>
            </a:r>
          </a:p>
          <a:p>
            <a:pPr marL="0" indent="0">
              <a:buNone/>
            </a:pPr>
            <a:r>
              <a:rPr lang="en-US" dirty="0" smtClean="0"/>
              <a:t>6 Feedback </a:t>
            </a:r>
          </a:p>
          <a:p>
            <a:pPr marL="0" indent="0">
              <a:buNone/>
            </a:pPr>
            <a:r>
              <a:rPr lang="en-US" dirty="0" smtClean="0"/>
              <a:t>Feedback can be an oral or a written message, an action, or simply silence. </a:t>
            </a:r>
            <a:endParaRPr lang="en-US" dirty="0"/>
          </a:p>
        </p:txBody>
      </p:sp>
    </p:spTree>
    <p:extLst>
      <p:ext uri="{BB962C8B-B14F-4D97-AF65-F5344CB8AC3E}">
        <p14:creationId xmlns:p14="http://schemas.microsoft.com/office/powerpoint/2010/main" val="85600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t>
            </a:r>
            <a:r>
              <a:rPr lang="en-US" b="1" dirty="0" smtClean="0"/>
              <a:t>ypes of communication</a:t>
            </a:r>
            <a:br>
              <a:rPr lang="en-US" b="1" dirty="0" smtClean="0"/>
            </a:br>
            <a:r>
              <a:rPr lang="en-US" b="1" dirty="0" smtClean="0"/>
              <a:t>Formal communication </a:t>
            </a:r>
            <a:endParaRPr lang="en-US" b="1" dirty="0"/>
          </a:p>
        </p:txBody>
      </p:sp>
      <p:sp>
        <p:nvSpPr>
          <p:cNvPr id="3" name="Content Placeholder 2"/>
          <p:cNvSpPr>
            <a:spLocks noGrp="1"/>
          </p:cNvSpPr>
          <p:nvPr>
            <p:ph idx="1"/>
          </p:nvPr>
        </p:nvSpPr>
        <p:spPr/>
        <p:txBody>
          <a:bodyPr/>
          <a:lstStyle/>
          <a:p>
            <a:r>
              <a:rPr lang="en-US" b="1" dirty="0"/>
              <a:t>Formal communication </a:t>
            </a:r>
          </a:p>
          <a:p>
            <a:pPr marL="457200" indent="-457200">
              <a:buFont typeface="Arial" panose="020B0604020202020204" pitchFamily="34" charset="0"/>
              <a:buChar char="•"/>
            </a:pPr>
            <a:r>
              <a:rPr lang="en-US" b="1" dirty="0"/>
              <a:t>The communication in which information flows through proper and </a:t>
            </a:r>
            <a:r>
              <a:rPr lang="en-US" b="1" dirty="0" smtClean="0"/>
              <a:t>pre-defined </a:t>
            </a:r>
            <a:r>
              <a:rPr lang="en-US" b="1" dirty="0"/>
              <a:t>solutions is referred </a:t>
            </a:r>
            <a:r>
              <a:rPr lang="en-US" b="1" dirty="0" smtClean="0"/>
              <a:t>to </a:t>
            </a:r>
            <a:r>
              <a:rPr lang="en-US" b="1" dirty="0"/>
              <a:t>as Formal Communication</a:t>
            </a:r>
            <a:r>
              <a:rPr lang="en-US" b="1" dirty="0" smtClean="0"/>
              <a:t>.</a:t>
            </a:r>
          </a:p>
          <a:p>
            <a:pPr marL="457200" indent="-457200">
              <a:buFont typeface="Arial" panose="020B0604020202020204" pitchFamily="34" charset="0"/>
              <a:buChar char="•"/>
            </a:pPr>
            <a:r>
              <a:rPr lang="en-US" b="1" dirty="0" smtClean="0"/>
              <a:t>Formal communication is divided into different types according to its flow.</a:t>
            </a:r>
          </a:p>
          <a:p>
            <a:r>
              <a:rPr lang="en-US" b="1" dirty="0"/>
              <a:t>A set of commands is followed for formal communication whereas informal communication can move freely in all directions.</a:t>
            </a:r>
          </a:p>
          <a:p>
            <a:r>
              <a:rPr lang="en-US" b="1" dirty="0"/>
              <a:t>Formal communication is time-consuming, whereas it costs less time for informal communication.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80833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474"/>
            <a:ext cx="8593275" cy="1463040"/>
          </a:xfrm>
        </p:spPr>
        <p:txBody>
          <a:bodyPr>
            <a:normAutofit fontScale="90000"/>
          </a:bodyPr>
          <a:lstStyle/>
          <a:p>
            <a:r>
              <a:rPr lang="en-US" b="1" dirty="0" smtClean="0"/>
              <a:t>Types of Formal Communication according to its flow</a:t>
            </a:r>
            <a:br>
              <a:rPr lang="en-US" b="1" dirty="0" smtClean="0"/>
            </a:br>
            <a:endParaRPr lang="en-US" dirty="0"/>
          </a:p>
        </p:txBody>
      </p:sp>
      <p:sp>
        <p:nvSpPr>
          <p:cNvPr id="3" name="Content Placeholder 2"/>
          <p:cNvSpPr>
            <a:spLocks noGrp="1"/>
          </p:cNvSpPr>
          <p:nvPr>
            <p:ph idx="1"/>
          </p:nvPr>
        </p:nvSpPr>
        <p:spPr>
          <a:xfrm>
            <a:off x="407963" y="1195754"/>
            <a:ext cx="11662117" cy="5514535"/>
          </a:xfrm>
          <a:pattFill prst="pct5">
            <a:fgClr>
              <a:schemeClr val="accent1"/>
            </a:fgClr>
            <a:bgClr>
              <a:schemeClr val="bg1"/>
            </a:bgClr>
          </a:pattFill>
        </p:spPr>
        <p:txBody>
          <a:bodyPr>
            <a:normAutofit/>
          </a:bodyPr>
          <a:lstStyle/>
          <a:p>
            <a:pPr marL="0" indent="0">
              <a:buNone/>
            </a:pPr>
            <a:r>
              <a:rPr lang="en-US" sz="3600" b="1" dirty="0" smtClean="0"/>
              <a:t>1</a:t>
            </a:r>
            <a:r>
              <a:rPr lang="en-US" sz="3600" b="1" dirty="0"/>
              <a:t>. Vertical</a:t>
            </a:r>
          </a:p>
          <a:p>
            <a:r>
              <a:rPr lang="en-US" sz="3200" b="1" dirty="0"/>
              <a:t>In this type of formal communication, information exchange takes place at different organizational levels. Either the communication takes place from superior authority to subordinate or vice-versa.</a:t>
            </a:r>
            <a:br>
              <a:rPr lang="en-US" sz="3200" b="1" dirty="0"/>
            </a:br>
            <a:r>
              <a:rPr lang="en-US" sz="3200" b="1" dirty="0"/>
              <a:t/>
            </a:r>
            <a:br>
              <a:rPr lang="en-US" sz="3200" b="1" dirty="0"/>
            </a:br>
            <a:r>
              <a:rPr lang="en-US" sz="3200" b="1" dirty="0"/>
              <a:t>It is also classified into two types:</a:t>
            </a:r>
          </a:p>
          <a:p>
            <a:r>
              <a:rPr lang="en-US" sz="3200" b="1" dirty="0"/>
              <a:t>Bottom-up: Communication </a:t>
            </a:r>
            <a:r>
              <a:rPr lang="en-US" sz="3200" b="1" u="sng" dirty="0"/>
              <a:t>flow </a:t>
            </a:r>
            <a:r>
              <a:rPr lang="en-US" sz="3200" b="1" dirty="0"/>
              <a:t>is from subordinate to superior authority.</a:t>
            </a:r>
          </a:p>
          <a:p>
            <a:r>
              <a:rPr lang="en-US" sz="3200" b="1" dirty="0"/>
              <a:t>Top-down: Communication </a:t>
            </a:r>
            <a:r>
              <a:rPr lang="en-US" sz="3200" b="1" u="sng" dirty="0"/>
              <a:t>flow</a:t>
            </a:r>
            <a:r>
              <a:rPr lang="en-US" sz="3200" b="1" dirty="0"/>
              <a:t> is from superior authority to subordinate.</a:t>
            </a:r>
          </a:p>
          <a:p>
            <a:endParaRPr lang="en-US" sz="3200" b="1" dirty="0"/>
          </a:p>
        </p:txBody>
      </p:sp>
    </p:spTree>
    <p:extLst>
      <p:ext uri="{BB962C8B-B14F-4D97-AF65-F5344CB8AC3E}">
        <p14:creationId xmlns:p14="http://schemas.microsoft.com/office/powerpoint/2010/main" val="353921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Formal Communication</a:t>
            </a:r>
            <a:r>
              <a:rPr lang="en-US" dirty="0" smtClean="0"/>
              <a:t/>
            </a:r>
            <a:br>
              <a:rPr lang="en-US" dirty="0" smtClean="0"/>
            </a:br>
            <a:endParaRPr lang="en-US" dirty="0"/>
          </a:p>
        </p:txBody>
      </p:sp>
      <p:sp>
        <p:nvSpPr>
          <p:cNvPr id="3" name="Content Placeholder 2"/>
          <p:cNvSpPr>
            <a:spLocks noGrp="1"/>
          </p:cNvSpPr>
          <p:nvPr>
            <p:ph idx="1"/>
          </p:nvPr>
        </p:nvSpPr>
        <p:spPr>
          <a:xfrm>
            <a:off x="309489" y="1209822"/>
            <a:ext cx="11718388" cy="5648178"/>
          </a:xfrm>
        </p:spPr>
        <p:txBody>
          <a:bodyPr>
            <a:noAutofit/>
          </a:bodyPr>
          <a:lstStyle/>
          <a:p>
            <a:r>
              <a:rPr lang="en-US" sz="3200" b="1" dirty="0" smtClean="0"/>
              <a:t>2. </a:t>
            </a:r>
            <a:r>
              <a:rPr lang="en-US" sz="3600" b="1" dirty="0" smtClean="0"/>
              <a:t>Lateral </a:t>
            </a:r>
            <a:r>
              <a:rPr lang="en-US" sz="3600" b="1" dirty="0"/>
              <a:t>or Horizontal</a:t>
            </a:r>
            <a:endParaRPr lang="en-US" sz="3600" dirty="0"/>
          </a:p>
          <a:p>
            <a:r>
              <a:rPr lang="en-US" dirty="0"/>
              <a:t>This type of communication takes place between two employees of the same level but working in different departments.</a:t>
            </a:r>
            <a:br>
              <a:rPr lang="en-US" dirty="0"/>
            </a:br>
            <a:r>
              <a:rPr lang="en-US" dirty="0"/>
              <a:t/>
            </a:r>
            <a:br>
              <a:rPr lang="en-US" dirty="0"/>
            </a:br>
            <a:r>
              <a:rPr lang="en-US" dirty="0"/>
              <a:t>For example, communication that takes place between the Sales Manager and Human Resource Manager</a:t>
            </a:r>
            <a:r>
              <a:rPr lang="en-US" dirty="0" smtClean="0"/>
              <a:t>.</a:t>
            </a:r>
          </a:p>
          <a:p>
            <a:endParaRPr lang="en-US" dirty="0" smtClean="0"/>
          </a:p>
          <a:p>
            <a:pPr marL="0" indent="0">
              <a:buNone/>
            </a:pPr>
            <a:r>
              <a:rPr lang="en-US" sz="3200" b="1" dirty="0" smtClean="0"/>
              <a:t>3. Diagonal </a:t>
            </a:r>
            <a:r>
              <a:rPr lang="en-US" sz="3200" b="1" dirty="0"/>
              <a:t>or Crosswise</a:t>
            </a:r>
            <a:endParaRPr lang="en-US" sz="3200" dirty="0"/>
          </a:p>
          <a:p>
            <a:r>
              <a:rPr lang="en-US" dirty="0"/>
              <a:t>This type of communication takes place between employees of different departments working at different levels.</a:t>
            </a:r>
            <a:br>
              <a:rPr lang="en-US" dirty="0"/>
            </a:br>
            <a:r>
              <a:rPr lang="en-US" dirty="0"/>
              <a:t/>
            </a:r>
            <a:br>
              <a:rPr lang="en-US" dirty="0"/>
            </a:br>
            <a:r>
              <a:rPr lang="en-US" dirty="0"/>
              <a:t>For example, communication between Salesman and Manufacturing manager.</a:t>
            </a:r>
          </a:p>
          <a:p>
            <a:pPr marL="0" indent="0">
              <a:buNone/>
            </a:pPr>
            <a:endParaRPr lang="en-US" dirty="0"/>
          </a:p>
        </p:txBody>
      </p:sp>
    </p:spTree>
    <p:extLst>
      <p:ext uri="{BB962C8B-B14F-4D97-AF65-F5344CB8AC3E}">
        <p14:creationId xmlns:p14="http://schemas.microsoft.com/office/powerpoint/2010/main" val="258811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3170"/>
          </a:xfrm>
        </p:spPr>
        <p:txBody>
          <a:bodyPr>
            <a:normAutofit/>
          </a:bodyPr>
          <a:lstStyle/>
          <a:p>
            <a:r>
              <a:rPr lang="en-US" b="1" dirty="0" smtClean="0"/>
              <a:t>Informal Communication/ Grapevine</a:t>
            </a:r>
            <a:endParaRPr lang="en-US" dirty="0"/>
          </a:p>
        </p:txBody>
      </p:sp>
      <p:sp>
        <p:nvSpPr>
          <p:cNvPr id="3" name="Content Placeholder 2"/>
          <p:cNvSpPr>
            <a:spLocks noGrp="1"/>
          </p:cNvSpPr>
          <p:nvPr>
            <p:ph idx="1"/>
          </p:nvPr>
        </p:nvSpPr>
        <p:spPr>
          <a:xfrm>
            <a:off x="520505" y="1308295"/>
            <a:ext cx="10833295" cy="4868668"/>
          </a:xfrm>
        </p:spPr>
        <p:txBody>
          <a:bodyPr>
            <a:normAutofit/>
          </a:bodyPr>
          <a:lstStyle/>
          <a:p>
            <a:r>
              <a:rPr lang="en-US" dirty="0" smtClean="0"/>
              <a:t>Informal </a:t>
            </a:r>
            <a:r>
              <a:rPr lang="en-US" dirty="0"/>
              <a:t>communication is multidimensional, it flows freely in the organization without any restraint of predefined channels or routes. It is comparatively very quick and relational.</a:t>
            </a:r>
            <a:br>
              <a:rPr lang="en-US" dirty="0"/>
            </a:br>
            <a:r>
              <a:rPr lang="en-US" dirty="0"/>
              <a:t/>
            </a:r>
            <a:br>
              <a:rPr lang="en-US" dirty="0"/>
            </a:br>
            <a:r>
              <a:rPr lang="en-US" dirty="0"/>
              <a:t>In organizations it is often called the </a:t>
            </a:r>
            <a:r>
              <a:rPr lang="en-US" b="1" dirty="0"/>
              <a:t>‘grapevine</a:t>
            </a:r>
            <a:r>
              <a:rPr lang="en-US" dirty="0"/>
              <a:t>’. It is also important for the growth of a company because employees can discuss work-related issues more openly which ultimately saves the company’s time and money.</a:t>
            </a:r>
            <a:br>
              <a:rPr lang="en-US" dirty="0"/>
            </a:br>
            <a:r>
              <a:rPr lang="en-US" dirty="0"/>
              <a:t/>
            </a:r>
            <a:br>
              <a:rPr lang="en-US" dirty="0"/>
            </a:br>
            <a:r>
              <a:rPr lang="en-US" dirty="0"/>
              <a:t>Some general examples are - chats between team members, a private journal or diary, etc.</a:t>
            </a:r>
          </a:p>
          <a:p>
            <a:endParaRPr lang="en-US" dirty="0"/>
          </a:p>
        </p:txBody>
      </p:sp>
    </p:spTree>
    <p:extLst>
      <p:ext uri="{BB962C8B-B14F-4D97-AF65-F5344CB8AC3E}">
        <p14:creationId xmlns:p14="http://schemas.microsoft.com/office/powerpoint/2010/main" val="248603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Informal Communication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3200" b="1" dirty="0" smtClean="0"/>
              <a:t>1</a:t>
            </a:r>
            <a:r>
              <a:rPr lang="en-US" sz="3200" b="1" dirty="0"/>
              <a:t>. Single Strand Chain</a:t>
            </a:r>
            <a:endParaRPr lang="en-US" sz="3200" dirty="0"/>
          </a:p>
          <a:p>
            <a:r>
              <a:rPr lang="en-US" sz="3200" dirty="0"/>
              <a:t>The communication in which one person tells something to another who again says something to another person and the process continues.</a:t>
            </a:r>
          </a:p>
          <a:p>
            <a:r>
              <a:rPr lang="en-US" sz="3200" b="1" dirty="0"/>
              <a:t>2. Cluster Chain</a:t>
            </a:r>
            <a:endParaRPr lang="en-US" sz="3200" dirty="0"/>
          </a:p>
          <a:p>
            <a:r>
              <a:rPr lang="en-US" sz="3200" dirty="0"/>
              <a:t>In this type of informal communication, one person tells something to some of his friends then they circulate that among their close friends and the process goes on.</a:t>
            </a:r>
          </a:p>
          <a:p>
            <a:endParaRPr lang="en-US" sz="3200" dirty="0"/>
          </a:p>
        </p:txBody>
      </p:sp>
    </p:spTree>
    <p:extLst>
      <p:ext uri="{BB962C8B-B14F-4D97-AF65-F5344CB8AC3E}">
        <p14:creationId xmlns:p14="http://schemas.microsoft.com/office/powerpoint/2010/main" val="963227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TotalTime>
  <Words>545</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Calibri Light</vt:lpstr>
      <vt:lpstr>Office Theme</vt:lpstr>
      <vt:lpstr>Communication </vt:lpstr>
      <vt:lpstr>PowerPoint Presentation</vt:lpstr>
      <vt:lpstr> Components of communication </vt:lpstr>
      <vt:lpstr>3. Message </vt:lpstr>
      <vt:lpstr>Types of communication Formal communication </vt:lpstr>
      <vt:lpstr>Types of Formal Communication according to its flow </vt:lpstr>
      <vt:lpstr>Types of Formal Communication </vt:lpstr>
      <vt:lpstr>Informal Communication/ Grapevine</vt:lpstr>
      <vt:lpstr>Types of Informal Communication </vt:lpstr>
      <vt:lpstr>Types of Informal communication </vt:lpstr>
      <vt:lpstr>Flow of Communication            </vt:lpstr>
      <vt:lpstr>Upward Communication flow</vt:lpstr>
      <vt:lpstr>Lateral Communication flow </vt:lpstr>
      <vt:lpstr>Diagonal Communication flow</vt:lpstr>
      <vt:lpstr>External communication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communication</dc:title>
  <dc:creator>intel</dc:creator>
  <cp:lastModifiedBy>intel</cp:lastModifiedBy>
  <cp:revision>16</cp:revision>
  <dcterms:created xsi:type="dcterms:W3CDTF">2023-03-01T14:13:24Z</dcterms:created>
  <dcterms:modified xsi:type="dcterms:W3CDTF">2023-03-01T17:22:11Z</dcterms:modified>
</cp:coreProperties>
</file>