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3E3A91-A4FD-4961-8D58-485C0C6FB2DE}"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134598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3E3A91-A4FD-4961-8D58-485C0C6FB2DE}"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245090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3E3A91-A4FD-4961-8D58-485C0C6FB2DE}"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BF4D5-B95E-4EEE-8D7F-998FB80A8E9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4384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3E3A91-A4FD-4961-8D58-485C0C6FB2DE}"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3690805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3E3A91-A4FD-4961-8D58-485C0C6FB2DE}"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BF4D5-B95E-4EEE-8D7F-998FB80A8E9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112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3E3A91-A4FD-4961-8D58-485C0C6FB2DE}"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1803402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E3A91-A4FD-4961-8D58-485C0C6FB2DE}"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155054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E3A91-A4FD-4961-8D58-485C0C6FB2DE}"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57844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3E3A91-A4FD-4961-8D58-485C0C6FB2DE}"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402803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3E3A91-A4FD-4961-8D58-485C0C6FB2DE}"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16608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3E3A91-A4FD-4961-8D58-485C0C6FB2DE}"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74394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3E3A91-A4FD-4961-8D58-485C0C6FB2DE}"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188974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3E3A91-A4FD-4961-8D58-485C0C6FB2DE}"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421631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E3A91-A4FD-4961-8D58-485C0C6FB2DE}"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386381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3E3A91-A4FD-4961-8D58-485C0C6FB2DE}"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400561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43E3A91-A4FD-4961-8D58-485C0C6FB2DE}"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BF4D5-B95E-4EEE-8D7F-998FB80A8E91}" type="slidenum">
              <a:rPr lang="en-US" smtClean="0"/>
              <a:t>‹#›</a:t>
            </a:fld>
            <a:endParaRPr lang="en-US"/>
          </a:p>
        </p:txBody>
      </p:sp>
    </p:spTree>
    <p:extLst>
      <p:ext uri="{BB962C8B-B14F-4D97-AF65-F5344CB8AC3E}">
        <p14:creationId xmlns:p14="http://schemas.microsoft.com/office/powerpoint/2010/main" val="297306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3E3A91-A4FD-4961-8D58-485C0C6FB2DE}" type="datetimeFigureOut">
              <a:rPr lang="en-US" smtClean="0"/>
              <a:t>1/3/2023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FBF4D5-B95E-4EEE-8D7F-998FB80A8E91}" type="slidenum">
              <a:rPr lang="en-US" smtClean="0"/>
              <a:t>‹#›</a:t>
            </a:fld>
            <a:endParaRPr lang="en-US"/>
          </a:p>
        </p:txBody>
      </p:sp>
    </p:spTree>
    <p:extLst>
      <p:ext uri="{BB962C8B-B14F-4D97-AF65-F5344CB8AC3E}">
        <p14:creationId xmlns:p14="http://schemas.microsoft.com/office/powerpoint/2010/main" val="1983985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herpany.com/en/resources/meeting-management/meeting-agend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herpany.com/en/resources/meeting-management/committee-mee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herpany.com/en/resources/meeting-management/purpose-of-meetings-strategy/" TargetMode="External"/><Relationship Id="rId2" Type="http://schemas.openxmlformats.org/officeDocument/2006/relationships/hyperlink" Target="https://www.sherpany.com/en/resources/meeting-management/strategy-meet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ellow.app/blog/meetings/guide-to-proper-formal-meetings/#the" TargetMode="External"/><Relationship Id="rId2" Type="http://schemas.openxmlformats.org/officeDocument/2006/relationships/hyperlink" Target="https://fellow.app/blog/meetings/guide-to-proper-formal-meetings/#set" TargetMode="External"/><Relationship Id="rId1" Type="http://schemas.openxmlformats.org/officeDocument/2006/relationships/slideLayout" Target="../slideLayouts/slideLayout2.xml"/><Relationship Id="rId6" Type="http://schemas.openxmlformats.org/officeDocument/2006/relationships/hyperlink" Target="https://fellow.app/blog/meetings/guide-to-proper-formal-meetings/#up" TargetMode="External"/><Relationship Id="rId5" Type="http://schemas.openxmlformats.org/officeDocument/2006/relationships/hyperlink" Target="https://fellow.app/blog/meetings/guide-to-proper-formal-meetings/#control" TargetMode="External"/><Relationship Id="rId4" Type="http://schemas.openxmlformats.org/officeDocument/2006/relationships/hyperlink" Target="https://fellow.app/blog/meetings/guide-to-proper-formal-meetings/#a"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fellow.app/blog/meetings/guide-to-proper-formal-meetings/#run" TargetMode="External"/><Relationship Id="rId3" Type="http://schemas.openxmlformats.org/officeDocument/2006/relationships/hyperlink" Target="https://fellow.app/blog/meetings/guide-to-proper-formal-meetings/#is" TargetMode="External"/><Relationship Id="rId7" Type="http://schemas.openxmlformats.org/officeDocument/2006/relationships/hyperlink" Target="https://fellow.app/blog/meetings/guide-to-proper-formal-meetings/#agenda" TargetMode="External"/><Relationship Id="rId2" Type="http://schemas.openxmlformats.org/officeDocument/2006/relationships/hyperlink" Target="https://fellow.app/blog/meetings/guide-to-proper-formal-meetings/#what" TargetMode="External"/><Relationship Id="rId1" Type="http://schemas.openxmlformats.org/officeDocument/2006/relationships/slideLayout" Target="../slideLayouts/slideLayout2.xml"/><Relationship Id="rId6" Type="http://schemas.openxmlformats.org/officeDocument/2006/relationships/hyperlink" Target="https://fellow.app/blog/meetings/guide-to-proper-formal-meetings/#need" TargetMode="External"/><Relationship Id="rId5" Type="http://schemas.openxmlformats.org/officeDocument/2006/relationships/hyperlink" Target="https://fellow.app/blog/meetings/guide-to-proper-formal-meetings/#types" TargetMode="External"/><Relationship Id="rId4" Type="http://schemas.openxmlformats.org/officeDocument/2006/relationships/hyperlink" Target="https://fellow.app/blog/meetings/guide-to-proper-formal-meetings/#mee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Formal Meeting</a:t>
            </a:r>
            <a:endParaRPr lang="en-US" b="1" dirty="0"/>
          </a:p>
        </p:txBody>
      </p:sp>
      <p:sp>
        <p:nvSpPr>
          <p:cNvPr id="3" name="Subtitle 2"/>
          <p:cNvSpPr>
            <a:spLocks noGrp="1"/>
          </p:cNvSpPr>
          <p:nvPr>
            <p:ph type="subTitle" idx="1"/>
          </p:nvPr>
        </p:nvSpPr>
        <p:spPr/>
        <p:txBody>
          <a:bodyPr>
            <a:normAutofit/>
          </a:bodyPr>
          <a:lstStyle/>
          <a:p>
            <a:r>
              <a:rPr lang="en-US" sz="4400" b="1" dirty="0" smtClean="0"/>
              <a:t>Communication Skills</a:t>
            </a:r>
            <a:endParaRPr lang="en-US" sz="4400" b="1" dirty="0"/>
          </a:p>
        </p:txBody>
      </p:sp>
    </p:spTree>
    <p:extLst>
      <p:ext uri="{BB962C8B-B14F-4D97-AF65-F5344CB8AC3E}">
        <p14:creationId xmlns:p14="http://schemas.microsoft.com/office/powerpoint/2010/main" val="1175016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0" indent="-342900">
              <a:spcBef>
                <a:spcPts val="1000"/>
              </a:spcBef>
            </a:pPr>
            <a:r>
              <a:rPr lang="en-US" dirty="0" smtClean="0"/>
              <a:t>Types of Formal Meetings</a:t>
            </a:r>
            <a:br>
              <a:rPr lang="en-US" dirty="0" smtClean="0"/>
            </a:br>
            <a:r>
              <a:rPr lang="en-US" dirty="0" smtClean="0"/>
              <a:t>1. Management meetings</a:t>
            </a:r>
            <a:endParaRPr lang="en-US" dirty="0"/>
          </a:p>
        </p:txBody>
      </p:sp>
      <p:sp>
        <p:nvSpPr>
          <p:cNvPr id="3" name="Content Placeholder 2"/>
          <p:cNvSpPr>
            <a:spLocks noGrp="1"/>
          </p:cNvSpPr>
          <p:nvPr>
            <p:ph idx="1"/>
          </p:nvPr>
        </p:nvSpPr>
        <p:spPr>
          <a:xfrm>
            <a:off x="677334" y="1930401"/>
            <a:ext cx="9746826" cy="4770846"/>
          </a:xfrm>
        </p:spPr>
        <p:txBody>
          <a:bodyPr>
            <a:noAutofit/>
          </a:bodyPr>
          <a:lstStyle/>
          <a:p>
            <a:r>
              <a:rPr lang="en-US" sz="2400" dirty="0" smtClean="0"/>
              <a:t>Perhaps </a:t>
            </a:r>
            <a:r>
              <a:rPr lang="en-US" sz="2400" dirty="0"/>
              <a:t>the most </a:t>
            </a:r>
            <a:r>
              <a:rPr lang="en-US" sz="2400" b="1" dirty="0"/>
              <a:t>frequently-held formal </a:t>
            </a:r>
            <a:r>
              <a:rPr lang="en-US" sz="2400" dirty="0"/>
              <a:t>meetings are management meetings. </a:t>
            </a:r>
            <a:endParaRPr lang="en-US" sz="2400" dirty="0" smtClean="0"/>
          </a:p>
          <a:p>
            <a:r>
              <a:rPr lang="en-US" sz="2400" dirty="0" smtClean="0"/>
              <a:t>Happening </a:t>
            </a:r>
            <a:r>
              <a:rPr lang="en-US" sz="2400" dirty="0"/>
              <a:t>at different </a:t>
            </a:r>
            <a:r>
              <a:rPr lang="en-US" sz="2400" dirty="0" smtClean="0"/>
              <a:t>intervals, but </a:t>
            </a:r>
            <a:r>
              <a:rPr lang="en-US" sz="2400" dirty="0"/>
              <a:t>are usually either monthly or quarterly. </a:t>
            </a:r>
            <a:endParaRPr lang="en-US" sz="2400" dirty="0" smtClean="0"/>
          </a:p>
          <a:p>
            <a:r>
              <a:rPr lang="en-US" sz="2400" dirty="0" smtClean="0"/>
              <a:t>In </a:t>
            </a:r>
            <a:r>
              <a:rPr lang="en-US" sz="2400" dirty="0"/>
              <a:t>these meetings, the </a:t>
            </a:r>
            <a:r>
              <a:rPr lang="en-US" sz="2400" dirty="0">
                <a:hlinkClick r:id="rId2"/>
              </a:rPr>
              <a:t>meeting agenda</a:t>
            </a:r>
            <a:r>
              <a:rPr lang="en-US" sz="2400" dirty="0"/>
              <a:t> will usually include an update from each department on performance, an evaluation against annual goals and targets, and votes on key decisions, such as the implementation of new software or the hiring of a new member of the leadership team</a:t>
            </a:r>
            <a:r>
              <a:rPr lang="en-US" sz="2400" dirty="0" smtClean="0"/>
              <a:t>.</a:t>
            </a:r>
          </a:p>
          <a:p>
            <a:r>
              <a:rPr lang="en-US" sz="2400" dirty="0" smtClean="0"/>
              <a:t> </a:t>
            </a:r>
            <a:r>
              <a:rPr lang="en-US" sz="2400" dirty="0"/>
              <a:t>Minutes for these meetings are recorded, and in some cases are </a:t>
            </a:r>
            <a:r>
              <a:rPr lang="en-US" sz="2400" dirty="0" smtClean="0"/>
              <a:t>distributed.</a:t>
            </a:r>
            <a:endParaRPr lang="en-US" sz="2400" dirty="0"/>
          </a:p>
        </p:txBody>
      </p:sp>
    </p:spTree>
    <p:extLst>
      <p:ext uri="{BB962C8B-B14F-4D97-AF65-F5344CB8AC3E}">
        <p14:creationId xmlns:p14="http://schemas.microsoft.com/office/powerpoint/2010/main" val="221488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of Directors meeting</a:t>
            </a:r>
            <a:endParaRPr lang="en-US" dirty="0"/>
          </a:p>
        </p:txBody>
      </p:sp>
      <p:sp>
        <p:nvSpPr>
          <p:cNvPr id="3" name="Content Placeholder 2"/>
          <p:cNvSpPr>
            <a:spLocks noGrp="1"/>
          </p:cNvSpPr>
          <p:nvPr>
            <p:ph idx="1"/>
          </p:nvPr>
        </p:nvSpPr>
        <p:spPr/>
        <p:txBody>
          <a:bodyPr>
            <a:normAutofit/>
          </a:bodyPr>
          <a:lstStyle/>
          <a:p>
            <a:r>
              <a:rPr lang="en-US" sz="2400" dirty="0"/>
              <a:t>A company's Board of Directors is accountable to shareholders, and is responsible for having oversight of a company's performance. </a:t>
            </a:r>
            <a:endParaRPr lang="en-US" sz="2400" dirty="0" smtClean="0"/>
          </a:p>
          <a:p>
            <a:r>
              <a:rPr lang="en-US" sz="2400" dirty="0"/>
              <a:t>H</a:t>
            </a:r>
            <a:r>
              <a:rPr lang="en-US" sz="2400" dirty="0" smtClean="0"/>
              <a:t>eld </a:t>
            </a:r>
            <a:r>
              <a:rPr lang="en-US" sz="2400" dirty="0"/>
              <a:t>at different intervals, but are typically quarterly or bi-annual </a:t>
            </a:r>
            <a:r>
              <a:rPr lang="en-US" sz="2400" dirty="0" smtClean="0"/>
              <a:t>meetings. </a:t>
            </a:r>
          </a:p>
          <a:p>
            <a:r>
              <a:rPr lang="en-US" sz="2400" dirty="0" smtClean="0"/>
              <a:t>These </a:t>
            </a:r>
            <a:r>
              <a:rPr lang="en-US" sz="2400" dirty="0"/>
              <a:t>meetings need to be well-</a:t>
            </a:r>
            <a:r>
              <a:rPr lang="en-US" sz="2400" dirty="0" err="1"/>
              <a:t>organised</a:t>
            </a:r>
            <a:r>
              <a:rPr lang="en-US" sz="2400" dirty="0"/>
              <a:t> and very structured, giving ample time for individuals to prepare thoroughly. </a:t>
            </a:r>
          </a:p>
          <a:p>
            <a:endParaRPr lang="en-US" sz="2400" dirty="0"/>
          </a:p>
          <a:p>
            <a:endParaRPr lang="en-US" sz="2400" dirty="0"/>
          </a:p>
        </p:txBody>
      </p:sp>
    </p:spTree>
    <p:extLst>
      <p:ext uri="{BB962C8B-B14F-4D97-AF65-F5344CB8AC3E}">
        <p14:creationId xmlns:p14="http://schemas.microsoft.com/office/powerpoint/2010/main" val="189708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Committees meeting</a:t>
            </a:r>
            <a:endParaRPr lang="en-US" dirty="0"/>
          </a:p>
        </p:txBody>
      </p:sp>
      <p:sp>
        <p:nvSpPr>
          <p:cNvPr id="3" name="Content Placeholder 2"/>
          <p:cNvSpPr>
            <a:spLocks noGrp="1"/>
          </p:cNvSpPr>
          <p:nvPr>
            <p:ph idx="1"/>
          </p:nvPr>
        </p:nvSpPr>
        <p:spPr>
          <a:xfrm>
            <a:off x="235131" y="1371601"/>
            <a:ext cx="10855235" cy="4669762"/>
          </a:xfrm>
        </p:spPr>
        <p:txBody>
          <a:bodyPr>
            <a:normAutofit/>
          </a:bodyPr>
          <a:lstStyle/>
          <a:p>
            <a:r>
              <a:rPr lang="en-US" sz="2400" dirty="0"/>
              <a:t>In many </a:t>
            </a:r>
            <a:r>
              <a:rPr lang="en-US" sz="2400" dirty="0" err="1"/>
              <a:t>organisations</a:t>
            </a:r>
            <a:r>
              <a:rPr lang="en-US" sz="2400" dirty="0"/>
              <a:t>, </a:t>
            </a:r>
            <a:r>
              <a:rPr lang="en-US" sz="2400" dirty="0">
                <a:hlinkClick r:id="rId2"/>
              </a:rPr>
              <a:t>committees are formed around specific issues</a:t>
            </a:r>
            <a:r>
              <a:rPr lang="en-US" sz="2400" dirty="0"/>
              <a:t> that require more attention that can be adequately given in a Board of Directors meeting</a:t>
            </a:r>
            <a:r>
              <a:rPr lang="en-US" sz="2400" dirty="0" smtClean="0"/>
              <a:t>.</a:t>
            </a:r>
          </a:p>
          <a:p>
            <a:r>
              <a:rPr lang="en-US" sz="2400" dirty="0" smtClean="0"/>
              <a:t> </a:t>
            </a:r>
            <a:r>
              <a:rPr lang="en-US" sz="2400" dirty="0"/>
              <a:t>These committees will meet more regularly than the board does, and will report upon their progress at each </a:t>
            </a:r>
            <a:r>
              <a:rPr lang="en-US" sz="2400" dirty="0" err="1"/>
              <a:t>BoD</a:t>
            </a:r>
            <a:r>
              <a:rPr lang="en-US" sz="2400" dirty="0"/>
              <a:t> meeting. </a:t>
            </a:r>
            <a:endParaRPr lang="en-US" sz="2400" dirty="0" smtClean="0"/>
          </a:p>
          <a:p>
            <a:r>
              <a:rPr lang="en-US" sz="2400" dirty="0" smtClean="0"/>
              <a:t>They usually </a:t>
            </a:r>
            <a:r>
              <a:rPr lang="en-US" sz="2400" dirty="0"/>
              <a:t>comprise members of the board, along with subject-matter experts in the area that they are formed to work upon. </a:t>
            </a:r>
            <a:endParaRPr lang="en-US" sz="2400" dirty="0" smtClean="0"/>
          </a:p>
          <a:p>
            <a:r>
              <a:rPr lang="en-US" sz="2400" dirty="0" smtClean="0"/>
              <a:t>For </a:t>
            </a:r>
            <a:r>
              <a:rPr lang="en-US" sz="2400" dirty="0"/>
              <a:t>example, a Board of Directors might assemble a specialist committee around digital transformation, in order to overhaul an </a:t>
            </a:r>
            <a:r>
              <a:rPr lang="en-US" sz="2400" dirty="0" err="1"/>
              <a:t>organisation's</a:t>
            </a:r>
            <a:r>
              <a:rPr lang="en-US" sz="2400" dirty="0"/>
              <a:t> approach to IT and its infrastructure. </a:t>
            </a:r>
            <a:r>
              <a:rPr lang="en-US" sz="2400" dirty="0"/>
              <a:t/>
            </a:r>
            <a:br>
              <a:rPr lang="en-US" sz="2400" dirty="0"/>
            </a:br>
            <a:endParaRPr lang="en-US" sz="2400" dirty="0"/>
          </a:p>
        </p:txBody>
      </p:sp>
    </p:spTree>
    <p:extLst>
      <p:ext uri="{BB962C8B-B14F-4D97-AF65-F5344CB8AC3E}">
        <p14:creationId xmlns:p14="http://schemas.microsoft.com/office/powerpoint/2010/main" val="395585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Shareholder Meeting</a:t>
            </a:r>
            <a:endParaRPr lang="en-US" dirty="0"/>
          </a:p>
        </p:txBody>
      </p:sp>
      <p:sp>
        <p:nvSpPr>
          <p:cNvPr id="3" name="Content Placeholder 2"/>
          <p:cNvSpPr>
            <a:spLocks noGrp="1"/>
          </p:cNvSpPr>
          <p:nvPr>
            <p:ph idx="1"/>
          </p:nvPr>
        </p:nvSpPr>
        <p:spPr>
          <a:xfrm>
            <a:off x="677333" y="1515291"/>
            <a:ext cx="9942769" cy="4526071"/>
          </a:xfrm>
        </p:spPr>
        <p:txBody>
          <a:bodyPr>
            <a:noAutofit/>
          </a:bodyPr>
          <a:lstStyle/>
          <a:p>
            <a:r>
              <a:rPr lang="en-US" sz="2400" dirty="0"/>
              <a:t>A shareholder's meeting, also known as an annual general meeting (AGM) in some cases, is a meeting of all of those with a financial interest in an </a:t>
            </a:r>
            <a:r>
              <a:rPr lang="en-US" sz="2400" dirty="0" err="1"/>
              <a:t>organisation</a:t>
            </a:r>
            <a:r>
              <a:rPr lang="en-US" sz="2400" dirty="0" smtClean="0"/>
              <a:t>.</a:t>
            </a:r>
          </a:p>
          <a:p>
            <a:r>
              <a:rPr lang="en-US" sz="2400" dirty="0" smtClean="0"/>
              <a:t> </a:t>
            </a:r>
            <a:r>
              <a:rPr lang="en-US" sz="2400" dirty="0"/>
              <a:t>These usually happen either annually or bi-annually, and are an opportunity for the leadership of a company to give a progress update, as well as a chance for shareholders to ask questions of the management. </a:t>
            </a:r>
            <a:endParaRPr lang="en-US" sz="2400" dirty="0" smtClean="0"/>
          </a:p>
          <a:p>
            <a:r>
              <a:rPr lang="en-US" sz="2400" dirty="0" smtClean="0"/>
              <a:t>The </a:t>
            </a:r>
            <a:r>
              <a:rPr lang="en-US" sz="2400" dirty="0"/>
              <a:t>overall objective is to report on the performance of the </a:t>
            </a:r>
            <a:r>
              <a:rPr lang="en-US" sz="2400" dirty="0" err="1"/>
              <a:t>organisation</a:t>
            </a:r>
            <a:r>
              <a:rPr lang="en-US" sz="2400" dirty="0"/>
              <a:t> in the prior period, and to outline the strategy for the next, to gain the shareholders' buy-in. </a:t>
            </a:r>
            <a:endParaRPr lang="en-US" sz="2400" dirty="0"/>
          </a:p>
        </p:txBody>
      </p:sp>
    </p:spTree>
    <p:extLst>
      <p:ext uri="{BB962C8B-B14F-4D97-AF65-F5344CB8AC3E}">
        <p14:creationId xmlns:p14="http://schemas.microsoft.com/office/powerpoint/2010/main" val="363915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Meeting</a:t>
            </a:r>
            <a:endParaRPr lang="en-US" dirty="0"/>
          </a:p>
        </p:txBody>
      </p:sp>
      <p:sp>
        <p:nvSpPr>
          <p:cNvPr id="3" name="Content Placeholder 2"/>
          <p:cNvSpPr>
            <a:spLocks noGrp="1"/>
          </p:cNvSpPr>
          <p:nvPr>
            <p:ph idx="1"/>
          </p:nvPr>
        </p:nvSpPr>
        <p:spPr>
          <a:xfrm>
            <a:off x="677334" y="1358537"/>
            <a:ext cx="10321592" cy="4682825"/>
          </a:xfrm>
        </p:spPr>
        <p:txBody>
          <a:bodyPr>
            <a:noAutofit/>
          </a:bodyPr>
          <a:lstStyle/>
          <a:p>
            <a:r>
              <a:rPr lang="en-US" sz="2400" dirty="0"/>
              <a:t>Strategy meetings can be held at various levels within the management of an </a:t>
            </a:r>
            <a:r>
              <a:rPr lang="en-US" sz="2400" dirty="0" err="1"/>
              <a:t>organisation</a:t>
            </a:r>
            <a:r>
              <a:rPr lang="en-US" sz="2400" dirty="0" smtClean="0"/>
              <a:t>.</a:t>
            </a:r>
          </a:p>
          <a:p>
            <a:r>
              <a:rPr lang="en-US" sz="2400" dirty="0" smtClean="0"/>
              <a:t> </a:t>
            </a:r>
            <a:r>
              <a:rPr lang="en-US" sz="2400" dirty="0"/>
              <a:t>In some cases, a </a:t>
            </a:r>
            <a:r>
              <a:rPr lang="en-US" sz="2400" dirty="0">
                <a:hlinkClick r:id="rId2"/>
              </a:rPr>
              <a:t>strategy meeting</a:t>
            </a:r>
            <a:r>
              <a:rPr lang="en-US" sz="2400" dirty="0"/>
              <a:t> might form part of a regular management meeting, however it is, more often, a separate formal meeting that is held either annually or quarterly between the leaders of an </a:t>
            </a:r>
            <a:r>
              <a:rPr lang="en-US" sz="2400" dirty="0" err="1"/>
              <a:t>organisation</a:t>
            </a:r>
            <a:r>
              <a:rPr lang="en-US" sz="2400" dirty="0"/>
              <a:t>. </a:t>
            </a:r>
            <a:endParaRPr lang="en-US" sz="2400" dirty="0" smtClean="0"/>
          </a:p>
          <a:p>
            <a:r>
              <a:rPr lang="en-US" sz="2400" dirty="0" smtClean="0"/>
              <a:t>The</a:t>
            </a:r>
            <a:r>
              <a:rPr lang="en-US" sz="2400" dirty="0"/>
              <a:t> </a:t>
            </a:r>
            <a:r>
              <a:rPr lang="en-US" sz="2400" dirty="0">
                <a:hlinkClick r:id="rId3"/>
              </a:rPr>
              <a:t>purpose of this meeting</a:t>
            </a:r>
            <a:r>
              <a:rPr lang="en-US" sz="2400" dirty="0"/>
              <a:t> is to determine the </a:t>
            </a:r>
            <a:r>
              <a:rPr lang="en-US" sz="2400" dirty="0" err="1"/>
              <a:t>organisational</a:t>
            </a:r>
            <a:r>
              <a:rPr lang="en-US" sz="2400" dirty="0"/>
              <a:t> strategy for a period of time (often the year or quarter ahead) and involves the most senior stakeholders from each department or division, who then cascade the strategy down to their areas of expertise.</a:t>
            </a:r>
            <a:endParaRPr lang="en-US" sz="2400" dirty="0"/>
          </a:p>
        </p:txBody>
      </p:sp>
    </p:spTree>
    <p:extLst>
      <p:ext uri="{BB962C8B-B14F-4D97-AF65-F5344CB8AC3E}">
        <p14:creationId xmlns:p14="http://schemas.microsoft.com/office/powerpoint/2010/main" val="23091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7497"/>
          </a:xfrm>
        </p:spPr>
        <p:txBody>
          <a:bodyPr/>
          <a:lstStyle/>
          <a:p>
            <a:r>
              <a:rPr lang="en-US" dirty="0" smtClean="0"/>
              <a:t>Meeting Agenda Template</a:t>
            </a:r>
            <a:endParaRPr lang="en-US" dirty="0"/>
          </a:p>
        </p:txBody>
      </p:sp>
      <p:pic>
        <p:nvPicPr>
          <p:cNvPr id="4" name="Content Placeholder 3"/>
          <p:cNvPicPr>
            <a:picLocks noGrp="1" noChangeAspect="1"/>
          </p:cNvPicPr>
          <p:nvPr>
            <p:ph idx="1"/>
          </p:nvPr>
        </p:nvPicPr>
        <p:blipFill>
          <a:blip r:embed="rId2"/>
          <a:stretch>
            <a:fillRect/>
          </a:stretch>
        </p:blipFill>
        <p:spPr>
          <a:xfrm>
            <a:off x="444137" y="1436914"/>
            <a:ext cx="9130937" cy="6453052"/>
          </a:xfrm>
          <a:prstGeom prst="rect">
            <a:avLst/>
          </a:prstGeom>
        </p:spPr>
      </p:pic>
    </p:spTree>
    <p:extLst>
      <p:ext uri="{BB962C8B-B14F-4D97-AF65-F5344CB8AC3E}">
        <p14:creationId xmlns:p14="http://schemas.microsoft.com/office/powerpoint/2010/main" val="3176007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running Formal Meeting</a:t>
            </a:r>
            <a:endParaRPr lang="en-US" dirty="0"/>
          </a:p>
        </p:txBody>
      </p:sp>
      <p:sp>
        <p:nvSpPr>
          <p:cNvPr id="3" name="Content Placeholder 2"/>
          <p:cNvSpPr>
            <a:spLocks noGrp="1"/>
          </p:cNvSpPr>
          <p:nvPr>
            <p:ph idx="1"/>
          </p:nvPr>
        </p:nvSpPr>
        <p:spPr/>
        <p:txBody>
          <a:bodyPr/>
          <a:lstStyle/>
          <a:p>
            <a:r>
              <a:rPr lang="en-US" dirty="0"/>
              <a:t>With a formal meeting template in hand and a good knowledge of what formal meetings comprise, you’re almost ready to get started. Before that, below are a few extra tips to help make your formal meeting a smashing success.</a:t>
            </a:r>
          </a:p>
          <a:p>
            <a:r>
              <a:rPr lang="en-US" dirty="0">
                <a:hlinkClick r:id="rId2"/>
              </a:rPr>
              <a:t>Set clear objectives </a:t>
            </a:r>
            <a:endParaRPr lang="en-US" dirty="0"/>
          </a:p>
          <a:p>
            <a:r>
              <a:rPr lang="en-US" dirty="0">
                <a:hlinkClick r:id="rId3"/>
              </a:rPr>
              <a:t>Assemble the right attendees </a:t>
            </a:r>
            <a:endParaRPr lang="en-US" dirty="0"/>
          </a:p>
          <a:p>
            <a:r>
              <a:rPr lang="en-US" dirty="0">
                <a:hlinkClick r:id="rId4"/>
              </a:rPr>
              <a:t>Create a solid agenda</a:t>
            </a:r>
            <a:endParaRPr lang="en-US" dirty="0"/>
          </a:p>
          <a:p>
            <a:r>
              <a:rPr lang="en-US" dirty="0">
                <a:hlinkClick r:id="rId5"/>
              </a:rPr>
              <a:t>Maintain control</a:t>
            </a:r>
            <a:endParaRPr lang="en-US" dirty="0"/>
          </a:p>
          <a:p>
            <a:r>
              <a:rPr lang="en-US" dirty="0">
                <a:hlinkClick r:id="rId6"/>
              </a:rPr>
              <a:t>Follow up</a:t>
            </a:r>
            <a:endParaRPr lang="en-US" dirty="0"/>
          </a:p>
          <a:p>
            <a:r>
              <a:rPr lang="en-US" dirty="0"/>
              <a:t/>
            </a:r>
            <a:br>
              <a:rPr lang="en-US" dirty="0"/>
            </a:br>
            <a:endParaRPr lang="en-US" dirty="0"/>
          </a:p>
        </p:txBody>
      </p:sp>
    </p:spTree>
    <p:extLst>
      <p:ext uri="{BB962C8B-B14F-4D97-AF65-F5344CB8AC3E}">
        <p14:creationId xmlns:p14="http://schemas.microsoft.com/office/powerpoint/2010/main" val="5036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Questions to be answered</a:t>
            </a:r>
            <a:endParaRPr lang="en-US" b="1" dirty="0"/>
          </a:p>
        </p:txBody>
      </p:sp>
      <p:sp>
        <p:nvSpPr>
          <p:cNvPr id="3" name="Content Placeholder 2"/>
          <p:cNvSpPr>
            <a:spLocks noGrp="1"/>
          </p:cNvSpPr>
          <p:nvPr>
            <p:ph idx="1"/>
          </p:nvPr>
        </p:nvSpPr>
        <p:spPr/>
        <p:txBody>
          <a:bodyPr>
            <a:normAutofit/>
          </a:bodyPr>
          <a:lstStyle/>
          <a:p>
            <a:r>
              <a:rPr lang="en-US" sz="2400" b="1" dirty="0" smtClean="0">
                <a:hlinkClick r:id="rId2"/>
              </a:rPr>
              <a:t>What </a:t>
            </a:r>
            <a:r>
              <a:rPr lang="en-US" sz="2400" b="1" dirty="0">
                <a:hlinkClick r:id="rId2"/>
              </a:rPr>
              <a:t>is a formal meeting?</a:t>
            </a:r>
            <a:endParaRPr lang="en-US" sz="2400" b="1" dirty="0"/>
          </a:p>
          <a:p>
            <a:r>
              <a:rPr lang="en-US" sz="2400" b="1" dirty="0">
                <a:hlinkClick r:id="rId3"/>
              </a:rPr>
              <a:t>What is the purpose of a formal meeting</a:t>
            </a:r>
            <a:r>
              <a:rPr lang="en-US" sz="2400" b="1" dirty="0" smtClean="0">
                <a:hlinkClick r:id="rId3"/>
              </a:rPr>
              <a:t>?</a:t>
            </a:r>
            <a:endParaRPr lang="en-US" sz="2400" b="1" dirty="0" smtClean="0"/>
          </a:p>
          <a:p>
            <a:r>
              <a:rPr lang="en-US" sz="2400" b="1" dirty="0" smtClean="0">
                <a:hlinkClick r:id="rId4"/>
              </a:rPr>
              <a:t>Formal </a:t>
            </a:r>
            <a:r>
              <a:rPr lang="en-US" sz="2400" b="1" dirty="0">
                <a:hlinkClick r:id="rId4"/>
              </a:rPr>
              <a:t>meeting vs. informal meetings</a:t>
            </a:r>
            <a:endParaRPr lang="en-US" sz="2400" b="1" dirty="0"/>
          </a:p>
          <a:p>
            <a:r>
              <a:rPr lang="en-US" sz="2400" b="1" dirty="0">
                <a:hlinkClick r:id="rId5"/>
              </a:rPr>
              <a:t>Different types of formal meetings</a:t>
            </a:r>
            <a:endParaRPr lang="en-US" sz="2400" b="1" dirty="0"/>
          </a:p>
          <a:p>
            <a:r>
              <a:rPr lang="en-US" sz="2400" b="1" dirty="0">
                <a:hlinkClick r:id="rId6"/>
              </a:rPr>
              <a:t>What do you need for a formal meeting?</a:t>
            </a:r>
            <a:endParaRPr lang="en-US" sz="2400" b="1" dirty="0"/>
          </a:p>
          <a:p>
            <a:r>
              <a:rPr lang="en-US" sz="2400" b="1" dirty="0">
                <a:hlinkClick r:id="rId7"/>
              </a:rPr>
              <a:t>Formal meeting agenda template</a:t>
            </a:r>
            <a:endParaRPr lang="en-US" sz="2400" b="1" dirty="0"/>
          </a:p>
          <a:p>
            <a:r>
              <a:rPr lang="en-US" sz="2400" b="1" dirty="0">
                <a:hlinkClick r:id="rId8"/>
              </a:rPr>
              <a:t>Tips on how to run a formal </a:t>
            </a:r>
            <a:r>
              <a:rPr lang="en-US" sz="2400" b="1" dirty="0" smtClean="0">
                <a:hlinkClick r:id="rId8"/>
              </a:rPr>
              <a:t>meeting</a:t>
            </a:r>
            <a:endParaRPr lang="en-US" sz="2400" b="1" dirty="0"/>
          </a:p>
        </p:txBody>
      </p:sp>
    </p:spTree>
    <p:extLst>
      <p:ext uri="{BB962C8B-B14F-4D97-AF65-F5344CB8AC3E}">
        <p14:creationId xmlns:p14="http://schemas.microsoft.com/office/powerpoint/2010/main" val="5494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Formal Meeting </a:t>
            </a:r>
            <a:endParaRPr lang="en-US" b="1" dirty="0"/>
          </a:p>
        </p:txBody>
      </p:sp>
      <p:sp>
        <p:nvSpPr>
          <p:cNvPr id="3" name="Content Placeholder 2"/>
          <p:cNvSpPr>
            <a:spLocks noGrp="1"/>
          </p:cNvSpPr>
          <p:nvPr>
            <p:ph idx="1"/>
          </p:nvPr>
        </p:nvSpPr>
        <p:spPr>
          <a:xfrm>
            <a:off x="677334" y="1515291"/>
            <a:ext cx="8596668" cy="4526071"/>
          </a:xfrm>
        </p:spPr>
        <p:txBody>
          <a:bodyPr>
            <a:normAutofit/>
          </a:bodyPr>
          <a:lstStyle/>
          <a:p>
            <a:r>
              <a:rPr lang="en-US" sz="2000" dirty="0"/>
              <a:t>A formal meeting is </a:t>
            </a:r>
            <a:r>
              <a:rPr lang="en-US" sz="2000" b="1" dirty="0"/>
              <a:t>a pre-planned gathering of two or more people who have assembled for the purpose of achieving a common goal through verbal interaction</a:t>
            </a:r>
            <a:r>
              <a:rPr lang="en-US" sz="2000" dirty="0" smtClean="0"/>
              <a:t>.</a:t>
            </a:r>
          </a:p>
          <a:p>
            <a:endParaRPr lang="en-US" sz="2000" dirty="0"/>
          </a:p>
          <a:p>
            <a:endParaRPr lang="en-US" sz="2000" dirty="0"/>
          </a:p>
          <a:p>
            <a:r>
              <a:rPr lang="en-US" sz="2000" dirty="0" smtClean="0"/>
              <a:t>A formal </a:t>
            </a:r>
            <a:r>
              <a:rPr lang="en-US" sz="2000" dirty="0"/>
              <a:t>meeting is </a:t>
            </a:r>
            <a:r>
              <a:rPr lang="en-US" sz="2000" b="1" dirty="0"/>
              <a:t>what you likely think of first</a:t>
            </a:r>
            <a:r>
              <a:rPr lang="en-US" sz="2000" dirty="0"/>
              <a:t>. There's a set agenda and a strict protocol. One person typically leads the discussion. There might be rules on who can speak when and for how long. </a:t>
            </a:r>
            <a:endParaRPr lang="en-US" sz="2000" dirty="0"/>
          </a:p>
          <a:p>
            <a:endParaRPr lang="en-US" sz="2000" dirty="0"/>
          </a:p>
        </p:txBody>
      </p:sp>
    </p:spTree>
    <p:extLst>
      <p:ext uri="{BB962C8B-B14F-4D97-AF65-F5344CB8AC3E}">
        <p14:creationId xmlns:p14="http://schemas.microsoft.com/office/powerpoint/2010/main" val="61563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of Formal Meeting</a:t>
            </a:r>
            <a:endParaRPr lang="en-US" b="1" dirty="0"/>
          </a:p>
        </p:txBody>
      </p:sp>
      <p:sp>
        <p:nvSpPr>
          <p:cNvPr id="3" name="Content Placeholder 2"/>
          <p:cNvSpPr>
            <a:spLocks noGrp="1"/>
          </p:cNvSpPr>
          <p:nvPr>
            <p:ph idx="1"/>
          </p:nvPr>
        </p:nvSpPr>
        <p:spPr/>
        <p:txBody>
          <a:bodyPr>
            <a:normAutofit/>
          </a:bodyPr>
          <a:lstStyle/>
          <a:p>
            <a:r>
              <a:rPr lang="en-US" sz="2400" dirty="0"/>
              <a:t>Management Meeting. Perhaps the most frequently-held formal meetings are management meetings. ...</a:t>
            </a:r>
          </a:p>
          <a:p>
            <a:r>
              <a:rPr lang="en-US" sz="2400" dirty="0"/>
              <a:t>Board of Directors meeting. ...</a:t>
            </a:r>
          </a:p>
          <a:p>
            <a:r>
              <a:rPr lang="en-US" sz="2400" dirty="0"/>
              <a:t>Committee meeting. ...</a:t>
            </a:r>
          </a:p>
          <a:p>
            <a:r>
              <a:rPr lang="en-US" sz="2400" dirty="0"/>
              <a:t>Shareholders' meeting. ...</a:t>
            </a:r>
          </a:p>
          <a:p>
            <a:r>
              <a:rPr lang="en-US" sz="2400" dirty="0"/>
              <a:t>Strategy meeting.</a:t>
            </a:r>
          </a:p>
          <a:p>
            <a:endParaRPr lang="en-US" sz="2400" dirty="0"/>
          </a:p>
        </p:txBody>
      </p:sp>
    </p:spTree>
    <p:extLst>
      <p:ext uri="{BB962C8B-B14F-4D97-AF65-F5344CB8AC3E}">
        <p14:creationId xmlns:p14="http://schemas.microsoft.com/office/powerpoint/2010/main" val="416257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Formal Meeting</a:t>
            </a:r>
            <a:endParaRPr lang="en-US" dirty="0"/>
          </a:p>
        </p:txBody>
      </p:sp>
      <p:sp>
        <p:nvSpPr>
          <p:cNvPr id="3" name="Content Placeholder 2"/>
          <p:cNvSpPr>
            <a:spLocks noGrp="1"/>
          </p:cNvSpPr>
          <p:nvPr>
            <p:ph idx="1"/>
          </p:nvPr>
        </p:nvSpPr>
        <p:spPr>
          <a:xfrm>
            <a:off x="677334" y="1698171"/>
            <a:ext cx="8596668" cy="4820195"/>
          </a:xfrm>
        </p:spPr>
        <p:txBody>
          <a:bodyPr>
            <a:noAutofit/>
          </a:bodyPr>
          <a:lstStyle/>
          <a:p>
            <a:r>
              <a:rPr lang="en-US" sz="2000" dirty="0"/>
              <a:t>The purpose of a formal meeting is to discuss the list of predetermined topics and address the set of </a:t>
            </a:r>
            <a:r>
              <a:rPr lang="en-US" sz="2000" dirty="0" smtClean="0"/>
              <a:t>objectives</a:t>
            </a:r>
            <a:r>
              <a:rPr lang="en-US" sz="2000" dirty="0"/>
              <a:t>, and make decisions relating to them. </a:t>
            </a:r>
            <a:endParaRPr lang="en-US" sz="2000" dirty="0" smtClean="0"/>
          </a:p>
          <a:p>
            <a:endParaRPr lang="en-US" sz="2000" dirty="0" smtClean="0"/>
          </a:p>
          <a:p>
            <a:r>
              <a:rPr lang="en-US" sz="2000" dirty="0" smtClean="0"/>
              <a:t>Developing ideas</a:t>
            </a:r>
          </a:p>
          <a:p>
            <a:r>
              <a:rPr lang="en-US" sz="2000" dirty="0" smtClean="0"/>
              <a:t>Planning</a:t>
            </a:r>
          </a:p>
          <a:p>
            <a:r>
              <a:rPr lang="en-US" sz="2000" dirty="0" smtClean="0"/>
              <a:t>Solving problem</a:t>
            </a:r>
          </a:p>
          <a:p>
            <a:r>
              <a:rPr lang="en-US" sz="2000" dirty="0" smtClean="0"/>
              <a:t>Making decisions</a:t>
            </a:r>
          </a:p>
          <a:p>
            <a:r>
              <a:rPr lang="en-US" sz="2000" dirty="0" smtClean="0"/>
              <a:t>Creating and developing understanding</a:t>
            </a:r>
          </a:p>
          <a:p>
            <a:r>
              <a:rPr lang="en-US" sz="2000" dirty="0" smtClean="0"/>
              <a:t>Providing sense of directions</a:t>
            </a:r>
          </a:p>
          <a:p>
            <a:r>
              <a:rPr lang="en-US" sz="2000" dirty="0" smtClean="0"/>
              <a:t>Creating a common purpose</a:t>
            </a:r>
            <a:endParaRPr lang="en-US" sz="2000" dirty="0"/>
          </a:p>
        </p:txBody>
      </p:sp>
    </p:spTree>
    <p:extLst>
      <p:ext uri="{BB962C8B-B14F-4D97-AF65-F5344CB8AC3E}">
        <p14:creationId xmlns:p14="http://schemas.microsoft.com/office/powerpoint/2010/main" val="212879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terms are used in managing formal meetings?</a:t>
            </a:r>
            <a:br>
              <a:rPr lang="en-US" dirty="0"/>
            </a:br>
            <a:endParaRPr lang="en-US" dirty="0"/>
          </a:p>
        </p:txBody>
      </p:sp>
      <p:sp>
        <p:nvSpPr>
          <p:cNvPr id="3" name="Content Placeholder 2"/>
          <p:cNvSpPr>
            <a:spLocks noGrp="1"/>
          </p:cNvSpPr>
          <p:nvPr>
            <p:ph idx="1"/>
          </p:nvPr>
        </p:nvSpPr>
        <p:spPr>
          <a:xfrm>
            <a:off x="677333" y="2160589"/>
            <a:ext cx="10334655" cy="4370840"/>
          </a:xfrm>
        </p:spPr>
        <p:txBody>
          <a:bodyPr>
            <a:normAutofit/>
          </a:bodyPr>
          <a:lstStyle/>
          <a:p>
            <a:r>
              <a:rPr lang="en-US" sz="2000" b="1" dirty="0"/>
              <a:t>Agenda</a:t>
            </a:r>
            <a:r>
              <a:rPr lang="en-US" sz="2000" dirty="0"/>
              <a:t> – An agenda sets out the structure of the meeting.</a:t>
            </a:r>
            <a:r>
              <a:rPr lang="en-US" sz="2000" dirty="0"/>
              <a:t/>
            </a:r>
            <a:br>
              <a:rPr lang="en-US" sz="2000" dirty="0"/>
            </a:br>
            <a:r>
              <a:rPr lang="en-US" sz="2000" dirty="0"/>
              <a:t>Minutes – Minutes are a formal record of the events which occur during a </a:t>
            </a:r>
            <a:r>
              <a:rPr lang="en-US" sz="2000" dirty="0" smtClean="0"/>
              <a:t>meeting</a:t>
            </a:r>
            <a:r>
              <a:rPr lang="en-US" sz="2000" dirty="0"/>
              <a:t>.</a:t>
            </a:r>
            <a:endParaRPr lang="en-US" sz="2000" dirty="0" smtClean="0"/>
          </a:p>
          <a:p>
            <a:r>
              <a:rPr lang="en-US" sz="2000" dirty="0" smtClean="0"/>
              <a:t>Motion </a:t>
            </a:r>
            <a:r>
              <a:rPr lang="en-US" sz="2000" dirty="0"/>
              <a:t>– A motion is a proposal or a suggestion within a meeting.</a:t>
            </a:r>
            <a:r>
              <a:rPr lang="en-US" sz="2000" dirty="0"/>
              <a:t/>
            </a:r>
            <a:br>
              <a:rPr lang="en-US" sz="2000" dirty="0"/>
            </a:br>
            <a:r>
              <a:rPr lang="en-US" sz="2000" dirty="0"/>
              <a:t>Chairperson – The chairperson is in charge of the meeting and decides who can speak and when.</a:t>
            </a:r>
            <a:r>
              <a:rPr lang="en-US" sz="2000" dirty="0"/>
              <a:t/>
            </a:r>
            <a:br>
              <a:rPr lang="en-US" sz="2000" dirty="0"/>
            </a:br>
            <a:endParaRPr lang="en-US" sz="2000" dirty="0" smtClean="0"/>
          </a:p>
          <a:p>
            <a:r>
              <a:rPr lang="en-US" sz="2000" b="1" dirty="0" smtClean="0"/>
              <a:t>Order</a:t>
            </a:r>
            <a:r>
              <a:rPr lang="en-US" sz="2000" dirty="0" smtClean="0"/>
              <a:t> </a:t>
            </a:r>
            <a:r>
              <a:rPr lang="en-US" sz="2000" dirty="0"/>
              <a:t>– If more than one person is speaking at once, or if the meeting is becoming an argument, rather than a discussion, the chair may call “order”.</a:t>
            </a:r>
            <a:r>
              <a:rPr lang="en-US" sz="2000" dirty="0"/>
              <a:t/>
            </a:r>
            <a:br>
              <a:rPr lang="en-US" sz="2000" dirty="0"/>
            </a:br>
            <a:endParaRPr lang="en-US" sz="2000" dirty="0" smtClean="0"/>
          </a:p>
          <a:p>
            <a:r>
              <a:rPr lang="en-US" sz="2000" b="1" dirty="0" smtClean="0"/>
              <a:t>Quorum </a:t>
            </a:r>
            <a:r>
              <a:rPr lang="en-US" sz="2000" dirty="0"/>
              <a:t>– This refers to the minimum number of people required for the meeting to remain valid.</a:t>
            </a:r>
            <a:endParaRPr lang="en-US" sz="2000" dirty="0"/>
          </a:p>
        </p:txBody>
      </p:sp>
    </p:spTree>
    <p:extLst>
      <p:ext uri="{BB962C8B-B14F-4D97-AF65-F5344CB8AC3E}">
        <p14:creationId xmlns:p14="http://schemas.microsoft.com/office/powerpoint/2010/main" val="205131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vs Informal Meeting</a:t>
            </a:r>
            <a:endParaRPr lang="en-US" dirty="0"/>
          </a:p>
        </p:txBody>
      </p:sp>
      <p:sp>
        <p:nvSpPr>
          <p:cNvPr id="3" name="Content Placeholder 2"/>
          <p:cNvSpPr>
            <a:spLocks noGrp="1"/>
          </p:cNvSpPr>
          <p:nvPr>
            <p:ph idx="1"/>
          </p:nvPr>
        </p:nvSpPr>
        <p:spPr>
          <a:xfrm>
            <a:off x="326571" y="1188721"/>
            <a:ext cx="11181806" cy="4852642"/>
          </a:xfrm>
        </p:spPr>
        <p:txBody>
          <a:bodyPr>
            <a:normAutofit/>
          </a:bodyPr>
          <a:lstStyle/>
          <a:p>
            <a:r>
              <a:rPr lang="en-US" sz="2400" b="1" dirty="0" smtClean="0"/>
              <a:t>In a formal meeting</a:t>
            </a:r>
            <a:r>
              <a:rPr lang="en-US" sz="2400" dirty="0" smtClean="0"/>
              <a:t>, there’s </a:t>
            </a:r>
            <a:r>
              <a:rPr lang="en-US" sz="2400" dirty="0"/>
              <a:t>a set agenda and a strict protocol. One person typically leads the discussion. There might be rules on who can speak when and for how long. Often a </a:t>
            </a:r>
            <a:r>
              <a:rPr lang="en-US" sz="2400" dirty="0" err="1"/>
              <a:t>notetaker</a:t>
            </a:r>
            <a:r>
              <a:rPr lang="en-US" sz="2400" dirty="0"/>
              <a:t> records minutes, which follow a specific structure and use more formal language</a:t>
            </a:r>
            <a:r>
              <a:rPr lang="en-US" sz="2400" dirty="0" smtClean="0"/>
              <a:t>.</a:t>
            </a:r>
          </a:p>
          <a:p>
            <a:endParaRPr lang="en-US" sz="2400" dirty="0" smtClean="0"/>
          </a:p>
          <a:p>
            <a:r>
              <a:rPr lang="en-US" sz="2400" b="1" dirty="0"/>
              <a:t>An informal </a:t>
            </a:r>
            <a:r>
              <a:rPr lang="en-US" sz="2400" dirty="0"/>
              <a:t>meeting may not look like a traditional meeting at all. It is typically much looser or more flexible. Rather than a conference room or video-conferencing call, it might take place in a break room, an office or even a local bar or restaurant. There are few specific protocols, though the group might agree to certain conventions such as voice votes.</a:t>
            </a:r>
            <a:endParaRPr lang="en-US" sz="2400" dirty="0"/>
          </a:p>
        </p:txBody>
      </p:sp>
    </p:spTree>
    <p:extLst>
      <p:ext uri="{BB962C8B-B14F-4D97-AF65-F5344CB8AC3E}">
        <p14:creationId xmlns:p14="http://schemas.microsoft.com/office/powerpoint/2010/main" val="12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9120"/>
          </a:xfrm>
        </p:spPr>
        <p:txBody>
          <a:bodyPr>
            <a:normAutofit fontScale="90000"/>
          </a:bodyPr>
          <a:lstStyle/>
          <a:p>
            <a:r>
              <a:rPr lang="en-US" dirty="0" smtClean="0"/>
              <a:t>Formal vs Informal meeting</a:t>
            </a:r>
            <a:endParaRPr lang="en-US" dirty="0"/>
          </a:p>
        </p:txBody>
      </p:sp>
      <p:sp>
        <p:nvSpPr>
          <p:cNvPr id="3" name="Content Placeholder 2"/>
          <p:cNvSpPr>
            <a:spLocks noGrp="1"/>
          </p:cNvSpPr>
          <p:nvPr>
            <p:ph idx="1"/>
          </p:nvPr>
        </p:nvSpPr>
        <p:spPr>
          <a:xfrm>
            <a:off x="677333" y="1449977"/>
            <a:ext cx="9799077" cy="4591385"/>
          </a:xfrm>
        </p:spPr>
        <p:txBody>
          <a:bodyPr>
            <a:noAutofit/>
          </a:bodyPr>
          <a:lstStyle/>
          <a:p>
            <a:r>
              <a:rPr lang="en-US" sz="2400" dirty="0" smtClean="0"/>
              <a:t>In  </a:t>
            </a:r>
            <a:r>
              <a:rPr lang="en-US" sz="2400" b="1" dirty="0"/>
              <a:t>a formal meeting</a:t>
            </a:r>
            <a:r>
              <a:rPr lang="en-US" sz="2400" dirty="0"/>
              <a:t>, time is usually broken into blocks, with the schedule distributed in advance. For example, the main speakers might talk for 30 minutes each, followed by small-group breakout sessions, with everyone reconvening to discuss </a:t>
            </a:r>
            <a:r>
              <a:rPr lang="en-US" sz="2400" dirty="0" smtClean="0"/>
              <a:t>the </a:t>
            </a:r>
            <a:r>
              <a:rPr lang="en-US" sz="2400" dirty="0"/>
              <a:t>results</a:t>
            </a:r>
            <a:r>
              <a:rPr lang="en-US" sz="2400" dirty="0" smtClean="0"/>
              <a:t>.</a:t>
            </a:r>
          </a:p>
          <a:p>
            <a:endParaRPr lang="en-US" sz="2400" dirty="0"/>
          </a:p>
          <a:p>
            <a:r>
              <a:rPr lang="en-US" sz="2400" dirty="0"/>
              <a:t>An </a:t>
            </a:r>
            <a:r>
              <a:rPr lang="en-US" sz="2400" b="1" dirty="0"/>
              <a:t>informal meeting </a:t>
            </a:r>
            <a:r>
              <a:rPr lang="en-US" sz="2400" dirty="0"/>
              <a:t>might have a loose plan, but participants typically feel freer to go “off script.” People can generally interject whenever they want, and brainstorming is common. Informal meetings usually happen within a specific time block but might run longer or shorter depending on how things develop.</a:t>
            </a:r>
            <a:endParaRPr lang="en-US" sz="2400" dirty="0"/>
          </a:p>
        </p:txBody>
      </p:sp>
    </p:spTree>
    <p:extLst>
      <p:ext uri="{BB962C8B-B14F-4D97-AF65-F5344CB8AC3E}">
        <p14:creationId xmlns:p14="http://schemas.microsoft.com/office/powerpoint/2010/main" val="415666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6" y="0"/>
            <a:ext cx="9156436" cy="809897"/>
          </a:xfrm>
        </p:spPr>
        <p:txBody>
          <a:bodyPr/>
          <a:lstStyle/>
          <a:p>
            <a:r>
              <a:rPr lang="en-US" dirty="0" smtClean="0"/>
              <a:t>……</a:t>
            </a:r>
            <a:endParaRPr lang="en-US" dirty="0"/>
          </a:p>
        </p:txBody>
      </p:sp>
      <p:sp>
        <p:nvSpPr>
          <p:cNvPr id="3" name="Content Placeholder 2"/>
          <p:cNvSpPr>
            <a:spLocks noGrp="1"/>
          </p:cNvSpPr>
          <p:nvPr>
            <p:ph idx="1"/>
          </p:nvPr>
        </p:nvSpPr>
        <p:spPr>
          <a:xfrm>
            <a:off x="677334" y="809897"/>
            <a:ext cx="8596668" cy="5231465"/>
          </a:xfrm>
        </p:spPr>
        <p:txBody>
          <a:bodyPr>
            <a:noAutofit/>
          </a:bodyPr>
          <a:lstStyle/>
          <a:p>
            <a:r>
              <a:rPr lang="en-US" sz="2000" dirty="0"/>
              <a:t>Examples </a:t>
            </a:r>
            <a:r>
              <a:rPr lang="en-US" sz="2000" b="1" dirty="0"/>
              <a:t>of </a:t>
            </a:r>
            <a:r>
              <a:rPr lang="en-US" sz="2000" b="1" dirty="0" smtClean="0"/>
              <a:t>Formal </a:t>
            </a:r>
            <a:r>
              <a:rPr lang="en-US" sz="2000" b="1" dirty="0"/>
              <a:t>meetings </a:t>
            </a:r>
            <a:r>
              <a:rPr lang="en-US" sz="2000" dirty="0"/>
              <a:t>include, but are not limited to:</a:t>
            </a:r>
          </a:p>
          <a:p>
            <a:r>
              <a:rPr lang="en-US" sz="2000" dirty="0"/>
              <a:t>Board meetings</a:t>
            </a:r>
          </a:p>
          <a:p>
            <a:r>
              <a:rPr lang="en-US" sz="2000" dirty="0"/>
              <a:t>Team or departmental meetings</a:t>
            </a:r>
          </a:p>
          <a:p>
            <a:r>
              <a:rPr lang="en-US" sz="2000" dirty="0"/>
              <a:t>Quarterly reviews</a:t>
            </a:r>
          </a:p>
          <a:p>
            <a:r>
              <a:rPr lang="en-US" sz="2000" dirty="0"/>
              <a:t>Committee meetings</a:t>
            </a:r>
          </a:p>
          <a:p>
            <a:r>
              <a:rPr lang="en-US" sz="2000" dirty="0"/>
              <a:t>Governmental </a:t>
            </a:r>
            <a:r>
              <a:rPr lang="en-US" sz="2000" dirty="0" smtClean="0"/>
              <a:t>debates</a:t>
            </a:r>
          </a:p>
          <a:p>
            <a:endParaRPr lang="en-US" sz="2000" dirty="0"/>
          </a:p>
          <a:p>
            <a:r>
              <a:rPr lang="en-US" sz="2000" dirty="0"/>
              <a:t>Examples of </a:t>
            </a:r>
            <a:r>
              <a:rPr lang="en-US" sz="2000" b="1" dirty="0"/>
              <a:t>I</a:t>
            </a:r>
            <a:r>
              <a:rPr lang="en-US" sz="2000" b="1" dirty="0" smtClean="0"/>
              <a:t>nformal </a:t>
            </a:r>
            <a:r>
              <a:rPr lang="en-US" sz="2000" b="1" dirty="0"/>
              <a:t>meetings </a:t>
            </a:r>
            <a:r>
              <a:rPr lang="en-US" sz="2000" dirty="0"/>
              <a:t>include, but are not limited to:</a:t>
            </a:r>
          </a:p>
          <a:p>
            <a:r>
              <a:rPr lang="en-US" sz="2000" dirty="0"/>
              <a:t>Training sessions</a:t>
            </a:r>
          </a:p>
          <a:p>
            <a:r>
              <a:rPr lang="en-US" sz="2000" dirty="0"/>
              <a:t>Problem-solving meetings</a:t>
            </a:r>
          </a:p>
          <a:p>
            <a:r>
              <a:rPr lang="en-US" sz="2000" dirty="0"/>
              <a:t>Post–formal meeting discussions</a:t>
            </a:r>
          </a:p>
          <a:p>
            <a:r>
              <a:rPr lang="en-US" sz="2000" dirty="0"/>
              <a:t>Talks on upcoming changes</a:t>
            </a:r>
          </a:p>
          <a:p>
            <a:r>
              <a:rPr lang="en-US" sz="2000" dirty="0"/>
              <a:t/>
            </a:r>
            <a:br>
              <a:rPr lang="en-US" sz="2000" dirty="0"/>
            </a:br>
            <a:endParaRPr lang="en-US" sz="2000" dirty="0"/>
          </a:p>
          <a:p>
            <a:endParaRPr lang="en-US" sz="2000" dirty="0"/>
          </a:p>
        </p:txBody>
      </p:sp>
    </p:spTree>
    <p:extLst>
      <p:ext uri="{BB962C8B-B14F-4D97-AF65-F5344CB8AC3E}">
        <p14:creationId xmlns:p14="http://schemas.microsoft.com/office/powerpoint/2010/main" val="2264910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214</TotalTime>
  <Words>710</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Formal Meeting</vt:lpstr>
      <vt:lpstr>Important Questions to be answered</vt:lpstr>
      <vt:lpstr>What is Formal Meeting </vt:lpstr>
      <vt:lpstr>Examples of Formal Meeting</vt:lpstr>
      <vt:lpstr>The Purpose of Formal Meeting</vt:lpstr>
      <vt:lpstr>What terms are used in managing formal meetings? </vt:lpstr>
      <vt:lpstr>Formal vs Informal Meeting</vt:lpstr>
      <vt:lpstr>Formal vs Informal meeting</vt:lpstr>
      <vt:lpstr>……</vt:lpstr>
      <vt:lpstr>Types of Formal Meetings 1. Management meetings</vt:lpstr>
      <vt:lpstr>Board of Directors meeting</vt:lpstr>
      <vt:lpstr>Committees meeting</vt:lpstr>
      <vt:lpstr>Shareholder Meeting</vt:lpstr>
      <vt:lpstr>Strategy Meeting</vt:lpstr>
      <vt:lpstr>Meeting Agenda Template</vt:lpstr>
      <vt:lpstr>Tips for running Formal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Meeting</dc:title>
  <dc:creator>intel</dc:creator>
  <cp:lastModifiedBy>intel</cp:lastModifiedBy>
  <cp:revision>13</cp:revision>
  <dcterms:created xsi:type="dcterms:W3CDTF">2022-12-26T17:41:17Z</dcterms:created>
  <dcterms:modified xsi:type="dcterms:W3CDTF">2023-01-03T17:28:38Z</dcterms:modified>
</cp:coreProperties>
</file>