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7" r:id="rId2"/>
    <p:sldId id="260" r:id="rId3"/>
    <p:sldId id="259" r:id="rId4"/>
    <p:sldId id="256" r:id="rId5"/>
    <p:sldId id="258" r:id="rId6"/>
    <p:sldId id="287" r:id="rId7"/>
    <p:sldId id="286" r:id="rId8"/>
    <p:sldId id="262" r:id="rId9"/>
    <p:sldId id="264" r:id="rId10"/>
    <p:sldId id="265" r:id="rId11"/>
    <p:sldId id="288" r:id="rId12"/>
    <p:sldId id="263" r:id="rId13"/>
    <p:sldId id="266" r:id="rId14"/>
    <p:sldId id="267" r:id="rId15"/>
    <p:sldId id="289" r:id="rId16"/>
    <p:sldId id="291" r:id="rId17"/>
    <p:sldId id="279" r:id="rId18"/>
    <p:sldId id="290" r:id="rId19"/>
    <p:sldId id="269" r:id="rId20"/>
    <p:sldId id="293" r:id="rId21"/>
    <p:sldId id="294" r:id="rId22"/>
    <p:sldId id="295" r:id="rId23"/>
    <p:sldId id="270" r:id="rId24"/>
    <p:sldId id="275" r:id="rId25"/>
    <p:sldId id="268" r:id="rId26"/>
    <p:sldId id="276" r:id="rId27"/>
    <p:sldId id="271" r:id="rId28"/>
    <p:sldId id="277" r:id="rId29"/>
    <p:sldId id="272" r:id="rId30"/>
    <p:sldId id="278" r:id="rId31"/>
    <p:sldId id="273" r:id="rId32"/>
    <p:sldId id="274" r:id="rId33"/>
    <p:sldId id="280" r:id="rId34"/>
    <p:sldId id="281" r:id="rId35"/>
    <p:sldId id="282" r:id="rId36"/>
    <p:sldId id="283" r:id="rId37"/>
    <p:sldId id="284" r:id="rId38"/>
    <p:sldId id="285" r:id="rId39"/>
    <p:sldId id="296" r:id="rId40"/>
    <p:sldId id="304" r:id="rId41"/>
    <p:sldId id="297" r:id="rId42"/>
    <p:sldId id="302" r:id="rId43"/>
    <p:sldId id="300" r:id="rId44"/>
    <p:sldId id="301" r:id="rId45"/>
    <p:sldId id="303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866C4-4BD0-4179-B319-B1434B9EC0D5}" type="datetimeFigureOut">
              <a:rPr lang="en-US" smtClean="0"/>
              <a:pPr/>
              <a:t>2/17/2021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60D0BE-3F03-446B-B775-0001FF4A295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0D0BE-3F03-446B-B775-0001FF4A295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0D0BE-3F03-446B-B775-0001FF4A295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0D0BE-3F03-446B-B775-0001FF4A295A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0D0BE-3F03-446B-B775-0001FF4A295A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0D0BE-3F03-446B-B775-0001FF4A295A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0D0BE-3F03-446B-B775-0001FF4A295A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0D0BE-3F03-446B-B775-0001FF4A295A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0D0BE-3F03-446B-B775-0001FF4A295A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0D0BE-3F03-446B-B775-0001FF4A295A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E4653-4265-4D69-A384-C16B94454958}" type="datetimeFigureOut">
              <a:rPr lang="en-US" smtClean="0"/>
              <a:pPr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99814-C4B5-45EB-AC25-088B8BE3C3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E4653-4265-4D69-A384-C16B94454958}" type="datetimeFigureOut">
              <a:rPr lang="en-US" smtClean="0"/>
              <a:pPr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99814-C4B5-45EB-AC25-088B8BE3C3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E4653-4265-4D69-A384-C16B94454958}" type="datetimeFigureOut">
              <a:rPr lang="en-US" smtClean="0"/>
              <a:pPr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99814-C4B5-45EB-AC25-088B8BE3C3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E4653-4265-4D69-A384-C16B94454958}" type="datetimeFigureOut">
              <a:rPr lang="en-US" smtClean="0"/>
              <a:pPr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99814-C4B5-45EB-AC25-088B8BE3C3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E4653-4265-4D69-A384-C16B94454958}" type="datetimeFigureOut">
              <a:rPr lang="en-US" smtClean="0"/>
              <a:pPr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99814-C4B5-45EB-AC25-088B8BE3C3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E4653-4265-4D69-A384-C16B94454958}" type="datetimeFigureOut">
              <a:rPr lang="en-US" smtClean="0"/>
              <a:pPr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99814-C4B5-45EB-AC25-088B8BE3C3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E4653-4265-4D69-A384-C16B94454958}" type="datetimeFigureOut">
              <a:rPr lang="en-US" smtClean="0"/>
              <a:pPr/>
              <a:t>2/17/2021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99814-C4B5-45EB-AC25-088B8BE3C3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E4653-4265-4D69-A384-C16B94454958}" type="datetimeFigureOut">
              <a:rPr lang="en-US" smtClean="0"/>
              <a:pPr/>
              <a:t>2/17/2021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99814-C4B5-45EB-AC25-088B8BE3C3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E4653-4265-4D69-A384-C16B94454958}" type="datetimeFigureOut">
              <a:rPr lang="en-US" smtClean="0"/>
              <a:pPr/>
              <a:t>2/17/2021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99814-C4B5-45EB-AC25-088B8BE3C3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E4653-4265-4D69-A384-C16B94454958}" type="datetimeFigureOut">
              <a:rPr lang="en-US" smtClean="0"/>
              <a:pPr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99814-C4B5-45EB-AC25-088B8BE3C3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E4653-4265-4D69-A384-C16B94454958}" type="datetimeFigureOut">
              <a:rPr lang="en-US" smtClean="0"/>
              <a:pPr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99814-C4B5-45EB-AC25-088B8BE3C3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E4653-4265-4D69-A384-C16B94454958}" type="datetimeFigureOut">
              <a:rPr lang="en-US" smtClean="0"/>
              <a:pPr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99814-C4B5-45EB-AC25-088B8BE3C31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Computer Organization and Assembly Language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4191000"/>
            <a:ext cx="701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For 8086 Processor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10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Suppose a processor uses 20bit for an address. How many memory bytes can be accessed.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C00000"/>
                </a:solidFill>
              </a:rPr>
              <a:t>Solution: </a:t>
            </a:r>
            <a:r>
              <a:rPr lang="en-US" dirty="0" smtClean="0"/>
              <a:t>A bit can have two possible values. </a:t>
            </a:r>
          </a:p>
          <a:p>
            <a:r>
              <a:rPr lang="en-US" dirty="0" smtClean="0"/>
              <a:t>, so in a 20-bit address there can be 2²° =1048576 different values, </a:t>
            </a:r>
          </a:p>
          <a:p>
            <a:r>
              <a:rPr lang="en-US" dirty="0" smtClean="0"/>
              <a:t>with each value being the potential address of a memory byte.</a:t>
            </a:r>
          </a:p>
          <a:p>
            <a:r>
              <a:rPr lang="en-US" dirty="0" smtClean="0"/>
              <a:t> In computer terminology , the number 2²° is called 1 megabyte. </a:t>
            </a:r>
          </a:p>
          <a:p>
            <a:r>
              <a:rPr lang="en-US" dirty="0" smtClean="0"/>
              <a:t>Thus , a 20-bit address can be used to address 1 megabyte or 1MB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Bit Position of a byte and word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534400" cy="5029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 positions are numbered </a:t>
            </a:r>
          </a:p>
          <a:p>
            <a:r>
              <a:rPr lang="en-US" sz="2400" dirty="0" smtClean="0"/>
              <a:t>from right to left, starting </a:t>
            </a:r>
          </a:p>
          <a:p>
            <a:r>
              <a:rPr lang="en-US" sz="2400" dirty="0" smtClean="0"/>
              <a:t>With 0. </a:t>
            </a:r>
          </a:p>
          <a:p>
            <a:endParaRPr lang="en-US" sz="2400" dirty="0" smtClean="0"/>
          </a:p>
          <a:p>
            <a:r>
              <a:rPr lang="en-US" sz="2400" dirty="0" smtClean="0"/>
              <a:t>In a word, the bits 0 to 7 form </a:t>
            </a:r>
          </a:p>
          <a:p>
            <a:r>
              <a:rPr lang="en-US" sz="2400" dirty="0" smtClean="0"/>
              <a:t>the low byte and the bits 8 </a:t>
            </a:r>
          </a:p>
          <a:p>
            <a:r>
              <a:rPr lang="en-US" sz="2400" dirty="0" smtClean="0"/>
              <a:t>to 15 form the high byte. </a:t>
            </a:r>
          </a:p>
          <a:p>
            <a:r>
              <a:rPr lang="en-US" sz="2400" dirty="0" smtClean="0"/>
              <a:t>For a word  stored in memory</a:t>
            </a:r>
            <a:r>
              <a:rPr lang="en-US" sz="2800" dirty="0" smtClean="0"/>
              <a:t>, </a:t>
            </a:r>
          </a:p>
          <a:p>
            <a:endParaRPr lang="en-US" sz="7200" dirty="0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/>
          <a:srcRect l="42276" t="50000" r="26794" b="19792"/>
          <a:stretch>
            <a:fillRect/>
          </a:stretch>
        </p:blipFill>
        <p:spPr bwMode="auto">
          <a:xfrm>
            <a:off x="4343400" y="1524000"/>
            <a:ext cx="4572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3050"/>
            <a:ext cx="3313113" cy="946150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Memory Operation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a </a:t>
            </a:r>
            <a:r>
              <a:rPr lang="en-US" dirty="0" smtClean="0">
                <a:solidFill>
                  <a:srgbClr val="FF0000"/>
                </a:solidFill>
              </a:rPr>
              <a:t>read</a:t>
            </a:r>
            <a:r>
              <a:rPr lang="en-US" dirty="0" smtClean="0"/>
              <a:t> operation , the </a:t>
            </a:r>
            <a:r>
              <a:rPr lang="en-US" dirty="0" smtClean="0">
                <a:solidFill>
                  <a:srgbClr val="FF0000"/>
                </a:solidFill>
              </a:rPr>
              <a:t>processor only gets a copy of the data </a:t>
            </a:r>
            <a:r>
              <a:rPr lang="en-US" dirty="0" smtClean="0"/>
              <a:t>; the original contents  of the location are unchanged  </a:t>
            </a:r>
          </a:p>
          <a:p>
            <a:pPr>
              <a:buNone/>
            </a:pPr>
            <a:endParaRPr lang="en-US" dirty="0"/>
          </a:p>
          <a:p>
            <a:r>
              <a:rPr lang="en-US" dirty="0" smtClean="0"/>
              <a:t>The data written become the </a:t>
            </a:r>
            <a:r>
              <a:rPr lang="en-US" dirty="0" smtClean="0">
                <a:solidFill>
                  <a:srgbClr val="FF0000"/>
                </a:solidFill>
              </a:rPr>
              <a:t>new contents of the location</a:t>
            </a:r>
            <a:r>
              <a:rPr lang="en-US" dirty="0" smtClean="0"/>
              <a:t>; the original contents are thus lost.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435100"/>
            <a:ext cx="3236913" cy="46910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The processor can perform </a:t>
            </a:r>
            <a:r>
              <a:rPr lang="en-US" sz="3200" dirty="0" smtClean="0">
                <a:solidFill>
                  <a:srgbClr val="FF0000"/>
                </a:solidFill>
              </a:rPr>
              <a:t>two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operations.</a:t>
            </a:r>
          </a:p>
          <a:p>
            <a:endParaRPr lang="en-US" sz="3200" dirty="0"/>
          </a:p>
          <a:p>
            <a:r>
              <a:rPr lang="en-US" sz="3200" dirty="0" smtClean="0">
                <a:solidFill>
                  <a:srgbClr val="FF0000"/>
                </a:solidFill>
              </a:rPr>
              <a:t>Read</a:t>
            </a:r>
            <a:r>
              <a:rPr lang="en-US" sz="3200" dirty="0" smtClean="0"/>
              <a:t>( fetch) : the contents of a location  and </a:t>
            </a:r>
            <a:r>
              <a:rPr lang="en-US" sz="3200" dirty="0" smtClean="0">
                <a:solidFill>
                  <a:srgbClr val="FF0000"/>
                </a:solidFill>
              </a:rPr>
              <a:t>write</a:t>
            </a:r>
            <a:r>
              <a:rPr lang="en-US" sz="3200" dirty="0" smtClean="0"/>
              <a:t> (store) data at a location.</a:t>
            </a:r>
          </a:p>
          <a:p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kinds of Memory circuits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RAM	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RAM Locations can be used read and written,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Data is lost when machine is turned off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ROM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ROM location can only be read </a:t>
            </a:r>
          </a:p>
          <a:p>
            <a:endParaRPr lang="en-US" dirty="0" smtClean="0"/>
          </a:p>
          <a:p>
            <a:r>
              <a:rPr lang="en-US" dirty="0" smtClean="0"/>
              <a:t>Contents of ROM memory , once initialized , cannot be changed.</a:t>
            </a:r>
          </a:p>
          <a:p>
            <a:endParaRPr lang="en-US" dirty="0" smtClean="0"/>
          </a:p>
          <a:p>
            <a:r>
              <a:rPr lang="en-US" dirty="0" smtClean="0"/>
              <a:t>Retain their values even when the power is off.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2667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Buses: A processor communicates with memory and I/O circuits by using signals that travels along set of wires or connections called buses that connect  the different components.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895600"/>
            <a:ext cx="4040188" cy="639762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Address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bus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3657600"/>
            <a:ext cx="4191000" cy="2895600"/>
          </a:xfrm>
        </p:spPr>
        <p:txBody>
          <a:bodyPr/>
          <a:lstStyle/>
          <a:p>
            <a:r>
              <a:rPr lang="en-US" dirty="0" smtClean="0"/>
              <a:t>To read the contents of a memory location,</a:t>
            </a:r>
          </a:p>
          <a:p>
            <a:endParaRPr lang="en-US" dirty="0" smtClean="0"/>
          </a:p>
          <a:p>
            <a:r>
              <a:rPr lang="en-US" dirty="0" smtClean="0"/>
              <a:t>The CPU places the address of the memory location on the address bus,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0" y="2895600"/>
            <a:ext cx="4041775" cy="4572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Data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bus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43400" y="3352800"/>
            <a:ext cx="4800599" cy="3505200"/>
          </a:xfrm>
        </p:spPr>
        <p:txBody>
          <a:bodyPr>
            <a:normAutofit/>
          </a:bodyPr>
          <a:lstStyle/>
          <a:p>
            <a:r>
              <a:rPr lang="en-US" dirty="0" smtClean="0"/>
              <a:t>And it receives data , sent by the memory circuit on the data bus.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Control signal 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A control signal is required to inform the memory to perform a read operation.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The CPU sends the control signal on the control bus.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/>
          <a:srcRect l="5271" t="19792" r="37335" b="38542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8458200" cy="395128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72" y="1920875"/>
            <a:ext cx="8465127" cy="470852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2362200" y="1828800"/>
            <a:ext cx="838200" cy="182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715000" y="2514600"/>
            <a:ext cx="3200400" cy="1600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 of lines in bus affects the speed at which the data travels between different components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676400" y="3810000"/>
            <a:ext cx="1524000" cy="838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Parallel group of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542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bus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04800" y="609600"/>
            <a:ext cx="8382000" cy="4407694"/>
          </a:xfrm>
        </p:spPr>
      </p:pic>
      <p:sp>
        <p:nvSpPr>
          <p:cNvPr id="44034" name="AutoShape 2" descr="Image result for buses compu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36" name="AutoShape 4" descr="Image result for buses compu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38" name="AutoShape 6" descr="Image result for buses compu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295400" y="5562600"/>
            <a:ext cx="617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Which bus is unidirectional bus ?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4583 -0.60416 L 0.0625 -0.0159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200" y="29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84238"/>
          </a:xfrm>
        </p:spPr>
        <p:txBody>
          <a:bodyPr>
            <a:normAutofit fontScale="90000"/>
          </a:bodyPr>
          <a:lstStyle/>
          <a:p>
            <a:r>
              <a:rPr lang="en-US" dirty="0"/>
              <a:t>Which bus is unidirectional bus ?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dirty="0"/>
              <a:t>Address </a:t>
            </a:r>
            <a:r>
              <a:rPr lang="en-US" b="1" dirty="0"/>
              <a:t>bus</a:t>
            </a:r>
            <a:r>
              <a:rPr lang="en-US" dirty="0"/>
              <a:t> is Unidirectional because the microprocessor is addressing a specific memory location.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 </a:t>
            </a:r>
            <a:r>
              <a:rPr lang="en-US" dirty="0"/>
              <a:t>outside devices can not write into Microprocessor.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Data</a:t>
            </a:r>
            <a:r>
              <a:rPr lang="en-US" dirty="0"/>
              <a:t> </a:t>
            </a:r>
            <a:r>
              <a:rPr lang="en-US" b="1" dirty="0"/>
              <a:t>bus</a:t>
            </a:r>
            <a:r>
              <a:rPr lang="en-US" dirty="0"/>
              <a:t> </a:t>
            </a:r>
            <a:r>
              <a:rPr lang="en-US" dirty="0" smtClean="0"/>
              <a:t>is </a:t>
            </a:r>
            <a:r>
              <a:rPr lang="en-US" b="1" dirty="0" smtClean="0"/>
              <a:t>Bidirectional</a:t>
            </a:r>
            <a:r>
              <a:rPr lang="en-US" dirty="0"/>
              <a:t> because the Microprocessor can </a:t>
            </a:r>
            <a:r>
              <a:rPr lang="en-US" dirty="0">
                <a:solidFill>
                  <a:srgbClr val="FF0000"/>
                </a:solidFill>
              </a:rPr>
              <a:t>read data from memory or write data to the memory. 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 smtClean="0"/>
              <a:t>Normally</a:t>
            </a:r>
            <a:r>
              <a:rPr lang="en-US" dirty="0"/>
              <a:t> </a:t>
            </a:r>
            <a:r>
              <a:rPr lang="en-US" b="1" dirty="0"/>
              <a:t>Control bus</a:t>
            </a:r>
            <a:r>
              <a:rPr lang="en-US" dirty="0"/>
              <a:t> is unidirectional.</a:t>
            </a:r>
          </a:p>
        </p:txBody>
      </p:sp>
    </p:spTree>
    <p:extLst>
      <p:ext uri="{BB962C8B-B14F-4D97-AF65-F5344CB8AC3E}">
        <p14:creationId xmlns:p14="http://schemas.microsoft.com/office/powerpoint/2010/main" val="1367786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989" y="4953001"/>
            <a:ext cx="2859272" cy="190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CPU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Is the brain of the computer.</a:t>
            </a:r>
          </a:p>
          <a:p>
            <a:endParaRPr lang="en-US" dirty="0" smtClean="0"/>
          </a:p>
          <a:p>
            <a:r>
              <a:rPr lang="en-US" dirty="0" smtClean="0"/>
              <a:t>It controls the computer </a:t>
            </a:r>
            <a:r>
              <a:rPr lang="en-US" dirty="0" smtClean="0">
                <a:solidFill>
                  <a:srgbClr val="FF0000"/>
                </a:solidFill>
              </a:rPr>
              <a:t>by executing programs stored in memory.</a:t>
            </a:r>
          </a:p>
          <a:p>
            <a:endParaRPr lang="en-US" dirty="0" smtClean="0"/>
          </a:p>
          <a:p>
            <a:r>
              <a:rPr lang="en-US" dirty="0" smtClean="0"/>
              <a:t>A programs might be a </a:t>
            </a:r>
            <a:r>
              <a:rPr lang="en-US" dirty="0" smtClean="0">
                <a:solidFill>
                  <a:srgbClr val="FF0000"/>
                </a:solidFill>
              </a:rPr>
              <a:t>system program </a:t>
            </a:r>
            <a:r>
              <a:rPr lang="en-US" dirty="0" smtClean="0"/>
              <a:t>or an </a:t>
            </a:r>
            <a:r>
              <a:rPr lang="en-US" dirty="0" smtClean="0">
                <a:solidFill>
                  <a:srgbClr val="FF0000"/>
                </a:solidFill>
              </a:rPr>
              <a:t>application program </a:t>
            </a:r>
            <a:r>
              <a:rPr lang="en-US" dirty="0" smtClean="0"/>
              <a:t>written by a use.</a:t>
            </a:r>
          </a:p>
          <a:p>
            <a:endParaRPr lang="en-US" dirty="0" smtClean="0"/>
          </a:p>
          <a:p>
            <a:r>
              <a:rPr lang="en-US" dirty="0" smtClean="0"/>
              <a:t>In any case </a:t>
            </a:r>
            <a:r>
              <a:rPr lang="en-US" dirty="0" smtClean="0">
                <a:solidFill>
                  <a:srgbClr val="FF0000"/>
                </a:solidFill>
              </a:rPr>
              <a:t>, each instruction </a:t>
            </a:r>
            <a:r>
              <a:rPr lang="en-US" dirty="0" smtClean="0"/>
              <a:t>that the CPU executes </a:t>
            </a:r>
            <a:r>
              <a:rPr lang="en-US" dirty="0" smtClean="0">
                <a:solidFill>
                  <a:srgbClr val="FF0000"/>
                </a:solidFill>
              </a:rPr>
              <a:t>is a byte.</a:t>
            </a:r>
          </a:p>
          <a:p>
            <a:endParaRPr lang="en-US" dirty="0" smtClean="0"/>
          </a:p>
          <a:p>
            <a:r>
              <a:rPr lang="en-US" dirty="0" smtClean="0"/>
              <a:t>The language of 0’s and 1’s is called machine language.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134" y="118796"/>
            <a:ext cx="2781666" cy="17436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Marks Distribution for </a:t>
            </a:r>
            <a:r>
              <a:rPr lang="en-US" dirty="0"/>
              <a:t>T</a:t>
            </a:r>
            <a:r>
              <a:rPr lang="en-US" dirty="0" smtClean="0"/>
              <a:t>his course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9600" y="1371600"/>
          <a:ext cx="8229600" cy="238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56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17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4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Mid Term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Final Term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Quiz's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Attendance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 Participation /Each class  assignment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Mini Project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3810000"/>
            <a:ext cx="6629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any copied Assignments will Accepted.</a:t>
            </a:r>
          </a:p>
          <a:p>
            <a:endParaRPr lang="en-US" dirty="0"/>
          </a:p>
          <a:p>
            <a:r>
              <a:rPr lang="en-US" dirty="0" smtClean="0"/>
              <a:t>Pair of two students will Make project together. </a:t>
            </a:r>
          </a:p>
          <a:p>
            <a:endParaRPr lang="en-US" dirty="0"/>
          </a:p>
          <a:p>
            <a:r>
              <a:rPr lang="en-US" dirty="0" smtClean="0"/>
              <a:t>3 Grace Marks will given according to the Class performance.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7244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Microprocessor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5486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Computer basic unit execute by Microprocessor.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 is in shape of chip made of semiconductor like silicon/ germanium .</a:t>
            </a:r>
          </a:p>
          <a:p>
            <a:r>
              <a:rPr lang="en-US" dirty="0" smtClean="0"/>
              <a:t> it is combination of transistors.</a:t>
            </a:r>
          </a:p>
          <a:p>
            <a:r>
              <a:rPr lang="en-US" dirty="0" smtClean="0"/>
              <a:t>This is basically IC ( Combination</a:t>
            </a:r>
          </a:p>
          <a:p>
            <a:pPr marL="0" indent="0">
              <a:buNone/>
            </a:pPr>
            <a:r>
              <a:rPr lang="en-US" dirty="0" smtClean="0"/>
              <a:t> of transistors.</a:t>
            </a:r>
          </a:p>
          <a:p>
            <a:r>
              <a:rPr lang="en-US" dirty="0" smtClean="0"/>
              <a:t>Transistors: amplify the current from one place to another.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875" y="3505200"/>
            <a:ext cx="2143125" cy="21431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71600" y="2438400"/>
            <a:ext cx="8382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46454" y="2438400"/>
            <a:ext cx="8382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03466" y="2438400"/>
            <a:ext cx="8382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209800" y="2705100"/>
            <a:ext cx="1836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884654" y="2705100"/>
            <a:ext cx="18188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248400" y="4495800"/>
            <a:ext cx="273666" cy="4275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6248400" y="4923370"/>
            <a:ext cx="0" cy="410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2" idx="2"/>
          </p:cNvCxnSpPr>
          <p:nvPr/>
        </p:nvCxnSpPr>
        <p:spPr>
          <a:xfrm>
            <a:off x="6385233" y="4923370"/>
            <a:ext cx="0" cy="258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522066" y="4923370"/>
            <a:ext cx="0" cy="410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7777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Father of Microprocessor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Marcian</a:t>
            </a:r>
            <a:r>
              <a:rPr lang="en-US" dirty="0" smtClean="0"/>
              <a:t> Hoff</a:t>
            </a:r>
          </a:p>
          <a:p>
            <a:r>
              <a:rPr lang="en-US" dirty="0" err="1" smtClean="0"/>
              <a:t>Masatosi</a:t>
            </a:r>
            <a:r>
              <a:rPr lang="en-US" dirty="0" smtClean="0"/>
              <a:t> </a:t>
            </a:r>
            <a:r>
              <a:rPr lang="en-US" dirty="0" err="1" smtClean="0"/>
              <a:t>sema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Stanley </a:t>
            </a:r>
            <a:r>
              <a:rPr lang="en-US" dirty="0" err="1" smtClean="0"/>
              <a:t>Mazor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1413089"/>
            <a:ext cx="1409700" cy="1771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3863181"/>
            <a:ext cx="1162050" cy="152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2666" y="2156619"/>
            <a:ext cx="100012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810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of Microprocessor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Intel 4004 (2300)   1971</a:t>
            </a:r>
          </a:p>
          <a:p>
            <a:r>
              <a:rPr lang="en-US" dirty="0"/>
              <a:t>Intel 8</a:t>
            </a:r>
            <a:r>
              <a:rPr lang="en-US" dirty="0" smtClean="0"/>
              <a:t>008(3500)</a:t>
            </a:r>
          </a:p>
          <a:p>
            <a:r>
              <a:rPr lang="en-US" dirty="0"/>
              <a:t>Intel </a:t>
            </a:r>
            <a:r>
              <a:rPr lang="en-US" dirty="0" smtClean="0"/>
              <a:t>8080 </a:t>
            </a:r>
            <a:r>
              <a:rPr lang="en-US" dirty="0"/>
              <a:t>(2300</a:t>
            </a:r>
            <a:r>
              <a:rPr lang="en-US" dirty="0" smtClean="0"/>
              <a:t>)</a:t>
            </a:r>
          </a:p>
          <a:p>
            <a:r>
              <a:rPr lang="en-US" smtClean="0"/>
              <a:t>……..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730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686800" cy="6248400"/>
          </a:xfrm>
        </p:spPr>
        <p:txBody>
          <a:bodyPr>
            <a:normAutofit/>
          </a:bodyPr>
          <a:lstStyle/>
          <a:p>
            <a:r>
              <a:rPr lang="en-US" dirty="0" smtClean="0"/>
              <a:t>The instruction performed by a CPU are called its </a:t>
            </a:r>
            <a:r>
              <a:rPr lang="en-US" dirty="0" smtClean="0">
                <a:solidFill>
                  <a:srgbClr val="FF0000"/>
                </a:solidFill>
              </a:rPr>
              <a:t>instruction set. </a:t>
            </a:r>
          </a:p>
          <a:p>
            <a:endParaRPr lang="en-US" dirty="0" smtClean="0"/>
          </a:p>
          <a:p>
            <a:r>
              <a:rPr lang="en-US" dirty="0" smtClean="0"/>
              <a:t>And instruction set for each CPU is </a:t>
            </a:r>
            <a:r>
              <a:rPr lang="en-US" dirty="0" smtClean="0">
                <a:solidFill>
                  <a:srgbClr val="FF0000"/>
                </a:solidFill>
              </a:rPr>
              <a:t>unique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The Intel 8086 microprocessor as an example of CPU</a:t>
            </a:r>
          </a:p>
          <a:p>
            <a:endParaRPr lang="en-US" dirty="0" smtClean="0"/>
          </a:p>
          <a:p>
            <a:r>
              <a:rPr lang="en-US" dirty="0" smtClean="0"/>
              <a:t>There are two main components: </a:t>
            </a:r>
            <a:r>
              <a:rPr lang="en-US" dirty="0" smtClean="0">
                <a:solidFill>
                  <a:srgbClr val="FF0000"/>
                </a:solidFill>
              </a:rPr>
              <a:t>the Execution unit  </a:t>
            </a:r>
            <a:r>
              <a:rPr lang="en-US" dirty="0" smtClean="0"/>
              <a:t>and</a:t>
            </a:r>
            <a:r>
              <a:rPr lang="en-US" dirty="0" smtClean="0">
                <a:solidFill>
                  <a:srgbClr val="FF0000"/>
                </a:solidFill>
              </a:rPr>
              <a:t> the bus interface unit 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instruction set 808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52400"/>
            <a:ext cx="9144000" cy="7315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228600"/>
            <a:ext cx="4040188" cy="639762"/>
          </a:xfrm>
        </p:spPr>
        <p:txBody>
          <a:bodyPr/>
          <a:lstStyle/>
          <a:p>
            <a:r>
              <a:rPr lang="en-US" dirty="0" smtClean="0"/>
              <a:t>Execution unit (EU)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066800"/>
            <a:ext cx="4040188" cy="5486400"/>
          </a:xfrm>
        </p:spPr>
        <p:txBody>
          <a:bodyPr>
            <a:normAutofit fontScale="92500"/>
          </a:bodyPr>
          <a:lstStyle/>
          <a:p>
            <a:r>
              <a:rPr lang="en-US" sz="3200" b="1" dirty="0" smtClean="0"/>
              <a:t>Its purpose is to execute instruction.</a:t>
            </a:r>
          </a:p>
          <a:p>
            <a:endParaRPr lang="en-US" sz="3200" b="1" dirty="0" smtClean="0"/>
          </a:p>
          <a:p>
            <a:r>
              <a:rPr lang="en-US" sz="3200" b="1" dirty="0" smtClean="0"/>
              <a:t>It contains ALU for performing arithmetic(+,-,*,/) and logic (AND, operation</a:t>
            </a:r>
          </a:p>
          <a:p>
            <a:endParaRPr lang="en-US" sz="3200" b="1" dirty="0" smtClean="0"/>
          </a:p>
          <a:p>
            <a:r>
              <a:rPr lang="en-US" sz="3200" b="1" dirty="0" smtClean="0"/>
              <a:t>The data for operation is stored in circuit called register.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228600"/>
            <a:ext cx="4041775" cy="639762"/>
          </a:xfrm>
        </p:spPr>
        <p:txBody>
          <a:bodyPr/>
          <a:lstStyle/>
          <a:p>
            <a:r>
              <a:rPr lang="en-US" dirty="0" smtClean="0"/>
              <a:t>Bus Interface unit (BIU)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5801" y="990600"/>
            <a:ext cx="4419600" cy="563880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It provide communication between EU and the memory or I/O circuit.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It is responsible to transmitting  addresses ,data , and control signals on the buses.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It also contain the register which holds the address of memory location 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instruction set 808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685800"/>
            <a:ext cx="9144000" cy="77628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228600"/>
            <a:ext cx="4267200" cy="6248400"/>
          </a:xfrm>
        </p:spPr>
        <p:txBody>
          <a:bodyPr>
            <a:normAutofit/>
          </a:bodyPr>
          <a:lstStyle/>
          <a:p>
            <a:r>
              <a:rPr lang="en-US" dirty="0" smtClean="0"/>
              <a:t>The EU has 8 register  for storing data these are: AX, BX, CX, DX, SI, DI,BP,SP.</a:t>
            </a:r>
          </a:p>
          <a:p>
            <a:endParaRPr lang="en-US" dirty="0" smtClean="0"/>
          </a:p>
          <a:p>
            <a:r>
              <a:rPr lang="en-US" dirty="0" smtClean="0"/>
              <a:t>EU contains temporary  registers for holding operands for the ALU.</a:t>
            </a:r>
          </a:p>
          <a:p>
            <a:endParaRPr lang="en-US" dirty="0" smtClean="0"/>
          </a:p>
          <a:p>
            <a:r>
              <a:rPr lang="en-US" dirty="0" smtClean="0"/>
              <a:t>And the flag register whose individual bits reflect the result of a computation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457200"/>
            <a:ext cx="4343400" cy="6019800"/>
          </a:xfrm>
        </p:spPr>
        <p:txBody>
          <a:bodyPr>
            <a:noAutofit/>
          </a:bodyPr>
          <a:lstStyle/>
          <a:p>
            <a:r>
              <a:rPr lang="en-US" b="1" dirty="0" smtClean="0"/>
              <a:t>These are DS, ES, SS, and IP. </a:t>
            </a:r>
          </a:p>
          <a:p>
            <a:endParaRPr lang="en-US" b="1" dirty="0" smtClean="0"/>
          </a:p>
          <a:p>
            <a:r>
              <a:rPr lang="en-US" b="1" dirty="0" smtClean="0"/>
              <a:t>The IP hold the address of  the next instruction to be executed by the EU.</a:t>
            </a:r>
          </a:p>
          <a:p>
            <a:endParaRPr lang="en-US" b="1" dirty="0" smtClean="0"/>
          </a:p>
          <a:p>
            <a:r>
              <a:rPr lang="en-US" b="1" dirty="0" smtClean="0"/>
              <a:t>The EU and BIU connected by internal bus and they work together.</a:t>
            </a:r>
          </a:p>
          <a:p>
            <a:endParaRPr lang="en-US" b="1" dirty="0" smtClean="0"/>
          </a:p>
          <a:p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instruction set 808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685800"/>
            <a:ext cx="9144000" cy="77628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686800" cy="6248400"/>
          </a:xfrm>
        </p:spPr>
        <p:txBody>
          <a:bodyPr>
            <a:noAutofit/>
          </a:bodyPr>
          <a:lstStyle/>
          <a:p>
            <a:r>
              <a:rPr lang="en-US" dirty="0" smtClean="0"/>
              <a:t>EU is executing an instruction , </a:t>
            </a:r>
          </a:p>
          <a:p>
            <a:endParaRPr lang="en-US" dirty="0" smtClean="0"/>
          </a:p>
          <a:p>
            <a:r>
              <a:rPr lang="en-US" dirty="0" smtClean="0"/>
              <a:t>The BIU fetches up to six bytes of the next instruction and places them in the instruction queue.</a:t>
            </a:r>
          </a:p>
          <a:p>
            <a:endParaRPr lang="en-US" dirty="0" smtClean="0"/>
          </a:p>
          <a:p>
            <a:r>
              <a:rPr lang="en-US" dirty="0" smtClean="0"/>
              <a:t>This operation is called </a:t>
            </a:r>
            <a:r>
              <a:rPr lang="en-US" dirty="0" smtClean="0">
                <a:solidFill>
                  <a:srgbClr val="FF0000"/>
                </a:solidFill>
              </a:rPr>
              <a:t>prefetch.</a:t>
            </a:r>
            <a:r>
              <a:rPr lang="en-US" dirty="0" smtClean="0"/>
              <a:t> The purpose is to speed up the processor.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Assembly Language Programming and Organization of The IBM PC  by </a:t>
            </a:r>
            <a:r>
              <a:rPr lang="en-US" dirty="0" err="1" smtClean="0">
                <a:solidFill>
                  <a:srgbClr val="FF0000"/>
                </a:solidFill>
              </a:rPr>
              <a:t>Ytha</a:t>
            </a:r>
            <a:r>
              <a:rPr lang="en-US" dirty="0" smtClean="0">
                <a:solidFill>
                  <a:srgbClr val="FF0000"/>
                </a:solidFill>
              </a:rPr>
              <a:t> YU Charles </a:t>
            </a:r>
            <a:r>
              <a:rPr lang="en-US" dirty="0" err="1" smtClean="0">
                <a:solidFill>
                  <a:srgbClr val="FF0000"/>
                </a:solidFill>
              </a:rPr>
              <a:t>Marut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Assembly Language for X86 Processors seventh Edition</a:t>
            </a:r>
            <a:r>
              <a:rPr lang="en-US" dirty="0" smtClean="0">
                <a:solidFill>
                  <a:srgbClr val="FF0000"/>
                </a:solidFill>
              </a:rPr>
              <a:t> by Kip R. Irvine 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instruction set 808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685800"/>
            <a:ext cx="9144000" cy="77628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81000"/>
            <a:ext cx="8686800" cy="574516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If the EU needs to communicate with memory or I/O devices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BIU  suspends instruction prefetch and perform the needed operation.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Set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Machine instruction has two parts.</a:t>
            </a:r>
          </a:p>
          <a:p>
            <a:r>
              <a:rPr lang="en-US" dirty="0" smtClean="0"/>
              <a:t>Opcode </a:t>
            </a:r>
          </a:p>
          <a:p>
            <a:r>
              <a:rPr lang="en-US" dirty="0" smtClean="0"/>
              <a:t>Operands 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Opcode specifies the types of operation</a:t>
            </a:r>
            <a:r>
              <a:rPr lang="en-US" dirty="0" smtClean="0"/>
              <a:t>, and the </a:t>
            </a:r>
            <a:r>
              <a:rPr lang="en-US" dirty="0" smtClean="0">
                <a:solidFill>
                  <a:srgbClr val="92D050"/>
                </a:solidFill>
              </a:rPr>
              <a:t>operands are specify the address of the data.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9513" t="8661" r="18039" b="11339"/>
          <a:stretch/>
        </p:blipFill>
        <p:spPr>
          <a:xfrm>
            <a:off x="-457200" y="0"/>
            <a:ext cx="10820399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0115" t="8661" r="18040" b="16875"/>
          <a:stretch/>
        </p:blipFill>
        <p:spPr>
          <a:xfrm>
            <a:off x="480060" y="39756"/>
            <a:ext cx="86639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605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0015" t="9910" r="17940" b="9554"/>
          <a:stretch/>
        </p:blipFill>
        <p:spPr>
          <a:xfrm>
            <a:off x="450669" y="0"/>
            <a:ext cx="86933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95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9613" t="15804" r="18542" b="5446"/>
          <a:stretch/>
        </p:blipFill>
        <p:spPr>
          <a:xfrm>
            <a:off x="480060" y="0"/>
            <a:ext cx="86639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6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9813" t="10267" r="18844" b="7233"/>
          <a:stretch/>
        </p:blipFill>
        <p:spPr>
          <a:xfrm>
            <a:off x="480060" y="0"/>
            <a:ext cx="86639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3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9856" t="10641" r="17828" b="10462"/>
          <a:stretch/>
        </p:blipFill>
        <p:spPr>
          <a:xfrm>
            <a:off x="499654" y="0"/>
            <a:ext cx="8644346" cy="667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331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Cache Memory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54864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Cache memory is used to increase the performance of the PC.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It </a:t>
            </a:r>
            <a:r>
              <a:rPr lang="en-US" dirty="0"/>
              <a:t>holds data and instructions retrieved from RAM to provide faster access to the CPU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As a computer system is built using components from different suppliers, there are no standards on the speeds and transfer rates of these components. 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CPU (processor) and main memory (RAM) overcome these differences by using cache memory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Cache memory is an extremely fast memory type that acts as a buffer between RAM and the CPU. It holds frequently requested data and instructions so that they are immediately available to the CPU when needed.</a:t>
            </a:r>
          </a:p>
          <a:p>
            <a:endParaRPr lang="en-US" dirty="0" smtClean="0"/>
          </a:p>
          <a:p>
            <a:r>
              <a:rPr lang="en-US" dirty="0" smtClean="0"/>
              <a:t>Cache </a:t>
            </a:r>
            <a:r>
              <a:rPr lang="en-US" dirty="0"/>
              <a:t>memory is located in two general locations: inside the processor (internal cache) and on the motherboard (external cache):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402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Computer Organization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6250" r="14861" b="16667"/>
          <a:stretch/>
        </p:blipFill>
        <p:spPr>
          <a:xfrm>
            <a:off x="34637" y="6926"/>
            <a:ext cx="9109364" cy="685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3165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Cache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Internal </a:t>
            </a:r>
            <a:r>
              <a:rPr lang="en-US" dirty="0"/>
              <a:t>cache: also known as primary cache, internal cache is located inside the CPU chip.</a:t>
            </a:r>
          </a:p>
          <a:p>
            <a:endParaRPr lang="en-US" dirty="0" smtClean="0"/>
          </a:p>
          <a:p>
            <a:r>
              <a:rPr lang="en-US" dirty="0" smtClean="0"/>
              <a:t>External </a:t>
            </a:r>
            <a:r>
              <a:rPr lang="en-US" dirty="0"/>
              <a:t>cache: also known as secondary cache, external cache is located on the motherboard outside the CPU. This is the cache referred to on PC specifications.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2391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iro.medium.com/max/683/1*As2rAv7nCz_0nU-K9Nonb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457200"/>
            <a:ext cx="8534400" cy="533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18" y="1295400"/>
            <a:ext cx="8229600" cy="5181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L1: smallest storage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Range 2kb to 64kb 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Fastest Memory because close to CPU</a:t>
            </a:r>
          </a:p>
          <a:p>
            <a:r>
              <a:rPr lang="en-US" dirty="0" smtClean="0"/>
              <a:t>L2 : Faster than l3 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 Slower than L1 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  Range  256 kb to 512 kb </a:t>
            </a:r>
          </a:p>
          <a:p>
            <a:r>
              <a:rPr lang="en-US" dirty="0" smtClean="0"/>
              <a:t>L3:   Largest than L1 and L2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  Slowest than L1 and L2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  Range 1MB  to 8MB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  Faster than 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8939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L1 : pocket</a:t>
            </a:r>
          </a:p>
          <a:p>
            <a:r>
              <a:rPr lang="en-US" dirty="0" smtClean="0"/>
              <a:t>L2 : Desk , beg </a:t>
            </a:r>
          </a:p>
          <a:p>
            <a:r>
              <a:rPr lang="en-US" dirty="0" smtClean="0"/>
              <a:t>L3 : Home </a:t>
            </a:r>
          </a:p>
          <a:p>
            <a:endParaRPr lang="en-US" dirty="0"/>
          </a:p>
          <a:p>
            <a:r>
              <a:rPr lang="en-US" dirty="0" smtClean="0"/>
              <a:t>Speed of processor can be improve with RAM , cache &amp; processor.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809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3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Read given file about cache memory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Microcomputer System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10600" cy="54864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Microcomputer</a:t>
            </a:r>
            <a:r>
              <a:rPr lang="en-US" b="1" dirty="0" smtClean="0"/>
              <a:t> system, </a:t>
            </a:r>
            <a:r>
              <a:rPr lang="en-US" b="1" dirty="0" smtClean="0">
                <a:solidFill>
                  <a:srgbClr val="FF0000"/>
                </a:solidFill>
              </a:rPr>
              <a:t>consisting of </a:t>
            </a:r>
            <a:r>
              <a:rPr lang="en-US" b="1" dirty="0" smtClean="0"/>
              <a:t>a system unit, a keyboard, a display screen, and disk drives. </a:t>
            </a:r>
          </a:p>
          <a:p>
            <a:endParaRPr lang="en-US" b="1" dirty="0" smtClean="0"/>
          </a:p>
          <a:p>
            <a:r>
              <a:rPr lang="en-US" b="1" dirty="0" smtClean="0"/>
              <a:t>The system unit is often referred to as "the computer</a:t>
            </a:r>
            <a:r>
              <a:rPr lang="en-US" b="1" dirty="0" smtClean="0">
                <a:solidFill>
                  <a:srgbClr val="FF0000"/>
                </a:solidFill>
              </a:rPr>
              <a:t>," because It houses the circuit boards of the computer. </a:t>
            </a:r>
          </a:p>
          <a:p>
            <a:endParaRPr lang="en-US" b="1" dirty="0" smtClean="0"/>
          </a:p>
          <a:p>
            <a:r>
              <a:rPr lang="en-US" b="1" dirty="0" smtClean="0"/>
              <a:t>The keyboard, display screen, and disk drives are called I/0 devices because they perform input/output operations for the computer. They are also called </a:t>
            </a:r>
            <a:r>
              <a:rPr lang="en-US" b="1" dirty="0" smtClean="0">
                <a:solidFill>
                  <a:srgbClr val="FF0000"/>
                </a:solidFill>
              </a:rPr>
              <a:t>peripheral devices </a:t>
            </a:r>
            <a:r>
              <a:rPr lang="en-US" b="1" dirty="0" smtClean="0"/>
              <a:t>or peripherals. </a:t>
            </a:r>
          </a:p>
          <a:p>
            <a:endParaRPr lang="en-US" b="1" dirty="0" smtClean="0"/>
          </a:p>
          <a:p>
            <a:r>
              <a:rPr lang="en-US" b="1" dirty="0" smtClean="0"/>
              <a:t> Integrated-circuit (IC) </a:t>
            </a:r>
            <a:r>
              <a:rPr lang="en-US" b="1" dirty="0" smtClean="0">
                <a:solidFill>
                  <a:srgbClr val="FF0000"/>
                </a:solidFill>
              </a:rPr>
              <a:t>chips are used in the construction of computer circuits. · </a:t>
            </a:r>
          </a:p>
          <a:p>
            <a:endParaRPr lang="en-US" b="1" dirty="0" smtClean="0"/>
          </a:p>
          <a:p>
            <a:r>
              <a:rPr lang="en-US" b="1" dirty="0" smtClean="0"/>
              <a:t>Each (IC) chip  contain hundreds or even thousands of </a:t>
            </a:r>
            <a:r>
              <a:rPr lang="en-US" b="1" dirty="0" smtClean="0">
                <a:solidFill>
                  <a:srgbClr val="FF0000"/>
                </a:solidFill>
              </a:rPr>
              <a:t>transistors. 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34400" cy="5638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These IC circuits arc known as </a:t>
            </a:r>
            <a:r>
              <a:rPr lang="en-US" dirty="0" smtClean="0">
                <a:solidFill>
                  <a:srgbClr val="FF0000"/>
                </a:solidFill>
              </a:rPr>
              <a:t>digital circuits </a:t>
            </a:r>
          </a:p>
          <a:p>
            <a:endParaRPr lang="en-US" dirty="0" smtClean="0"/>
          </a:p>
          <a:p>
            <a:r>
              <a:rPr lang="en-US" dirty="0" smtClean="0"/>
              <a:t>because they </a:t>
            </a:r>
            <a:r>
              <a:rPr lang="en-US" dirty="0" smtClean="0">
                <a:solidFill>
                  <a:srgbClr val="FF0000"/>
                </a:solidFill>
              </a:rPr>
              <a:t>operate on discrete voltage signal  </a:t>
            </a:r>
            <a:r>
              <a:rPr lang="en-US" dirty="0" smtClean="0"/>
              <a:t>levels, typically, a </a:t>
            </a:r>
            <a:r>
              <a:rPr lang="en-US" dirty="0" smtClean="0">
                <a:solidFill>
                  <a:srgbClr val="FF0000"/>
                </a:solidFill>
              </a:rPr>
              <a:t>high</a:t>
            </a:r>
            <a:r>
              <a:rPr lang="en-US" dirty="0" smtClean="0"/>
              <a:t> voltage and a </a:t>
            </a:r>
            <a:r>
              <a:rPr lang="en-US" dirty="0" smtClean="0">
                <a:solidFill>
                  <a:srgbClr val="FF0000"/>
                </a:solidFill>
              </a:rPr>
              <a:t>low </a:t>
            </a:r>
            <a:r>
              <a:rPr lang="en-US" dirty="0" smtClean="0"/>
              <a:t>voltage. </a:t>
            </a:r>
          </a:p>
          <a:p>
            <a:endParaRPr lang="en-US" dirty="0" smtClean="0"/>
          </a:p>
          <a:p>
            <a:r>
              <a:rPr lang="en-US" dirty="0" smtClean="0"/>
              <a:t>We use the </a:t>
            </a:r>
            <a:r>
              <a:rPr lang="en-US" dirty="0" smtClean="0">
                <a:solidFill>
                  <a:srgbClr val="FF0000"/>
                </a:solidFill>
              </a:rPr>
              <a:t>symbols 0 and 1s </a:t>
            </a:r>
            <a:r>
              <a:rPr lang="en-US" dirty="0" smtClean="0"/>
              <a:t>to represent the low- and high-voltage signals, </a:t>
            </a:r>
          </a:p>
          <a:p>
            <a:endParaRPr lang="en-US" dirty="0" smtClean="0"/>
          </a:p>
          <a:p>
            <a:r>
              <a:rPr lang="en-US" dirty="0" smtClean="0"/>
              <a:t>These symbols are </a:t>
            </a:r>
            <a:r>
              <a:rPr lang="en-US" dirty="0" smtClean="0">
                <a:solidFill>
                  <a:srgbClr val="FF0000"/>
                </a:solidFill>
              </a:rPr>
              <a:t>called binary digits</a:t>
            </a:r>
            <a:r>
              <a:rPr lang="en-US" dirty="0" smtClean="0"/>
              <a:t>, or bits. 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All information processed </a:t>
            </a:r>
            <a:r>
              <a:rPr lang="en-US" dirty="0" smtClean="0"/>
              <a:t>by the computer is represented by strings of O's and l's; that is, by bit strings. . ·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Components of a Microcomputer System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Functionally, the' computer circuits consist of three </a:t>
            </a:r>
            <a:r>
              <a:rPr lang="en-US" smtClean="0"/>
              <a:t>parts:</a:t>
            </a:r>
            <a:endParaRPr lang="en-US" dirty="0" smtClean="0"/>
          </a:p>
          <a:p>
            <a:r>
              <a:rPr lang="en-US" dirty="0" smtClean="0"/>
              <a:t>CPU </a:t>
            </a:r>
          </a:p>
          <a:p>
            <a:r>
              <a:rPr lang="en-US" dirty="0" smtClean="0"/>
              <a:t>Memory</a:t>
            </a:r>
          </a:p>
          <a:p>
            <a:r>
              <a:rPr lang="en-US" dirty="0" smtClean="0"/>
              <a:t>I/O Circuits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Image result for expansion slo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5867400"/>
            <a:ext cx="7391400" cy="9906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56515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System Board</a:t>
            </a:r>
            <a:endParaRPr lang="en-US" sz="2800" dirty="0"/>
          </a:p>
        </p:txBody>
      </p:sp>
      <p:pic>
        <p:nvPicPr>
          <p:cNvPr id="13" name="Content Placeholder 12" descr="motherboard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00600" y="0"/>
            <a:ext cx="4343400" cy="3983355"/>
          </a:xfrm>
        </p:spPr>
      </p:pic>
      <p:sp>
        <p:nvSpPr>
          <p:cNvPr id="22530" name="AutoShape 2" descr="Image result for Motherboar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2" name="AutoShape 4" descr="Image result for Motherboar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914400"/>
            <a:ext cx="4572000" cy="5715000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Inside the System unit is a </a:t>
            </a:r>
            <a:r>
              <a:rPr lang="en-US" sz="2000" b="1" dirty="0" smtClean="0">
                <a:solidFill>
                  <a:srgbClr val="FF0000"/>
                </a:solidFill>
              </a:rPr>
              <a:t>main circuit board </a:t>
            </a:r>
            <a:r>
              <a:rPr lang="en-US" sz="2000" b="1" dirty="0" smtClean="0"/>
              <a:t>called the system board.</a:t>
            </a:r>
          </a:p>
          <a:p>
            <a:endParaRPr lang="en-US" sz="2000" b="1" dirty="0"/>
          </a:p>
          <a:p>
            <a:r>
              <a:rPr lang="en-US" sz="2000" b="1" dirty="0" smtClean="0"/>
              <a:t>Which contains the  </a:t>
            </a:r>
            <a:r>
              <a:rPr lang="en-US" sz="2000" b="1" dirty="0" smtClean="0">
                <a:solidFill>
                  <a:srgbClr val="FF0000"/>
                </a:solidFill>
              </a:rPr>
              <a:t>microprocessor and memory circuits. </a:t>
            </a:r>
          </a:p>
          <a:p>
            <a:endParaRPr lang="en-US" sz="2000" b="1" dirty="0"/>
          </a:p>
          <a:p>
            <a:r>
              <a:rPr lang="en-US" sz="2000" b="1" dirty="0" smtClean="0"/>
              <a:t>It is also </a:t>
            </a:r>
            <a:r>
              <a:rPr lang="en-US" sz="2000" b="1" dirty="0" smtClean="0">
                <a:solidFill>
                  <a:srgbClr val="FF0000"/>
                </a:solidFill>
              </a:rPr>
              <a:t>called Motherboard</a:t>
            </a:r>
            <a:r>
              <a:rPr lang="en-US" sz="2000" b="1" dirty="0" smtClean="0"/>
              <a:t>.</a:t>
            </a:r>
          </a:p>
          <a:p>
            <a:endParaRPr lang="en-US" sz="2000" b="1" dirty="0"/>
          </a:p>
          <a:p>
            <a:r>
              <a:rPr lang="en-US" sz="2000" b="1" dirty="0" smtClean="0"/>
              <a:t>Because it contains </a:t>
            </a:r>
            <a:r>
              <a:rPr lang="en-US" sz="2000" b="1" dirty="0" smtClean="0">
                <a:solidFill>
                  <a:srgbClr val="FF0000"/>
                </a:solidFill>
              </a:rPr>
              <a:t>expansion slots </a:t>
            </a:r>
            <a:r>
              <a:rPr lang="en-US" sz="2000" b="1" dirty="0" smtClean="0"/>
              <a:t>which are connectors for additional circuit boards called </a:t>
            </a:r>
            <a:r>
              <a:rPr lang="en-US" sz="2000" b="1" dirty="0" smtClean="0">
                <a:solidFill>
                  <a:srgbClr val="FF0000"/>
                </a:solidFill>
              </a:rPr>
              <a:t>add-in boards or add in cards. such as </a:t>
            </a:r>
            <a:r>
              <a:rPr lang="en-US" dirty="0"/>
              <a:t> </a:t>
            </a:r>
            <a:r>
              <a:rPr lang="en-US" sz="1600" b="1" dirty="0">
                <a:solidFill>
                  <a:srgbClr val="FF0000"/>
                </a:solidFill>
              </a:rPr>
              <a:t>video, sound, advanced graphics, Ethernet or memory.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endParaRPr lang="en-US" sz="2000" b="1" dirty="0"/>
          </a:p>
          <a:p>
            <a:r>
              <a:rPr lang="en-US" sz="2000" b="1" dirty="0" smtClean="0"/>
              <a:t>I/O circuits  are usually located on </a:t>
            </a:r>
            <a:r>
              <a:rPr lang="en-US" sz="2000" b="1" dirty="0" smtClean="0">
                <a:solidFill>
                  <a:srgbClr val="FF0000"/>
                </a:solidFill>
              </a:rPr>
              <a:t>add-in cards </a:t>
            </a:r>
          </a:p>
          <a:p>
            <a:endParaRPr lang="en-US" sz="2000" b="1" dirty="0"/>
          </a:p>
        </p:txBody>
      </p:sp>
      <p:sp>
        <p:nvSpPr>
          <p:cNvPr id="22534" name="AutoShape 6" descr="Image result for Motherboar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6" name="AutoShape 8" descr="Image result for Motherboar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8" name="AutoShape 10" descr="Image result for Motherboar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40" name="AutoShape 12" descr="Image result for Motherboar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42" name="AutoShape 14" descr="Image result for Motherboar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44" name="AutoShape 16" descr="Image result for Motherboar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565150"/>
          </a:xfrm>
        </p:spPr>
        <p:txBody>
          <a:bodyPr>
            <a:noAutofit/>
          </a:bodyPr>
          <a:lstStyle/>
          <a:p>
            <a:r>
              <a:rPr lang="en-US" sz="3200" dirty="0" smtClean="0"/>
              <a:t>Memory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620395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</a:t>
            </a:r>
            <a:r>
              <a:rPr lang="en-US" dirty="0" smtClean="0"/>
              <a:t>ach memory byte for short is </a:t>
            </a:r>
            <a:r>
              <a:rPr lang="en-US" dirty="0" smtClean="0">
                <a:solidFill>
                  <a:srgbClr val="FF0000"/>
                </a:solidFill>
              </a:rPr>
              <a:t>identified by a number </a:t>
            </a:r>
            <a:r>
              <a:rPr lang="en-US" dirty="0" smtClean="0"/>
              <a:t>that is called its </a:t>
            </a:r>
            <a:r>
              <a:rPr lang="en-US" dirty="0" smtClean="0">
                <a:solidFill>
                  <a:srgbClr val="FF0000"/>
                </a:solidFill>
              </a:rPr>
              <a:t>address.</a:t>
            </a:r>
          </a:p>
          <a:p>
            <a:endParaRPr lang="en-US" dirty="0"/>
          </a:p>
          <a:p>
            <a:r>
              <a:rPr lang="en-US" dirty="0" smtClean="0"/>
              <a:t>The first memory byte has </a:t>
            </a:r>
            <a:r>
              <a:rPr lang="en-US" dirty="0" smtClean="0">
                <a:solidFill>
                  <a:srgbClr val="FF0000"/>
                </a:solidFill>
              </a:rPr>
              <a:t>address depends </a:t>
            </a:r>
            <a:r>
              <a:rPr lang="en-US" dirty="0" smtClean="0"/>
              <a:t>on the processor.</a:t>
            </a:r>
          </a:p>
          <a:p>
            <a:endParaRPr lang="en-US" dirty="0"/>
          </a:p>
          <a:p>
            <a:r>
              <a:rPr lang="en-US" dirty="0" smtClean="0"/>
              <a:t>For example , the Intel 8086 microprocessor assigns a </a:t>
            </a:r>
            <a:r>
              <a:rPr lang="en-US" dirty="0" smtClean="0">
                <a:solidFill>
                  <a:srgbClr val="FF0000"/>
                </a:solidFill>
              </a:rPr>
              <a:t>20bit</a:t>
            </a:r>
            <a:r>
              <a:rPr lang="en-US" dirty="0" smtClean="0"/>
              <a:t> address , and the </a:t>
            </a:r>
            <a:r>
              <a:rPr lang="en-US" dirty="0"/>
              <a:t>I</a:t>
            </a:r>
            <a:r>
              <a:rPr lang="en-US" dirty="0" smtClean="0"/>
              <a:t>ntel 80286 microprocessor uses a </a:t>
            </a:r>
            <a:r>
              <a:rPr lang="en-US" dirty="0" smtClean="0">
                <a:solidFill>
                  <a:srgbClr val="FF0000"/>
                </a:solidFill>
              </a:rPr>
              <a:t>24-bi</a:t>
            </a:r>
            <a:r>
              <a:rPr lang="en-US" dirty="0" smtClean="0"/>
              <a:t>t address.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data stored in a memory is its </a:t>
            </a:r>
            <a:r>
              <a:rPr lang="en-US" dirty="0" smtClean="0">
                <a:solidFill>
                  <a:srgbClr val="FF0000"/>
                </a:solidFill>
              </a:rPr>
              <a:t>content.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Information processed </a:t>
            </a:r>
            <a:r>
              <a:rPr lang="en-US" sz="2000" b="1" dirty="0" smtClean="0"/>
              <a:t>by the computer is stored in its memory. </a:t>
            </a:r>
          </a:p>
          <a:p>
            <a:endParaRPr lang="en-US" sz="2000" b="1" dirty="0"/>
          </a:p>
          <a:p>
            <a:r>
              <a:rPr lang="en-US" sz="2000" b="1" dirty="0" smtClean="0"/>
              <a:t>A memory circuit element can </a:t>
            </a:r>
            <a:r>
              <a:rPr lang="en-US" sz="2000" b="1" dirty="0"/>
              <a:t>s</a:t>
            </a:r>
            <a:r>
              <a:rPr lang="en-US" sz="2000" b="1" dirty="0" smtClean="0"/>
              <a:t>tore one bit of data.</a:t>
            </a:r>
          </a:p>
          <a:p>
            <a:endParaRPr lang="en-US" sz="2000" b="1" dirty="0"/>
          </a:p>
          <a:p>
            <a:r>
              <a:rPr lang="en-US" sz="2000" b="1" dirty="0"/>
              <a:t>A</a:t>
            </a:r>
            <a:r>
              <a:rPr lang="en-US" sz="2000" b="1" dirty="0" smtClean="0"/>
              <a:t> memory circuit  also organized into groups that  can store 8 bits of data and strings of eight bits  is called byte. </a:t>
            </a:r>
            <a:endParaRPr lang="en-US" sz="2000" b="1" dirty="0"/>
          </a:p>
        </p:txBody>
      </p:sp>
      <p:sp>
        <p:nvSpPr>
          <p:cNvPr id="21506" name="AutoShape 2" descr="Image result for computer Memor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08" name="AutoShape 4" descr="Image result for computer Memor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0" name="AutoShape 6" descr="Image result for computer Memor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2" name="AutoShape 8" descr="Image result for computer Memor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4" name="AutoShape 10" descr="Image result for computer Memor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2551</TotalTime>
  <Words>1575</Words>
  <Application>Microsoft Office PowerPoint</Application>
  <PresentationFormat>On-screen Show (4:3)</PresentationFormat>
  <Paragraphs>264</Paragraphs>
  <Slides>45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8" baseType="lpstr">
      <vt:lpstr>Arial</vt:lpstr>
      <vt:lpstr>Calibri</vt:lpstr>
      <vt:lpstr>Office Theme</vt:lpstr>
      <vt:lpstr>Computer Organization and Assembly Language </vt:lpstr>
      <vt:lpstr>Marks Distribution for This course</vt:lpstr>
      <vt:lpstr>Books </vt:lpstr>
      <vt:lpstr>Computer Organization </vt:lpstr>
      <vt:lpstr>Microcomputer System  </vt:lpstr>
      <vt:lpstr>Cont.</vt:lpstr>
      <vt:lpstr>Components of a Microcomputer System  </vt:lpstr>
      <vt:lpstr>The System Board</vt:lpstr>
      <vt:lpstr>Memory</vt:lpstr>
      <vt:lpstr>Example</vt:lpstr>
      <vt:lpstr>Bit Position of a byte and word  </vt:lpstr>
      <vt:lpstr>Memory Operation </vt:lpstr>
      <vt:lpstr>Two kinds of Memory circuits </vt:lpstr>
      <vt:lpstr>Buses: A processor communicates with memory and I/O circuits by using signals that travels along set of wires or connections called buses that connect  the different components. </vt:lpstr>
      <vt:lpstr>PowerPoint Presentation</vt:lpstr>
      <vt:lpstr>Bus</vt:lpstr>
      <vt:lpstr>PowerPoint Presentation</vt:lpstr>
      <vt:lpstr>Which bus is unidirectional bus ? </vt:lpstr>
      <vt:lpstr>The CPU</vt:lpstr>
      <vt:lpstr>Microprocessor </vt:lpstr>
      <vt:lpstr>Father of Microprocessor</vt:lpstr>
      <vt:lpstr>Evolution of Microprocessor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Instruction Set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Cache Memory </vt:lpstr>
      <vt:lpstr>PowerPoint Presentation</vt:lpstr>
      <vt:lpstr>Types of Cache </vt:lpstr>
      <vt:lpstr>PowerPoint Presentation</vt:lpstr>
      <vt:lpstr>Cache </vt:lpstr>
      <vt:lpstr>How it work </vt:lpstr>
      <vt:lpstr>Read given file about cache memory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Organization and Assembly Language</dc:title>
  <dc:creator>Sahar Jumani</dc:creator>
  <cp:lastModifiedBy>Sahar</cp:lastModifiedBy>
  <cp:revision>113</cp:revision>
  <dcterms:created xsi:type="dcterms:W3CDTF">2018-01-21T03:50:42Z</dcterms:created>
  <dcterms:modified xsi:type="dcterms:W3CDTF">2021-02-17T06:36:16Z</dcterms:modified>
</cp:coreProperties>
</file>