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58" r:id="rId3"/>
    <p:sldId id="259" r:id="rId4"/>
    <p:sldId id="260" r:id="rId5"/>
    <p:sldId id="261" r:id="rId6"/>
    <p:sldId id="262" r:id="rId7"/>
    <p:sldId id="263" r:id="rId8"/>
    <p:sldId id="264" r:id="rId9"/>
    <p:sldId id="265" r:id="rId10"/>
    <p:sldId id="267" r:id="rId11"/>
    <p:sldId id="282" r:id="rId12"/>
    <p:sldId id="268" r:id="rId13"/>
    <p:sldId id="269" r:id="rId14"/>
    <p:sldId id="283" r:id="rId15"/>
    <p:sldId id="284" r:id="rId16"/>
    <p:sldId id="281" r:id="rId17"/>
    <p:sldId id="270" r:id="rId18"/>
    <p:sldId id="285" r:id="rId19"/>
    <p:sldId id="271" r:id="rId20"/>
    <p:sldId id="278" r:id="rId21"/>
    <p:sldId id="280" r:id="rId22"/>
    <p:sldId id="272" r:id="rId23"/>
    <p:sldId id="273" r:id="rId24"/>
    <p:sldId id="274" r:id="rId25"/>
    <p:sldId id="275" r:id="rId26"/>
    <p:sldId id="276" r:id="rId27"/>
    <p:sldId id="277" r:id="rId28"/>
    <p:sldId id="286"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2313B-DCB8-40BA-A6D7-270211B30F95}" type="datetimeFigureOut">
              <a:rPr lang="en-US" smtClean="0"/>
              <a:t>3/2/2024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C276C-5F77-43B0-9916-F1C858845528}" type="slidenum">
              <a:rPr lang="en-US" smtClean="0"/>
              <a:t>‹#›</a:t>
            </a:fld>
            <a:endParaRPr lang="en-US"/>
          </a:p>
        </p:txBody>
      </p:sp>
    </p:spTree>
    <p:extLst>
      <p:ext uri="{BB962C8B-B14F-4D97-AF65-F5344CB8AC3E}">
        <p14:creationId xmlns:p14="http://schemas.microsoft.com/office/powerpoint/2010/main" val="32246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p:nvPr>
        </p:nvSpPr>
        <p:spPr>
          <a:noFill/>
        </p:spPr>
        <p:txBody>
          <a:bodyPr/>
          <a:lstStyle/>
          <a:p>
            <a:fld id="{64989780-4749-494A-88DD-4432896B7C25}" type="slidenum">
              <a:rPr lang="en-US" smtClean="0">
                <a:solidFill>
                  <a:srgbClr val="514843"/>
                </a:solidFill>
                <a:latin typeface="Euphemia"/>
              </a:rPr>
              <a:pPr/>
              <a:t>8</a:t>
            </a:fld>
            <a:endParaRPr lang="en-US">
              <a:solidFill>
                <a:srgbClr val="514843"/>
              </a:solidFill>
              <a:latin typeface="Euphemia"/>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s-EC"/>
          </a:p>
        </p:txBody>
      </p:sp>
    </p:spTree>
    <p:extLst>
      <p:ext uri="{BB962C8B-B14F-4D97-AF65-F5344CB8AC3E}">
        <p14:creationId xmlns:p14="http://schemas.microsoft.com/office/powerpoint/2010/main" val="4076255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p:cNvSpPr>
            <a:spLocks noGrp="1" noChangeArrowheads="1"/>
          </p:cNvSpPr>
          <p:nvPr>
            <p:ph type="sldNum" sz="quarter"/>
          </p:nvPr>
        </p:nvSpPr>
        <p:spPr>
          <a:noFill/>
        </p:spPr>
        <p:txBody>
          <a:bodyPr/>
          <a:lstStyle/>
          <a:p>
            <a:fld id="{25D296D6-6B0F-495E-8935-B7C9DBCC8902}" type="slidenum">
              <a:rPr lang="en-GB" smtClean="0">
                <a:solidFill>
                  <a:srgbClr val="514843"/>
                </a:solidFill>
                <a:latin typeface="Euphemia"/>
              </a:rPr>
              <a:pPr/>
              <a:t>9</a:t>
            </a:fld>
            <a:endParaRPr lang="en-GB">
              <a:solidFill>
                <a:srgbClr val="514843"/>
              </a:solidFill>
              <a:latin typeface="Euphemia"/>
            </a:endParaRPr>
          </a:p>
        </p:txBody>
      </p:sp>
      <p:sp>
        <p:nvSpPr>
          <p:cNvPr id="70659" name="Rectangle 1025"/>
          <p:cNvSpPr>
            <a:spLocks noGrp="1" noRot="1" noChangeAspect="1" noChangeArrowheads="1" noTextEdit="1"/>
          </p:cNvSpPr>
          <p:nvPr>
            <p:ph type="sldImg"/>
          </p:nvPr>
        </p:nvSpPr>
        <p:spPr>
          <a:xfrm>
            <a:off x="406400" y="706438"/>
            <a:ext cx="6197600" cy="3486150"/>
          </a:xfrm>
          <a:ln/>
        </p:spPr>
      </p:sp>
      <p:sp>
        <p:nvSpPr>
          <p:cNvPr id="70660" name="Rectangle 1026"/>
          <p:cNvSpPr>
            <a:spLocks noGrp="1" noChangeArrowheads="1"/>
          </p:cNvSpPr>
          <p:nvPr>
            <p:ph type="body" idx="1"/>
          </p:nvPr>
        </p:nvSpPr>
        <p:spPr>
          <a:xfrm>
            <a:off x="701040" y="4415790"/>
            <a:ext cx="5608320" cy="4183380"/>
          </a:xfrm>
          <a:noFill/>
          <a:ln/>
        </p:spPr>
        <p:txBody>
          <a:bodyPr wrap="none" anchor="ctr"/>
          <a:lstStyle/>
          <a:p>
            <a:endParaRPr lang="en-US"/>
          </a:p>
        </p:txBody>
      </p:sp>
    </p:spTree>
    <p:extLst>
      <p:ext uri="{BB962C8B-B14F-4D97-AF65-F5344CB8AC3E}">
        <p14:creationId xmlns:p14="http://schemas.microsoft.com/office/powerpoint/2010/main" val="2683924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p:cNvSpPr>
            <a:spLocks noGrp="1" noChangeArrowheads="1"/>
          </p:cNvSpPr>
          <p:nvPr>
            <p:ph type="sldNum" sz="quarter"/>
          </p:nvPr>
        </p:nvSpPr>
        <p:spPr>
          <a:noFill/>
        </p:spPr>
        <p:txBody>
          <a:bodyPr/>
          <a:lstStyle/>
          <a:p>
            <a:fld id="{4289C652-C4E0-491B-B261-6E9BA9CB34C8}" type="slidenum">
              <a:rPr lang="en-GB" smtClean="0">
                <a:solidFill>
                  <a:srgbClr val="514843"/>
                </a:solidFill>
                <a:latin typeface="Euphemia"/>
              </a:rPr>
              <a:pPr/>
              <a:t>10</a:t>
            </a:fld>
            <a:endParaRPr lang="en-GB">
              <a:solidFill>
                <a:srgbClr val="514843"/>
              </a:solidFill>
              <a:latin typeface="Euphemia"/>
            </a:endParaRPr>
          </a:p>
        </p:txBody>
      </p:sp>
      <p:sp>
        <p:nvSpPr>
          <p:cNvPr id="72707" name="Rectangle 1025"/>
          <p:cNvSpPr>
            <a:spLocks noGrp="1" noRot="1" noChangeAspect="1" noChangeArrowheads="1" noTextEdit="1"/>
          </p:cNvSpPr>
          <p:nvPr>
            <p:ph type="sldImg"/>
          </p:nvPr>
        </p:nvSpPr>
        <p:spPr>
          <a:xfrm>
            <a:off x="406400" y="706438"/>
            <a:ext cx="6197600" cy="3486150"/>
          </a:xfrm>
          <a:ln/>
        </p:spPr>
      </p:sp>
      <p:sp>
        <p:nvSpPr>
          <p:cNvPr id="72708" name="Rectangle 1026"/>
          <p:cNvSpPr>
            <a:spLocks noGrp="1" noChangeArrowheads="1"/>
          </p:cNvSpPr>
          <p:nvPr>
            <p:ph type="body" idx="1"/>
          </p:nvPr>
        </p:nvSpPr>
        <p:spPr>
          <a:xfrm>
            <a:off x="701040" y="4415790"/>
            <a:ext cx="5608320" cy="4183380"/>
          </a:xfrm>
          <a:noFill/>
          <a:ln/>
        </p:spPr>
        <p:txBody>
          <a:bodyPr wrap="none" anchor="ctr"/>
          <a:lstStyle/>
          <a:p>
            <a:endParaRPr lang="en-US"/>
          </a:p>
        </p:txBody>
      </p:sp>
    </p:spTree>
    <p:extLst>
      <p:ext uri="{BB962C8B-B14F-4D97-AF65-F5344CB8AC3E}">
        <p14:creationId xmlns:p14="http://schemas.microsoft.com/office/powerpoint/2010/main" val="1971247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p:nvPr>
        </p:nvSpPr>
        <p:spPr>
          <a:noFill/>
        </p:spPr>
        <p:txBody>
          <a:bodyPr/>
          <a:lstStyle/>
          <a:p>
            <a:fld id="{DCF4FB2F-B0FE-4118-A829-0B925B5749C6}" type="slidenum">
              <a:rPr lang="en-GB" smtClean="0">
                <a:solidFill>
                  <a:srgbClr val="514843"/>
                </a:solidFill>
                <a:latin typeface="Euphemia"/>
              </a:rPr>
              <a:pPr/>
              <a:t>12</a:t>
            </a:fld>
            <a:endParaRPr lang="en-GB">
              <a:solidFill>
                <a:srgbClr val="514843"/>
              </a:solidFill>
              <a:latin typeface="Euphemia"/>
            </a:endParaRPr>
          </a:p>
        </p:txBody>
      </p:sp>
      <p:sp>
        <p:nvSpPr>
          <p:cNvPr id="73731" name="Rectangle 1025"/>
          <p:cNvSpPr>
            <a:spLocks noGrp="1" noRot="1" noChangeAspect="1" noChangeArrowheads="1" noTextEdit="1"/>
          </p:cNvSpPr>
          <p:nvPr>
            <p:ph type="sldImg"/>
          </p:nvPr>
        </p:nvSpPr>
        <p:spPr>
          <a:xfrm>
            <a:off x="406400" y="706438"/>
            <a:ext cx="6197600" cy="3486150"/>
          </a:xfrm>
          <a:ln/>
        </p:spPr>
      </p:sp>
      <p:sp>
        <p:nvSpPr>
          <p:cNvPr id="73732" name="Rectangle 1026"/>
          <p:cNvSpPr>
            <a:spLocks noGrp="1" noChangeArrowheads="1"/>
          </p:cNvSpPr>
          <p:nvPr>
            <p:ph type="body" idx="1"/>
          </p:nvPr>
        </p:nvSpPr>
        <p:spPr>
          <a:xfrm>
            <a:off x="701040" y="4415790"/>
            <a:ext cx="5608320" cy="4183380"/>
          </a:xfrm>
          <a:noFill/>
          <a:ln/>
        </p:spPr>
        <p:txBody>
          <a:bodyPr wrap="none" anchor="ctr"/>
          <a:lstStyle/>
          <a:p>
            <a:endParaRPr lang="en-US"/>
          </a:p>
        </p:txBody>
      </p:sp>
    </p:spTree>
    <p:extLst>
      <p:ext uri="{BB962C8B-B14F-4D97-AF65-F5344CB8AC3E}">
        <p14:creationId xmlns:p14="http://schemas.microsoft.com/office/powerpoint/2010/main" val="1776339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p:cNvSpPr>
            <a:spLocks noGrp="1" noChangeArrowheads="1"/>
          </p:cNvSpPr>
          <p:nvPr>
            <p:ph type="sldNum" sz="quarter"/>
          </p:nvPr>
        </p:nvSpPr>
        <p:spPr>
          <a:noFill/>
        </p:spPr>
        <p:txBody>
          <a:bodyPr/>
          <a:lstStyle/>
          <a:p>
            <a:fld id="{233509D1-5610-4840-86A5-F8CF3F51DBCD}" type="slidenum">
              <a:rPr lang="en-GB" smtClean="0">
                <a:solidFill>
                  <a:srgbClr val="514843"/>
                </a:solidFill>
                <a:latin typeface="Euphemia"/>
              </a:rPr>
              <a:pPr/>
              <a:t>13</a:t>
            </a:fld>
            <a:endParaRPr lang="en-GB">
              <a:solidFill>
                <a:srgbClr val="514843"/>
              </a:solidFill>
              <a:latin typeface="Euphemia"/>
            </a:endParaRPr>
          </a:p>
        </p:txBody>
      </p:sp>
      <p:sp>
        <p:nvSpPr>
          <p:cNvPr id="74755" name="Rectangle 1025"/>
          <p:cNvSpPr>
            <a:spLocks noGrp="1" noRot="1" noChangeAspect="1" noChangeArrowheads="1" noTextEdit="1"/>
          </p:cNvSpPr>
          <p:nvPr>
            <p:ph type="sldImg"/>
          </p:nvPr>
        </p:nvSpPr>
        <p:spPr>
          <a:xfrm>
            <a:off x="406400" y="706438"/>
            <a:ext cx="6197600" cy="3486150"/>
          </a:xfrm>
          <a:ln/>
        </p:spPr>
      </p:sp>
      <p:sp>
        <p:nvSpPr>
          <p:cNvPr id="74756" name="Rectangle 1026"/>
          <p:cNvSpPr>
            <a:spLocks noGrp="1" noChangeArrowheads="1"/>
          </p:cNvSpPr>
          <p:nvPr>
            <p:ph type="body" idx="1"/>
          </p:nvPr>
        </p:nvSpPr>
        <p:spPr>
          <a:xfrm>
            <a:off x="701040" y="4415790"/>
            <a:ext cx="5608320" cy="4183380"/>
          </a:xfrm>
          <a:noFill/>
          <a:ln/>
        </p:spPr>
        <p:txBody>
          <a:bodyPr wrap="none" anchor="ctr"/>
          <a:lstStyle/>
          <a:p>
            <a:endParaRPr lang="en-US"/>
          </a:p>
        </p:txBody>
      </p:sp>
    </p:spTree>
    <p:extLst>
      <p:ext uri="{BB962C8B-B14F-4D97-AF65-F5344CB8AC3E}">
        <p14:creationId xmlns:p14="http://schemas.microsoft.com/office/powerpoint/2010/main" val="3402784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p:cNvSpPr>
            <a:spLocks noGrp="1" noChangeArrowheads="1"/>
          </p:cNvSpPr>
          <p:nvPr>
            <p:ph type="sldNum" sz="quarter"/>
          </p:nvPr>
        </p:nvSpPr>
        <p:spPr>
          <a:noFill/>
        </p:spPr>
        <p:txBody>
          <a:bodyPr/>
          <a:lstStyle/>
          <a:p>
            <a:fld id="{774F1A42-B18D-45BA-8028-454485023858}" type="slidenum">
              <a:rPr lang="en-GB" smtClean="0">
                <a:solidFill>
                  <a:srgbClr val="514843"/>
                </a:solidFill>
                <a:latin typeface="Euphemia"/>
              </a:rPr>
              <a:pPr/>
              <a:t>17</a:t>
            </a:fld>
            <a:endParaRPr lang="en-GB">
              <a:solidFill>
                <a:srgbClr val="514843"/>
              </a:solidFill>
              <a:latin typeface="Euphemia"/>
            </a:endParaRPr>
          </a:p>
        </p:txBody>
      </p:sp>
      <p:sp>
        <p:nvSpPr>
          <p:cNvPr id="75779" name="Rectangle 1025"/>
          <p:cNvSpPr>
            <a:spLocks noGrp="1" noRot="1" noChangeAspect="1" noChangeArrowheads="1" noTextEdit="1"/>
          </p:cNvSpPr>
          <p:nvPr>
            <p:ph type="sldImg"/>
          </p:nvPr>
        </p:nvSpPr>
        <p:spPr>
          <a:xfrm>
            <a:off x="406400" y="706438"/>
            <a:ext cx="6197600" cy="3486150"/>
          </a:xfrm>
          <a:ln/>
        </p:spPr>
      </p:sp>
      <p:sp>
        <p:nvSpPr>
          <p:cNvPr id="75780" name="Rectangle 1026"/>
          <p:cNvSpPr>
            <a:spLocks noGrp="1" noChangeArrowheads="1"/>
          </p:cNvSpPr>
          <p:nvPr>
            <p:ph type="body" idx="1"/>
          </p:nvPr>
        </p:nvSpPr>
        <p:spPr>
          <a:xfrm>
            <a:off x="701040" y="4415790"/>
            <a:ext cx="5608320" cy="4183380"/>
          </a:xfrm>
          <a:noFill/>
          <a:ln/>
        </p:spPr>
        <p:txBody>
          <a:bodyPr wrap="none" anchor="ctr"/>
          <a:lstStyle/>
          <a:p>
            <a:endParaRPr lang="en-US"/>
          </a:p>
        </p:txBody>
      </p:sp>
    </p:spTree>
    <p:extLst>
      <p:ext uri="{BB962C8B-B14F-4D97-AF65-F5344CB8AC3E}">
        <p14:creationId xmlns:p14="http://schemas.microsoft.com/office/powerpoint/2010/main" val="1823978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p:cNvSpPr>
            <a:spLocks noGrp="1" noChangeArrowheads="1"/>
          </p:cNvSpPr>
          <p:nvPr>
            <p:ph type="sldNum" sz="quarter"/>
          </p:nvPr>
        </p:nvSpPr>
        <p:spPr>
          <a:noFill/>
        </p:spPr>
        <p:txBody>
          <a:bodyPr/>
          <a:lstStyle/>
          <a:p>
            <a:fld id="{23A24EBE-883F-4964-A0DD-8BB56A72AF82}" type="slidenum">
              <a:rPr lang="en-GB" smtClean="0">
                <a:solidFill>
                  <a:srgbClr val="514843"/>
                </a:solidFill>
                <a:latin typeface="Euphemia"/>
              </a:rPr>
              <a:pPr/>
              <a:t>22</a:t>
            </a:fld>
            <a:endParaRPr lang="en-GB">
              <a:solidFill>
                <a:srgbClr val="514843"/>
              </a:solidFill>
              <a:latin typeface="Euphemia"/>
            </a:endParaRPr>
          </a:p>
        </p:txBody>
      </p:sp>
      <p:sp>
        <p:nvSpPr>
          <p:cNvPr id="76803" name="Rectangle 1025"/>
          <p:cNvSpPr>
            <a:spLocks noGrp="1" noRot="1" noChangeAspect="1" noChangeArrowheads="1" noTextEdit="1"/>
          </p:cNvSpPr>
          <p:nvPr>
            <p:ph type="sldImg"/>
          </p:nvPr>
        </p:nvSpPr>
        <p:spPr>
          <a:xfrm>
            <a:off x="406400" y="706438"/>
            <a:ext cx="6197600" cy="3486150"/>
          </a:xfrm>
          <a:ln/>
        </p:spPr>
      </p:sp>
      <p:sp>
        <p:nvSpPr>
          <p:cNvPr id="76804" name="Rectangle 1026"/>
          <p:cNvSpPr>
            <a:spLocks noGrp="1" noChangeArrowheads="1"/>
          </p:cNvSpPr>
          <p:nvPr>
            <p:ph type="body" idx="1"/>
          </p:nvPr>
        </p:nvSpPr>
        <p:spPr>
          <a:xfrm>
            <a:off x="701040" y="4415790"/>
            <a:ext cx="5608320" cy="4183380"/>
          </a:xfrm>
          <a:noFill/>
          <a:ln/>
        </p:spPr>
        <p:txBody>
          <a:bodyPr wrap="none" anchor="ctr"/>
          <a:lstStyle/>
          <a:p>
            <a:endParaRPr lang="en-US"/>
          </a:p>
        </p:txBody>
      </p:sp>
    </p:spTree>
    <p:extLst>
      <p:ext uri="{BB962C8B-B14F-4D97-AF65-F5344CB8AC3E}">
        <p14:creationId xmlns:p14="http://schemas.microsoft.com/office/powerpoint/2010/main" val="2025315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p:cNvSpPr>
            <a:spLocks noGrp="1" noChangeArrowheads="1"/>
          </p:cNvSpPr>
          <p:nvPr>
            <p:ph type="sldNum" sz="quarter"/>
          </p:nvPr>
        </p:nvSpPr>
        <p:spPr>
          <a:noFill/>
        </p:spPr>
        <p:txBody>
          <a:bodyPr/>
          <a:lstStyle/>
          <a:p>
            <a:fld id="{DD26564F-FD43-40D6-87AD-35009A2E22BE}" type="slidenum">
              <a:rPr lang="en-GB" smtClean="0">
                <a:solidFill>
                  <a:srgbClr val="514843"/>
                </a:solidFill>
                <a:latin typeface="Euphemia"/>
              </a:rPr>
              <a:pPr/>
              <a:t>23</a:t>
            </a:fld>
            <a:endParaRPr lang="en-GB">
              <a:solidFill>
                <a:srgbClr val="514843"/>
              </a:solidFill>
              <a:latin typeface="Euphemia"/>
            </a:endParaRPr>
          </a:p>
        </p:txBody>
      </p:sp>
      <p:sp>
        <p:nvSpPr>
          <p:cNvPr id="77827" name="Rectangle 1025"/>
          <p:cNvSpPr>
            <a:spLocks noGrp="1" noRot="1" noChangeAspect="1" noChangeArrowheads="1" noTextEdit="1"/>
          </p:cNvSpPr>
          <p:nvPr>
            <p:ph type="sldImg"/>
          </p:nvPr>
        </p:nvSpPr>
        <p:spPr>
          <a:xfrm>
            <a:off x="406400" y="706438"/>
            <a:ext cx="6197600" cy="3486150"/>
          </a:xfrm>
          <a:ln/>
        </p:spPr>
      </p:sp>
      <p:sp>
        <p:nvSpPr>
          <p:cNvPr id="77828" name="Rectangle 1026"/>
          <p:cNvSpPr>
            <a:spLocks noGrp="1" noChangeArrowheads="1"/>
          </p:cNvSpPr>
          <p:nvPr>
            <p:ph type="body" idx="1"/>
          </p:nvPr>
        </p:nvSpPr>
        <p:spPr>
          <a:xfrm>
            <a:off x="701040" y="4415790"/>
            <a:ext cx="5608320" cy="4183380"/>
          </a:xfrm>
          <a:noFill/>
          <a:ln/>
        </p:spPr>
        <p:txBody>
          <a:bodyPr wrap="none" anchor="ctr"/>
          <a:lstStyle/>
          <a:p>
            <a:endParaRPr lang="en-US"/>
          </a:p>
        </p:txBody>
      </p:sp>
    </p:spTree>
    <p:extLst>
      <p:ext uri="{BB962C8B-B14F-4D97-AF65-F5344CB8AC3E}">
        <p14:creationId xmlns:p14="http://schemas.microsoft.com/office/powerpoint/2010/main" val="186882215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solidFill>
                <a:prstClr val="white"/>
              </a:solidFill>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6" y="0"/>
            <a:ext cx="1747524" cy="2292094"/>
          </a:xfrm>
          <a:prstGeom prst="rect">
            <a:avLst/>
          </a:prstGeom>
        </p:spPr>
      </p:pic>
      <p:sp>
        <p:nvSpPr>
          <p:cNvPr id="2" name="Title 1"/>
          <p:cNvSpPr>
            <a:spLocks noGrp="1"/>
          </p:cNvSpPr>
          <p:nvPr>
            <p:ph type="ctrTitle"/>
          </p:nvPr>
        </p:nvSpPr>
        <p:spPr>
          <a:xfrm>
            <a:off x="1104901" y="2292096"/>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9" y="4511786"/>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solidFill>
                <a:prstClr val="white"/>
              </a:solidFill>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endParaRPr lang="en-US" dirty="0">
              <a:solidFill>
                <a:prstClr val="black">
                  <a:lumMod val="20000"/>
                  <a:lumOff val="80000"/>
                </a:prstClr>
              </a:solidFill>
            </a:endParaRPr>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solidFill>
                <a:prstClr val="black">
                  <a:lumMod val="20000"/>
                  <a:lumOff val="80000"/>
                </a:prstClr>
              </a:solidFill>
            </a:endParaRPr>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solidFill>
                  <a:prstClr val="black">
                    <a:lumMod val="20000"/>
                    <a:lumOff val="80000"/>
                  </a:prstClr>
                </a:solidFill>
              </a:rPr>
              <a:pPr/>
              <a:t>‹#›</a:t>
            </a:fld>
            <a:endParaRPr lang="en-US">
              <a:solidFill>
                <a:prstClr val="black">
                  <a:lumMod val="20000"/>
                  <a:lumOff val="80000"/>
                </a:prstClr>
              </a:solidFill>
            </a:endParaRPr>
          </a:p>
        </p:txBody>
      </p:sp>
    </p:spTree>
    <p:extLst>
      <p:ext uri="{BB962C8B-B14F-4D97-AF65-F5344CB8AC3E}">
        <p14:creationId xmlns:p14="http://schemas.microsoft.com/office/powerpoint/2010/main" val="116225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1"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201"/>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endParaRPr>
              <a:solidFill>
                <a:prstClr val="black">
                  <a:lumMod val="75000"/>
                </a:prstClr>
              </a:solidFill>
            </a:endParaRPr>
          </a:p>
        </p:txBody>
      </p:sp>
      <p:sp>
        <p:nvSpPr>
          <p:cNvPr id="6" name="Footer Placeholder 5"/>
          <p:cNvSpPr>
            <a:spLocks noGrp="1"/>
          </p:cNvSpPr>
          <p:nvPr>
            <p:ph type="ftr" sz="quarter" idx="11"/>
          </p:nvPr>
        </p:nvSpPr>
        <p:spPr/>
        <p:txBody>
          <a:bodyPr/>
          <a:lstStyle/>
          <a:p>
            <a:endParaRPr>
              <a:solidFill>
                <a:prstClr val="black">
                  <a:lumMod val="75000"/>
                </a:prstClr>
              </a:solidFill>
            </a:endParaRPr>
          </a:p>
        </p:txBody>
      </p:sp>
      <p:sp>
        <p:nvSpPr>
          <p:cNvPr id="7" name="Slide Number Placeholder 6"/>
          <p:cNvSpPr>
            <a:spLocks noGrp="1"/>
          </p:cNvSpPr>
          <p:nvPr>
            <p:ph type="sldNum" sz="quarter" idx="12"/>
          </p:nvPr>
        </p:nvSpPr>
        <p:spPr/>
        <p:txBody>
          <a:bodyPr/>
          <a:lstStyle/>
          <a:p>
            <a:fld id="{0FF54DE5-C571-48E8-A5BC-B369434E2F44}" type="slidenum">
              <a:rPr>
                <a:solidFill>
                  <a:prstClr val="black">
                    <a:lumMod val="75000"/>
                  </a:prstClr>
                </a:solidFill>
              </a:rPr>
              <a:pPr/>
              <a:t>‹#›</a:t>
            </a:fld>
            <a:endParaRPr>
              <a:solidFill>
                <a:prstClr val="black">
                  <a:lumMod val="75000"/>
                </a:prstClr>
              </a:solidFill>
            </a:endParaRPr>
          </a:p>
        </p:txBody>
      </p:sp>
    </p:spTree>
    <p:extLst>
      <p:ext uri="{BB962C8B-B14F-4D97-AF65-F5344CB8AC3E}">
        <p14:creationId xmlns:p14="http://schemas.microsoft.com/office/powerpoint/2010/main" val="158005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black">
                  <a:lumMod val="75000"/>
                </a:prstClr>
              </a:solidFill>
            </a:endParaRPr>
          </a:p>
        </p:txBody>
      </p:sp>
      <p:sp>
        <p:nvSpPr>
          <p:cNvPr id="5" name="Footer Placeholder 4"/>
          <p:cNvSpPr>
            <a:spLocks noGrp="1"/>
          </p:cNvSpPr>
          <p:nvPr>
            <p:ph type="ftr" sz="quarter" idx="11"/>
          </p:nvPr>
        </p:nvSpPr>
        <p:spPr/>
        <p:txBody>
          <a:bodyPr/>
          <a:lstStyle/>
          <a:p>
            <a:endParaRPr>
              <a:solidFill>
                <a:prstClr val="black">
                  <a:lumMod val="75000"/>
                </a:prstClr>
              </a:solidFill>
            </a:endParaRPr>
          </a:p>
        </p:txBody>
      </p:sp>
      <p:sp>
        <p:nvSpPr>
          <p:cNvPr id="6" name="Slide Number Placeholder 5"/>
          <p:cNvSpPr>
            <a:spLocks noGrp="1"/>
          </p:cNvSpPr>
          <p:nvPr>
            <p:ph type="sldNum" sz="quarter" idx="12"/>
          </p:nvPr>
        </p:nvSpPr>
        <p:spPr/>
        <p:txBody>
          <a:bodyPr/>
          <a:lstStyle/>
          <a:p>
            <a:fld id="{0FF54DE5-C571-48E8-A5BC-B369434E2F44}" type="slidenum">
              <a:rPr>
                <a:solidFill>
                  <a:prstClr val="black">
                    <a:lumMod val="75000"/>
                  </a:prstClr>
                </a:solidFill>
              </a:rPr>
              <a:pPr/>
              <a:t>‹#›</a:t>
            </a:fld>
            <a:endParaRPr>
              <a:solidFill>
                <a:prstClr val="black">
                  <a:lumMod val="75000"/>
                </a:prstClr>
              </a:solidFill>
            </a:endParaRPr>
          </a:p>
        </p:txBody>
      </p:sp>
    </p:spTree>
    <p:extLst>
      <p:ext uri="{BB962C8B-B14F-4D97-AF65-F5344CB8AC3E}">
        <p14:creationId xmlns:p14="http://schemas.microsoft.com/office/powerpoint/2010/main" val="403739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1"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black">
                  <a:lumMod val="75000"/>
                </a:prstClr>
              </a:solidFill>
            </a:endParaRPr>
          </a:p>
        </p:txBody>
      </p:sp>
      <p:sp>
        <p:nvSpPr>
          <p:cNvPr id="5" name="Footer Placeholder 4"/>
          <p:cNvSpPr>
            <a:spLocks noGrp="1"/>
          </p:cNvSpPr>
          <p:nvPr>
            <p:ph type="ftr" sz="quarter" idx="11"/>
          </p:nvPr>
        </p:nvSpPr>
        <p:spPr/>
        <p:txBody>
          <a:bodyPr/>
          <a:lstStyle/>
          <a:p>
            <a:endParaRPr>
              <a:solidFill>
                <a:prstClr val="black">
                  <a:lumMod val="75000"/>
                </a:prstClr>
              </a:solidFill>
            </a:endParaRPr>
          </a:p>
        </p:txBody>
      </p:sp>
      <p:sp>
        <p:nvSpPr>
          <p:cNvPr id="6" name="Slide Number Placeholder 5"/>
          <p:cNvSpPr>
            <a:spLocks noGrp="1"/>
          </p:cNvSpPr>
          <p:nvPr>
            <p:ph type="sldNum" sz="quarter" idx="12"/>
          </p:nvPr>
        </p:nvSpPr>
        <p:spPr/>
        <p:txBody>
          <a:bodyPr/>
          <a:lstStyle/>
          <a:p>
            <a:fld id="{0FF54DE5-C571-48E8-A5BC-B369434E2F44}" type="slidenum">
              <a:rPr>
                <a:solidFill>
                  <a:prstClr val="black">
                    <a:lumMod val="75000"/>
                  </a:prstClr>
                </a:solidFill>
              </a:rPr>
              <a:pPr/>
              <a:t>‹#›</a:t>
            </a:fld>
            <a:endParaRPr>
              <a:solidFill>
                <a:prstClr val="black">
                  <a:lumMod val="75000"/>
                </a:prstClr>
              </a:solidFill>
            </a:endParaRPr>
          </a:p>
        </p:txBody>
      </p:sp>
      <p:grpSp>
        <p:nvGrpSpPr>
          <p:cNvPr id="7" name="Group 6"/>
          <p:cNvGrpSpPr/>
          <p:nvPr/>
        </p:nvGrpSpPr>
        <p:grpSpPr>
          <a:xfrm rot="5400000">
            <a:off x="6514047" y="3228844"/>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0672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3124200"/>
            <a:ext cx="10361084" cy="838200"/>
          </a:xfrm>
        </p:spPr>
        <p:txBody>
          <a:bodyPr/>
          <a:lstStyle/>
          <a:p>
            <a:r>
              <a:rPr lang="en-US"/>
              <a:t>Click to edit Master title style</a:t>
            </a:r>
          </a:p>
        </p:txBody>
      </p:sp>
      <p:sp>
        <p:nvSpPr>
          <p:cNvPr id="3" name="Rectangle 2"/>
          <p:cNvSpPr>
            <a:spLocks noGrp="1" noChangeArrowheads="1"/>
          </p:cNvSpPr>
          <p:nvPr>
            <p:ph type="dt" idx="10"/>
          </p:nvPr>
        </p:nvSpPr>
        <p:spPr>
          <a:ln/>
        </p:spPr>
        <p:txBody>
          <a:bodyPr/>
          <a:lstStyle>
            <a:lvl1pPr>
              <a:defRPr/>
            </a:lvl1pPr>
          </a:lstStyle>
          <a:p>
            <a:pPr>
              <a:defRPr/>
            </a:pPr>
            <a:endParaRPr lang="en-GB">
              <a:solidFill>
                <a:prstClr val="black">
                  <a:lumMod val="75000"/>
                </a:prstClr>
              </a:solidFill>
            </a:endParaRPr>
          </a:p>
        </p:txBody>
      </p:sp>
      <p:sp>
        <p:nvSpPr>
          <p:cNvPr id="4" name="Rectangle 3"/>
          <p:cNvSpPr>
            <a:spLocks noGrp="1" noChangeArrowheads="1"/>
          </p:cNvSpPr>
          <p:nvPr>
            <p:ph type="ftr" idx="11"/>
          </p:nvPr>
        </p:nvSpPr>
        <p:spPr>
          <a:ln/>
        </p:spPr>
        <p:txBody>
          <a:bodyPr/>
          <a:lstStyle>
            <a:lvl1pPr>
              <a:defRPr/>
            </a:lvl1pPr>
          </a:lstStyle>
          <a:p>
            <a:pPr>
              <a:defRPr/>
            </a:pPr>
            <a:r>
              <a:rPr lang="en-US">
                <a:solidFill>
                  <a:prstClr val="black">
                    <a:lumMod val="75000"/>
                  </a:prstClr>
                </a:solidFill>
              </a:rPr>
              <a:t>Ethics in Information Technology, Third Edition</a:t>
            </a:r>
            <a:endParaRPr lang="en-GB">
              <a:solidFill>
                <a:prstClr val="black">
                  <a:lumMod val="75000"/>
                </a:prstClr>
              </a:solidFill>
            </a:endParaRPr>
          </a:p>
        </p:txBody>
      </p:sp>
      <p:sp>
        <p:nvSpPr>
          <p:cNvPr id="5" name="Rectangle 4"/>
          <p:cNvSpPr>
            <a:spLocks noGrp="1" noChangeArrowheads="1"/>
          </p:cNvSpPr>
          <p:nvPr>
            <p:ph type="sldNum" idx="12"/>
          </p:nvPr>
        </p:nvSpPr>
        <p:spPr>
          <a:ln/>
        </p:spPr>
        <p:txBody>
          <a:bodyPr/>
          <a:lstStyle>
            <a:lvl1pPr>
              <a:defRPr/>
            </a:lvl1pPr>
          </a:lstStyle>
          <a:p>
            <a:pPr>
              <a:defRPr/>
            </a:pPr>
            <a:fld id="{AA64F904-1066-447A-9514-FE0D88DFE612}" type="slidenum">
              <a:rPr lang="en-GB" altLang="en-US">
                <a:solidFill>
                  <a:prstClr val="black">
                    <a:lumMod val="75000"/>
                  </a:prstClr>
                </a:solidFill>
              </a:rPr>
              <a:pPr>
                <a:defRPr/>
              </a:pPr>
              <a:t>‹#›</a:t>
            </a:fld>
            <a:endParaRPr lang="en-GB" altLang="en-US">
              <a:solidFill>
                <a:prstClr val="black">
                  <a:lumMod val="75000"/>
                </a:prstClr>
              </a:solidFill>
            </a:endParaRPr>
          </a:p>
        </p:txBody>
      </p:sp>
    </p:spTree>
    <p:extLst>
      <p:ext uri="{BB962C8B-B14F-4D97-AF65-F5344CB8AC3E}">
        <p14:creationId xmlns:p14="http://schemas.microsoft.com/office/powerpoint/2010/main" val="39634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endParaRPr>
              <a:solidFill>
                <a:prstClr val="black">
                  <a:lumMod val="75000"/>
                </a:prstClr>
              </a:solidFill>
            </a:endParaRPr>
          </a:p>
        </p:txBody>
      </p:sp>
      <p:sp>
        <p:nvSpPr>
          <p:cNvPr id="5" name="Footer Placeholder 4"/>
          <p:cNvSpPr>
            <a:spLocks noGrp="1"/>
          </p:cNvSpPr>
          <p:nvPr>
            <p:ph type="ftr" sz="quarter" idx="11"/>
          </p:nvPr>
        </p:nvSpPr>
        <p:spPr/>
        <p:txBody>
          <a:bodyPr/>
          <a:lstStyle/>
          <a:p>
            <a:endParaRPr>
              <a:solidFill>
                <a:prstClr val="black">
                  <a:lumMod val="75000"/>
                </a:prstClr>
              </a:solidFill>
            </a:endParaRPr>
          </a:p>
        </p:txBody>
      </p:sp>
      <p:sp>
        <p:nvSpPr>
          <p:cNvPr id="6" name="Slide Number Placeholder 5"/>
          <p:cNvSpPr>
            <a:spLocks noGrp="1"/>
          </p:cNvSpPr>
          <p:nvPr>
            <p:ph type="sldNum" sz="quarter" idx="12"/>
          </p:nvPr>
        </p:nvSpPr>
        <p:spPr/>
        <p:txBody>
          <a:bodyPr/>
          <a:lstStyle/>
          <a:p>
            <a:fld id="{0FF54DE5-C571-48E8-A5BC-B369434E2F44}" type="slidenum">
              <a:rPr>
                <a:solidFill>
                  <a:prstClr val="black">
                    <a:lumMod val="75000"/>
                  </a:prstClr>
                </a:solidFill>
              </a:rPr>
              <a:pPr/>
              <a:t>‹#›</a:t>
            </a:fld>
            <a:endParaRPr>
              <a:solidFill>
                <a:prstClr val="black">
                  <a:lumMod val="75000"/>
                </a:prstClr>
              </a:solidFill>
            </a:endParaRPr>
          </a:p>
        </p:txBody>
      </p:sp>
    </p:spTree>
    <p:extLst>
      <p:ext uri="{BB962C8B-B14F-4D97-AF65-F5344CB8AC3E}">
        <p14:creationId xmlns:p14="http://schemas.microsoft.com/office/powerpoint/2010/main" val="404172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6"/>
            <a:ext cx="5734051"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6"/>
            <a:ext cx="573405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dirty="0"/>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5"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solidFill>
                <a:prstClr val="white"/>
              </a:solidFill>
            </a:endParaRPr>
          </a:p>
        </p:txBody>
      </p:sp>
      <p:grpSp>
        <p:nvGrpSpPr>
          <p:cNvPr id="14" name="Group 13"/>
          <p:cNvGrpSpPr/>
          <p:nvPr/>
        </p:nvGrpSpPr>
        <p:grpSpPr>
          <a:xfrm>
            <a:off x="0" y="1143002"/>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1" y="0"/>
            <a:ext cx="1747524" cy="2292094"/>
          </a:xfrm>
          <a:prstGeom prst="rect">
            <a:avLst/>
          </a:prstGeom>
        </p:spPr>
      </p:pic>
      <p:grpSp>
        <p:nvGrpSpPr>
          <p:cNvPr id="13" name="Group 12"/>
          <p:cNvGrpSpPr/>
          <p:nvPr/>
        </p:nvGrpSpPr>
        <p:grpSpPr>
          <a:xfrm rot="10800000">
            <a:off x="0" y="5645512"/>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solidFill>
                <a:prstClr val="white"/>
              </a:solidFill>
            </a:endParaRPr>
          </a:p>
        </p:txBody>
      </p:sp>
    </p:spTree>
    <p:extLst>
      <p:ext uri="{BB962C8B-B14F-4D97-AF65-F5344CB8AC3E}">
        <p14:creationId xmlns:p14="http://schemas.microsoft.com/office/powerpoint/2010/main" val="136829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2"/>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solidFill>
                  <a:prstClr val="white"/>
                </a:solidFill>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1" y="0"/>
            <a:ext cx="1783188" cy="2971806"/>
          </a:xfrm>
          <a:prstGeom prst="rect">
            <a:avLst/>
          </a:prstGeom>
        </p:spPr>
      </p:pic>
      <p:sp>
        <p:nvSpPr>
          <p:cNvPr id="2" name="Title 1"/>
          <p:cNvSpPr>
            <a:spLocks noGrp="1"/>
          </p:cNvSpPr>
          <p:nvPr>
            <p:ph type="title"/>
          </p:nvPr>
        </p:nvSpPr>
        <p:spPr>
          <a:xfrm>
            <a:off x="1104900"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900"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a:solidFill>
                <a:prstClr val="black">
                  <a:lumMod val="75000"/>
                </a:prstClr>
              </a:solidFill>
            </a:endParaRPr>
          </a:p>
        </p:txBody>
      </p:sp>
      <p:sp>
        <p:nvSpPr>
          <p:cNvPr id="5" name="Footer Placeholder 4"/>
          <p:cNvSpPr>
            <a:spLocks noGrp="1"/>
          </p:cNvSpPr>
          <p:nvPr>
            <p:ph type="ftr" sz="quarter" idx="11"/>
          </p:nvPr>
        </p:nvSpPr>
        <p:spPr/>
        <p:txBody>
          <a:bodyPr/>
          <a:lstStyle/>
          <a:p>
            <a:endParaRPr>
              <a:solidFill>
                <a:prstClr val="black">
                  <a:lumMod val="75000"/>
                </a:prstClr>
              </a:solidFill>
            </a:endParaRPr>
          </a:p>
        </p:txBody>
      </p:sp>
      <p:sp>
        <p:nvSpPr>
          <p:cNvPr id="6" name="Slide Number Placeholder 5"/>
          <p:cNvSpPr>
            <a:spLocks noGrp="1"/>
          </p:cNvSpPr>
          <p:nvPr>
            <p:ph type="sldNum" sz="quarter" idx="12"/>
          </p:nvPr>
        </p:nvSpPr>
        <p:spPr/>
        <p:txBody>
          <a:bodyPr/>
          <a:lstStyle/>
          <a:p>
            <a:fld id="{0FF54DE5-C571-48E8-A5BC-B369434E2F44}" type="slidenum">
              <a:rPr>
                <a:solidFill>
                  <a:prstClr val="black">
                    <a:lumMod val="75000"/>
                  </a:prstClr>
                </a:solidFill>
              </a:rPr>
              <a:pPr/>
              <a:t>‹#›</a:t>
            </a:fld>
            <a:endParaRPr>
              <a:solidFill>
                <a:prstClr val="black">
                  <a:lumMod val="75000"/>
                </a:prstClr>
              </a:solidFill>
            </a:endParaRPr>
          </a:p>
        </p:txBody>
      </p:sp>
    </p:spTree>
    <p:extLst>
      <p:ext uri="{BB962C8B-B14F-4D97-AF65-F5344CB8AC3E}">
        <p14:creationId xmlns:p14="http://schemas.microsoft.com/office/powerpoint/2010/main" val="308855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1" y="1600202"/>
            <a:ext cx="4914900" cy="4571999"/>
          </a:xfrm>
        </p:spPr>
        <p:txBody>
          <a:bodyPr/>
          <a:lstStyle>
            <a:lvl5pPr>
              <a:defRPr/>
            </a:lvl5pPr>
            <a:lvl6pPr>
              <a:defRPr/>
            </a:lvl6pPr>
            <a:lvl7pPr>
              <a:defRPr/>
            </a:lvl7pPr>
            <a:lvl8pPr>
              <a:defRPr/>
            </a:lvl8pPr>
            <a:lvl9pPr>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172201" y="1600202"/>
            <a:ext cx="4914900"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solidFill>
                <a:prstClr val="black">
                  <a:lumMod val="75000"/>
                </a:prstClr>
              </a:solidFill>
            </a:endParaRPr>
          </a:p>
        </p:txBody>
      </p:sp>
      <p:sp>
        <p:nvSpPr>
          <p:cNvPr id="6" name="Footer Placeholder 5"/>
          <p:cNvSpPr>
            <a:spLocks noGrp="1"/>
          </p:cNvSpPr>
          <p:nvPr>
            <p:ph type="ftr" sz="quarter" idx="11"/>
          </p:nvPr>
        </p:nvSpPr>
        <p:spPr/>
        <p:txBody>
          <a:bodyPr/>
          <a:lstStyle/>
          <a:p>
            <a:endParaRPr>
              <a:solidFill>
                <a:prstClr val="black">
                  <a:lumMod val="75000"/>
                </a:prstClr>
              </a:solidFill>
            </a:endParaRPr>
          </a:p>
        </p:txBody>
      </p:sp>
      <p:sp>
        <p:nvSpPr>
          <p:cNvPr id="7" name="Slide Number Placeholder 6"/>
          <p:cNvSpPr>
            <a:spLocks noGrp="1"/>
          </p:cNvSpPr>
          <p:nvPr>
            <p:ph type="sldNum" sz="quarter" idx="12"/>
          </p:nvPr>
        </p:nvSpPr>
        <p:spPr/>
        <p:txBody>
          <a:bodyPr/>
          <a:lstStyle/>
          <a:p>
            <a:fld id="{0FF54DE5-C571-48E8-A5BC-B369434E2F44}" type="slidenum">
              <a:rPr>
                <a:solidFill>
                  <a:prstClr val="black">
                    <a:lumMod val="75000"/>
                  </a:prstClr>
                </a:solidFill>
              </a:rPr>
              <a:pPr/>
              <a:t>‹#›</a:t>
            </a:fld>
            <a:endParaRPr>
              <a:solidFill>
                <a:prstClr val="black">
                  <a:lumMod val="75000"/>
                </a:prstClr>
              </a:solidFill>
            </a:endParaRPr>
          </a:p>
        </p:txBody>
      </p:sp>
    </p:spTree>
    <p:extLst>
      <p:ext uri="{BB962C8B-B14F-4D97-AF65-F5344CB8AC3E}">
        <p14:creationId xmlns:p14="http://schemas.microsoft.com/office/powerpoint/2010/main" val="171924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1"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6111"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solidFill>
                <a:prstClr val="black">
                  <a:lumMod val="75000"/>
                </a:prstClr>
              </a:solidFill>
            </a:endParaRPr>
          </a:p>
        </p:txBody>
      </p:sp>
      <p:sp>
        <p:nvSpPr>
          <p:cNvPr id="8" name="Footer Placeholder 7"/>
          <p:cNvSpPr>
            <a:spLocks noGrp="1"/>
          </p:cNvSpPr>
          <p:nvPr>
            <p:ph type="ftr" sz="quarter" idx="11"/>
          </p:nvPr>
        </p:nvSpPr>
        <p:spPr/>
        <p:txBody>
          <a:bodyPr/>
          <a:lstStyle/>
          <a:p>
            <a:endParaRPr>
              <a:solidFill>
                <a:prstClr val="black">
                  <a:lumMod val="75000"/>
                </a:prstClr>
              </a:solidFill>
            </a:endParaRPr>
          </a:p>
        </p:txBody>
      </p:sp>
      <p:sp>
        <p:nvSpPr>
          <p:cNvPr id="9" name="Slide Number Placeholder 8"/>
          <p:cNvSpPr>
            <a:spLocks noGrp="1"/>
          </p:cNvSpPr>
          <p:nvPr>
            <p:ph type="sldNum" sz="quarter" idx="12"/>
          </p:nvPr>
        </p:nvSpPr>
        <p:spPr/>
        <p:txBody>
          <a:bodyPr/>
          <a:lstStyle/>
          <a:p>
            <a:fld id="{0FF54DE5-C571-48E8-A5BC-B369434E2F44}" type="slidenum">
              <a:rPr>
                <a:solidFill>
                  <a:prstClr val="black">
                    <a:lumMod val="75000"/>
                  </a:prstClr>
                </a:solidFill>
              </a:rPr>
              <a:pPr/>
              <a:t>‹#›</a:t>
            </a:fld>
            <a:endParaRPr>
              <a:solidFill>
                <a:prstClr val="black">
                  <a:lumMod val="75000"/>
                </a:prstClr>
              </a:solidFill>
            </a:endParaRPr>
          </a:p>
        </p:txBody>
      </p:sp>
    </p:spTree>
    <p:extLst>
      <p:ext uri="{BB962C8B-B14F-4D97-AF65-F5344CB8AC3E}">
        <p14:creationId xmlns:p14="http://schemas.microsoft.com/office/powerpoint/2010/main" val="403605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solidFill>
                <a:prstClr val="black">
                  <a:lumMod val="75000"/>
                </a:prstClr>
              </a:solidFill>
            </a:endParaRPr>
          </a:p>
        </p:txBody>
      </p:sp>
      <p:sp>
        <p:nvSpPr>
          <p:cNvPr id="4" name="Footer Placeholder 3"/>
          <p:cNvSpPr>
            <a:spLocks noGrp="1"/>
          </p:cNvSpPr>
          <p:nvPr>
            <p:ph type="ftr" sz="quarter" idx="11"/>
          </p:nvPr>
        </p:nvSpPr>
        <p:spPr/>
        <p:txBody>
          <a:bodyPr/>
          <a:lstStyle/>
          <a:p>
            <a:endParaRPr>
              <a:solidFill>
                <a:prstClr val="black">
                  <a:lumMod val="75000"/>
                </a:prstClr>
              </a:solidFill>
            </a:endParaRPr>
          </a:p>
        </p:txBody>
      </p:sp>
      <p:sp>
        <p:nvSpPr>
          <p:cNvPr id="5" name="Slide Number Placeholder 4"/>
          <p:cNvSpPr>
            <a:spLocks noGrp="1"/>
          </p:cNvSpPr>
          <p:nvPr>
            <p:ph type="sldNum" sz="quarter" idx="12"/>
          </p:nvPr>
        </p:nvSpPr>
        <p:spPr/>
        <p:txBody>
          <a:bodyPr/>
          <a:lstStyle/>
          <a:p>
            <a:fld id="{0FF54DE5-C571-48E8-A5BC-B369434E2F44}" type="slidenum">
              <a:rPr>
                <a:solidFill>
                  <a:prstClr val="black">
                    <a:lumMod val="75000"/>
                  </a:prstClr>
                </a:solidFill>
              </a:rPr>
              <a:pPr/>
              <a:t>‹#›</a:t>
            </a:fld>
            <a:endParaRPr>
              <a:solidFill>
                <a:prstClr val="black">
                  <a:lumMod val="75000"/>
                </a:prstClr>
              </a:solidFill>
            </a:endParaRPr>
          </a:p>
        </p:txBody>
      </p:sp>
    </p:spTree>
    <p:extLst>
      <p:ext uri="{BB962C8B-B14F-4D97-AF65-F5344CB8AC3E}">
        <p14:creationId xmlns:p14="http://schemas.microsoft.com/office/powerpoint/2010/main" val="168681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solidFill>
                <a:prstClr val="black">
                  <a:lumMod val="75000"/>
                </a:prstClr>
              </a:solidFill>
            </a:endParaRPr>
          </a:p>
        </p:txBody>
      </p:sp>
      <p:sp>
        <p:nvSpPr>
          <p:cNvPr id="3" name="Footer Placeholder 2"/>
          <p:cNvSpPr>
            <a:spLocks noGrp="1"/>
          </p:cNvSpPr>
          <p:nvPr>
            <p:ph type="ftr" sz="quarter" idx="11"/>
          </p:nvPr>
        </p:nvSpPr>
        <p:spPr/>
        <p:txBody>
          <a:bodyPr/>
          <a:lstStyle/>
          <a:p>
            <a:endParaRPr>
              <a:solidFill>
                <a:prstClr val="black">
                  <a:lumMod val="75000"/>
                </a:prstClr>
              </a:solidFill>
            </a:endParaRPr>
          </a:p>
        </p:txBody>
      </p:sp>
      <p:sp>
        <p:nvSpPr>
          <p:cNvPr id="4" name="Slide Number Placeholder 3"/>
          <p:cNvSpPr>
            <a:spLocks noGrp="1"/>
          </p:cNvSpPr>
          <p:nvPr>
            <p:ph type="sldNum" sz="quarter" idx="12"/>
          </p:nvPr>
        </p:nvSpPr>
        <p:spPr/>
        <p:txBody>
          <a:bodyPr/>
          <a:lstStyle/>
          <a:p>
            <a:fld id="{0FF54DE5-C571-48E8-A5BC-B369434E2F44}" type="slidenum">
              <a:rPr>
                <a:solidFill>
                  <a:prstClr val="black">
                    <a:lumMod val="75000"/>
                  </a:prstClr>
                </a:solidFill>
              </a:rPr>
              <a:pPr/>
              <a:t>‹#›</a:t>
            </a:fld>
            <a:endParaRPr>
              <a:solidFill>
                <a:prstClr val="black">
                  <a:lumMod val="75000"/>
                </a:prstClr>
              </a:solidFill>
            </a:endParaRPr>
          </a:p>
        </p:txBody>
      </p:sp>
    </p:spTree>
    <p:extLst>
      <p:ext uri="{BB962C8B-B14F-4D97-AF65-F5344CB8AC3E}">
        <p14:creationId xmlns:p14="http://schemas.microsoft.com/office/powerpoint/2010/main" val="205036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1"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3" name="Content Placeholder 2"/>
          <p:cNvSpPr>
            <a:spLocks noGrp="1"/>
          </p:cNvSpPr>
          <p:nvPr>
            <p:ph idx="1"/>
          </p:nvPr>
        </p:nvSpPr>
        <p:spPr>
          <a:xfrm>
            <a:off x="5641849" y="1600201"/>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Date Placeholder 4"/>
          <p:cNvSpPr>
            <a:spLocks noGrp="1"/>
          </p:cNvSpPr>
          <p:nvPr>
            <p:ph type="dt" sz="half" idx="10"/>
          </p:nvPr>
        </p:nvSpPr>
        <p:spPr/>
        <p:txBody>
          <a:bodyPr/>
          <a:lstStyle/>
          <a:p>
            <a:endParaRPr>
              <a:solidFill>
                <a:prstClr val="black">
                  <a:lumMod val="75000"/>
                </a:prstClr>
              </a:solidFill>
            </a:endParaRPr>
          </a:p>
        </p:txBody>
      </p:sp>
      <p:sp>
        <p:nvSpPr>
          <p:cNvPr id="6" name="Footer Placeholder 5"/>
          <p:cNvSpPr>
            <a:spLocks noGrp="1"/>
          </p:cNvSpPr>
          <p:nvPr>
            <p:ph type="ftr" sz="quarter" idx="11"/>
          </p:nvPr>
        </p:nvSpPr>
        <p:spPr/>
        <p:txBody>
          <a:bodyPr/>
          <a:lstStyle/>
          <a:p>
            <a:endParaRPr>
              <a:solidFill>
                <a:prstClr val="black">
                  <a:lumMod val="75000"/>
                </a:prstClr>
              </a:solidFill>
            </a:endParaRPr>
          </a:p>
        </p:txBody>
      </p:sp>
      <p:sp>
        <p:nvSpPr>
          <p:cNvPr id="7" name="Slide Number Placeholder 6"/>
          <p:cNvSpPr>
            <a:spLocks noGrp="1"/>
          </p:cNvSpPr>
          <p:nvPr>
            <p:ph type="sldNum" sz="quarter" idx="12"/>
          </p:nvPr>
        </p:nvSpPr>
        <p:spPr/>
        <p:txBody>
          <a:bodyPr/>
          <a:lstStyle/>
          <a:p>
            <a:fld id="{0FF54DE5-C571-48E8-A5BC-B369434E2F44}" type="slidenum">
              <a:rPr>
                <a:solidFill>
                  <a:prstClr val="black">
                    <a:lumMod val="75000"/>
                  </a:prstClr>
                </a:solidFill>
              </a:rPr>
              <a:pPr/>
              <a:t>‹#›</a:t>
            </a:fld>
            <a:endParaRPr>
              <a:solidFill>
                <a:prstClr val="black">
                  <a:lumMod val="75000"/>
                </a:prstClr>
              </a:solidFill>
            </a:endParaRPr>
          </a:p>
        </p:txBody>
      </p:sp>
    </p:spTree>
    <p:extLst>
      <p:ext uri="{BB962C8B-B14F-4D97-AF65-F5344CB8AC3E}">
        <p14:creationId xmlns:p14="http://schemas.microsoft.com/office/powerpoint/2010/main" val="3371463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3" cy="1096962"/>
          </a:xfrm>
          <a:prstGeom prst="rect">
            <a:avLst/>
          </a:prstGeom>
        </p:spPr>
        <p:txBody>
          <a:bodyPr vert="horz" lIns="0" tIns="45720" rIns="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1104901" y="6356353"/>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endParaRPr lang="en-US">
              <a:solidFill>
                <a:prstClr val="black">
                  <a:lumMod val="75000"/>
                </a:prstClr>
              </a:solidFill>
            </a:endParaRPr>
          </a:p>
        </p:txBody>
      </p:sp>
      <p:sp>
        <p:nvSpPr>
          <p:cNvPr id="5" name="Footer Placeholder 4"/>
          <p:cNvSpPr>
            <a:spLocks noGrp="1"/>
          </p:cNvSpPr>
          <p:nvPr>
            <p:ph type="ftr" sz="quarter" idx="3"/>
          </p:nvPr>
        </p:nvSpPr>
        <p:spPr>
          <a:xfrm>
            <a:off x="2934459" y="6356350"/>
            <a:ext cx="6323083"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solidFill>
                <a:prstClr val="black">
                  <a:lumMod val="75000"/>
                </a:prstClr>
              </a:solidFill>
            </a:endParaRPr>
          </a:p>
        </p:txBody>
      </p:sp>
      <p:sp>
        <p:nvSpPr>
          <p:cNvPr id="6" name="Slide Number Placeholder 5"/>
          <p:cNvSpPr>
            <a:spLocks noGrp="1"/>
          </p:cNvSpPr>
          <p:nvPr>
            <p:ph type="sldNum" sz="quarter" idx="4"/>
          </p:nvPr>
        </p:nvSpPr>
        <p:spPr>
          <a:xfrm>
            <a:off x="9256783" y="6356353"/>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solidFill>
                  <a:prstClr val="black">
                    <a:lumMod val="75000"/>
                  </a:prstClr>
                </a:solidFill>
              </a:rPr>
              <a:pPr/>
              <a:t>‹#›</a:t>
            </a:fld>
            <a:endParaRPr lang="en-US">
              <a:solidFill>
                <a:prstClr val="black">
                  <a:lumMod val="75000"/>
                </a:prstClr>
              </a:solidFill>
            </a:endParaRPr>
          </a:p>
        </p:txBody>
      </p:sp>
      <p:grpSp>
        <p:nvGrpSpPr>
          <p:cNvPr id="15" name="Group 14"/>
          <p:cNvGrpSpPr/>
          <p:nvPr/>
        </p:nvGrpSpPr>
        <p:grpSpPr>
          <a:xfrm>
            <a:off x="1103376" y="1219203"/>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5224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Professional Practices in IT</a:t>
            </a:r>
            <a:br>
              <a:rPr lang="en-US" b="1" dirty="0"/>
            </a:br>
            <a:r>
              <a:rPr lang="en-US" sz="3200" b="1" dirty="0"/>
              <a:t>(HSS-301)</a:t>
            </a:r>
          </a:p>
        </p:txBody>
      </p:sp>
      <p:sp>
        <p:nvSpPr>
          <p:cNvPr id="3" name="Subtitle 2"/>
          <p:cNvSpPr>
            <a:spLocks noGrp="1"/>
          </p:cNvSpPr>
          <p:nvPr>
            <p:ph type="subTitle" idx="1"/>
          </p:nvPr>
        </p:nvSpPr>
        <p:spPr/>
        <p:txBody>
          <a:bodyPr/>
          <a:lstStyle/>
          <a:p>
            <a:r>
              <a:rPr lang="en-US" b="1">
                <a:solidFill>
                  <a:schemeClr val="tx1"/>
                </a:solidFill>
              </a:rPr>
              <a:t>Lecture 1</a:t>
            </a:r>
            <a:endParaRPr lang="en-US" b="1" dirty="0">
              <a:solidFill>
                <a:schemeClr val="tx1"/>
              </a:solidFill>
            </a:endParaRPr>
          </a:p>
        </p:txBody>
      </p:sp>
      <p:sp>
        <p:nvSpPr>
          <p:cNvPr id="5" name="Slide Number Placeholder 4"/>
          <p:cNvSpPr>
            <a:spLocks noGrp="1"/>
          </p:cNvSpPr>
          <p:nvPr>
            <p:ph type="sldNum" sz="quarter" idx="12"/>
          </p:nvPr>
        </p:nvSpPr>
        <p:spPr/>
        <p:txBody>
          <a:bodyPr/>
          <a:lstStyle/>
          <a:p>
            <a:endParaRPr lang="en-US" dirty="0">
              <a:solidFill>
                <a:prstClr val="black">
                  <a:lumMod val="20000"/>
                  <a:lumOff val="80000"/>
                </a:prstClr>
              </a:solidFill>
            </a:endParaRPr>
          </a:p>
        </p:txBody>
      </p:sp>
    </p:spTree>
    <p:extLst>
      <p:ext uri="{BB962C8B-B14F-4D97-AF65-F5344CB8AC3E}">
        <p14:creationId xmlns:p14="http://schemas.microsoft.com/office/powerpoint/2010/main" val="107484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solidFill>
                  <a:prstClr val="black">
                    <a:lumMod val="75000"/>
                  </a:prstClr>
                </a:solidFill>
              </a:rPr>
              <a:t>Ethics in Information Technology, Fourth Edition</a:t>
            </a:r>
            <a:endParaRPr lang="en-GB" sz="1800">
              <a:solidFill>
                <a:prstClr val="black">
                  <a:lumMod val="75000"/>
                </a:prstClr>
              </a:solidFill>
            </a:endParaRPr>
          </a:p>
        </p:txBody>
      </p:sp>
      <p:sp>
        <p:nvSpPr>
          <p:cNvPr id="21507" name="Slide Number Placeholder 4"/>
          <p:cNvSpPr>
            <a:spLocks noGrp="1"/>
          </p:cNvSpPr>
          <p:nvPr>
            <p:ph type="sldNum" sz="quarter" idx="11"/>
          </p:nvPr>
        </p:nvSpPr>
        <p:spPr>
          <a:noFill/>
        </p:spPr>
        <p:txBody>
          <a:bodyPr/>
          <a:lstStyle/>
          <a:p>
            <a:fld id="{34CC9E4E-4250-423D-8726-9A4F328E5B4D}" type="slidenum">
              <a:rPr lang="en-GB" smtClean="0">
                <a:solidFill>
                  <a:prstClr val="black">
                    <a:lumMod val="75000"/>
                  </a:prstClr>
                </a:solidFill>
              </a:rPr>
              <a:pPr/>
              <a:t>10</a:t>
            </a:fld>
            <a:endParaRPr lang="en-GB" sz="1800">
              <a:solidFill>
                <a:prstClr val="black">
                  <a:lumMod val="75000"/>
                </a:prstClr>
              </a:solidFill>
            </a:endParaRPr>
          </a:p>
        </p:txBody>
      </p:sp>
      <p:sp>
        <p:nvSpPr>
          <p:cNvPr id="21508" name="Rectangle 1"/>
          <p:cNvSpPr>
            <a:spLocks noGrp="1" noChangeArrowheads="1"/>
          </p:cNvSpPr>
          <p:nvPr>
            <p:ph type="title"/>
          </p:nvPr>
        </p:nvSpPr>
        <p:spPr>
          <a:xfrm>
            <a:off x="1981200" y="643593"/>
            <a:ext cx="8229600" cy="523220"/>
          </a:xfrm>
        </p:spPr>
        <p:txBody>
          <a:bodyPr>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What is Ethics?</a:t>
            </a:r>
          </a:p>
        </p:txBody>
      </p:sp>
      <p:sp>
        <p:nvSpPr>
          <p:cNvPr id="21509" name="Rectangle 2"/>
          <p:cNvSpPr>
            <a:spLocks noGrp="1" noChangeArrowheads="1"/>
          </p:cNvSpPr>
          <p:nvPr>
            <p:ph type="body" idx="1"/>
          </p:nvPr>
        </p:nvSpPr>
        <p:spPr>
          <a:xfrm>
            <a:off x="764275" y="1600201"/>
            <a:ext cx="9446525" cy="4933658"/>
          </a:xfrm>
        </p:spPr>
        <p:txBody>
          <a:bodyPr wrap="square">
            <a:spAutoFit/>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t>Moral code</a:t>
            </a:r>
          </a:p>
          <a:p>
            <a:pPr lvl="1" algn="just">
              <a:lnSpc>
                <a:spcPct val="150000"/>
              </a:lnSpc>
            </a:pPr>
            <a:r>
              <a:rPr lang="en-US" sz="2000" dirty="0" smtClean="0"/>
              <a:t>Personal </a:t>
            </a:r>
            <a:r>
              <a:rPr lang="en-US" sz="2000" dirty="0"/>
              <a:t>principles upon which an individual bases his or her </a:t>
            </a:r>
            <a:r>
              <a:rPr lang="en-US" sz="2000" dirty="0" smtClean="0"/>
              <a:t>decisions about </a:t>
            </a:r>
            <a:r>
              <a:rPr lang="en-US" sz="2000" dirty="0"/>
              <a:t>what is right and what is wrong. </a:t>
            </a:r>
            <a:endParaRPr lang="en-US" sz="2000" dirty="0" smtClean="0"/>
          </a:p>
          <a:p>
            <a:pPr lvl="1" algn="just">
              <a:lnSpc>
                <a:spcPct val="150000"/>
              </a:lnSpc>
            </a:pPr>
            <a:r>
              <a:rPr lang="en-US" sz="2000" dirty="0" smtClean="0"/>
              <a:t>They </a:t>
            </a:r>
            <a:r>
              <a:rPr lang="en-US" sz="2000" dirty="0"/>
              <a:t>are core beliefs formed and adhered </a:t>
            </a:r>
            <a:r>
              <a:rPr lang="en-US" sz="2000" dirty="0" smtClean="0"/>
              <a:t>to by </a:t>
            </a:r>
            <a:r>
              <a:rPr lang="en-US" sz="2000" dirty="0"/>
              <a:t>an individual. For example, many of us have a core belief that all people should </a:t>
            </a:r>
            <a:r>
              <a:rPr lang="en-US" sz="2000" dirty="0" smtClean="0"/>
              <a:t>be treated </a:t>
            </a:r>
            <a:r>
              <a:rPr lang="en-US" sz="2000" dirty="0"/>
              <a:t>with respect and this belief governs our actions toward others. </a:t>
            </a:r>
            <a:endParaRPr lang="en-US" sz="2000" dirty="0" smtClean="0"/>
          </a:p>
          <a:p>
            <a:pPr lvl="1" algn="just">
              <a:lnSpc>
                <a:spcPct val="150000"/>
              </a:lnSpc>
            </a:pPr>
            <a:r>
              <a:rPr lang="en-US" sz="2000" dirty="0" smtClean="0"/>
              <a:t>Your </a:t>
            </a:r>
            <a:r>
              <a:rPr lang="en-US" sz="2000" dirty="0"/>
              <a:t>moral </a:t>
            </a:r>
            <a:r>
              <a:rPr lang="en-US" sz="2000" dirty="0" smtClean="0"/>
              <a:t>principles are </a:t>
            </a:r>
            <a:r>
              <a:rPr lang="en-US" sz="2000" dirty="0"/>
              <a:t>statements of what you believe to be rules of right conduct. </a:t>
            </a:r>
            <a:endParaRPr lang="en-US" sz="2000" dirty="0" smtClean="0"/>
          </a:p>
          <a:p>
            <a:pPr lvl="1" algn="just">
              <a:lnSpc>
                <a:spcPct val="150000"/>
              </a:lnSpc>
            </a:pPr>
            <a:r>
              <a:rPr lang="en-US" sz="2000" dirty="0" smtClean="0"/>
              <a:t>As </a:t>
            </a:r>
            <a:r>
              <a:rPr lang="en-US" sz="2000" dirty="0"/>
              <a:t>a child, you </a:t>
            </a:r>
            <a:r>
              <a:rPr lang="en-US" sz="2000" dirty="0" smtClean="0"/>
              <a:t>may have </a:t>
            </a:r>
            <a:r>
              <a:rPr lang="en-US" sz="2000" dirty="0"/>
              <a:t>been taught not to lie, cheat, or steal.</a:t>
            </a:r>
            <a:endParaRPr lang="en-GB" sz="2000" dirty="0"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p:txBody>
      </p:sp>
    </p:spTree>
    <p:extLst>
      <p:ext uri="{BB962C8B-B14F-4D97-AF65-F5344CB8AC3E}">
        <p14:creationId xmlns:p14="http://schemas.microsoft.com/office/powerpoint/2010/main" val="29575747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3" cy="374176"/>
          </a:xfrm>
        </p:spPr>
        <p:txBody>
          <a:bodyPr>
            <a:normAutofit fontScale="90000"/>
          </a:bodyPr>
          <a:lstStyle/>
          <a:p>
            <a:endParaRPr lang="en-US" dirty="0"/>
          </a:p>
        </p:txBody>
      </p:sp>
      <p:sp>
        <p:nvSpPr>
          <p:cNvPr id="3" name="Content Placeholder 2"/>
          <p:cNvSpPr>
            <a:spLocks noGrp="1"/>
          </p:cNvSpPr>
          <p:nvPr>
            <p:ph idx="1"/>
          </p:nvPr>
        </p:nvSpPr>
        <p:spPr>
          <a:xfrm>
            <a:off x="1104900" y="1103694"/>
            <a:ext cx="9982200" cy="5435221"/>
          </a:xfrm>
        </p:spPr>
        <p:txBody>
          <a:bodyPr>
            <a:normAutofit lnSpcReduction="10000"/>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r>
              <a:rPr lang="en-US" dirty="0"/>
              <a:t>As children grow, they learn complicated tasks—such as walking, talking, swimming</a:t>
            </a:r>
            <a:r>
              <a:rPr lang="en-US" dirty="0" smtClean="0"/>
              <a:t>, riding </a:t>
            </a:r>
            <a:r>
              <a:rPr lang="en-US" dirty="0"/>
              <a:t>a bike, and writing the alphabet—that they perform out of habit for the rest </a:t>
            </a:r>
            <a:r>
              <a:rPr lang="en-US" dirty="0" smtClean="0"/>
              <a:t>of their </a:t>
            </a:r>
            <a:r>
              <a:rPr lang="en-US" dirty="0"/>
              <a:t>lives. </a:t>
            </a:r>
            <a:endParaRPr lang="en-US" dirty="0" smtClean="0"/>
          </a:p>
          <a:p>
            <a:r>
              <a:rPr lang="en-US" dirty="0" smtClean="0"/>
              <a:t>People </a:t>
            </a:r>
            <a:r>
              <a:rPr lang="en-US" dirty="0"/>
              <a:t>also develop habits that make it easier for them to choose between </a:t>
            </a:r>
            <a:r>
              <a:rPr lang="en-US" dirty="0" smtClean="0"/>
              <a:t>good and </a:t>
            </a:r>
            <a:r>
              <a:rPr lang="en-US" dirty="0"/>
              <a:t>bad.</a:t>
            </a:r>
            <a:endParaRPr lang="en-GB"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Morality</a:t>
            </a:r>
            <a:endParaRPr lang="en-GB"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Social conventions about right and wrong</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Widely shared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Form basis for an established consensus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Morality may vary by:</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Age and Cultural group</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Ethnic background and Religion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Life experiences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Education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Gender</a:t>
            </a:r>
            <a:endParaRPr lang="en-US" dirty="0"/>
          </a:p>
        </p:txBody>
      </p:sp>
      <p:sp>
        <p:nvSpPr>
          <p:cNvPr id="4" name="Slide Number Placeholder 3"/>
          <p:cNvSpPr>
            <a:spLocks noGrp="1"/>
          </p:cNvSpPr>
          <p:nvPr>
            <p:ph type="sldNum" sz="quarter" idx="12"/>
          </p:nvPr>
        </p:nvSpPr>
        <p:spPr/>
        <p:txBody>
          <a:bodyPr/>
          <a:lstStyle/>
          <a:p>
            <a:fld id="{0FF54DE5-C571-48E8-A5BC-B369434E2F44}" type="slidenum">
              <a:rPr lang="en-US" smtClean="0">
                <a:solidFill>
                  <a:prstClr val="black">
                    <a:lumMod val="75000"/>
                  </a:prstClr>
                </a:solidFill>
              </a:rPr>
              <a:pPr/>
              <a:t>11</a:t>
            </a:fld>
            <a:endParaRPr lang="en-US">
              <a:solidFill>
                <a:prstClr val="black">
                  <a:lumMod val="75000"/>
                </a:prstClr>
              </a:solidFill>
            </a:endParaRPr>
          </a:p>
        </p:txBody>
      </p:sp>
    </p:spTree>
    <p:extLst>
      <p:ext uri="{BB962C8B-B14F-4D97-AF65-F5344CB8AC3E}">
        <p14:creationId xmlns:p14="http://schemas.microsoft.com/office/powerpoint/2010/main" val="135086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solidFill>
                  <a:prstClr val="black">
                    <a:lumMod val="75000"/>
                  </a:prstClr>
                </a:solidFill>
              </a:rPr>
              <a:t>Ethics in Information Technology, Fourth Edition</a:t>
            </a:r>
            <a:endParaRPr lang="en-GB" sz="1800">
              <a:solidFill>
                <a:prstClr val="black">
                  <a:lumMod val="75000"/>
                </a:prstClr>
              </a:solidFill>
            </a:endParaRPr>
          </a:p>
        </p:txBody>
      </p:sp>
      <p:sp>
        <p:nvSpPr>
          <p:cNvPr id="22531" name="Slide Number Placeholder 4"/>
          <p:cNvSpPr>
            <a:spLocks noGrp="1"/>
          </p:cNvSpPr>
          <p:nvPr>
            <p:ph type="sldNum" sz="quarter" idx="11"/>
          </p:nvPr>
        </p:nvSpPr>
        <p:spPr>
          <a:noFill/>
        </p:spPr>
        <p:txBody>
          <a:bodyPr/>
          <a:lstStyle/>
          <a:p>
            <a:fld id="{BD3856FF-91C8-42BE-A03C-8414CDD40FE8}" type="slidenum">
              <a:rPr lang="en-GB" smtClean="0">
                <a:solidFill>
                  <a:prstClr val="black">
                    <a:lumMod val="75000"/>
                  </a:prstClr>
                </a:solidFill>
              </a:rPr>
              <a:pPr/>
              <a:t>12</a:t>
            </a:fld>
            <a:endParaRPr lang="en-GB" sz="1800">
              <a:solidFill>
                <a:prstClr val="black">
                  <a:lumMod val="75000"/>
                </a:prstClr>
              </a:solidFill>
            </a:endParaRPr>
          </a:p>
        </p:txBody>
      </p:sp>
      <p:sp>
        <p:nvSpPr>
          <p:cNvPr id="22532" name="Rectangle 1"/>
          <p:cNvSpPr>
            <a:spLocks noGrp="1" noChangeArrowheads="1"/>
          </p:cNvSpPr>
          <p:nvPr>
            <p:ph type="title"/>
          </p:nvPr>
        </p:nvSpPr>
        <p:spPr>
          <a:xfrm>
            <a:off x="1981200" y="651530"/>
            <a:ext cx="8229600" cy="523220"/>
          </a:xfrm>
        </p:spPr>
        <p:txBody>
          <a:bodyPr>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What is Ethics? (cont’d.)</a:t>
            </a:r>
          </a:p>
        </p:txBody>
      </p:sp>
      <p:sp>
        <p:nvSpPr>
          <p:cNvPr id="22533" name="Rectangle 2"/>
          <p:cNvSpPr>
            <a:spLocks noGrp="1" noChangeArrowheads="1"/>
          </p:cNvSpPr>
          <p:nvPr>
            <p:ph type="body" idx="1"/>
          </p:nvPr>
        </p:nvSpPr>
        <p:spPr>
          <a:xfrm>
            <a:off x="1981200" y="1600200"/>
            <a:ext cx="8229600" cy="3068532"/>
          </a:xfrm>
        </p:spPr>
        <p:txBody>
          <a:bodyPr>
            <a:spAutoFit/>
          </a:bodyPr>
          <a:lstStyle/>
          <a:p>
            <a:r>
              <a:rPr lang="en-US" b="1" dirty="0"/>
              <a:t>Ethics</a:t>
            </a:r>
            <a:r>
              <a:rPr lang="en-US" dirty="0"/>
              <a:t> is a code of behavior that is defined by the group to which an individual belongs.</a:t>
            </a:r>
          </a:p>
          <a:p>
            <a:r>
              <a:rPr lang="en-US" dirty="0"/>
              <a:t>Ethical behavior conforms to generally accepted norms, which may change over time </a:t>
            </a:r>
            <a:r>
              <a:rPr lang="en-US" dirty="0" smtClean="0"/>
              <a:t>to meet </a:t>
            </a:r>
            <a:r>
              <a:rPr lang="en-US" dirty="0"/>
              <a:t>the evolving needs of the society or a group of people who share similar laws, traditions</a:t>
            </a:r>
            <a:r>
              <a:rPr lang="en-US" dirty="0" smtClean="0"/>
              <a:t>, and </a:t>
            </a:r>
            <a:r>
              <a:rPr lang="en-US" dirty="0"/>
              <a:t>values that provide structure to enable them to live in an organized manner</a:t>
            </a:r>
            <a:r>
              <a:rPr lang="en-US" dirty="0" smtClean="0"/>
              <a:t>.</a:t>
            </a:r>
          </a:p>
          <a:p>
            <a:r>
              <a:rPr lang="en-US" dirty="0"/>
              <a:t>H</a:t>
            </a:r>
            <a:r>
              <a:rPr lang="en-US" dirty="0" smtClean="0"/>
              <a:t>elp </a:t>
            </a:r>
            <a:r>
              <a:rPr lang="en-US" dirty="0"/>
              <a:t>members of a group understand their roles and </a:t>
            </a:r>
            <a:r>
              <a:rPr lang="en-US" dirty="0" smtClean="0"/>
              <a:t>responsibilities</a:t>
            </a:r>
          </a:p>
          <a:p>
            <a:pPr lvl="1"/>
            <a:r>
              <a:rPr lang="en-US" sz="1800" dirty="0"/>
              <a:t>to achieve mutual benefits such as security, access to resources, and </a:t>
            </a:r>
            <a:r>
              <a:rPr lang="en-US" sz="1800" dirty="0" smtClean="0"/>
              <a:t>the pursuit </a:t>
            </a:r>
            <a:r>
              <a:rPr lang="en-US" sz="1800" dirty="0"/>
              <a:t>of life goals.</a:t>
            </a:r>
            <a:endParaRPr lang="en-GB" sz="1800" dirty="0"/>
          </a:p>
        </p:txBody>
      </p:sp>
    </p:spTree>
    <p:extLst>
      <p:ext uri="{BB962C8B-B14F-4D97-AF65-F5344CB8AC3E}">
        <p14:creationId xmlns:p14="http://schemas.microsoft.com/office/powerpoint/2010/main" val="9294064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solidFill>
                  <a:prstClr val="black">
                    <a:lumMod val="75000"/>
                  </a:prstClr>
                </a:solidFill>
              </a:rPr>
              <a:t>Ethics in Information Technology, Fourth Edition</a:t>
            </a:r>
            <a:endParaRPr lang="en-GB" sz="1800">
              <a:solidFill>
                <a:prstClr val="black">
                  <a:lumMod val="75000"/>
                </a:prstClr>
              </a:solidFill>
            </a:endParaRPr>
          </a:p>
        </p:txBody>
      </p:sp>
      <p:sp>
        <p:nvSpPr>
          <p:cNvPr id="23555" name="Slide Number Placeholder 4"/>
          <p:cNvSpPr>
            <a:spLocks noGrp="1"/>
          </p:cNvSpPr>
          <p:nvPr>
            <p:ph type="sldNum" sz="quarter" idx="11"/>
          </p:nvPr>
        </p:nvSpPr>
        <p:spPr>
          <a:noFill/>
        </p:spPr>
        <p:txBody>
          <a:bodyPr/>
          <a:lstStyle/>
          <a:p>
            <a:fld id="{1EFC3403-1272-47AB-9D32-2869BC1E4B11}" type="slidenum">
              <a:rPr lang="en-GB" smtClean="0">
                <a:solidFill>
                  <a:prstClr val="black">
                    <a:lumMod val="75000"/>
                  </a:prstClr>
                </a:solidFill>
              </a:rPr>
              <a:pPr/>
              <a:t>13</a:t>
            </a:fld>
            <a:endParaRPr lang="en-GB" sz="1800">
              <a:solidFill>
                <a:prstClr val="black">
                  <a:lumMod val="75000"/>
                </a:prstClr>
              </a:solidFill>
            </a:endParaRPr>
          </a:p>
        </p:txBody>
      </p:sp>
      <p:sp>
        <p:nvSpPr>
          <p:cNvPr id="23556" name="Rectangle 1"/>
          <p:cNvSpPr>
            <a:spLocks noGrp="1" noChangeArrowheads="1"/>
          </p:cNvSpPr>
          <p:nvPr>
            <p:ph type="title"/>
          </p:nvPr>
        </p:nvSpPr>
        <p:spPr>
          <a:xfrm>
            <a:off x="1981200" y="643593"/>
            <a:ext cx="8229600" cy="523220"/>
          </a:xfrm>
        </p:spPr>
        <p:txBody>
          <a:bodyPr>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Definition of Ethics</a:t>
            </a:r>
          </a:p>
        </p:txBody>
      </p:sp>
      <p:sp>
        <p:nvSpPr>
          <p:cNvPr id="23557" name="Rectangle 2"/>
          <p:cNvSpPr>
            <a:spLocks noGrp="1" noChangeArrowheads="1"/>
          </p:cNvSpPr>
          <p:nvPr>
            <p:ph type="body" idx="1"/>
          </p:nvPr>
        </p:nvSpPr>
        <p:spPr>
          <a:xfrm>
            <a:off x="313899" y="1600201"/>
            <a:ext cx="11723426" cy="4745915"/>
          </a:xfrm>
        </p:spPr>
        <p:txBody>
          <a:bodyPr wrap="square">
            <a:spAutoFit/>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Ethics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Set of beliefs about right and wrong </a:t>
            </a:r>
            <a:r>
              <a:rPr lang="en-US" dirty="0"/>
              <a:t>behavior</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Virtues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Habits that incline people to do what is </a:t>
            </a:r>
            <a:r>
              <a:rPr lang="en-GB" dirty="0" smtClean="0"/>
              <a:t>acceptable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Fairness, generosity, and loyalty</a:t>
            </a:r>
            <a:endParaRPr lang="en-GB"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Vices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Habits of unacceptable </a:t>
            </a:r>
            <a:r>
              <a:rPr lang="en-US" dirty="0" smtClean="0"/>
              <a:t>behavior</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vanity, greed, envy, and anger</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Virtues and vices define a personal value system</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Scheme of moral </a:t>
            </a:r>
            <a:r>
              <a:rPr lang="en-GB" dirty="0" smtClean="0"/>
              <a:t>values</a:t>
            </a:r>
          </a:p>
          <a:p>
            <a:pPr algn="just"/>
            <a:r>
              <a:rPr lang="en-US" dirty="0" smtClean="0"/>
              <a:t>Although </a:t>
            </a:r>
            <a:r>
              <a:rPr lang="en-US" dirty="0"/>
              <a:t>nearly everyone would agree that certain behaviors—such as lying </a:t>
            </a:r>
            <a:r>
              <a:rPr lang="en-US" dirty="0" smtClean="0"/>
              <a:t>and cheating—are </a:t>
            </a:r>
            <a:r>
              <a:rPr lang="en-US" dirty="0"/>
              <a:t>wrong, opinions about what constitutes right and wrong behaviors can </a:t>
            </a:r>
            <a:r>
              <a:rPr lang="en-US" dirty="0" smtClean="0"/>
              <a:t>vary dramatically</a:t>
            </a:r>
            <a:r>
              <a:rPr lang="en-US" dirty="0"/>
              <a:t>. For example, attitudes toward </a:t>
            </a:r>
            <a:r>
              <a:rPr lang="en-US" b="1" dirty="0"/>
              <a:t>software piracy</a:t>
            </a:r>
            <a:endParaRPr lang="en-GB" b="1" dirty="0"/>
          </a:p>
        </p:txBody>
      </p:sp>
    </p:spTree>
    <p:extLst>
      <p:ext uri="{BB962C8B-B14F-4D97-AF65-F5344CB8AC3E}">
        <p14:creationId xmlns:p14="http://schemas.microsoft.com/office/powerpoint/2010/main" val="34664479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There is widespread agreement on the immorality </a:t>
            </a:r>
            <a:r>
              <a:rPr lang="en-US" dirty="0" smtClean="0"/>
              <a:t>of murder</a:t>
            </a:r>
            <a:r>
              <a:rPr lang="en-US" dirty="0"/>
              <a:t>, theft, and arson, but other behaviors that are accepted in one culture </a:t>
            </a:r>
            <a:r>
              <a:rPr lang="en-US" dirty="0" smtClean="0"/>
              <a:t>might be </a:t>
            </a:r>
            <a:r>
              <a:rPr lang="en-US" dirty="0"/>
              <a:t>unacceptable in another. </a:t>
            </a:r>
            <a:endParaRPr lang="en-US" dirty="0" smtClean="0"/>
          </a:p>
          <a:p>
            <a:pPr algn="just"/>
            <a:r>
              <a:rPr lang="en-US" dirty="0" smtClean="0"/>
              <a:t>Even </a:t>
            </a:r>
            <a:r>
              <a:rPr lang="en-US" dirty="0"/>
              <a:t>within the same society, people can have strong </a:t>
            </a:r>
            <a:r>
              <a:rPr lang="en-US" dirty="0" smtClean="0"/>
              <a:t>disagreements over </a:t>
            </a:r>
            <a:r>
              <a:rPr lang="en-US" dirty="0"/>
              <a:t>important moral issues. </a:t>
            </a:r>
            <a:endParaRPr lang="en-US" dirty="0" smtClean="0"/>
          </a:p>
          <a:p>
            <a:pPr algn="just"/>
            <a:r>
              <a:rPr lang="en-US" dirty="0" smtClean="0"/>
              <a:t>In </a:t>
            </a:r>
            <a:r>
              <a:rPr lang="en-US" dirty="0"/>
              <a:t>the United States, for example, issues </a:t>
            </a:r>
            <a:r>
              <a:rPr lang="en-US" dirty="0" smtClean="0"/>
              <a:t>such as </a:t>
            </a:r>
            <a:r>
              <a:rPr lang="en-US" dirty="0"/>
              <a:t>abortion, stem cell research, the death penalty, same-sex marriage, </a:t>
            </a:r>
            <a:r>
              <a:rPr lang="en-US" dirty="0" smtClean="0"/>
              <a:t>marijuana usage</a:t>
            </a:r>
            <a:r>
              <a:rPr lang="en-US" dirty="0"/>
              <a:t>, and gun control are continuously debated, and people on both sides of </a:t>
            </a:r>
            <a:r>
              <a:rPr lang="en-US" dirty="0" smtClean="0"/>
              <a:t>these debates </a:t>
            </a:r>
            <a:r>
              <a:rPr lang="en-US" dirty="0"/>
              <a:t>feel that their arguments are on solid moral ground. </a:t>
            </a:r>
            <a:endParaRPr lang="en-US" dirty="0" smtClean="0"/>
          </a:p>
          <a:p>
            <a:pPr algn="just"/>
            <a:r>
              <a:rPr lang="en-US" dirty="0" smtClean="0"/>
              <a:t>The </a:t>
            </a:r>
            <a:r>
              <a:rPr lang="en-US" dirty="0"/>
              <a:t>reality is that </a:t>
            </a:r>
            <a:r>
              <a:rPr lang="en-US" dirty="0" smtClean="0"/>
              <a:t>the world </a:t>
            </a:r>
            <a:r>
              <a:rPr lang="en-US" dirty="0"/>
              <a:t>has many systems of beliefs about what is right and wrong, each with </a:t>
            </a:r>
            <a:r>
              <a:rPr lang="en-US" dirty="0" smtClean="0"/>
              <a:t>many proponents</a:t>
            </a:r>
            <a:r>
              <a:rPr lang="en-US" dirty="0"/>
              <a:t>.</a:t>
            </a:r>
          </a:p>
        </p:txBody>
      </p:sp>
      <p:sp>
        <p:nvSpPr>
          <p:cNvPr id="4" name="Slide Number Placeholder 3"/>
          <p:cNvSpPr>
            <a:spLocks noGrp="1"/>
          </p:cNvSpPr>
          <p:nvPr>
            <p:ph type="sldNum" sz="quarter" idx="12"/>
          </p:nvPr>
        </p:nvSpPr>
        <p:spPr/>
        <p:txBody>
          <a:bodyPr/>
          <a:lstStyle/>
          <a:p>
            <a:fld id="{0FF54DE5-C571-48E8-A5BC-B369434E2F44}" type="slidenum">
              <a:rPr lang="en-US" smtClean="0">
                <a:solidFill>
                  <a:prstClr val="black">
                    <a:lumMod val="75000"/>
                  </a:prstClr>
                </a:solidFill>
              </a:rPr>
              <a:pPr/>
              <a:t>14</a:t>
            </a:fld>
            <a:endParaRPr lang="en-US">
              <a:solidFill>
                <a:prstClr val="black">
                  <a:lumMod val="75000"/>
                </a:prstClr>
              </a:solidFill>
            </a:endParaRPr>
          </a:p>
        </p:txBody>
      </p:sp>
    </p:spTree>
    <p:extLst>
      <p:ext uri="{BB962C8B-B14F-4D97-AF65-F5344CB8AC3E}">
        <p14:creationId xmlns:p14="http://schemas.microsoft.com/office/powerpoint/2010/main" val="355422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a:t>Life is complex, and on occasion, you will encounter a situation in which the </a:t>
            </a:r>
            <a:r>
              <a:rPr lang="en-US" sz="2400" dirty="0" smtClean="0"/>
              <a:t>ethics of </a:t>
            </a:r>
            <a:r>
              <a:rPr lang="en-US" sz="2400" dirty="0"/>
              <a:t>the group to which you belong are in conflict with your morals</a:t>
            </a:r>
            <a:r>
              <a:rPr lang="en-US" sz="2400" dirty="0" smtClean="0"/>
              <a:t>, for example</a:t>
            </a:r>
          </a:p>
          <a:p>
            <a:pPr lvl="1" algn="just"/>
            <a:r>
              <a:rPr lang="en-US" sz="2000" dirty="0" smtClean="0"/>
              <a:t>The </a:t>
            </a:r>
            <a:r>
              <a:rPr lang="en-US" sz="2000" dirty="0"/>
              <a:t>ethics of the law profession demand that defense attorneys defend </a:t>
            </a:r>
            <a:r>
              <a:rPr lang="en-US" sz="2000" dirty="0" smtClean="0"/>
              <a:t>an accused </a:t>
            </a:r>
            <a:r>
              <a:rPr lang="en-US" sz="2000" dirty="0"/>
              <a:t>client to the best of their ability, even if they know that the </a:t>
            </a:r>
            <a:r>
              <a:rPr lang="en-US" sz="2000" dirty="0" smtClean="0"/>
              <a:t>client is </a:t>
            </a:r>
            <a:r>
              <a:rPr lang="en-US" sz="2000" dirty="0"/>
              <a:t>guilty of the most heinous and morally objectionable crime one </a:t>
            </a:r>
            <a:r>
              <a:rPr lang="en-US" sz="2000" dirty="0" smtClean="0"/>
              <a:t>could imagine.</a:t>
            </a:r>
          </a:p>
          <a:p>
            <a:pPr lvl="1" algn="just"/>
            <a:endParaRPr lang="en-US" sz="2000" dirty="0" smtClean="0"/>
          </a:p>
          <a:p>
            <a:pPr lvl="1" algn="just"/>
            <a:r>
              <a:rPr lang="en-US" sz="2000" dirty="0" smtClean="0"/>
              <a:t>The </a:t>
            </a:r>
            <a:r>
              <a:rPr lang="en-US" sz="2000" dirty="0"/>
              <a:t>ethical standards of the medical profession do not allow a doctor </a:t>
            </a:r>
            <a:r>
              <a:rPr lang="en-US" sz="2000" dirty="0" smtClean="0"/>
              <a:t>to euthanize </a:t>
            </a:r>
            <a:r>
              <a:rPr lang="en-US" sz="2000" dirty="0"/>
              <a:t>a patient, even at the patient’s request. However, the </a:t>
            </a:r>
            <a:r>
              <a:rPr lang="en-US" sz="2000" dirty="0" smtClean="0"/>
              <a:t>doctor may </a:t>
            </a:r>
            <a:r>
              <a:rPr lang="en-US" sz="2000" dirty="0"/>
              <a:t>personally believe that the patient has a right, based on the </a:t>
            </a:r>
            <a:r>
              <a:rPr lang="en-US" sz="2000" dirty="0" smtClean="0"/>
              <a:t>doctor’s own </a:t>
            </a:r>
            <a:r>
              <a:rPr lang="en-US" sz="2000" dirty="0"/>
              <a:t>morals.</a:t>
            </a:r>
          </a:p>
        </p:txBody>
      </p:sp>
      <p:sp>
        <p:nvSpPr>
          <p:cNvPr id="4" name="Slide Number Placeholder 3"/>
          <p:cNvSpPr>
            <a:spLocks noGrp="1"/>
          </p:cNvSpPr>
          <p:nvPr>
            <p:ph type="sldNum" sz="quarter" idx="12"/>
          </p:nvPr>
        </p:nvSpPr>
        <p:spPr/>
        <p:txBody>
          <a:bodyPr/>
          <a:lstStyle/>
          <a:p>
            <a:fld id="{0FF54DE5-C571-48E8-A5BC-B369434E2F44}" type="slidenum">
              <a:rPr lang="en-US" smtClean="0">
                <a:solidFill>
                  <a:prstClr val="black">
                    <a:lumMod val="75000"/>
                  </a:prstClr>
                </a:solidFill>
              </a:rPr>
              <a:pPr/>
              <a:t>15</a:t>
            </a:fld>
            <a:endParaRPr lang="en-US">
              <a:solidFill>
                <a:prstClr val="black">
                  <a:lumMod val="75000"/>
                </a:prstClr>
              </a:solidFill>
            </a:endParaRPr>
          </a:p>
        </p:txBody>
      </p:sp>
    </p:spTree>
    <p:extLst>
      <p:ext uri="{BB962C8B-B14F-4D97-AF65-F5344CB8AC3E}">
        <p14:creationId xmlns:p14="http://schemas.microsoft.com/office/powerpoint/2010/main" val="1074584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FF54DE5-C571-48E8-A5BC-B369434E2F44}" type="slidenum">
              <a:rPr lang="en-US" smtClean="0">
                <a:solidFill>
                  <a:prstClr val="black">
                    <a:lumMod val="75000"/>
                  </a:prstClr>
                </a:solidFill>
              </a:rPr>
              <a:pPr/>
              <a:t>16</a:t>
            </a:fld>
            <a:endParaRPr lang="en-US">
              <a:solidFill>
                <a:prstClr val="black">
                  <a:lumMod val="75000"/>
                </a:prstClr>
              </a:solidFill>
            </a:endParaRPr>
          </a:p>
        </p:txBody>
      </p:sp>
      <p:pic>
        <p:nvPicPr>
          <p:cNvPr id="5" name="Picture 4"/>
          <p:cNvPicPr>
            <a:picLocks noChangeAspect="1"/>
          </p:cNvPicPr>
          <p:nvPr/>
        </p:nvPicPr>
        <p:blipFill>
          <a:blip r:embed="rId2"/>
          <a:stretch>
            <a:fillRect/>
          </a:stretch>
        </p:blipFill>
        <p:spPr>
          <a:xfrm>
            <a:off x="2844763" y="322391"/>
            <a:ext cx="6500955" cy="5849809"/>
          </a:xfrm>
          <a:prstGeom prst="rect">
            <a:avLst/>
          </a:prstGeom>
        </p:spPr>
      </p:pic>
    </p:spTree>
    <p:extLst>
      <p:ext uri="{BB962C8B-B14F-4D97-AF65-F5344CB8AC3E}">
        <p14:creationId xmlns:p14="http://schemas.microsoft.com/office/powerpoint/2010/main" val="258555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solidFill>
                  <a:prstClr val="black">
                    <a:lumMod val="75000"/>
                  </a:prstClr>
                </a:solidFill>
              </a:rPr>
              <a:t>Ethics in Information Technology, Fourth Edition</a:t>
            </a:r>
            <a:endParaRPr lang="en-GB" sz="1800">
              <a:solidFill>
                <a:prstClr val="black">
                  <a:lumMod val="75000"/>
                </a:prstClr>
              </a:solidFill>
            </a:endParaRPr>
          </a:p>
        </p:txBody>
      </p:sp>
      <p:sp>
        <p:nvSpPr>
          <p:cNvPr id="24579" name="Slide Number Placeholder 4"/>
          <p:cNvSpPr>
            <a:spLocks noGrp="1"/>
          </p:cNvSpPr>
          <p:nvPr>
            <p:ph type="sldNum" sz="quarter" idx="11"/>
          </p:nvPr>
        </p:nvSpPr>
        <p:spPr>
          <a:noFill/>
        </p:spPr>
        <p:txBody>
          <a:bodyPr/>
          <a:lstStyle/>
          <a:p>
            <a:fld id="{58B90CE8-C136-4029-AF41-96FD788DA421}" type="slidenum">
              <a:rPr lang="en-GB" smtClean="0">
                <a:solidFill>
                  <a:prstClr val="black">
                    <a:lumMod val="75000"/>
                  </a:prstClr>
                </a:solidFill>
              </a:rPr>
              <a:pPr/>
              <a:t>17</a:t>
            </a:fld>
            <a:endParaRPr lang="en-GB" sz="1800">
              <a:solidFill>
                <a:prstClr val="black">
                  <a:lumMod val="75000"/>
                </a:prstClr>
              </a:solidFill>
            </a:endParaRPr>
          </a:p>
        </p:txBody>
      </p:sp>
      <p:sp>
        <p:nvSpPr>
          <p:cNvPr id="24580" name="Rectangle 1"/>
          <p:cNvSpPr>
            <a:spLocks noGrp="1" noChangeArrowheads="1"/>
          </p:cNvSpPr>
          <p:nvPr>
            <p:ph type="title"/>
          </p:nvPr>
        </p:nvSpPr>
        <p:spPr>
          <a:xfrm>
            <a:off x="1981200" y="643593"/>
            <a:ext cx="8229600" cy="523220"/>
          </a:xfrm>
        </p:spPr>
        <p:txBody>
          <a:bodyPr>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The Importance of Integrity</a:t>
            </a:r>
          </a:p>
        </p:txBody>
      </p:sp>
      <p:sp>
        <p:nvSpPr>
          <p:cNvPr id="24581" name="Rectangle 2"/>
          <p:cNvSpPr>
            <a:spLocks noGrp="1" noChangeArrowheads="1"/>
          </p:cNvSpPr>
          <p:nvPr>
            <p:ph type="body" idx="1"/>
          </p:nvPr>
        </p:nvSpPr>
        <p:spPr>
          <a:xfrm>
            <a:off x="131928" y="1314969"/>
            <a:ext cx="11928143" cy="4228850"/>
          </a:xfrm>
        </p:spPr>
        <p:txBody>
          <a:bodyPr wrap="square">
            <a:spAutoFit/>
          </a:bodyPr>
          <a:lstStyle/>
          <a:p>
            <a:pPr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Integrity is a </a:t>
            </a:r>
            <a:r>
              <a:rPr lang="en-GB" dirty="0" smtClean="0"/>
              <a:t>keystone </a:t>
            </a:r>
            <a:r>
              <a:rPr lang="en-GB" dirty="0"/>
              <a:t>of ethical </a:t>
            </a:r>
            <a:r>
              <a:rPr lang="en-GB" dirty="0" err="1"/>
              <a:t>behavior</a:t>
            </a:r>
            <a:endParaRPr lang="en-GB" dirty="0"/>
          </a:p>
          <a:p>
            <a:pPr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People with integrity: </a:t>
            </a:r>
          </a:p>
          <a:p>
            <a:pPr lvl="1"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t>Act in accordance with a personal code of principles</a:t>
            </a:r>
          </a:p>
          <a:p>
            <a:pPr lvl="1"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a:t>Extend to all the same respect and </a:t>
            </a:r>
            <a:r>
              <a:rPr lang="en-GB" sz="1800" dirty="0" smtClean="0"/>
              <a:t>consideration</a:t>
            </a:r>
          </a:p>
          <a:p>
            <a:pPr lvl="1"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dirty="0" smtClean="0"/>
              <a:t>Apply </a:t>
            </a:r>
            <a:r>
              <a:rPr lang="en-GB" sz="1800" dirty="0"/>
              <a:t>the same moral standards in all </a:t>
            </a:r>
            <a:r>
              <a:rPr lang="en-GB" sz="1800" dirty="0"/>
              <a:t>situations. </a:t>
            </a:r>
            <a:r>
              <a:rPr lang="en-US" sz="1800" dirty="0"/>
              <a:t>C</a:t>
            </a:r>
            <a:r>
              <a:rPr lang="en-US" sz="1800" dirty="0" smtClean="0"/>
              <a:t>onsistency </a:t>
            </a:r>
            <a:r>
              <a:rPr lang="en-US" sz="1800" dirty="0"/>
              <a:t>can be </a:t>
            </a:r>
            <a:r>
              <a:rPr lang="en-US" sz="1800" dirty="0"/>
              <a:t>difficult in a situation that conflicts </a:t>
            </a:r>
            <a:r>
              <a:rPr lang="en-US" sz="1800" dirty="0"/>
              <a:t>with your </a:t>
            </a:r>
            <a:r>
              <a:rPr lang="en-US" sz="1800" dirty="0" smtClean="0"/>
              <a:t>moral </a:t>
            </a:r>
            <a:r>
              <a:rPr lang="en-US" dirty="0" smtClean="0"/>
              <a:t>standards.</a:t>
            </a:r>
            <a:endParaRPr lang="en-GB" sz="4800" dirty="0"/>
          </a:p>
          <a:p>
            <a:pPr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For example, </a:t>
            </a:r>
            <a:r>
              <a:rPr lang="en-US" dirty="0" smtClean="0"/>
              <a:t>if </a:t>
            </a:r>
            <a:r>
              <a:rPr lang="en-US" dirty="0"/>
              <a:t>your employer insists that, due to budget constraints, you do not report the overtime hours that you have worked, a moral conflict arises. You can do as your employer requests or you can insist on being fairly compensated, but you cannot do both. In this situation, you may be forced to compromise one of your principles and act with an apparent lack of integrity.</a:t>
            </a:r>
            <a:endParaRPr lang="en-GB" dirty="0"/>
          </a:p>
          <a:p>
            <a:pPr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Lack </a:t>
            </a:r>
            <a:r>
              <a:rPr lang="en-GB" dirty="0"/>
              <a:t>of integrity emerges if you apply moral standards differently according to situation or people </a:t>
            </a:r>
            <a:r>
              <a:rPr lang="en-GB" dirty="0" smtClean="0"/>
              <a:t>involved. For example: tel</a:t>
            </a:r>
            <a:r>
              <a:rPr lang="en-GB" dirty="0" smtClean="0"/>
              <a:t>l lie to spare pain of friend but can not lie in business losses</a:t>
            </a:r>
            <a:endParaRPr lang="en-GB" dirty="0"/>
          </a:p>
        </p:txBody>
      </p:sp>
    </p:spTree>
    <p:extLst>
      <p:ext uri="{BB962C8B-B14F-4D97-AF65-F5344CB8AC3E}">
        <p14:creationId xmlns:p14="http://schemas.microsoft.com/office/powerpoint/2010/main" val="32229196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GB" sz="2400" dirty="0"/>
              <a:t>Many ethical dilemmas are not as simple as right versus wrong </a:t>
            </a:r>
            <a:r>
              <a:rPr lang="en-US" sz="2400" dirty="0"/>
              <a:t>but involve choices between right versus right</a:t>
            </a:r>
            <a:endParaRPr lang="en-GB" sz="2400" dirty="0"/>
          </a:p>
          <a:p>
            <a:pPr lvl="1" algn="just"/>
            <a:r>
              <a:rPr lang="en-US" sz="2000" dirty="0" smtClean="0"/>
              <a:t>As </a:t>
            </a:r>
            <a:r>
              <a:rPr lang="en-US" sz="2000" dirty="0"/>
              <a:t>an example, for some people it is “right</a:t>
            </a:r>
            <a:r>
              <a:rPr lang="en-US" sz="2000" dirty="0" smtClean="0"/>
              <a:t>” to </a:t>
            </a:r>
            <a:r>
              <a:rPr lang="en-US" sz="2000" dirty="0"/>
              <a:t>protect the Alaskan wildlife from being spoiled and also “right” to find new sources </a:t>
            </a:r>
            <a:r>
              <a:rPr lang="en-US" sz="2000" dirty="0" smtClean="0"/>
              <a:t>of oil </a:t>
            </a:r>
            <a:r>
              <a:rPr lang="en-US" sz="2000" dirty="0"/>
              <a:t>to maintain U.S. oil reserves, but how do they balance these two concerns?</a:t>
            </a:r>
            <a:endParaRPr lang="en-US" sz="2000" dirty="0"/>
          </a:p>
        </p:txBody>
      </p:sp>
      <p:sp>
        <p:nvSpPr>
          <p:cNvPr id="4" name="Slide Number Placeholder 3"/>
          <p:cNvSpPr>
            <a:spLocks noGrp="1"/>
          </p:cNvSpPr>
          <p:nvPr>
            <p:ph type="sldNum" sz="quarter" idx="12"/>
          </p:nvPr>
        </p:nvSpPr>
        <p:spPr/>
        <p:txBody>
          <a:bodyPr/>
          <a:lstStyle/>
          <a:p>
            <a:fld id="{0FF54DE5-C571-48E8-A5BC-B369434E2F44}" type="slidenum">
              <a:rPr lang="en-US" smtClean="0">
                <a:solidFill>
                  <a:prstClr val="black">
                    <a:lumMod val="75000"/>
                  </a:prstClr>
                </a:solidFill>
              </a:rPr>
              <a:pPr/>
              <a:t>18</a:t>
            </a:fld>
            <a:endParaRPr lang="en-US">
              <a:solidFill>
                <a:prstClr val="black">
                  <a:lumMod val="75000"/>
                </a:prstClr>
              </a:solidFill>
            </a:endParaRPr>
          </a:p>
        </p:txBody>
      </p:sp>
    </p:spTree>
    <p:extLst>
      <p:ext uri="{BB962C8B-B14F-4D97-AF65-F5344CB8AC3E}">
        <p14:creationId xmlns:p14="http://schemas.microsoft.com/office/powerpoint/2010/main" val="196674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t>The Difference Between Morals, </a:t>
            </a:r>
            <a:br>
              <a:rPr lang="en-US"/>
            </a:br>
            <a:r>
              <a:rPr lang="en-US"/>
              <a:t>Ethics, and Laws</a:t>
            </a:r>
          </a:p>
        </p:txBody>
      </p:sp>
      <p:sp>
        <p:nvSpPr>
          <p:cNvPr id="25603" name="Content Placeholder 2"/>
          <p:cNvSpPr>
            <a:spLocks noGrp="1"/>
          </p:cNvSpPr>
          <p:nvPr>
            <p:ph idx="1"/>
          </p:nvPr>
        </p:nvSpPr>
        <p:spPr/>
        <p:txBody>
          <a:bodyPr>
            <a:normAutofit/>
          </a:bodyPr>
          <a:lstStyle/>
          <a:p>
            <a:pPr eaLnBrk="1" hangingPunct="1"/>
            <a:r>
              <a:rPr lang="en-US" dirty="0"/>
              <a:t>Morals: one’s personal beliefs about right and wrong</a:t>
            </a:r>
          </a:p>
          <a:p>
            <a:pPr eaLnBrk="1" hangingPunct="1"/>
            <a:r>
              <a:rPr lang="en-US" dirty="0"/>
              <a:t>Ethics: standards or codes of behavior expected of an individual by a group</a:t>
            </a:r>
          </a:p>
          <a:p>
            <a:pPr eaLnBrk="1" hangingPunct="1"/>
            <a:r>
              <a:rPr lang="en-US" dirty="0"/>
              <a:t>Law: system of rules that tells us what we can and cannot do</a:t>
            </a:r>
          </a:p>
          <a:p>
            <a:r>
              <a:rPr lang="en-US" dirty="0" smtClean="0"/>
              <a:t>Sometimes </a:t>
            </a:r>
            <a:r>
              <a:rPr lang="en-US" dirty="0"/>
              <a:t>the laws of these various </a:t>
            </a:r>
            <a:r>
              <a:rPr lang="en-US" dirty="0" smtClean="0"/>
              <a:t>jurisdictions are </a:t>
            </a:r>
            <a:r>
              <a:rPr lang="en-US" dirty="0"/>
              <a:t>in conflict, creating confusion and uncertainty. In addition, laws are not </a:t>
            </a:r>
            <a:r>
              <a:rPr lang="en-US" dirty="0" smtClean="0"/>
              <a:t>static.</a:t>
            </a:r>
          </a:p>
          <a:p>
            <a:r>
              <a:rPr lang="en-US" dirty="0"/>
              <a:t>Legal acts are acts that conform to the law. Moral acts conform to what an </a:t>
            </a:r>
            <a:r>
              <a:rPr lang="en-US" dirty="0" smtClean="0"/>
              <a:t>individual believes </a:t>
            </a:r>
            <a:r>
              <a:rPr lang="en-US" dirty="0"/>
              <a:t>to be the right thing to do. Laws can proclaim an act as legal, although many </a:t>
            </a:r>
            <a:r>
              <a:rPr lang="en-US" dirty="0" smtClean="0"/>
              <a:t>people may </a:t>
            </a:r>
            <a:r>
              <a:rPr lang="en-US" dirty="0"/>
              <a:t>consider the act immoral—for example, abortion</a:t>
            </a:r>
            <a:r>
              <a:rPr lang="en-US" dirty="0" smtClean="0"/>
              <a:t>.</a:t>
            </a:r>
          </a:p>
          <a:p>
            <a:r>
              <a:rPr lang="en-US" dirty="0"/>
              <a:t>Laws may also proclaim an act as illegal, although many people may consider the act moral—for example, using marijuana to relieve stress and nausea for people undergoing chemotherapy treatment for cancer.</a:t>
            </a:r>
          </a:p>
          <a:p>
            <a:endParaRPr lang="en-US" dirty="0"/>
          </a:p>
        </p:txBody>
      </p:sp>
      <p:sp>
        <p:nvSpPr>
          <p:cNvPr id="25604" name="Footer Placeholder 3"/>
          <p:cNvSpPr>
            <a:spLocks noGrp="1"/>
          </p:cNvSpPr>
          <p:nvPr>
            <p:ph type="ftr" sz="quarter" idx="10"/>
          </p:nvPr>
        </p:nvSpPr>
        <p:spPr>
          <a:noFill/>
        </p:spPr>
        <p:txBody>
          <a:bodyPr/>
          <a:lstStyle/>
          <a:p>
            <a:r>
              <a:rPr lang="en-US">
                <a:solidFill>
                  <a:prstClr val="black">
                    <a:lumMod val="75000"/>
                  </a:prstClr>
                </a:solidFill>
              </a:rPr>
              <a:t>Ethics in Information Technology, Fourth Edition</a:t>
            </a:r>
            <a:endParaRPr lang="en-GB" sz="1800">
              <a:solidFill>
                <a:prstClr val="black">
                  <a:lumMod val="75000"/>
                </a:prstClr>
              </a:solidFill>
            </a:endParaRPr>
          </a:p>
        </p:txBody>
      </p:sp>
      <p:sp>
        <p:nvSpPr>
          <p:cNvPr id="25605" name="Slide Number Placeholder 4"/>
          <p:cNvSpPr>
            <a:spLocks noGrp="1"/>
          </p:cNvSpPr>
          <p:nvPr>
            <p:ph type="sldNum" sz="quarter" idx="11"/>
          </p:nvPr>
        </p:nvSpPr>
        <p:spPr>
          <a:noFill/>
        </p:spPr>
        <p:txBody>
          <a:bodyPr/>
          <a:lstStyle/>
          <a:p>
            <a:fld id="{68F1D642-FDA1-4CA3-BFBF-DB13EBA9EAB1}" type="slidenum">
              <a:rPr lang="en-GB" smtClean="0">
                <a:solidFill>
                  <a:prstClr val="black">
                    <a:lumMod val="75000"/>
                  </a:prstClr>
                </a:solidFill>
              </a:rPr>
              <a:pPr/>
              <a:t>19</a:t>
            </a:fld>
            <a:endParaRPr lang="en-GB" sz="1800">
              <a:solidFill>
                <a:prstClr val="black">
                  <a:lumMod val="75000"/>
                </a:prstClr>
              </a:solidFill>
            </a:endParaRPr>
          </a:p>
        </p:txBody>
      </p:sp>
    </p:spTree>
    <p:extLst>
      <p:ext uri="{BB962C8B-B14F-4D97-AF65-F5344CB8AC3E}">
        <p14:creationId xmlns:p14="http://schemas.microsoft.com/office/powerpoint/2010/main" val="133362678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Information</a:t>
            </a:r>
          </a:p>
        </p:txBody>
      </p:sp>
      <p:sp>
        <p:nvSpPr>
          <p:cNvPr id="3" name="Content Placeholder 2"/>
          <p:cNvSpPr>
            <a:spLocks noGrp="1"/>
          </p:cNvSpPr>
          <p:nvPr>
            <p:ph idx="1"/>
          </p:nvPr>
        </p:nvSpPr>
        <p:spPr/>
        <p:txBody>
          <a:bodyPr>
            <a:normAutofit/>
          </a:bodyPr>
          <a:lstStyle/>
          <a:p>
            <a:r>
              <a:rPr lang="en-US" dirty="0"/>
              <a:t>Course Code: </a:t>
            </a:r>
          </a:p>
          <a:p>
            <a:pPr marL="457200" lvl="1" indent="0">
              <a:buNone/>
            </a:pPr>
            <a:r>
              <a:rPr lang="en-US" dirty="0"/>
              <a:t>    		HSS-301</a:t>
            </a:r>
          </a:p>
          <a:p>
            <a:r>
              <a:rPr lang="en-US" dirty="0"/>
              <a:t>Course Name</a:t>
            </a:r>
          </a:p>
          <a:p>
            <a:pPr marL="457200" lvl="1" indent="0">
              <a:buNone/>
            </a:pPr>
            <a:r>
              <a:rPr lang="en-US" dirty="0"/>
              <a:t>		Professional Practices in IT</a:t>
            </a:r>
          </a:p>
          <a:p>
            <a:r>
              <a:rPr lang="en-US" dirty="0"/>
              <a:t>Course Objective:</a:t>
            </a:r>
          </a:p>
          <a:p>
            <a:pPr marL="457200" lvl="1" indent="0" algn="just">
              <a:buNone/>
            </a:pPr>
            <a:r>
              <a:rPr lang="en-US" dirty="0"/>
              <a:t>The objective  of the course is to make students aware of their professional responsibilities when they will work in IT sector. The course will teach students about the historical, social, ethical, economical and professional issues related to IT profession. </a:t>
            </a:r>
          </a:p>
          <a:p>
            <a:endParaRPr lang="en-US" dirty="0"/>
          </a:p>
        </p:txBody>
      </p:sp>
      <p:sp>
        <p:nvSpPr>
          <p:cNvPr id="5" name="Slide Number Placeholder 4"/>
          <p:cNvSpPr>
            <a:spLocks noGrp="1"/>
          </p:cNvSpPr>
          <p:nvPr>
            <p:ph type="sldNum" sz="quarter" idx="12"/>
          </p:nvPr>
        </p:nvSpPr>
        <p:spPr/>
        <p:txBody>
          <a:bodyPr/>
          <a:lstStyle/>
          <a:p>
            <a:pPr algn="ctr"/>
            <a:fld id="{BB2FDC47-7FED-4F80-BD0E-F60EF9774D34}" type="slidenum">
              <a:rPr lang="en-US" smtClean="0">
                <a:solidFill>
                  <a:prstClr val="black">
                    <a:lumMod val="75000"/>
                  </a:prstClr>
                </a:solidFill>
              </a:rPr>
              <a:pPr algn="ctr"/>
              <a:t>2</a:t>
            </a:fld>
            <a:endParaRPr lang="en-US" dirty="0">
              <a:solidFill>
                <a:prstClr val="black">
                  <a:lumMod val="75000"/>
                </a:prstClr>
              </a:solidFill>
            </a:endParaRPr>
          </a:p>
        </p:txBody>
      </p:sp>
    </p:spTree>
    <p:extLst>
      <p:ext uri="{BB962C8B-B14F-4D97-AF65-F5344CB8AC3E}">
        <p14:creationId xmlns:p14="http://schemas.microsoft.com/office/powerpoint/2010/main" val="262100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F54DE5-C571-48E8-A5BC-B369434E2F44}" type="slidenum">
              <a:rPr lang="en-US" smtClean="0">
                <a:solidFill>
                  <a:prstClr val="black">
                    <a:lumMod val="75000"/>
                  </a:prstClr>
                </a:solidFill>
              </a:rPr>
              <a:pPr/>
              <a:t>20</a:t>
            </a:fld>
            <a:endParaRPr lang="en-US">
              <a:solidFill>
                <a:prstClr val="black">
                  <a:lumMod val="75000"/>
                </a:prstClr>
              </a:solidFill>
            </a:endParaRPr>
          </a:p>
        </p:txBody>
      </p:sp>
      <p:sp>
        <p:nvSpPr>
          <p:cNvPr id="3" name="Content Placeholder 2"/>
          <p:cNvSpPr>
            <a:spLocks noGrp="1"/>
          </p:cNvSpPr>
          <p:nvPr>
            <p:ph idx="1"/>
          </p:nvPr>
        </p:nvSpPr>
        <p:spPr>
          <a:xfrm>
            <a:off x="272955" y="1600200"/>
            <a:ext cx="7151427" cy="4572000"/>
          </a:xfrm>
        </p:spPr>
        <p:txBody>
          <a:bodyPr>
            <a:normAutofit/>
          </a:bodyPr>
          <a:lstStyle/>
          <a:p>
            <a:pPr algn="just"/>
            <a:r>
              <a:rPr lang="en-US" dirty="0" smtClean="0"/>
              <a:t>Laws </a:t>
            </a:r>
            <a:r>
              <a:rPr lang="en-US" dirty="0"/>
              <a:t>raise important and complex issues concerning equality, fairness, and justice</a:t>
            </a:r>
            <a:r>
              <a:rPr lang="en-US" dirty="0" smtClean="0"/>
              <a:t>, but </a:t>
            </a:r>
            <a:r>
              <a:rPr lang="en-US" dirty="0"/>
              <a:t>do not provide a complete guide to ethical behavior. </a:t>
            </a:r>
            <a:r>
              <a:rPr lang="en-US" dirty="0" smtClean="0"/>
              <a:t>Just </a:t>
            </a:r>
            <a:r>
              <a:rPr lang="en-US" dirty="0"/>
              <a:t>because an activity is </a:t>
            </a:r>
            <a:r>
              <a:rPr lang="en-US" dirty="0" smtClean="0"/>
              <a:t>defined as </a:t>
            </a:r>
            <a:r>
              <a:rPr lang="en-US" dirty="0"/>
              <a:t>legal does not mean that it is ethical (see Figure 1-2). </a:t>
            </a:r>
            <a:endParaRPr lang="en-US" dirty="0" smtClean="0"/>
          </a:p>
          <a:p>
            <a:pPr algn="just"/>
            <a:endParaRPr lang="en-US" dirty="0" smtClean="0"/>
          </a:p>
          <a:p>
            <a:pPr algn="just"/>
            <a:r>
              <a:rPr lang="en-US" dirty="0" smtClean="0"/>
              <a:t>As </a:t>
            </a:r>
            <a:r>
              <a:rPr lang="en-US" dirty="0"/>
              <a:t>a result, practitioners in </a:t>
            </a:r>
            <a:r>
              <a:rPr lang="en-US" b="1" i="1" dirty="0" smtClean="0"/>
              <a:t>many professions </a:t>
            </a:r>
            <a:r>
              <a:rPr lang="en-US" b="1" i="1" dirty="0"/>
              <a:t>subscribe to a code of ethics that states the principles and core values</a:t>
            </a:r>
            <a:r>
              <a:rPr lang="en-US" dirty="0"/>
              <a:t> that </a:t>
            </a:r>
            <a:r>
              <a:rPr lang="en-US" dirty="0" smtClean="0"/>
              <a:t>are essential </a:t>
            </a:r>
            <a:r>
              <a:rPr lang="en-US" dirty="0"/>
              <a:t>to their work and, therefore, govern their behavior. </a:t>
            </a:r>
            <a:endParaRPr lang="en-US" dirty="0" smtClean="0"/>
          </a:p>
          <a:p>
            <a:pPr lvl="1" algn="just"/>
            <a:r>
              <a:rPr lang="en-US" sz="1800" dirty="0" smtClean="0"/>
              <a:t>The </a:t>
            </a:r>
            <a:r>
              <a:rPr lang="en-US" sz="1800" dirty="0"/>
              <a:t>code can become a </a:t>
            </a:r>
            <a:r>
              <a:rPr lang="en-US" sz="1800" dirty="0" smtClean="0"/>
              <a:t>reference point </a:t>
            </a:r>
            <a:r>
              <a:rPr lang="en-US" sz="1800" dirty="0"/>
              <a:t>for helping an individual determine what is legal and what is ethical; however</a:t>
            </a:r>
            <a:r>
              <a:rPr lang="en-US" sz="1800" dirty="0" smtClean="0"/>
              <a:t>, an </a:t>
            </a:r>
            <a:r>
              <a:rPr lang="en-US" sz="1800" dirty="0"/>
              <a:t>individual will also be guided by his or her set of morals.</a:t>
            </a:r>
          </a:p>
        </p:txBody>
      </p:sp>
      <p:pic>
        <p:nvPicPr>
          <p:cNvPr id="5" name="Picture 4"/>
          <p:cNvPicPr>
            <a:picLocks noChangeAspect="1"/>
          </p:cNvPicPr>
          <p:nvPr/>
        </p:nvPicPr>
        <p:blipFill>
          <a:blip r:embed="rId2"/>
          <a:stretch>
            <a:fillRect/>
          </a:stretch>
        </p:blipFill>
        <p:spPr>
          <a:xfrm>
            <a:off x="7668619" y="1501253"/>
            <a:ext cx="4364328" cy="3916907"/>
          </a:xfrm>
          <a:prstGeom prst="rect">
            <a:avLst/>
          </a:prstGeom>
        </p:spPr>
      </p:pic>
    </p:spTree>
    <p:extLst>
      <p:ext uri="{BB962C8B-B14F-4D97-AF65-F5344CB8AC3E}">
        <p14:creationId xmlns:p14="http://schemas.microsoft.com/office/powerpoint/2010/main" val="295937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dirty="0"/>
              <a:t>C R I T I C A L T H I N K I N G E X E R C I S E : L E G A L V E R S U S</a:t>
            </a:r>
            <a:br>
              <a:rPr lang="pt-BR" dirty="0"/>
            </a:br>
            <a:r>
              <a:rPr lang="pt-BR" dirty="0"/>
              <a:t>E T H I C A L</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400" dirty="0"/>
              <a:t>Give an example of an action that fits in each of the four quadrants of the legal </a:t>
            </a:r>
            <a:r>
              <a:rPr lang="en-US" sz="2400" dirty="0" smtClean="0"/>
              <a:t>versus ethical </a:t>
            </a:r>
            <a:r>
              <a:rPr lang="en-US" sz="2400" dirty="0"/>
              <a:t>chart shown in Figure 1-2—ethical and legal, ethical and illegal, unethical </a:t>
            </a:r>
            <a:r>
              <a:rPr lang="en-US" sz="2400" dirty="0" smtClean="0"/>
              <a:t>and illegal</a:t>
            </a:r>
            <a:r>
              <a:rPr lang="en-US" sz="2400" dirty="0"/>
              <a:t>, and unethical and legal.</a:t>
            </a:r>
          </a:p>
        </p:txBody>
      </p:sp>
      <p:sp>
        <p:nvSpPr>
          <p:cNvPr id="4" name="Slide Number Placeholder 3"/>
          <p:cNvSpPr>
            <a:spLocks noGrp="1"/>
          </p:cNvSpPr>
          <p:nvPr>
            <p:ph type="sldNum" sz="quarter" idx="12"/>
          </p:nvPr>
        </p:nvSpPr>
        <p:spPr/>
        <p:txBody>
          <a:bodyPr/>
          <a:lstStyle/>
          <a:p>
            <a:fld id="{0FF54DE5-C571-48E8-A5BC-B369434E2F44}" type="slidenum">
              <a:rPr lang="en-US" smtClean="0">
                <a:solidFill>
                  <a:prstClr val="black">
                    <a:lumMod val="75000"/>
                  </a:prstClr>
                </a:solidFill>
              </a:rPr>
              <a:pPr/>
              <a:t>21</a:t>
            </a:fld>
            <a:endParaRPr lang="en-US">
              <a:solidFill>
                <a:prstClr val="black">
                  <a:lumMod val="75000"/>
                </a:prstClr>
              </a:solidFill>
            </a:endParaRPr>
          </a:p>
        </p:txBody>
      </p:sp>
    </p:spTree>
    <p:extLst>
      <p:ext uri="{BB962C8B-B14F-4D97-AF65-F5344CB8AC3E}">
        <p14:creationId xmlns:p14="http://schemas.microsoft.com/office/powerpoint/2010/main" val="110706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p:txBody>
          <a:bodyPr/>
          <a:lstStyle/>
          <a:p>
            <a:r>
              <a:rPr lang="en-GB"/>
              <a:t>Ethics in the Business World</a:t>
            </a:r>
          </a:p>
        </p:txBody>
      </p:sp>
      <p:sp>
        <p:nvSpPr>
          <p:cNvPr id="26627" name="Rectangle 2"/>
          <p:cNvSpPr>
            <a:spLocks noGrp="1" noChangeArrowheads="1"/>
          </p:cNvSpPr>
          <p:nvPr>
            <p:ph type="body" idx="1"/>
          </p:nvPr>
        </p:nvSpPr>
        <p:spPr/>
        <p:txBody>
          <a:bodyPr>
            <a:normAutofit/>
          </a:bodyPr>
          <a:lstStyle/>
          <a:p>
            <a:r>
              <a:rPr lang="en-GB" dirty="0"/>
              <a:t>Both the likelihood and the negative impact of inappropriate </a:t>
            </a:r>
            <a:r>
              <a:rPr lang="en-GB" dirty="0" err="1"/>
              <a:t>behavior</a:t>
            </a:r>
            <a:r>
              <a:rPr lang="en-GB" dirty="0"/>
              <a:t> have increased</a:t>
            </a:r>
          </a:p>
          <a:p>
            <a:r>
              <a:rPr lang="en-GB" dirty="0"/>
              <a:t>Several trends have increased the likelihood of unethical </a:t>
            </a:r>
            <a:r>
              <a:rPr lang="en-GB" dirty="0" err="1"/>
              <a:t>behavior</a:t>
            </a:r>
            <a:r>
              <a:rPr lang="en-GB" dirty="0"/>
              <a:t>:</a:t>
            </a:r>
          </a:p>
          <a:p>
            <a:pPr lvl="1" algn="just"/>
            <a:r>
              <a:rPr lang="en-GB" sz="1800" dirty="0"/>
              <a:t>Globalization </a:t>
            </a:r>
            <a:r>
              <a:rPr lang="en-GB" sz="1800" dirty="0" smtClean="0"/>
              <a:t>creates </a:t>
            </a:r>
            <a:r>
              <a:rPr lang="en-GB" sz="1800" dirty="0"/>
              <a:t>complex work </a:t>
            </a:r>
            <a:r>
              <a:rPr lang="en-GB" sz="1800" dirty="0" smtClean="0"/>
              <a:t>environments (e.g., china offers cheap labour </a:t>
            </a:r>
            <a:r>
              <a:rPr lang="en-GB" sz="1800" dirty="0" smtClean="0"/>
              <a:t>work for iPhone)</a:t>
            </a:r>
            <a:endParaRPr lang="en-GB" sz="1800" dirty="0"/>
          </a:p>
          <a:p>
            <a:pPr lvl="1" algn="just"/>
            <a:r>
              <a:rPr lang="en-GB" sz="1800" dirty="0"/>
              <a:t>Organizations challenged to maintain </a:t>
            </a:r>
            <a:r>
              <a:rPr lang="en-GB" sz="1800" dirty="0" smtClean="0"/>
              <a:t>profits/revenue and hence apply unethical practices, e.g., </a:t>
            </a:r>
            <a:r>
              <a:rPr lang="en-US" sz="1800" dirty="0"/>
              <a:t>Tesco, Britain’s largest </a:t>
            </a:r>
            <a:r>
              <a:rPr lang="en-US" sz="1800" dirty="0" smtClean="0"/>
              <a:t>supermarket chain</a:t>
            </a:r>
            <a:r>
              <a:rPr lang="en-US" sz="1800" dirty="0"/>
              <a:t>, admitted its first half-year of profits for 2013 were overstated by $400 million</a:t>
            </a:r>
            <a:r>
              <a:rPr lang="en-US" sz="1800" dirty="0" smtClean="0"/>
              <a:t>. Fiat </a:t>
            </a:r>
            <a:r>
              <a:rPr lang="en-US" sz="1800" dirty="0"/>
              <a:t>Chrysler Automobiles admitted its U.S. auto sales were overstated by </a:t>
            </a:r>
            <a:r>
              <a:rPr lang="en-US" sz="1800" dirty="0" smtClean="0"/>
              <a:t>hundreds of </a:t>
            </a:r>
            <a:r>
              <a:rPr lang="en-US" sz="1800" dirty="0"/>
              <a:t>cars each month starting as far back as 2011.</a:t>
            </a:r>
            <a:endParaRPr lang="en-GB" sz="1800" dirty="0" smtClean="0"/>
          </a:p>
          <a:p>
            <a:pPr lvl="1"/>
            <a:endParaRPr lang="en-GB" dirty="0"/>
          </a:p>
          <a:p>
            <a:pPr lvl="1"/>
            <a:r>
              <a:rPr lang="en-GB" sz="2000" dirty="0"/>
              <a:t>Heightened vigilance by: </a:t>
            </a:r>
          </a:p>
          <a:p>
            <a:pPr lvl="2"/>
            <a:r>
              <a:rPr lang="en-GB" sz="1800" dirty="0"/>
              <a:t>Employees</a:t>
            </a:r>
          </a:p>
          <a:p>
            <a:pPr lvl="2"/>
            <a:r>
              <a:rPr lang="en-GB" sz="1800" dirty="0"/>
              <a:t>Shareholders </a:t>
            </a:r>
          </a:p>
          <a:p>
            <a:pPr lvl="2"/>
            <a:r>
              <a:rPr lang="en-GB" sz="1800" dirty="0"/>
              <a:t>Regulatory agencies</a:t>
            </a:r>
          </a:p>
          <a:p>
            <a:endParaRPr lang="en-GB" dirty="0"/>
          </a:p>
        </p:txBody>
      </p:sp>
      <p:sp>
        <p:nvSpPr>
          <p:cNvPr id="26628" name="Footer Placeholder 3"/>
          <p:cNvSpPr>
            <a:spLocks noGrp="1"/>
          </p:cNvSpPr>
          <p:nvPr>
            <p:ph type="ftr" sz="quarter" idx="10"/>
          </p:nvPr>
        </p:nvSpPr>
        <p:spPr>
          <a:noFill/>
        </p:spPr>
        <p:txBody>
          <a:bodyPr/>
          <a:lstStyle/>
          <a:p>
            <a:r>
              <a:rPr lang="en-US">
                <a:solidFill>
                  <a:prstClr val="black">
                    <a:lumMod val="75000"/>
                  </a:prstClr>
                </a:solidFill>
              </a:rPr>
              <a:t>Ethics in Information Technology, Fourth Edition</a:t>
            </a:r>
            <a:endParaRPr lang="en-GB">
              <a:solidFill>
                <a:prstClr val="black">
                  <a:lumMod val="75000"/>
                </a:prstClr>
              </a:solidFill>
            </a:endParaRPr>
          </a:p>
        </p:txBody>
      </p:sp>
      <p:sp>
        <p:nvSpPr>
          <p:cNvPr id="26629" name="Slide Number Placeholder 4"/>
          <p:cNvSpPr>
            <a:spLocks noGrp="1"/>
          </p:cNvSpPr>
          <p:nvPr>
            <p:ph type="sldNum" sz="quarter" idx="11"/>
          </p:nvPr>
        </p:nvSpPr>
        <p:spPr>
          <a:noFill/>
        </p:spPr>
        <p:txBody>
          <a:bodyPr/>
          <a:lstStyle/>
          <a:p>
            <a:fld id="{EF6343C9-FDB5-455D-99CF-4976C8E968B7}" type="slidenum">
              <a:rPr lang="en-GB" smtClean="0">
                <a:solidFill>
                  <a:prstClr val="black">
                    <a:lumMod val="75000"/>
                  </a:prstClr>
                </a:solidFill>
              </a:rPr>
              <a:pPr/>
              <a:t>22</a:t>
            </a:fld>
            <a:endParaRPr lang="en-GB">
              <a:solidFill>
                <a:prstClr val="black">
                  <a:lumMod val="75000"/>
                </a:prstClr>
              </a:solidFill>
            </a:endParaRPr>
          </a:p>
        </p:txBody>
      </p:sp>
    </p:spTree>
    <p:extLst>
      <p:ext uri="{BB962C8B-B14F-4D97-AF65-F5344CB8AC3E}">
        <p14:creationId xmlns:p14="http://schemas.microsoft.com/office/powerpoint/2010/main" val="42724551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p:txBody>
          <a:bodyPr/>
          <a:lstStyle/>
          <a:p>
            <a:r>
              <a:rPr lang="en-GB"/>
              <a:t>Ethics in the Business World (cont’d.)</a:t>
            </a:r>
          </a:p>
        </p:txBody>
      </p:sp>
      <p:sp>
        <p:nvSpPr>
          <p:cNvPr id="27651" name="Rectangle 2"/>
          <p:cNvSpPr>
            <a:spLocks noGrp="1" noChangeArrowheads="1"/>
          </p:cNvSpPr>
          <p:nvPr>
            <p:ph type="body" idx="1"/>
          </p:nvPr>
        </p:nvSpPr>
        <p:spPr>
          <a:xfrm>
            <a:off x="1104900" y="1446663"/>
            <a:ext cx="9982200" cy="4725537"/>
          </a:xfrm>
        </p:spPr>
        <p:txBody>
          <a:bodyPr>
            <a:normAutofit/>
          </a:bodyPr>
          <a:lstStyle/>
          <a:p>
            <a:pPr marL="0" indent="0">
              <a:buNone/>
            </a:pPr>
            <a:r>
              <a:rPr lang="en-GB" sz="2400" b="1" dirty="0"/>
              <a:t>Recent scandals in IT companies</a:t>
            </a:r>
          </a:p>
          <a:p>
            <a:r>
              <a:rPr lang="en-GB" dirty="0" smtClean="0"/>
              <a:t>GG </a:t>
            </a:r>
            <a:r>
              <a:rPr lang="en-US" dirty="0"/>
              <a:t>Volkswagen has admitted that 11 million of its vehicles were equipped </a:t>
            </a:r>
            <a:r>
              <a:rPr lang="en-US" dirty="0" smtClean="0"/>
              <a:t>with software </a:t>
            </a:r>
            <a:r>
              <a:rPr lang="en-US" dirty="0"/>
              <a:t>that was used to cheat on emissions tests. The company is </a:t>
            </a:r>
            <a:r>
              <a:rPr lang="en-US" dirty="0" smtClean="0"/>
              <a:t>now contending </a:t>
            </a:r>
            <a:r>
              <a:rPr lang="en-US" dirty="0"/>
              <a:t>with the fallout.</a:t>
            </a:r>
          </a:p>
          <a:p>
            <a:r>
              <a:rPr lang="en-US" dirty="0" smtClean="0"/>
              <a:t>Toshiba</a:t>
            </a:r>
            <a:r>
              <a:rPr lang="en-US" dirty="0"/>
              <a:t>, the Japanese industrial giant whose diversified products and </a:t>
            </a:r>
            <a:r>
              <a:rPr lang="en-US" dirty="0" smtClean="0"/>
              <a:t>services include </a:t>
            </a:r>
            <a:r>
              <a:rPr lang="en-US" dirty="0"/>
              <a:t>information technology and communications equipment </a:t>
            </a:r>
            <a:r>
              <a:rPr lang="en-US" dirty="0" smtClean="0"/>
              <a:t>and systems</a:t>
            </a:r>
            <a:r>
              <a:rPr lang="en-US" dirty="0"/>
              <a:t>, disclosed that it overstated its earnings over a seven-year period </a:t>
            </a:r>
            <a:r>
              <a:rPr lang="en-US" dirty="0" smtClean="0"/>
              <a:t>by more </a:t>
            </a:r>
            <a:r>
              <a:rPr lang="en-US" dirty="0"/>
              <a:t>than $1.2 billion.</a:t>
            </a:r>
          </a:p>
          <a:p>
            <a:r>
              <a:rPr lang="en-US" dirty="0" smtClean="0"/>
              <a:t>Amazon </a:t>
            </a:r>
            <a:r>
              <a:rPr lang="en-US" dirty="0"/>
              <a:t>has the second highest employee turnover rate of companies in </a:t>
            </a:r>
            <a:r>
              <a:rPr lang="en-US" dirty="0" smtClean="0"/>
              <a:t>the Fortune </a:t>
            </a:r>
            <a:r>
              <a:rPr lang="en-US" dirty="0"/>
              <a:t>500 and has been criticized by some for creating a high </a:t>
            </a:r>
            <a:r>
              <a:rPr lang="en-US" dirty="0" smtClean="0"/>
              <a:t>pressure work </a:t>
            </a:r>
            <a:r>
              <a:rPr lang="en-US" dirty="0"/>
              <a:t>environment in which bosses’ expectations were almost impossible </a:t>
            </a:r>
            <a:r>
              <a:rPr lang="en-US" dirty="0" smtClean="0"/>
              <a:t>to satisfy </a:t>
            </a:r>
            <a:r>
              <a:rPr lang="en-US" dirty="0"/>
              <a:t>and jobs were threatened if illness or other personal issues </a:t>
            </a:r>
            <a:r>
              <a:rPr lang="en-US" dirty="0" smtClean="0"/>
              <a:t>encroached on work.</a:t>
            </a:r>
            <a:endParaRPr lang="en-GB" dirty="0"/>
          </a:p>
        </p:txBody>
      </p:sp>
      <p:sp>
        <p:nvSpPr>
          <p:cNvPr id="27652" name="Footer Placeholder 3"/>
          <p:cNvSpPr>
            <a:spLocks noGrp="1"/>
          </p:cNvSpPr>
          <p:nvPr>
            <p:ph type="ftr" sz="quarter" idx="10"/>
          </p:nvPr>
        </p:nvSpPr>
        <p:spPr>
          <a:noFill/>
        </p:spPr>
        <p:txBody>
          <a:bodyPr/>
          <a:lstStyle/>
          <a:p>
            <a:r>
              <a:rPr lang="en-US">
                <a:solidFill>
                  <a:prstClr val="black">
                    <a:lumMod val="75000"/>
                  </a:prstClr>
                </a:solidFill>
              </a:rPr>
              <a:t>Ethics in Information Technology, Fourth Edition</a:t>
            </a:r>
            <a:endParaRPr lang="en-GB">
              <a:solidFill>
                <a:prstClr val="black">
                  <a:lumMod val="75000"/>
                </a:prstClr>
              </a:solidFill>
            </a:endParaRPr>
          </a:p>
        </p:txBody>
      </p:sp>
      <p:sp>
        <p:nvSpPr>
          <p:cNvPr id="27653" name="Slide Number Placeholder 4"/>
          <p:cNvSpPr>
            <a:spLocks noGrp="1"/>
          </p:cNvSpPr>
          <p:nvPr>
            <p:ph type="sldNum" sz="quarter" idx="11"/>
          </p:nvPr>
        </p:nvSpPr>
        <p:spPr>
          <a:noFill/>
        </p:spPr>
        <p:txBody>
          <a:bodyPr/>
          <a:lstStyle/>
          <a:p>
            <a:fld id="{C4955CA3-EFD6-4BE2-B94A-652E9CF1E8C0}" type="slidenum">
              <a:rPr lang="en-GB" smtClean="0">
                <a:solidFill>
                  <a:prstClr val="black">
                    <a:lumMod val="75000"/>
                  </a:prstClr>
                </a:solidFill>
              </a:rPr>
              <a:pPr/>
              <a:t>23</a:t>
            </a:fld>
            <a:endParaRPr lang="en-GB">
              <a:solidFill>
                <a:prstClr val="black">
                  <a:lumMod val="75000"/>
                </a:prstClr>
              </a:solidFill>
            </a:endParaRPr>
          </a:p>
        </p:txBody>
      </p:sp>
    </p:spTree>
    <p:extLst>
      <p:ext uri="{BB962C8B-B14F-4D97-AF65-F5344CB8AC3E}">
        <p14:creationId xmlns:p14="http://schemas.microsoft.com/office/powerpoint/2010/main" val="4542779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04900" y="1600200"/>
            <a:ext cx="9982200" cy="5121278"/>
          </a:xfrm>
        </p:spPr>
        <p:txBody>
          <a:bodyPr>
            <a:normAutofit fontScale="85000" lnSpcReduction="20000"/>
          </a:bodyPr>
          <a:lstStyle/>
          <a:p>
            <a:pPr marL="0" indent="0" algn="just">
              <a:lnSpc>
                <a:spcPct val="150000"/>
              </a:lnSpc>
              <a:buNone/>
            </a:pPr>
            <a:r>
              <a:rPr lang="en-GB" sz="2400" b="1" dirty="0"/>
              <a:t>Not just executives, but even lower-level employees, can find themselves in the middle of an ethical dilemma</a:t>
            </a:r>
          </a:p>
          <a:p>
            <a:pPr marL="0" indent="0" algn="just">
              <a:lnSpc>
                <a:spcPct val="150000"/>
              </a:lnSpc>
              <a:buNone/>
            </a:pPr>
            <a:endParaRPr lang="en-US" dirty="0" smtClean="0"/>
          </a:p>
          <a:p>
            <a:pPr algn="just">
              <a:lnSpc>
                <a:spcPct val="150000"/>
              </a:lnSpc>
            </a:pPr>
            <a:r>
              <a:rPr lang="en-US" sz="2400" dirty="0" smtClean="0"/>
              <a:t>Edward </a:t>
            </a:r>
            <a:r>
              <a:rPr lang="en-US" sz="2400" dirty="0"/>
              <a:t>Snowden, working as a Dell contractor at the National </a:t>
            </a:r>
            <a:r>
              <a:rPr lang="en-US" sz="2400" dirty="0" smtClean="0"/>
              <a:t>Security Agency </a:t>
            </a:r>
            <a:r>
              <a:rPr lang="en-US" sz="2400" dirty="0"/>
              <a:t>(NSA), copied thousands of classified and unclassified documents </a:t>
            </a:r>
            <a:r>
              <a:rPr lang="en-US" sz="2400" dirty="0" smtClean="0"/>
              <a:t>that revealed </a:t>
            </a:r>
            <a:r>
              <a:rPr lang="en-US" sz="2400" dirty="0"/>
              <a:t>details about the capabilities and scope of operations of the NSA </a:t>
            </a:r>
            <a:r>
              <a:rPr lang="en-US" sz="2400" dirty="0" smtClean="0"/>
              <a:t>and other </a:t>
            </a:r>
            <a:r>
              <a:rPr lang="en-US" sz="2400" dirty="0"/>
              <a:t>foreign intelligence agencies. The documents were then handed </a:t>
            </a:r>
            <a:r>
              <a:rPr lang="en-US" sz="2400" dirty="0" smtClean="0"/>
              <a:t>over to </a:t>
            </a:r>
            <a:r>
              <a:rPr lang="en-US" sz="2400" dirty="0"/>
              <a:t>reporters who published many of the disclosures in the </a:t>
            </a:r>
            <a:r>
              <a:rPr lang="en-US" sz="2400" b="1" dirty="0"/>
              <a:t>Guardian</a:t>
            </a:r>
            <a:r>
              <a:rPr lang="en-US" sz="2400" dirty="0"/>
              <a:t> </a:t>
            </a:r>
            <a:r>
              <a:rPr lang="en-US" sz="2400" dirty="0" smtClean="0"/>
              <a:t>and </a:t>
            </a:r>
            <a:r>
              <a:rPr lang="en-US" sz="2400" b="1" dirty="0" smtClean="0"/>
              <a:t>Washington </a:t>
            </a:r>
            <a:r>
              <a:rPr lang="en-US" sz="2400" b="1" dirty="0"/>
              <a:t>Post newspapers</a:t>
            </a:r>
            <a:r>
              <a:rPr lang="en-US" sz="2400" dirty="0"/>
              <a:t>. Snowden felt he acted as a patriot in </a:t>
            </a:r>
            <a:r>
              <a:rPr lang="en-US" sz="2400" dirty="0" smtClean="0"/>
              <a:t>exposing the </a:t>
            </a:r>
            <a:r>
              <a:rPr lang="en-US" sz="2400" dirty="0"/>
              <a:t>behavior of the NSA, which he thought was overreaching and counter </a:t>
            </a:r>
            <a:r>
              <a:rPr lang="en-US" sz="2400" dirty="0" smtClean="0"/>
              <a:t>to the </a:t>
            </a:r>
            <a:r>
              <a:rPr lang="en-US" sz="2400" dirty="0"/>
              <a:t>U.S. Constitution. Some consider him a whistle-blower and a hero, </a:t>
            </a:r>
            <a:r>
              <a:rPr lang="en-US" sz="2400" dirty="0" smtClean="0"/>
              <a:t>while others </a:t>
            </a:r>
            <a:r>
              <a:rPr lang="en-US" sz="2400" dirty="0"/>
              <a:t>see him as a traitor.</a:t>
            </a:r>
          </a:p>
        </p:txBody>
      </p:sp>
      <p:sp>
        <p:nvSpPr>
          <p:cNvPr id="4" name="Slide Number Placeholder 3"/>
          <p:cNvSpPr>
            <a:spLocks noGrp="1"/>
          </p:cNvSpPr>
          <p:nvPr>
            <p:ph type="sldNum" sz="quarter" idx="12"/>
          </p:nvPr>
        </p:nvSpPr>
        <p:spPr/>
        <p:txBody>
          <a:bodyPr/>
          <a:lstStyle/>
          <a:p>
            <a:fld id="{0FF54DE5-C571-48E8-A5BC-B369434E2F44}" type="slidenum">
              <a:rPr lang="en-US" smtClean="0">
                <a:solidFill>
                  <a:prstClr val="black">
                    <a:lumMod val="75000"/>
                  </a:prstClr>
                </a:solidFill>
              </a:rPr>
              <a:pPr/>
              <a:t>24</a:t>
            </a:fld>
            <a:endParaRPr lang="en-US">
              <a:solidFill>
                <a:prstClr val="black">
                  <a:lumMod val="75000"/>
                </a:prstClr>
              </a:solidFill>
            </a:endParaRPr>
          </a:p>
        </p:txBody>
      </p:sp>
    </p:spTree>
    <p:extLst>
      <p:ext uri="{BB962C8B-B14F-4D97-AF65-F5344CB8AC3E}">
        <p14:creationId xmlns:p14="http://schemas.microsoft.com/office/powerpoint/2010/main" val="12391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1-1 identifies the most commonly</a:t>
            </a:r>
            <a:br>
              <a:rPr lang="en-US" dirty="0"/>
            </a:br>
            <a:r>
              <a:rPr lang="en-US" dirty="0"/>
              <a:t>observed types of misconduct in the workplace.</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FF54DE5-C571-48E8-A5BC-B369434E2F44}" type="slidenum">
              <a:rPr lang="en-US" smtClean="0">
                <a:solidFill>
                  <a:prstClr val="black">
                    <a:lumMod val="75000"/>
                  </a:prstClr>
                </a:solidFill>
              </a:rPr>
              <a:pPr/>
              <a:t>25</a:t>
            </a:fld>
            <a:endParaRPr lang="en-US">
              <a:solidFill>
                <a:prstClr val="black">
                  <a:lumMod val="75000"/>
                </a:prstClr>
              </a:solidFill>
            </a:endParaRPr>
          </a:p>
        </p:txBody>
      </p:sp>
      <p:pic>
        <p:nvPicPr>
          <p:cNvPr id="5" name="Picture 4"/>
          <p:cNvPicPr>
            <a:picLocks noChangeAspect="1"/>
          </p:cNvPicPr>
          <p:nvPr/>
        </p:nvPicPr>
        <p:blipFill>
          <a:blip r:embed="rId2"/>
          <a:stretch>
            <a:fillRect/>
          </a:stretch>
        </p:blipFill>
        <p:spPr>
          <a:xfrm>
            <a:off x="1929723" y="1306911"/>
            <a:ext cx="8331035" cy="5158577"/>
          </a:xfrm>
          <a:prstGeom prst="rect">
            <a:avLst/>
          </a:prstGeom>
        </p:spPr>
      </p:pic>
    </p:spTree>
    <p:extLst>
      <p:ext uri="{BB962C8B-B14F-4D97-AF65-F5344CB8AC3E}">
        <p14:creationId xmlns:p14="http://schemas.microsoft.com/office/powerpoint/2010/main" val="2970202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According to the 2013 National Business Ethics Survey, it is </a:t>
            </a:r>
            <a:r>
              <a:rPr lang="en-US" dirty="0" smtClean="0"/>
              <a:t>managers—those expected </a:t>
            </a:r>
            <a:r>
              <a:rPr lang="en-US" dirty="0"/>
              <a:t>to act as role models and enforce discipline—who are responsible for 60 </a:t>
            </a:r>
            <a:r>
              <a:rPr lang="en-US" dirty="0" smtClean="0"/>
              <a:t>percent of </a:t>
            </a:r>
            <a:r>
              <a:rPr lang="en-US" dirty="0"/>
              <a:t>workplace misconduct, as shown in Figure 1-3.</a:t>
            </a:r>
          </a:p>
        </p:txBody>
      </p:sp>
      <p:sp>
        <p:nvSpPr>
          <p:cNvPr id="4" name="Slide Number Placeholder 3"/>
          <p:cNvSpPr>
            <a:spLocks noGrp="1"/>
          </p:cNvSpPr>
          <p:nvPr>
            <p:ph type="sldNum" sz="quarter" idx="12"/>
          </p:nvPr>
        </p:nvSpPr>
        <p:spPr/>
        <p:txBody>
          <a:bodyPr/>
          <a:lstStyle/>
          <a:p>
            <a:fld id="{0FF54DE5-C571-48E8-A5BC-B369434E2F44}" type="slidenum">
              <a:rPr lang="en-US" smtClean="0">
                <a:solidFill>
                  <a:prstClr val="black">
                    <a:lumMod val="75000"/>
                  </a:prstClr>
                </a:solidFill>
              </a:rPr>
              <a:pPr/>
              <a:t>26</a:t>
            </a:fld>
            <a:endParaRPr lang="en-US">
              <a:solidFill>
                <a:prstClr val="black">
                  <a:lumMod val="75000"/>
                </a:prstClr>
              </a:solidFill>
            </a:endParaRPr>
          </a:p>
        </p:txBody>
      </p:sp>
      <p:pic>
        <p:nvPicPr>
          <p:cNvPr id="5" name="Picture 4"/>
          <p:cNvPicPr>
            <a:picLocks noChangeAspect="1"/>
          </p:cNvPicPr>
          <p:nvPr/>
        </p:nvPicPr>
        <p:blipFill>
          <a:blip r:embed="rId2"/>
          <a:stretch>
            <a:fillRect/>
          </a:stretch>
        </p:blipFill>
        <p:spPr>
          <a:xfrm>
            <a:off x="1260570" y="2552700"/>
            <a:ext cx="7296150" cy="4305300"/>
          </a:xfrm>
          <a:prstGeom prst="rect">
            <a:avLst/>
          </a:prstGeom>
        </p:spPr>
      </p:pic>
    </p:spTree>
    <p:extLst>
      <p:ext uri="{BB962C8B-B14F-4D97-AF65-F5344CB8AC3E}">
        <p14:creationId xmlns:p14="http://schemas.microsoft.com/office/powerpoint/2010/main" val="390748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dirty="0"/>
              <a:t>C R I T I C A L T H I N K I N G E X E R C I S E : C U </a:t>
            </a:r>
            <a:r>
              <a:rPr lang="pt-BR" dirty="0" smtClean="0"/>
              <a:t>T  </a:t>
            </a:r>
            <a:r>
              <a:rPr lang="pt-BR" dirty="0" smtClean="0"/>
              <a:t>T </a:t>
            </a:r>
            <a:r>
              <a:rPr lang="pt-BR" dirty="0"/>
              <a:t>E S T I N G</a:t>
            </a:r>
            <a:br>
              <a:rPr lang="pt-BR" dirty="0"/>
            </a:br>
            <a:r>
              <a:rPr lang="pt-BR" dirty="0"/>
              <a:t>S H O R T</a:t>
            </a:r>
            <a:endParaRPr lang="en-US" dirty="0"/>
          </a:p>
        </p:txBody>
      </p:sp>
      <p:sp>
        <p:nvSpPr>
          <p:cNvPr id="3" name="Content Placeholder 2"/>
          <p:cNvSpPr>
            <a:spLocks noGrp="1"/>
          </p:cNvSpPr>
          <p:nvPr>
            <p:ph idx="1"/>
          </p:nvPr>
        </p:nvSpPr>
        <p:spPr/>
        <p:txBody>
          <a:bodyPr>
            <a:normAutofit/>
          </a:bodyPr>
          <a:lstStyle/>
          <a:p>
            <a:pPr algn="just"/>
            <a:r>
              <a:rPr lang="en-US" sz="2400" dirty="0"/>
              <a:t>You are a new hire at a large software firm and have been working overtime for the </a:t>
            </a:r>
            <a:r>
              <a:rPr lang="en-US" sz="2400" dirty="0" smtClean="0"/>
              <a:t>last two </a:t>
            </a:r>
            <a:r>
              <a:rPr lang="en-US" sz="2400" dirty="0"/>
              <a:t>months trying to complete the final testing of a new software release for the </a:t>
            </a:r>
            <a:r>
              <a:rPr lang="en-US" sz="2400" dirty="0" smtClean="0"/>
              <a:t>firm’s flagship </a:t>
            </a:r>
            <a:r>
              <a:rPr lang="en-US" sz="2400" dirty="0"/>
              <a:t>product, which is used by thousands of organizations worldwide</a:t>
            </a:r>
            <a:r>
              <a:rPr lang="en-US" sz="2400" dirty="0" smtClean="0"/>
              <a:t>. Unfortunately, the </a:t>
            </a:r>
            <a:r>
              <a:rPr lang="en-US" sz="2400" dirty="0"/>
              <a:t>software has many bugs and testing has taken weeks longer than expected. </a:t>
            </a:r>
            <a:r>
              <a:rPr lang="en-US" sz="2400" dirty="0" smtClean="0"/>
              <a:t>This afternoon </a:t>
            </a:r>
            <a:r>
              <a:rPr lang="en-US" sz="2400" dirty="0"/>
              <a:t>your boss stopped by and asked you to “sign off” on the completion of </a:t>
            </a:r>
            <a:r>
              <a:rPr lang="en-US" sz="2400" dirty="0" smtClean="0"/>
              <a:t>your portion </a:t>
            </a:r>
            <a:r>
              <a:rPr lang="en-US" sz="2400" dirty="0"/>
              <a:t>of the testing. He explains that the project has gone over budget and is in </a:t>
            </a:r>
            <a:r>
              <a:rPr lang="en-US" sz="2400" dirty="0" smtClean="0"/>
              <a:t>danger of </a:t>
            </a:r>
            <a:r>
              <a:rPr lang="en-US" sz="2400" dirty="0"/>
              <a:t>missing the committed release date for customers. When you object because you </a:t>
            </a:r>
            <a:r>
              <a:rPr lang="en-US" sz="2400" dirty="0" smtClean="0"/>
              <a:t>feel the </a:t>
            </a:r>
            <a:r>
              <a:rPr lang="en-US" sz="2400" dirty="0"/>
              <a:t>software is still buggy, he says not to worry, whatever bugs remain will be fixed in </a:t>
            </a:r>
            <a:r>
              <a:rPr lang="en-US" sz="2400" dirty="0" smtClean="0"/>
              <a:t>the next </a:t>
            </a:r>
            <a:r>
              <a:rPr lang="en-US" sz="2400" dirty="0"/>
              <a:t>release of the software. What do you do?</a:t>
            </a:r>
          </a:p>
        </p:txBody>
      </p:sp>
      <p:sp>
        <p:nvSpPr>
          <p:cNvPr id="4" name="Slide Number Placeholder 3"/>
          <p:cNvSpPr>
            <a:spLocks noGrp="1"/>
          </p:cNvSpPr>
          <p:nvPr>
            <p:ph type="sldNum" sz="quarter" idx="12"/>
          </p:nvPr>
        </p:nvSpPr>
        <p:spPr/>
        <p:txBody>
          <a:bodyPr/>
          <a:lstStyle/>
          <a:p>
            <a:fld id="{0FF54DE5-C571-48E8-A5BC-B369434E2F44}" type="slidenum">
              <a:rPr lang="en-US" smtClean="0">
                <a:solidFill>
                  <a:prstClr val="black">
                    <a:lumMod val="75000"/>
                  </a:prstClr>
                </a:solidFill>
              </a:rPr>
              <a:pPr/>
              <a:t>27</a:t>
            </a:fld>
            <a:endParaRPr lang="en-US">
              <a:solidFill>
                <a:prstClr val="black">
                  <a:lumMod val="75000"/>
                </a:prstClr>
              </a:solidFill>
            </a:endParaRPr>
          </a:p>
        </p:txBody>
      </p:sp>
    </p:spTree>
    <p:extLst>
      <p:ext uri="{BB962C8B-B14F-4D97-AF65-F5344CB8AC3E}">
        <p14:creationId xmlns:p14="http://schemas.microsoft.com/office/powerpoint/2010/main" val="213541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 O R P O R A T E    S O C I A L   R E S P O N S I B I L I T Y</a:t>
            </a:r>
            <a:endParaRPr lang="en-US" dirty="0"/>
          </a:p>
        </p:txBody>
      </p:sp>
      <p:sp>
        <p:nvSpPr>
          <p:cNvPr id="3" name="Content Placeholder 2"/>
          <p:cNvSpPr>
            <a:spLocks noGrp="1"/>
          </p:cNvSpPr>
          <p:nvPr>
            <p:ph idx="1"/>
          </p:nvPr>
        </p:nvSpPr>
        <p:spPr>
          <a:xfrm>
            <a:off x="177421" y="1600200"/>
            <a:ext cx="7915701" cy="5018964"/>
          </a:xfrm>
        </p:spPr>
        <p:txBody>
          <a:bodyPr/>
          <a:lstStyle/>
          <a:p>
            <a:pPr algn="just"/>
            <a:r>
              <a:rPr lang="en-US" dirty="0"/>
              <a:t>Corporate social responsibility (CSR) is the concept that an organization should act ethically by taking responsibility for the impact of its actions on its shareholders, consumers, employees, community, environment, and suppliers (see Figure 1-4). </a:t>
            </a:r>
            <a:endParaRPr lang="en-US" dirty="0" smtClean="0"/>
          </a:p>
          <a:p>
            <a:pPr algn="just"/>
            <a:r>
              <a:rPr lang="en-US" dirty="0" smtClean="0"/>
              <a:t>An </a:t>
            </a:r>
            <a:r>
              <a:rPr lang="en-US" dirty="0"/>
              <a:t>organization’s approach to CSR can encompass a wide variety of tactics i.e., donating a portion of net profit to charity, to implementing more sustainable business operations, or encouraging employee education through tuition reimbursement. </a:t>
            </a:r>
          </a:p>
          <a:p>
            <a:pPr algn="just"/>
            <a:endParaRPr lang="en-US" dirty="0" smtClean="0"/>
          </a:p>
          <a:p>
            <a:pPr algn="just"/>
            <a:r>
              <a:rPr lang="en-US" dirty="0" smtClean="0"/>
              <a:t>Setting </a:t>
            </a:r>
            <a:r>
              <a:rPr lang="en-US" dirty="0"/>
              <a:t>CSR goals encourages an organization to achieve higher moral and ethical standards.</a:t>
            </a:r>
          </a:p>
          <a:p>
            <a:endParaRPr lang="en-US" dirty="0"/>
          </a:p>
        </p:txBody>
      </p:sp>
      <p:sp>
        <p:nvSpPr>
          <p:cNvPr id="4" name="Slide Number Placeholder 3"/>
          <p:cNvSpPr>
            <a:spLocks noGrp="1"/>
          </p:cNvSpPr>
          <p:nvPr>
            <p:ph type="sldNum" sz="quarter" idx="12"/>
          </p:nvPr>
        </p:nvSpPr>
        <p:spPr/>
        <p:txBody>
          <a:bodyPr/>
          <a:lstStyle/>
          <a:p>
            <a:fld id="{0FF54DE5-C571-48E8-A5BC-B369434E2F44}" type="slidenum">
              <a:rPr lang="en-US" smtClean="0">
                <a:solidFill>
                  <a:prstClr val="black">
                    <a:lumMod val="75000"/>
                  </a:prstClr>
                </a:solidFill>
              </a:rPr>
              <a:pPr/>
              <a:t>28</a:t>
            </a:fld>
            <a:endParaRPr lang="en-US">
              <a:solidFill>
                <a:prstClr val="black">
                  <a:lumMod val="75000"/>
                </a:prstClr>
              </a:solidFill>
            </a:endParaRPr>
          </a:p>
        </p:txBody>
      </p:sp>
      <p:pic>
        <p:nvPicPr>
          <p:cNvPr id="6" name="Picture 5"/>
          <p:cNvPicPr>
            <a:picLocks noChangeAspect="1"/>
          </p:cNvPicPr>
          <p:nvPr/>
        </p:nvPicPr>
        <p:blipFill>
          <a:blip r:embed="rId2"/>
          <a:stretch>
            <a:fillRect/>
          </a:stretch>
        </p:blipFill>
        <p:spPr>
          <a:xfrm>
            <a:off x="8439150" y="1173162"/>
            <a:ext cx="3752850" cy="4057650"/>
          </a:xfrm>
          <a:prstGeom prst="rect">
            <a:avLst/>
          </a:prstGeom>
        </p:spPr>
      </p:pic>
      <p:sp>
        <p:nvSpPr>
          <p:cNvPr id="7" name="TextBox 6"/>
          <p:cNvSpPr txBox="1"/>
          <p:nvPr/>
        </p:nvSpPr>
        <p:spPr>
          <a:xfrm>
            <a:off x="8439150" y="5459104"/>
            <a:ext cx="3639119" cy="1077218"/>
          </a:xfrm>
          <a:prstGeom prst="rect">
            <a:avLst/>
          </a:prstGeom>
          <a:noFill/>
        </p:spPr>
        <p:txBody>
          <a:bodyPr wrap="square" rtlCol="0">
            <a:spAutoFit/>
          </a:bodyPr>
          <a:lstStyle/>
          <a:p>
            <a:pPr algn="just"/>
            <a:r>
              <a:rPr lang="en-US" sz="1600" dirty="0"/>
              <a:t>FIGURE 1-4 An organization’s program CSR affects its shareholders, consumers, </a:t>
            </a:r>
            <a:r>
              <a:rPr lang="en-US" sz="1600" dirty="0" smtClean="0"/>
              <a:t>employees, community</a:t>
            </a:r>
            <a:r>
              <a:rPr lang="en-US" sz="1600" dirty="0"/>
              <a:t>, environment, and </a:t>
            </a:r>
            <a:r>
              <a:rPr lang="en-US" sz="1600" dirty="0" smtClean="0"/>
              <a:t>suppliers.</a:t>
            </a:r>
            <a:endParaRPr lang="en-US" sz="1600" dirty="0"/>
          </a:p>
        </p:txBody>
      </p:sp>
    </p:spTree>
    <p:extLst>
      <p:ext uri="{BB962C8B-B14F-4D97-AF65-F5344CB8AC3E}">
        <p14:creationId xmlns:p14="http://schemas.microsoft.com/office/powerpoint/2010/main" val="234968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1-2 shows a summary of the 2015 corporate responsibility report for Intel.</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FF54DE5-C571-48E8-A5BC-B369434E2F44}" type="slidenum">
              <a:rPr lang="en-US" smtClean="0">
                <a:solidFill>
                  <a:prstClr val="black">
                    <a:lumMod val="75000"/>
                  </a:prstClr>
                </a:solidFill>
              </a:rPr>
              <a:pPr/>
              <a:t>29</a:t>
            </a:fld>
            <a:endParaRPr lang="en-US">
              <a:solidFill>
                <a:prstClr val="black">
                  <a:lumMod val="75000"/>
                </a:prstClr>
              </a:solidFill>
            </a:endParaRPr>
          </a:p>
        </p:txBody>
      </p:sp>
      <p:pic>
        <p:nvPicPr>
          <p:cNvPr id="5" name="Picture 4"/>
          <p:cNvPicPr>
            <a:picLocks noChangeAspect="1"/>
          </p:cNvPicPr>
          <p:nvPr/>
        </p:nvPicPr>
        <p:blipFill>
          <a:blip r:embed="rId2"/>
          <a:stretch>
            <a:fillRect/>
          </a:stretch>
        </p:blipFill>
        <p:spPr>
          <a:xfrm>
            <a:off x="2675374" y="1224030"/>
            <a:ext cx="6839733" cy="5497448"/>
          </a:xfrm>
          <a:prstGeom prst="rect">
            <a:avLst/>
          </a:prstGeom>
        </p:spPr>
      </p:pic>
    </p:spTree>
    <p:extLst>
      <p:ext uri="{BB962C8B-B14F-4D97-AF65-F5344CB8AC3E}">
        <p14:creationId xmlns:p14="http://schemas.microsoft.com/office/powerpoint/2010/main" val="3826066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Marks Distribution</a:t>
            </a:r>
          </a:p>
        </p:txBody>
      </p:sp>
      <p:sp>
        <p:nvSpPr>
          <p:cNvPr id="3" name="Content Placeholder 2"/>
          <p:cNvSpPr>
            <a:spLocks noGrp="1"/>
          </p:cNvSpPr>
          <p:nvPr>
            <p:ph idx="1"/>
          </p:nvPr>
        </p:nvSpPr>
        <p:spPr/>
        <p:txBody>
          <a:bodyPr/>
          <a:lstStyle/>
          <a:p>
            <a:endParaRPr lang="en-US" dirty="0"/>
          </a:p>
          <a:p>
            <a:r>
              <a:rPr lang="en-US" dirty="0"/>
              <a:t>Assignments ………………..   10%</a:t>
            </a:r>
          </a:p>
          <a:p>
            <a:r>
              <a:rPr lang="en-US" dirty="0"/>
              <a:t>Quizzes …………………………  10%</a:t>
            </a:r>
          </a:p>
          <a:p>
            <a:r>
              <a:rPr lang="en-US" dirty="0"/>
              <a:t>Presentation…………………   15%</a:t>
            </a:r>
          </a:p>
          <a:p>
            <a:r>
              <a:rPr lang="en-US" dirty="0"/>
              <a:t>Class Participation.……….   05%</a:t>
            </a:r>
          </a:p>
          <a:p>
            <a:r>
              <a:rPr lang="en-US" dirty="0"/>
              <a:t>Midterm……………………….   20%</a:t>
            </a:r>
          </a:p>
          <a:p>
            <a:r>
              <a:rPr lang="en-US" dirty="0"/>
              <a:t>Final …………………………….   40%</a:t>
            </a:r>
          </a:p>
        </p:txBody>
      </p:sp>
      <p:sp>
        <p:nvSpPr>
          <p:cNvPr id="5" name="Slide Number Placeholder 4"/>
          <p:cNvSpPr>
            <a:spLocks noGrp="1"/>
          </p:cNvSpPr>
          <p:nvPr>
            <p:ph type="sldNum" sz="quarter" idx="12"/>
          </p:nvPr>
        </p:nvSpPr>
        <p:spPr/>
        <p:txBody>
          <a:bodyPr/>
          <a:lstStyle/>
          <a:p>
            <a:pPr algn="ctr"/>
            <a:fld id="{BB2FDC47-7FED-4F80-BD0E-F60EF9774D34}" type="slidenum">
              <a:rPr lang="en-US" smtClean="0">
                <a:solidFill>
                  <a:prstClr val="black">
                    <a:lumMod val="75000"/>
                  </a:prstClr>
                </a:solidFill>
              </a:rPr>
              <a:pPr algn="ctr"/>
              <a:t>3</a:t>
            </a:fld>
            <a:endParaRPr lang="en-US" dirty="0">
              <a:solidFill>
                <a:prstClr val="black">
                  <a:lumMod val="75000"/>
                </a:prstClr>
              </a:solidFill>
            </a:endParaRPr>
          </a:p>
        </p:txBody>
      </p:sp>
    </p:spTree>
    <p:extLst>
      <p:ext uri="{BB962C8B-B14F-4D97-AF65-F5344CB8AC3E}">
        <p14:creationId xmlns:p14="http://schemas.microsoft.com/office/powerpoint/2010/main" val="20083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Learning Outcomes</a:t>
            </a:r>
          </a:p>
        </p:txBody>
      </p:sp>
      <p:sp>
        <p:nvSpPr>
          <p:cNvPr id="3" name="Content Placeholder 2"/>
          <p:cNvSpPr>
            <a:spLocks noGrp="1"/>
          </p:cNvSpPr>
          <p:nvPr>
            <p:ph idx="1"/>
          </p:nvPr>
        </p:nvSpPr>
        <p:spPr/>
        <p:txBody>
          <a:bodyPr/>
          <a:lstStyle/>
          <a:p>
            <a:r>
              <a:rPr lang="en-US" dirty="0"/>
              <a:t>Describe positive and negative ways in which computer technology alters modes of social interaction at the personal level</a:t>
            </a:r>
          </a:p>
          <a:p>
            <a:r>
              <a:rPr lang="en-US" dirty="0"/>
              <a:t>Evaluate ethical / social tradeoffs in technical decisions</a:t>
            </a:r>
          </a:p>
          <a:p>
            <a:r>
              <a:rPr lang="en-US" dirty="0"/>
              <a:t>Evaluate the professional code of ethics from the ACM, the IEEE Computer Society, and other organizations</a:t>
            </a:r>
          </a:p>
          <a:p>
            <a:r>
              <a:rPr lang="en-US" dirty="0"/>
              <a:t>Identify contemporary examples of intangible digital intellectual property</a:t>
            </a:r>
          </a:p>
          <a:p>
            <a:r>
              <a:rPr lang="en-US" dirty="0"/>
              <a:t>Investigate the impact of technological solutions to privacy problems</a:t>
            </a:r>
          </a:p>
        </p:txBody>
      </p:sp>
      <p:sp>
        <p:nvSpPr>
          <p:cNvPr id="4" name="Slide Number Placeholder 3"/>
          <p:cNvSpPr>
            <a:spLocks noGrp="1"/>
          </p:cNvSpPr>
          <p:nvPr>
            <p:ph type="sldNum" sz="quarter" idx="12"/>
          </p:nvPr>
        </p:nvSpPr>
        <p:spPr/>
        <p:txBody>
          <a:bodyPr/>
          <a:lstStyle/>
          <a:p>
            <a:fld id="{0FF54DE5-C571-48E8-A5BC-B369434E2F44}" type="slidenum">
              <a:rPr lang="en-US" smtClean="0">
                <a:solidFill>
                  <a:prstClr val="black">
                    <a:lumMod val="75000"/>
                  </a:prstClr>
                </a:solidFill>
              </a:rPr>
              <a:pPr/>
              <a:t>4</a:t>
            </a:fld>
            <a:endParaRPr lang="en-US">
              <a:solidFill>
                <a:prstClr val="black">
                  <a:lumMod val="75000"/>
                </a:prstClr>
              </a:solidFill>
            </a:endParaRPr>
          </a:p>
        </p:txBody>
      </p:sp>
    </p:spTree>
    <p:extLst>
      <p:ext uri="{BB962C8B-B14F-4D97-AF65-F5344CB8AC3E}">
        <p14:creationId xmlns:p14="http://schemas.microsoft.com/office/powerpoint/2010/main" val="314704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Resources</a:t>
            </a:r>
          </a:p>
        </p:txBody>
      </p:sp>
      <p:sp>
        <p:nvSpPr>
          <p:cNvPr id="3" name="Content Placeholder 2"/>
          <p:cNvSpPr>
            <a:spLocks noGrp="1"/>
          </p:cNvSpPr>
          <p:nvPr>
            <p:ph idx="1"/>
          </p:nvPr>
        </p:nvSpPr>
        <p:spPr/>
        <p:txBody>
          <a:bodyPr/>
          <a:lstStyle/>
          <a:p>
            <a:r>
              <a:rPr lang="en-US" b="1" dirty="0"/>
              <a:t>Ethics in Information Technology, George W. Reynolds, 6</a:t>
            </a:r>
            <a:r>
              <a:rPr lang="en-US" b="1" baseline="30000" dirty="0"/>
              <a:t>th</a:t>
            </a:r>
            <a:r>
              <a:rPr lang="en-US" b="1" dirty="0"/>
              <a:t> Edition, Cengage Course Technology</a:t>
            </a:r>
          </a:p>
          <a:p>
            <a:r>
              <a:rPr lang="en-US" dirty="0" smtClean="0"/>
              <a:t>Ethics </a:t>
            </a:r>
            <a:r>
              <a:rPr lang="en-US" dirty="0"/>
              <a:t>for the Information Age, M.J. Quinn, 6</a:t>
            </a:r>
            <a:r>
              <a:rPr lang="en-US" baseline="30000" dirty="0"/>
              <a:t>th</a:t>
            </a:r>
            <a:r>
              <a:rPr lang="en-US" dirty="0"/>
              <a:t> Edition, Pearson Education</a:t>
            </a:r>
          </a:p>
          <a:p>
            <a:r>
              <a:rPr lang="en-US" dirty="0"/>
              <a:t>Ethical and Social Issues in Information Age, J. M. </a:t>
            </a:r>
            <a:r>
              <a:rPr lang="en-US" dirty="0" err="1"/>
              <a:t>Kizza</a:t>
            </a:r>
            <a:r>
              <a:rPr lang="en-US" dirty="0"/>
              <a:t>, </a:t>
            </a:r>
            <a:r>
              <a:rPr lang="en-US" dirty="0" smtClean="0"/>
              <a:t>5</a:t>
            </a:r>
            <a:r>
              <a:rPr lang="en-US" baseline="30000" dirty="0" smtClean="0"/>
              <a:t>th</a:t>
            </a:r>
            <a:r>
              <a:rPr lang="en-US" dirty="0" smtClean="0"/>
              <a:t> </a:t>
            </a:r>
            <a:r>
              <a:rPr lang="en-US" dirty="0"/>
              <a:t>Edition, Springer-Verlag</a:t>
            </a:r>
          </a:p>
          <a:p>
            <a:r>
              <a:rPr lang="en-US" dirty="0" smtClean="0"/>
              <a:t>A </a:t>
            </a:r>
            <a:r>
              <a:rPr lang="en-US" dirty="0"/>
              <a:t>Gift of Fire, Social, Legal, and Ethical Issues for Computing Technology, S. </a:t>
            </a:r>
            <a:r>
              <a:rPr lang="en-US" dirty="0" err="1"/>
              <a:t>Baase</a:t>
            </a:r>
            <a:r>
              <a:rPr lang="en-US" dirty="0"/>
              <a:t>, 4</a:t>
            </a:r>
            <a:r>
              <a:rPr lang="en-US" baseline="30000" dirty="0"/>
              <a:t>th</a:t>
            </a:r>
            <a:r>
              <a:rPr lang="en-US" dirty="0"/>
              <a:t> Edition, Pearson Inc</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0FF54DE5-C571-48E8-A5BC-B369434E2F44}" type="slidenum">
              <a:rPr lang="en-US" smtClean="0">
                <a:solidFill>
                  <a:prstClr val="black">
                    <a:lumMod val="75000"/>
                  </a:prstClr>
                </a:solidFill>
              </a:rPr>
              <a:pPr/>
              <a:t>5</a:t>
            </a:fld>
            <a:endParaRPr lang="en-US">
              <a:solidFill>
                <a:prstClr val="black">
                  <a:lumMod val="75000"/>
                </a:prstClr>
              </a:solidFill>
            </a:endParaRPr>
          </a:p>
        </p:txBody>
      </p:sp>
    </p:spTree>
    <p:extLst>
      <p:ext uri="{BB962C8B-B14F-4D97-AF65-F5344CB8AC3E}">
        <p14:creationId xmlns:p14="http://schemas.microsoft.com/office/powerpoint/2010/main" val="188456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Zero</a:t>
            </a:r>
          </a:p>
        </p:txBody>
      </p:sp>
      <p:sp>
        <p:nvSpPr>
          <p:cNvPr id="3" name="Content Placeholder 2"/>
          <p:cNvSpPr>
            <a:spLocks noGrp="1"/>
          </p:cNvSpPr>
          <p:nvPr>
            <p:ph idx="1"/>
          </p:nvPr>
        </p:nvSpPr>
        <p:spPr/>
        <p:txBody>
          <a:bodyPr/>
          <a:lstStyle/>
          <a:p>
            <a:r>
              <a:rPr lang="en-US" dirty="0"/>
              <a:t>Read “the little book of plagiarism” published by HEC.</a:t>
            </a:r>
          </a:p>
        </p:txBody>
      </p:sp>
      <p:sp>
        <p:nvSpPr>
          <p:cNvPr id="4" name="Slide Number Placeholder 3"/>
          <p:cNvSpPr>
            <a:spLocks noGrp="1"/>
          </p:cNvSpPr>
          <p:nvPr>
            <p:ph type="sldNum" sz="quarter" idx="12"/>
          </p:nvPr>
        </p:nvSpPr>
        <p:spPr/>
        <p:txBody>
          <a:bodyPr/>
          <a:lstStyle/>
          <a:p>
            <a:fld id="{0FF54DE5-C571-48E8-A5BC-B369434E2F44}" type="slidenum">
              <a:rPr lang="en-US" smtClean="0">
                <a:solidFill>
                  <a:prstClr val="black">
                    <a:lumMod val="75000"/>
                  </a:prstClr>
                </a:solidFill>
              </a:rPr>
              <a:pPr/>
              <a:t>6</a:t>
            </a:fld>
            <a:endParaRPr lang="en-US">
              <a:solidFill>
                <a:prstClr val="black">
                  <a:lumMod val="75000"/>
                </a:prstClr>
              </a:solidFill>
            </a:endParaRPr>
          </a:p>
        </p:txBody>
      </p:sp>
    </p:spTree>
    <p:extLst>
      <p:ext uri="{BB962C8B-B14F-4D97-AF65-F5344CB8AC3E}">
        <p14:creationId xmlns:p14="http://schemas.microsoft.com/office/powerpoint/2010/main" val="620837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Plagiarism</a:t>
            </a:r>
          </a:p>
        </p:txBody>
      </p:sp>
      <p:sp>
        <p:nvSpPr>
          <p:cNvPr id="3" name="Content Placeholder 2"/>
          <p:cNvSpPr>
            <a:spLocks noGrp="1"/>
          </p:cNvSpPr>
          <p:nvPr>
            <p:ph idx="1"/>
          </p:nvPr>
        </p:nvSpPr>
        <p:spPr/>
        <p:txBody>
          <a:bodyPr/>
          <a:lstStyle/>
          <a:p>
            <a:r>
              <a:rPr lang="en-US" dirty="0"/>
              <a:t>What is it?</a:t>
            </a:r>
          </a:p>
          <a:p>
            <a:r>
              <a:rPr lang="en-US" dirty="0"/>
              <a:t>Positive reasons for not plagiarizing</a:t>
            </a:r>
          </a:p>
          <a:p>
            <a:r>
              <a:rPr lang="en-US" dirty="0"/>
              <a:t>Copying from single/multiple sources</a:t>
            </a:r>
          </a:p>
          <a:p>
            <a:r>
              <a:rPr lang="en-US" dirty="0"/>
              <a:t>Paraphrasing, collusion</a:t>
            </a:r>
          </a:p>
          <a:p>
            <a:r>
              <a:rPr lang="en-US" dirty="0"/>
              <a:t>How to avoid it?</a:t>
            </a:r>
          </a:p>
          <a:p>
            <a:r>
              <a:rPr lang="en-US" dirty="0"/>
              <a:t>Reference list VS bibliography</a:t>
            </a:r>
          </a:p>
          <a:p>
            <a:r>
              <a:rPr lang="en-US" dirty="0"/>
              <a:t>Plagiarism detection</a:t>
            </a:r>
          </a:p>
          <a:p>
            <a:r>
              <a:rPr lang="en-US" dirty="0"/>
              <a:t>Penalty</a:t>
            </a:r>
          </a:p>
        </p:txBody>
      </p:sp>
      <p:sp>
        <p:nvSpPr>
          <p:cNvPr id="4" name="Slide Number Placeholder 3"/>
          <p:cNvSpPr>
            <a:spLocks noGrp="1"/>
          </p:cNvSpPr>
          <p:nvPr>
            <p:ph type="sldNum" sz="quarter" idx="12"/>
          </p:nvPr>
        </p:nvSpPr>
        <p:spPr/>
        <p:txBody>
          <a:bodyPr/>
          <a:lstStyle/>
          <a:p>
            <a:fld id="{0FF54DE5-C571-48E8-A5BC-B369434E2F44}" type="slidenum">
              <a:rPr lang="en-US" smtClean="0">
                <a:solidFill>
                  <a:prstClr val="black">
                    <a:lumMod val="75000"/>
                  </a:prstClr>
                </a:solidFill>
              </a:rPr>
              <a:pPr/>
              <a:t>7</a:t>
            </a:fld>
            <a:endParaRPr lang="en-US">
              <a:solidFill>
                <a:prstClr val="black">
                  <a:lumMod val="75000"/>
                </a:prstClr>
              </a:solidFill>
            </a:endParaRPr>
          </a:p>
        </p:txBody>
      </p:sp>
    </p:spTree>
    <p:extLst>
      <p:ext uri="{BB962C8B-B14F-4D97-AF65-F5344CB8AC3E}">
        <p14:creationId xmlns:p14="http://schemas.microsoft.com/office/powerpoint/2010/main" val="360542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ctrTitle"/>
          </p:nvPr>
        </p:nvSpPr>
        <p:spPr>
          <a:xfrm>
            <a:off x="2133600" y="1447800"/>
            <a:ext cx="8001000" cy="2209800"/>
          </a:xfrm>
        </p:spPr>
        <p:txBody>
          <a:bodyPr/>
          <a:lstStyle/>
          <a:p>
            <a:pPr eaLnBrk="1" hangingPunct="1"/>
            <a:r>
              <a:rPr lang="en-GB" dirty="0"/>
              <a:t>Ethics in Information Technology, </a:t>
            </a:r>
            <a:r>
              <a:rPr lang="en-GB" dirty="0" smtClean="0"/>
              <a:t>sixth </a:t>
            </a:r>
            <a:r>
              <a:rPr lang="en-GB" dirty="0"/>
              <a:t>Edition</a:t>
            </a:r>
            <a:endParaRPr lang="en-US" sz="3200" i="1" dirty="0"/>
          </a:p>
        </p:txBody>
      </p:sp>
      <p:sp>
        <p:nvSpPr>
          <p:cNvPr id="18435" name="Rectangle 1027"/>
          <p:cNvSpPr>
            <a:spLocks noGrp="1" noChangeArrowheads="1"/>
          </p:cNvSpPr>
          <p:nvPr>
            <p:ph type="subTitle" idx="1"/>
          </p:nvPr>
        </p:nvSpPr>
        <p:spPr>
          <a:xfrm>
            <a:off x="2133600" y="4419600"/>
            <a:ext cx="8077200" cy="1447800"/>
          </a:xfrm>
        </p:spPr>
        <p:txBody>
          <a:bodyPr/>
          <a:lstStyle/>
          <a:p>
            <a:pPr eaLnBrk="1" hangingPunct="1">
              <a:lnSpc>
                <a:spcPct val="90000"/>
              </a:lnSpc>
            </a:pPr>
            <a:r>
              <a:rPr lang="en-US" sz="3400" i="1"/>
              <a:t>Chapter 1</a:t>
            </a:r>
          </a:p>
          <a:p>
            <a:pPr>
              <a:spcBef>
                <a:spcPts val="900"/>
              </a:spcBef>
            </a:pPr>
            <a:r>
              <a:rPr lang="en-GB" sz="3200" i="1"/>
              <a:t>An Overview of Ethics</a:t>
            </a:r>
          </a:p>
        </p:txBody>
      </p:sp>
    </p:spTree>
    <p:extLst>
      <p:ext uri="{BB962C8B-B14F-4D97-AF65-F5344CB8AC3E}">
        <p14:creationId xmlns:p14="http://schemas.microsoft.com/office/powerpoint/2010/main" val="310203936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p:txBody>
          <a:bodyPr/>
          <a:lstStyle/>
          <a:p>
            <a:r>
              <a:rPr lang="en-GB"/>
              <a:t>Objectives</a:t>
            </a:r>
          </a:p>
        </p:txBody>
      </p:sp>
      <p:sp>
        <p:nvSpPr>
          <p:cNvPr id="19459" name="Rectangle 2"/>
          <p:cNvSpPr>
            <a:spLocks noGrp="1" noChangeArrowheads="1"/>
          </p:cNvSpPr>
          <p:nvPr>
            <p:ph type="body" idx="1"/>
          </p:nvPr>
        </p:nvSpPr>
        <p:spPr/>
        <p:txBody>
          <a:bodyPr/>
          <a:lstStyle/>
          <a:p>
            <a:pPr marL="344488" indent="-344488"/>
            <a:r>
              <a:rPr lang="en-US" dirty="0"/>
              <a:t>As you read this chapter, consider the following questions:</a:t>
            </a:r>
          </a:p>
          <a:p>
            <a:pPr marL="798513" lvl="1" indent="-285750"/>
            <a:r>
              <a:rPr lang="en-GB" dirty="0"/>
              <a:t>What is ethics, and why is it important to act according to a code of ethics?</a:t>
            </a:r>
          </a:p>
          <a:p>
            <a:pPr marL="798513" lvl="1" indent="-285750"/>
            <a:r>
              <a:rPr lang="en-GB" dirty="0"/>
              <a:t>Why is business ethics becoming increasingly important?</a:t>
            </a:r>
          </a:p>
          <a:p>
            <a:pPr marL="798513" lvl="1" indent="-285750"/>
            <a:r>
              <a:rPr lang="en-GB" dirty="0"/>
              <a:t>What are organizations doing to improve their business ethics</a:t>
            </a:r>
            <a:r>
              <a:rPr lang="en-GB" dirty="0" smtClean="0"/>
              <a:t>?</a:t>
            </a:r>
          </a:p>
          <a:p>
            <a:pPr marL="742950" lvl="1" indent="-285750"/>
            <a:r>
              <a:rPr lang="en-GB" dirty="0"/>
              <a:t>Why are organizations interested in fostering good business ethics?</a:t>
            </a:r>
          </a:p>
          <a:p>
            <a:pPr marL="742950" lvl="1" indent="-285750"/>
            <a:r>
              <a:rPr lang="en-GB" dirty="0"/>
              <a:t>What approach can you take to ensure ethical decision making?</a:t>
            </a:r>
          </a:p>
          <a:p>
            <a:pPr marL="742950" lvl="1" indent="-285750"/>
            <a:r>
              <a:rPr lang="en-GB" dirty="0"/>
              <a:t>What trends have increased the risk of using information technology in an unethical manner?</a:t>
            </a:r>
          </a:p>
          <a:p>
            <a:pPr marL="512763" lvl="1" indent="0">
              <a:buNone/>
            </a:pPr>
            <a:endParaRPr lang="en-GB" dirty="0"/>
          </a:p>
          <a:p>
            <a:pPr marL="798513" lvl="1" indent="-285750"/>
            <a:endParaRPr lang="en-GB" dirty="0"/>
          </a:p>
        </p:txBody>
      </p:sp>
      <p:sp>
        <p:nvSpPr>
          <p:cNvPr id="19460" name="Footer Placeholder 3"/>
          <p:cNvSpPr>
            <a:spLocks noGrp="1"/>
          </p:cNvSpPr>
          <p:nvPr>
            <p:ph type="ftr" sz="quarter" idx="10"/>
          </p:nvPr>
        </p:nvSpPr>
        <p:spPr>
          <a:noFill/>
        </p:spPr>
        <p:txBody>
          <a:bodyPr/>
          <a:lstStyle/>
          <a:p>
            <a:r>
              <a:rPr lang="en-US">
                <a:solidFill>
                  <a:prstClr val="black">
                    <a:lumMod val="75000"/>
                  </a:prstClr>
                </a:solidFill>
              </a:rPr>
              <a:t>Ethics in Information Technology, Fourth Edition</a:t>
            </a:r>
            <a:endParaRPr lang="en-GB">
              <a:solidFill>
                <a:prstClr val="black">
                  <a:lumMod val="75000"/>
                </a:prstClr>
              </a:solidFill>
            </a:endParaRPr>
          </a:p>
        </p:txBody>
      </p:sp>
      <p:sp>
        <p:nvSpPr>
          <p:cNvPr id="19461" name="Slide Number Placeholder 4"/>
          <p:cNvSpPr>
            <a:spLocks noGrp="1"/>
          </p:cNvSpPr>
          <p:nvPr>
            <p:ph type="sldNum" sz="quarter" idx="11"/>
          </p:nvPr>
        </p:nvSpPr>
        <p:spPr>
          <a:noFill/>
        </p:spPr>
        <p:txBody>
          <a:bodyPr/>
          <a:lstStyle/>
          <a:p>
            <a:fld id="{7716068B-C9AD-489D-BDB7-AE4474463BF3}" type="slidenum">
              <a:rPr lang="en-GB" smtClean="0">
                <a:solidFill>
                  <a:prstClr val="black">
                    <a:lumMod val="75000"/>
                  </a:prstClr>
                </a:solidFill>
              </a:rPr>
              <a:pPr/>
              <a:t>9</a:t>
            </a:fld>
            <a:endParaRPr lang="en-GB">
              <a:solidFill>
                <a:prstClr val="black">
                  <a:lumMod val="75000"/>
                </a:prstClr>
              </a:solidFill>
            </a:endParaRPr>
          </a:p>
        </p:txBody>
      </p:sp>
    </p:spTree>
    <p:extLst>
      <p:ext uri="{BB962C8B-B14F-4D97-AF65-F5344CB8AC3E}">
        <p14:creationId xmlns:p14="http://schemas.microsoft.com/office/powerpoint/2010/main" val="30744575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cademic Literature 16x9">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2341</Words>
  <Application>Microsoft Office PowerPoint</Application>
  <PresentationFormat>Widescreen</PresentationFormat>
  <Paragraphs>191</Paragraphs>
  <Slides>29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Calibri</vt:lpstr>
      <vt:lpstr>Euphemia</vt:lpstr>
      <vt:lpstr>Plantagenet Cherokee</vt:lpstr>
      <vt:lpstr>Wingdings</vt:lpstr>
      <vt:lpstr>Academic Literature 16x9</vt:lpstr>
      <vt:lpstr>Professional Practices in IT (HSS-301)</vt:lpstr>
      <vt:lpstr>Course Information</vt:lpstr>
      <vt:lpstr>Marks Distribution</vt:lpstr>
      <vt:lpstr>Course Learning Outcomes</vt:lpstr>
      <vt:lpstr>Recommended Resources</vt:lpstr>
      <vt:lpstr>Assignment Zero</vt:lpstr>
      <vt:lpstr>Plagiarism</vt:lpstr>
      <vt:lpstr>Ethics in Information Technology, sixth Edition</vt:lpstr>
      <vt:lpstr>Objectives</vt:lpstr>
      <vt:lpstr>What is Ethics?</vt:lpstr>
      <vt:lpstr>PowerPoint Presentation</vt:lpstr>
      <vt:lpstr>What is Ethics? (cont’d.)</vt:lpstr>
      <vt:lpstr>Definition of Ethics</vt:lpstr>
      <vt:lpstr>PowerPoint Presentation</vt:lpstr>
      <vt:lpstr>PowerPoint Presentation</vt:lpstr>
      <vt:lpstr>PowerPoint Presentation</vt:lpstr>
      <vt:lpstr>The Importance of Integrity</vt:lpstr>
      <vt:lpstr>PowerPoint Presentation</vt:lpstr>
      <vt:lpstr>The Difference Between Morals,  Ethics, and Laws</vt:lpstr>
      <vt:lpstr>PowerPoint Presentation</vt:lpstr>
      <vt:lpstr>C R I T I C A L T H I N K I N G E X E R C I S E : L E G A L V E R S U S E T H I C A L</vt:lpstr>
      <vt:lpstr>Ethics in the Business World</vt:lpstr>
      <vt:lpstr>Ethics in the Business World (cont’d.)</vt:lpstr>
      <vt:lpstr>PowerPoint Presentation</vt:lpstr>
      <vt:lpstr>Table 1-1 identifies the most commonly observed types of misconduct in the workplace.</vt:lpstr>
      <vt:lpstr>PowerPoint Presentation</vt:lpstr>
      <vt:lpstr>C R I T I C A L T H I N K I N G E X E R C I S E : C U T  T E S T I N G S H O R T</vt:lpstr>
      <vt:lpstr>C O R P O R A T E    S O C I A L   R E S P O N S I B I L I T Y</vt:lpstr>
      <vt:lpstr>Table 1-2 shows a summary of the 2015 corporate responsibility report for Intel.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Kamlesh</dc:creator>
  <cp:lastModifiedBy>RAJA SARMAD</cp:lastModifiedBy>
  <cp:revision>50</cp:revision>
  <dcterms:created xsi:type="dcterms:W3CDTF">2023-09-14T15:37:02Z</dcterms:created>
  <dcterms:modified xsi:type="dcterms:W3CDTF">2024-03-02T19:39:40Z</dcterms:modified>
</cp:coreProperties>
</file>