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1" r:id="rId2"/>
    <p:sldId id="256" r:id="rId3"/>
    <p:sldId id="258" r:id="rId4"/>
    <p:sldId id="257" r:id="rId5"/>
    <p:sldId id="259" r:id="rId6"/>
    <p:sldId id="261" r:id="rId7"/>
    <p:sldId id="260" r:id="rId8"/>
    <p:sldId id="262" r:id="rId9"/>
    <p:sldId id="263" r:id="rId10"/>
    <p:sldId id="264" r:id="rId11"/>
    <p:sldId id="307" r:id="rId12"/>
    <p:sldId id="308" r:id="rId13"/>
    <p:sldId id="309" r:id="rId14"/>
    <p:sldId id="310" r:id="rId15"/>
    <p:sldId id="311" r:id="rId16"/>
    <p:sldId id="312" r:id="rId17"/>
    <p:sldId id="342" r:id="rId18"/>
    <p:sldId id="343" r:id="rId19"/>
    <p:sldId id="344"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90E34E-B83C-49A9-A25C-9A882201BAE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188185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0E34E-B83C-49A9-A25C-9A882201BAE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20644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0E34E-B83C-49A9-A25C-9A882201BAE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397606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0E34E-B83C-49A9-A25C-9A882201BAE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317818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90E34E-B83C-49A9-A25C-9A882201BAE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274061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90E34E-B83C-49A9-A25C-9A882201BAE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416419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90E34E-B83C-49A9-A25C-9A882201BAE4}"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293377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90E34E-B83C-49A9-A25C-9A882201BAE4}"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428707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0E34E-B83C-49A9-A25C-9A882201BAE4}" type="datetimeFigureOut">
              <a:rPr lang="en-US" smtClean="0"/>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88498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90E34E-B83C-49A9-A25C-9A882201BAE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204584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90E34E-B83C-49A9-A25C-9A882201BAE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CA662-A263-478D-922D-0795160E322B}" type="slidenum">
              <a:rPr lang="en-US" smtClean="0"/>
              <a:t>‹#›</a:t>
            </a:fld>
            <a:endParaRPr lang="en-US"/>
          </a:p>
        </p:txBody>
      </p:sp>
    </p:spTree>
    <p:extLst>
      <p:ext uri="{BB962C8B-B14F-4D97-AF65-F5344CB8AC3E}">
        <p14:creationId xmlns:p14="http://schemas.microsoft.com/office/powerpoint/2010/main" val="358234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0E34E-B83C-49A9-A25C-9A882201BAE4}" type="datetimeFigureOut">
              <a:rPr lang="en-US" smtClean="0"/>
              <a:t>3/11/2024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CA662-A263-478D-922D-0795160E322B}" type="slidenum">
              <a:rPr lang="en-US" smtClean="0"/>
              <a:t>‹#›</a:t>
            </a:fld>
            <a:endParaRPr lang="en-US"/>
          </a:p>
        </p:txBody>
      </p:sp>
    </p:spTree>
    <p:extLst>
      <p:ext uri="{BB962C8B-B14F-4D97-AF65-F5344CB8AC3E}">
        <p14:creationId xmlns:p14="http://schemas.microsoft.com/office/powerpoint/2010/main" val="135039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nalyticssteps.com/blogs/dijkstras-algorithm-shortest-path-algorith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atacamp.com/tutorial/understanding-recursive-functions-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1394" y="957943"/>
            <a:ext cx="5225144" cy="4524315"/>
          </a:xfrm>
          <a:prstGeom prst="rect">
            <a:avLst/>
          </a:prstGeom>
        </p:spPr>
        <p:txBody>
          <a:bodyPr wrap="square">
            <a:spAutoFit/>
          </a:bodyPr>
          <a:lstStyle/>
          <a:p>
            <a:r>
              <a:rPr lang="en-US" dirty="0" smtClean="0"/>
              <a:t>The following algorithm is given below.</a:t>
            </a:r>
          </a:p>
          <a:p>
            <a:r>
              <a:rPr lang="en-US" dirty="0" smtClean="0"/>
              <a:t>Explanation:</a:t>
            </a:r>
          </a:p>
          <a:p>
            <a:endParaRPr lang="en-US" dirty="0" smtClean="0"/>
          </a:p>
          <a:p>
            <a:r>
              <a:rPr lang="en-US" dirty="0" smtClean="0"/>
              <a:t>Step 1: Place the fresh water in a saucepan or a kettle.</a:t>
            </a:r>
          </a:p>
          <a:p>
            <a:endParaRPr lang="en-US" dirty="0" smtClean="0"/>
          </a:p>
          <a:p>
            <a:r>
              <a:rPr lang="en-US" dirty="0" smtClean="0"/>
              <a:t>Step 2: Boil the water to match your style of tea.</a:t>
            </a:r>
          </a:p>
          <a:p>
            <a:endParaRPr lang="en-US" dirty="0" smtClean="0"/>
          </a:p>
          <a:p>
            <a:r>
              <a:rPr lang="en-US" dirty="0" smtClean="0"/>
              <a:t>Step 3: Put the black tea leaves in that pot</a:t>
            </a:r>
          </a:p>
          <a:p>
            <a:endParaRPr lang="en-US" dirty="0" smtClean="0"/>
          </a:p>
          <a:p>
            <a:r>
              <a:rPr lang="en-US" dirty="0" smtClean="0"/>
              <a:t>Step 4: After that add some milk into that pot.</a:t>
            </a:r>
          </a:p>
          <a:p>
            <a:endParaRPr lang="en-US" dirty="0" smtClean="0"/>
          </a:p>
          <a:p>
            <a:r>
              <a:rPr lang="en-US" dirty="0" smtClean="0"/>
              <a:t>Step 5: Add some sugar.</a:t>
            </a:r>
          </a:p>
          <a:p>
            <a:endParaRPr lang="en-US" dirty="0" smtClean="0"/>
          </a:p>
          <a:p>
            <a:r>
              <a:rPr lang="en-US" dirty="0" smtClean="0"/>
              <a:t>Step 6: Boil for some time.</a:t>
            </a:r>
          </a:p>
          <a:p>
            <a:endParaRPr lang="en-US" dirty="0" smtClean="0"/>
          </a:p>
          <a:p>
            <a:r>
              <a:rPr lang="en-US" dirty="0" smtClean="0"/>
              <a:t>And it is ready to serve.</a:t>
            </a:r>
            <a:endParaRPr lang="en-US" dirty="0"/>
          </a:p>
        </p:txBody>
      </p:sp>
      <p:sp>
        <p:nvSpPr>
          <p:cNvPr id="5" name="Rectangle 4"/>
          <p:cNvSpPr/>
          <p:nvPr/>
        </p:nvSpPr>
        <p:spPr>
          <a:xfrm>
            <a:off x="261258" y="957943"/>
            <a:ext cx="6287587" cy="4524315"/>
          </a:xfrm>
          <a:prstGeom prst="rect">
            <a:avLst/>
          </a:prstGeom>
        </p:spPr>
        <p:txBody>
          <a:bodyPr wrap="square">
            <a:spAutoFit/>
          </a:bodyPr>
          <a:lstStyle/>
          <a:p>
            <a:pPr algn="just">
              <a:lnSpc>
                <a:spcPct val="200000"/>
              </a:lnSpc>
            </a:pPr>
            <a:r>
              <a:rPr lang="en-US" dirty="0">
                <a:latin typeface="Arial" panose="020B0604020202020204" pitchFamily="34" charset="0"/>
                <a:cs typeface="Arial" panose="020B0604020202020204" pitchFamily="34" charset="0"/>
              </a:rPr>
              <a:t>A data structure is a specialized format for organizing, processing, retrieving and storing data. There are several basic and advanced types of data structures, all designed to arrange data to suit a specific purpose. Data structures make it easy for users to access and work with the data they need in appropriate ways. Most importantly, data structures frame the organization of information so that machines and humans can better understand it.</a:t>
            </a:r>
          </a:p>
        </p:txBody>
      </p:sp>
      <p:sp>
        <p:nvSpPr>
          <p:cNvPr id="6" name="Rectangle 5"/>
          <p:cNvSpPr/>
          <p:nvPr/>
        </p:nvSpPr>
        <p:spPr>
          <a:xfrm>
            <a:off x="444137" y="277969"/>
            <a:ext cx="11582401" cy="523220"/>
          </a:xfrm>
          <a:prstGeom prst="rect">
            <a:avLst/>
          </a:prstGeom>
        </p:spPr>
        <p:txBody>
          <a:bodyPr wrap="square">
            <a:spAutoFit/>
          </a:bodyPr>
          <a:lstStyle/>
          <a:p>
            <a:r>
              <a:rPr lang="en-US" sz="2800" b="1" i="0" dirty="0" smtClean="0">
                <a:solidFill>
                  <a:srgbClr val="323232"/>
                </a:solidFill>
                <a:effectLst/>
                <a:latin typeface="Arial" panose="020B0604020202020204" pitchFamily="34" charset="0"/>
              </a:rPr>
              <a:t>Data structures                                  &amp;            Algorithm</a:t>
            </a:r>
            <a:endParaRPr lang="en-US" sz="2800" b="1" i="0" dirty="0">
              <a:solidFill>
                <a:srgbClr val="323232"/>
              </a:solidFill>
              <a:effectLst/>
              <a:latin typeface="Arial" panose="020B0604020202020204" pitchFamily="34" charset="0"/>
            </a:endParaRPr>
          </a:p>
        </p:txBody>
      </p:sp>
    </p:spTree>
    <p:extLst>
      <p:ext uri="{BB962C8B-B14F-4D97-AF65-F5344CB8AC3E}">
        <p14:creationId xmlns:p14="http://schemas.microsoft.com/office/powerpoint/2010/main" val="632532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3493" y="842554"/>
            <a:ext cx="10010775" cy="5410200"/>
          </a:xfrm>
          <a:prstGeom prst="rect">
            <a:avLst/>
          </a:prstGeom>
        </p:spPr>
      </p:pic>
      <p:sp>
        <p:nvSpPr>
          <p:cNvPr id="3" name="Rectangle 2"/>
          <p:cNvSpPr/>
          <p:nvPr/>
        </p:nvSpPr>
        <p:spPr>
          <a:xfrm>
            <a:off x="478693" y="248585"/>
            <a:ext cx="5856796" cy="369332"/>
          </a:xfrm>
          <a:prstGeom prst="rect">
            <a:avLst/>
          </a:prstGeom>
        </p:spPr>
        <p:txBody>
          <a:bodyPr wrap="none">
            <a:spAutoFit/>
          </a:bodyPr>
          <a:lstStyle/>
          <a:p>
            <a:r>
              <a:rPr lang="en-US" b="1" dirty="0" smtClean="0"/>
              <a:t>Difference between Linear and Non-linear Data Structures</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19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45" y="617539"/>
            <a:ext cx="11965577" cy="5632311"/>
          </a:xfrm>
          <a:prstGeom prst="rect">
            <a:avLst/>
          </a:prstGeom>
        </p:spPr>
        <p:txBody>
          <a:bodyPr wrap="square">
            <a:spAutoFit/>
          </a:bodyPr>
          <a:lstStyle/>
          <a:p>
            <a:pPr algn="just"/>
            <a:r>
              <a:rPr lang="en-US" b="1" i="0" dirty="0" smtClean="0">
                <a:solidFill>
                  <a:srgbClr val="05192D"/>
                </a:solidFill>
                <a:effectLst/>
                <a:latin typeface="Arial" panose="020B0604020202020204" pitchFamily="34" charset="0"/>
                <a:cs typeface="Arial" panose="020B0604020202020204" pitchFamily="34" charset="0"/>
              </a:rPr>
              <a:t>Algorithms Explained</a:t>
            </a:r>
          </a:p>
          <a:p>
            <a:pPr algn="just"/>
            <a:r>
              <a:rPr lang="en-US" b="0" i="0" dirty="0" smtClean="0">
                <a:solidFill>
                  <a:srgbClr val="05192D"/>
                </a:solidFill>
                <a:effectLst/>
                <a:latin typeface="Arial" panose="020B0604020202020204" pitchFamily="34" charset="0"/>
                <a:cs typeface="Arial" panose="020B0604020202020204" pitchFamily="34" charset="0"/>
              </a:rPr>
              <a:t>Algorithms are structured sets of instructions designed to solve specific problems or perform particular tasks. They function through a series of well-defined steps, each contributing to the ultimate goal. Here, we break down the typical stages involved in the functioning of an algorithm:</a:t>
            </a:r>
          </a:p>
          <a:p>
            <a:pPr algn="just">
              <a:buFont typeface="+mj-lt"/>
              <a:buAutoNum type="arabicPeriod"/>
            </a:pPr>
            <a:r>
              <a:rPr lang="en-US" b="1" i="0" dirty="0" smtClean="0">
                <a:solidFill>
                  <a:srgbClr val="05192D"/>
                </a:solidFill>
                <a:effectLst/>
                <a:latin typeface="Arial" panose="020B0604020202020204" pitchFamily="34" charset="0"/>
                <a:cs typeface="Arial" panose="020B0604020202020204" pitchFamily="34" charset="0"/>
              </a:rPr>
              <a:t>Input.</a:t>
            </a:r>
            <a:r>
              <a:rPr lang="en-US" b="0" i="0" dirty="0" smtClean="0">
                <a:solidFill>
                  <a:srgbClr val="05192D"/>
                </a:solidFill>
                <a:effectLst/>
                <a:latin typeface="Arial" panose="020B0604020202020204" pitchFamily="34" charset="0"/>
                <a:cs typeface="Arial" panose="020B0604020202020204" pitchFamily="34" charset="0"/>
              </a:rPr>
              <a:t> The first step involves defining the inputs that the algorithm will use. Inputs are the data on which the algorithm will operate. It could be anything from a single value to a complex data structure.</a:t>
            </a:r>
          </a:p>
          <a:p>
            <a:pPr algn="just">
              <a:buFont typeface="+mj-lt"/>
              <a:buAutoNum type="arabicPeriod"/>
            </a:pPr>
            <a:r>
              <a:rPr lang="en-US" b="1" i="0" dirty="0" smtClean="0">
                <a:solidFill>
                  <a:srgbClr val="05192D"/>
                </a:solidFill>
                <a:effectLst/>
                <a:latin typeface="Arial" panose="020B0604020202020204" pitchFamily="34" charset="0"/>
                <a:cs typeface="Arial" panose="020B0604020202020204" pitchFamily="34" charset="0"/>
              </a:rPr>
              <a:t>Processing.</a:t>
            </a:r>
            <a:r>
              <a:rPr lang="en-US" b="0" i="0" dirty="0" smtClean="0">
                <a:solidFill>
                  <a:srgbClr val="05192D"/>
                </a:solidFill>
                <a:effectLst/>
                <a:latin typeface="Arial" panose="020B0604020202020204" pitchFamily="34" charset="0"/>
                <a:cs typeface="Arial" panose="020B0604020202020204" pitchFamily="34" charset="0"/>
              </a:rPr>
              <a:t> This is the core phase where the algorithm performs operations on the inputs using a series of computational steps. This phase is guided by logical and arithmetic calculations to process the data effectively. Within the processing phase, there are often crucial </a:t>
            </a:r>
            <a:r>
              <a:rPr lang="en-US" b="0" i="0" dirty="0" err="1" smtClean="0">
                <a:solidFill>
                  <a:srgbClr val="05192D"/>
                </a:solidFill>
                <a:effectLst/>
                <a:latin typeface="Arial" panose="020B0604020202020204" pitchFamily="34" charset="0"/>
                <a:cs typeface="Arial" panose="020B0604020202020204" pitchFamily="34" charset="0"/>
              </a:rPr>
              <a:t>substeps</a:t>
            </a:r>
            <a:r>
              <a:rPr lang="en-US" b="0" i="0" dirty="0" smtClean="0">
                <a:solidFill>
                  <a:srgbClr val="05192D"/>
                </a:solidFill>
                <a:effectLst/>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Decision making.</a:t>
            </a:r>
            <a:r>
              <a:rPr lang="en-US" b="0" i="0" dirty="0" smtClean="0">
                <a:solidFill>
                  <a:srgbClr val="05192D"/>
                </a:solidFill>
                <a:effectLst/>
                <a:latin typeface="Arial" panose="020B0604020202020204" pitchFamily="34" charset="0"/>
                <a:cs typeface="Arial" panose="020B0604020202020204" pitchFamily="34" charset="0"/>
              </a:rPr>
              <a:t> At various points during processing, decisions need to be made based on certain conditions. This </a:t>
            </a:r>
            <a:r>
              <a:rPr lang="en-US" b="0" i="0" dirty="0" err="1" smtClean="0">
                <a:solidFill>
                  <a:srgbClr val="05192D"/>
                </a:solidFill>
                <a:effectLst/>
                <a:latin typeface="Arial" panose="020B0604020202020204" pitchFamily="34" charset="0"/>
                <a:cs typeface="Arial" panose="020B0604020202020204" pitchFamily="34" charset="0"/>
              </a:rPr>
              <a:t>substep</a:t>
            </a:r>
            <a:r>
              <a:rPr lang="en-US" b="0" i="0" dirty="0" smtClean="0">
                <a:solidFill>
                  <a:srgbClr val="05192D"/>
                </a:solidFill>
                <a:effectLst/>
                <a:latin typeface="Arial" panose="020B0604020202020204" pitchFamily="34" charset="0"/>
                <a:cs typeface="Arial" panose="020B0604020202020204" pitchFamily="34" charset="0"/>
              </a:rPr>
              <a:t> involves directing the flow of the algorithm based on conditional statements, leading to different paths in the algorithm.</a:t>
            </a:r>
          </a:p>
          <a:p>
            <a:pPr marL="742950" lvl="1" indent="-285750" algn="just">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Looping.</a:t>
            </a:r>
            <a:r>
              <a:rPr lang="en-US" b="0" i="0" dirty="0" smtClean="0">
                <a:solidFill>
                  <a:srgbClr val="05192D"/>
                </a:solidFill>
                <a:effectLst/>
                <a:latin typeface="Arial" panose="020B0604020202020204" pitchFamily="34" charset="0"/>
                <a:cs typeface="Arial" panose="020B0604020202020204" pitchFamily="34" charset="0"/>
              </a:rPr>
              <a:t> For many algorithms, certain steps need to be repeated multiple times until a specific condition is met. Looping allows the algorithm to execute the same steps repeatedly, optimizing the process and saving time.</a:t>
            </a:r>
          </a:p>
          <a:p>
            <a:pPr algn="just">
              <a:buFont typeface="+mj-lt"/>
              <a:buAutoNum type="arabicPeriod"/>
            </a:pPr>
            <a:r>
              <a:rPr lang="en-US" b="1" i="0" dirty="0" smtClean="0">
                <a:solidFill>
                  <a:srgbClr val="05192D"/>
                </a:solidFill>
                <a:effectLst/>
                <a:latin typeface="Arial" panose="020B0604020202020204" pitchFamily="34" charset="0"/>
                <a:cs typeface="Arial" panose="020B0604020202020204" pitchFamily="34" charset="0"/>
              </a:rPr>
              <a:t>Output.</a:t>
            </a:r>
            <a:r>
              <a:rPr lang="en-US" b="0" i="0" dirty="0" smtClean="0">
                <a:solidFill>
                  <a:srgbClr val="05192D"/>
                </a:solidFill>
                <a:effectLst/>
                <a:latin typeface="Arial" panose="020B0604020202020204" pitchFamily="34" charset="0"/>
                <a:cs typeface="Arial" panose="020B0604020202020204" pitchFamily="34" charset="0"/>
              </a:rPr>
              <a:t> After processing the inputs through various computational and conditional steps, the algorithm produces an output. This output is the result of the algorithm’s operations and is used to solve the problem or perform the task at hand.</a:t>
            </a:r>
          </a:p>
          <a:p>
            <a:pPr algn="just">
              <a:buFont typeface="+mj-lt"/>
              <a:buAutoNum type="arabicPeriod"/>
            </a:pPr>
            <a:r>
              <a:rPr lang="en-US" b="1" i="0" dirty="0" smtClean="0">
                <a:solidFill>
                  <a:srgbClr val="05192D"/>
                </a:solidFill>
                <a:effectLst/>
                <a:latin typeface="Arial" panose="020B0604020202020204" pitchFamily="34" charset="0"/>
                <a:cs typeface="Arial" panose="020B0604020202020204" pitchFamily="34" charset="0"/>
              </a:rPr>
              <a:t>Termination.</a:t>
            </a:r>
            <a:r>
              <a:rPr lang="en-US" b="0" i="0" dirty="0" smtClean="0">
                <a:solidFill>
                  <a:srgbClr val="05192D"/>
                </a:solidFill>
                <a:effectLst/>
                <a:latin typeface="Arial" panose="020B0604020202020204" pitchFamily="34" charset="0"/>
                <a:cs typeface="Arial" panose="020B0604020202020204" pitchFamily="34" charset="0"/>
              </a:rPr>
              <a:t> An algorithm must have a defined stopping point to ensure it doesn’t run indefinitely. Once all the steps are executed successfully, and the output is produced, the algorithm reaches its termination point.</a:t>
            </a:r>
            <a:endParaRPr lang="en-US" b="0" i="0" dirty="0">
              <a:solidFill>
                <a:srgbClr val="05192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4627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9" y="497120"/>
            <a:ext cx="11538857" cy="5770811"/>
          </a:xfrm>
          <a:prstGeom prst="rect">
            <a:avLst/>
          </a:prstGeom>
        </p:spPr>
        <p:txBody>
          <a:bodyPr wrap="square">
            <a:spAutoFit/>
          </a:bodyPr>
          <a:lstStyle/>
          <a:p>
            <a:pPr algn="just"/>
            <a:r>
              <a:rPr lang="en-US" b="1" i="0" dirty="0" smtClean="0">
                <a:solidFill>
                  <a:srgbClr val="05192D"/>
                </a:solidFill>
                <a:effectLst/>
                <a:latin typeface="Arial" panose="020B0604020202020204" pitchFamily="34" charset="0"/>
                <a:cs typeface="Arial" panose="020B0604020202020204" pitchFamily="34" charset="0"/>
              </a:rPr>
              <a:t>Types of Algorithms</a:t>
            </a:r>
          </a:p>
          <a:p>
            <a:pPr algn="just"/>
            <a:endParaRPr lang="en-US" b="1"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dirty="0">
                <a:solidFill>
                  <a:srgbClr val="05192D"/>
                </a:solidFill>
                <a:latin typeface="Arial" panose="020B0604020202020204" pitchFamily="34" charset="0"/>
                <a:cs typeface="Arial" panose="020B0604020202020204" pitchFamily="34" charset="0"/>
              </a:rPr>
              <a:t>Understanding the different types of algorithms can help in selecting the most appropriate one for solving a specific problem. Broadly, we can categorize algorithms based on their use cases and their structural or problem-solving strategies:</a:t>
            </a:r>
          </a:p>
          <a:p>
            <a:pPr algn="just"/>
            <a:endParaRPr lang="en-US" b="0" i="0" dirty="0" smtClean="0">
              <a:solidFill>
                <a:srgbClr val="05192D"/>
              </a:solidFill>
              <a:effectLst/>
              <a:latin typeface="Arial" panose="020B0604020202020204" pitchFamily="34" charset="0"/>
              <a:cs typeface="Arial" panose="020B0604020202020204" pitchFamily="34" charset="0"/>
            </a:endParaRPr>
          </a:p>
          <a:p>
            <a:pPr algn="just"/>
            <a:r>
              <a:rPr lang="en-US" b="1" i="0" dirty="0" smtClean="0">
                <a:solidFill>
                  <a:srgbClr val="05192D"/>
                </a:solidFill>
                <a:effectLst/>
                <a:latin typeface="Arial" panose="020B0604020202020204" pitchFamily="34" charset="0"/>
                <a:cs typeface="Arial" panose="020B0604020202020204" pitchFamily="34" charset="0"/>
              </a:rPr>
              <a:t>Algorithm Use Cases</a:t>
            </a:r>
          </a:p>
          <a:p>
            <a:pPr algn="just"/>
            <a:endParaRPr lang="en-US" b="1"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Search algorithms.</a:t>
            </a:r>
            <a:r>
              <a:rPr lang="en-US" b="0" i="0" dirty="0" smtClean="0">
                <a:solidFill>
                  <a:srgbClr val="05192D"/>
                </a:solidFill>
                <a:effectLst/>
                <a:latin typeface="Arial" panose="020B0604020202020204" pitchFamily="34" charset="0"/>
                <a:cs typeface="Arial" panose="020B0604020202020204" pitchFamily="34" charset="0"/>
              </a:rPr>
              <a:t> </a:t>
            </a:r>
            <a:r>
              <a:rPr lang="en-US" dirty="0">
                <a:solidFill>
                  <a:srgbClr val="05192D"/>
                </a:solidFill>
                <a:latin typeface="Arial" panose="020B0604020202020204" pitchFamily="34" charset="0"/>
                <a:cs typeface="Arial" panose="020B0604020202020204" pitchFamily="34" charset="0"/>
              </a:rPr>
              <a:t>Designed to retrieve information stored within some data structure, e.g., binary search algorithm used to find a particular item in a sorted list.</a:t>
            </a:r>
          </a:p>
          <a:p>
            <a:pPr algn="just">
              <a:buFont typeface="Arial" panose="020B0604020202020204" pitchFamily="34" charset="0"/>
              <a:buChar char="•"/>
            </a:pPr>
            <a:endParaRPr lang="en-US" b="0"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Sorting algorithms.</a:t>
            </a:r>
            <a:r>
              <a:rPr lang="en-US" b="0" i="0" dirty="0" smtClean="0">
                <a:solidFill>
                  <a:srgbClr val="05192D"/>
                </a:solidFill>
                <a:effectLst/>
                <a:latin typeface="Arial" panose="020B0604020202020204" pitchFamily="34" charset="0"/>
                <a:cs typeface="Arial" panose="020B0604020202020204" pitchFamily="34" charset="0"/>
              </a:rPr>
              <a:t> </a:t>
            </a:r>
            <a:r>
              <a:rPr lang="en-US" dirty="0">
                <a:solidFill>
                  <a:srgbClr val="05192D"/>
                </a:solidFill>
                <a:latin typeface="Arial" panose="020B0604020202020204" pitchFamily="34" charset="0"/>
                <a:cs typeface="Arial" panose="020B0604020202020204" pitchFamily="34" charset="0"/>
              </a:rPr>
              <a:t>They rearrange the elements of a dataset in a specified order, like quicksort and </a:t>
            </a:r>
            <a:r>
              <a:rPr lang="en-US" dirty="0" err="1">
                <a:solidFill>
                  <a:srgbClr val="05192D"/>
                </a:solidFill>
                <a:latin typeface="Arial" panose="020B0604020202020204" pitchFamily="34" charset="0"/>
                <a:cs typeface="Arial" panose="020B0604020202020204" pitchFamily="34" charset="0"/>
              </a:rPr>
              <a:t>mergesort</a:t>
            </a:r>
            <a:r>
              <a:rPr lang="en-US" dirty="0">
                <a:solidFill>
                  <a:srgbClr val="05192D"/>
                </a:solidFill>
                <a:latin typeface="Arial" panose="020B0604020202020204" pitchFamily="34" charset="0"/>
                <a:cs typeface="Arial" panose="020B0604020202020204" pitchFamily="34" charset="0"/>
              </a:rPr>
              <a:t>, which are efficient for sorting large datasets.</a:t>
            </a:r>
          </a:p>
          <a:p>
            <a:pPr algn="just">
              <a:buFont typeface="Arial" panose="020B0604020202020204" pitchFamily="34" charset="0"/>
              <a:buChar char="•"/>
            </a:pPr>
            <a:endParaRPr lang="en-US" b="0"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Graph algorithms.</a:t>
            </a:r>
            <a:r>
              <a:rPr lang="en-US" b="0" i="0" dirty="0" smtClean="0">
                <a:solidFill>
                  <a:srgbClr val="05192D"/>
                </a:solidFill>
                <a:effectLst/>
                <a:latin typeface="Arial" panose="020B0604020202020204" pitchFamily="34" charset="0"/>
                <a:cs typeface="Arial" panose="020B0604020202020204" pitchFamily="34" charset="0"/>
              </a:rPr>
              <a:t> </a:t>
            </a:r>
            <a:r>
              <a:rPr lang="en-US" dirty="0">
                <a:solidFill>
                  <a:srgbClr val="05192D"/>
                </a:solidFill>
                <a:latin typeface="Arial" panose="020B0604020202020204" pitchFamily="34" charset="0"/>
                <a:cs typeface="Arial" panose="020B0604020202020204" pitchFamily="34" charset="0"/>
              </a:rPr>
              <a:t>These deal with graphs, which are mathematical structures used to represent pairwise relations between objects, e.g. </a:t>
            </a:r>
            <a:r>
              <a:rPr lang="en-US" dirty="0" err="1">
                <a:solidFill>
                  <a:srgbClr val="05192D"/>
                </a:solidFill>
                <a:latin typeface="Arial" panose="020B0604020202020204" pitchFamily="34" charset="0"/>
                <a:cs typeface="Arial" panose="020B0604020202020204" pitchFamily="34" charset="0"/>
                <a:hlinkClick r:id="rId2"/>
              </a:rPr>
              <a:t>Dijkstra's</a:t>
            </a:r>
            <a:r>
              <a:rPr lang="en-US" dirty="0">
                <a:solidFill>
                  <a:srgbClr val="05192D"/>
                </a:solidFill>
                <a:latin typeface="Arial" panose="020B0604020202020204" pitchFamily="34" charset="0"/>
                <a:cs typeface="Arial" panose="020B0604020202020204" pitchFamily="34" charset="0"/>
                <a:hlinkClick r:id="rId2"/>
              </a:rPr>
              <a:t> algorithm</a:t>
            </a:r>
            <a:r>
              <a:rPr lang="en-US" dirty="0">
                <a:solidFill>
                  <a:srgbClr val="05192D"/>
                </a:solidFill>
                <a:latin typeface="Arial" panose="020B0604020202020204" pitchFamily="34" charset="0"/>
                <a:cs typeface="Arial" panose="020B0604020202020204" pitchFamily="34" charset="0"/>
              </a:rPr>
              <a:t> finds the shortest path between nodes in a graph.</a:t>
            </a:r>
          </a:p>
        </p:txBody>
      </p:sp>
    </p:spTree>
    <p:extLst>
      <p:ext uri="{BB962C8B-B14F-4D97-AF65-F5344CB8AC3E}">
        <p14:creationId xmlns:p14="http://schemas.microsoft.com/office/powerpoint/2010/main" val="2547706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4" y="0"/>
            <a:ext cx="12017829" cy="7294305"/>
          </a:xfrm>
          <a:prstGeom prst="rect">
            <a:avLst/>
          </a:prstGeom>
        </p:spPr>
        <p:txBody>
          <a:bodyPr wrap="square">
            <a:spAutoFit/>
          </a:bodyPr>
          <a:lstStyle/>
          <a:p>
            <a:pPr algn="just"/>
            <a:r>
              <a:rPr lang="en-US" b="1" i="0" dirty="0" smtClean="0">
                <a:solidFill>
                  <a:srgbClr val="05192D"/>
                </a:solidFill>
                <a:effectLst/>
                <a:latin typeface="Arial" panose="020B0604020202020204" pitchFamily="34" charset="0"/>
                <a:cs typeface="Arial" panose="020B0604020202020204" pitchFamily="34" charset="0"/>
              </a:rPr>
              <a:t>Structural or Problem-solving Strategies</a:t>
            </a:r>
          </a:p>
          <a:p>
            <a:pPr algn="just"/>
            <a:endParaRPr lang="en-US" b="1" i="0" dirty="0" smtClean="0">
              <a:solidFill>
                <a:srgbClr val="05192D"/>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Dynamic programming algorithms.</a:t>
            </a:r>
            <a:r>
              <a:rPr lang="en-US" b="0" i="0" dirty="0" smtClean="0">
                <a:solidFill>
                  <a:srgbClr val="05192D"/>
                </a:solidFill>
                <a:effectLst/>
                <a:latin typeface="Arial" panose="020B0604020202020204" pitchFamily="34" charset="0"/>
                <a:cs typeface="Arial" panose="020B0604020202020204" pitchFamily="34" charset="0"/>
              </a:rPr>
              <a:t> </a:t>
            </a:r>
          </a:p>
          <a:p>
            <a:pPr indent="-285750" algn="just">
              <a:lnSpc>
                <a:spcPct val="150000"/>
              </a:lnSpc>
              <a:buFont typeface="Arial" panose="020B0604020202020204" pitchFamily="34" charset="0"/>
              <a:buChar char="•"/>
            </a:pPr>
            <a:r>
              <a:rPr lang="en-US" dirty="0">
                <a:solidFill>
                  <a:srgbClr val="05192D"/>
                </a:solidFill>
                <a:latin typeface="Arial" panose="020B0604020202020204" pitchFamily="34" charset="0"/>
                <a:cs typeface="Arial" panose="020B0604020202020204" pitchFamily="34" charset="0"/>
              </a:rPr>
              <a:t>Implemented to solve problems by breaking them down into smaller </a:t>
            </a:r>
            <a:r>
              <a:rPr lang="en-US" dirty="0" err="1">
                <a:solidFill>
                  <a:srgbClr val="05192D"/>
                </a:solidFill>
                <a:latin typeface="Arial" panose="020B0604020202020204" pitchFamily="34" charset="0"/>
                <a:cs typeface="Arial" panose="020B0604020202020204" pitchFamily="34" charset="0"/>
              </a:rPr>
              <a:t>subproblems</a:t>
            </a:r>
            <a:r>
              <a:rPr lang="en-US" dirty="0">
                <a:solidFill>
                  <a:srgbClr val="05192D"/>
                </a:solidFill>
                <a:latin typeface="Arial" panose="020B0604020202020204" pitchFamily="34" charset="0"/>
                <a:cs typeface="Arial" panose="020B0604020202020204" pitchFamily="34" charset="0"/>
              </a:rPr>
              <a:t>, dynamic processing algorithms avoid redundant work by remembering past results, which is a technique called </a:t>
            </a:r>
            <a:r>
              <a:rPr lang="en-US" dirty="0" err="1">
                <a:solidFill>
                  <a:srgbClr val="05192D"/>
                </a:solidFill>
                <a:latin typeface="Arial" panose="020B0604020202020204" pitchFamily="34" charset="0"/>
                <a:cs typeface="Arial" panose="020B0604020202020204" pitchFamily="34" charset="0"/>
              </a:rPr>
              <a:t>memoization</a:t>
            </a:r>
            <a:r>
              <a:rPr lang="en-US" dirty="0">
                <a:solidFill>
                  <a:srgbClr val="05192D"/>
                </a:solidFill>
                <a:latin typeface="Arial" panose="020B0604020202020204" pitchFamily="34" charset="0"/>
                <a:cs typeface="Arial" panose="020B0604020202020204" pitchFamily="34" charset="0"/>
              </a:rPr>
              <a:t>.</a:t>
            </a:r>
          </a:p>
          <a:p>
            <a:pPr algn="just"/>
            <a:endParaRPr lang="en-US" b="0"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Brute force algorithms.</a:t>
            </a:r>
            <a:r>
              <a:rPr lang="en-US" b="0" i="0" dirty="0" smtClean="0">
                <a:solidFill>
                  <a:srgbClr val="05192D"/>
                </a:solidFill>
                <a:effectLst/>
                <a:latin typeface="Arial" panose="020B0604020202020204" pitchFamily="34" charset="0"/>
                <a:cs typeface="Arial" panose="020B0604020202020204" pitchFamily="34" charset="0"/>
              </a:rPr>
              <a:t> </a:t>
            </a:r>
            <a:r>
              <a:rPr lang="en-US" dirty="0">
                <a:solidFill>
                  <a:srgbClr val="05192D"/>
                </a:solidFill>
                <a:latin typeface="Arial" panose="020B0604020202020204" pitchFamily="34" charset="0"/>
                <a:cs typeface="Arial" panose="020B0604020202020204" pitchFamily="34" charset="0"/>
              </a:rPr>
              <a:t>By trying all possible solutions until the correct one is found, brute force algorithms can be effective, but time-consuming for complex problems.</a:t>
            </a:r>
          </a:p>
          <a:p>
            <a:pPr algn="just">
              <a:buFont typeface="Arial" panose="020B0604020202020204" pitchFamily="34" charset="0"/>
              <a:buChar char="•"/>
            </a:pPr>
            <a:endParaRPr lang="en-US" b="0"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Recursive algorithms. </a:t>
            </a:r>
            <a:r>
              <a:rPr lang="en-US" dirty="0">
                <a:solidFill>
                  <a:srgbClr val="05192D"/>
                </a:solidFill>
                <a:latin typeface="Arial" panose="020B0604020202020204" pitchFamily="34" charset="0"/>
                <a:cs typeface="Arial" panose="020B0604020202020204" pitchFamily="34" charset="0"/>
                <a:hlinkClick r:id="rId2"/>
              </a:rPr>
              <a:t>These algorithms</a:t>
            </a:r>
            <a:r>
              <a:rPr lang="en-US" dirty="0">
                <a:solidFill>
                  <a:srgbClr val="05192D"/>
                </a:solidFill>
                <a:latin typeface="Arial" panose="020B0604020202020204" pitchFamily="34" charset="0"/>
                <a:cs typeface="Arial" panose="020B0604020202020204" pitchFamily="34" charset="0"/>
              </a:rPr>
              <a:t> call themselves with smaller input values and use the results of these calls to solve the current problem. A classic example is the factorial function, where the factorial of a number n is calculated as n multiplied by the factorial of (n-1).</a:t>
            </a:r>
          </a:p>
          <a:p>
            <a:pPr algn="just">
              <a:buFont typeface="Arial" panose="020B0604020202020204" pitchFamily="34" charset="0"/>
              <a:buChar char="•"/>
            </a:pPr>
            <a:endParaRPr lang="en-US" dirty="0">
              <a:solidFill>
                <a:srgbClr val="05192D"/>
              </a:solidFill>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Greedy Algorithms.</a:t>
            </a:r>
            <a:r>
              <a:rPr lang="en-US" dirty="0">
                <a:solidFill>
                  <a:srgbClr val="05192D"/>
                </a:solidFill>
                <a:latin typeface="Arial" panose="020B0604020202020204" pitchFamily="34" charset="0"/>
                <a:cs typeface="Arial" panose="020B0604020202020204" pitchFamily="34" charset="0"/>
              </a:rPr>
              <a:t> Greedy algorithms make locally optimal choices at each step with the hope of finding the global optimum. One example is the Huffman coding algorithm, used for lossless data compression.</a:t>
            </a:r>
          </a:p>
          <a:p>
            <a:pPr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Divide and conquer algorithms.</a:t>
            </a:r>
            <a:r>
              <a:rPr lang="en-US" b="0" i="0" dirty="0" smtClean="0">
                <a:solidFill>
                  <a:srgbClr val="05192D"/>
                </a:solidFill>
                <a:effectLst/>
                <a:latin typeface="Arial" panose="020B0604020202020204" pitchFamily="34" charset="0"/>
                <a:cs typeface="Arial" panose="020B0604020202020204" pitchFamily="34" charset="0"/>
              </a:rPr>
              <a:t> These algorithms divide the problem into smaller </a:t>
            </a:r>
            <a:r>
              <a:rPr lang="en-US" b="0" i="0" dirty="0" err="1" smtClean="0">
                <a:solidFill>
                  <a:srgbClr val="05192D"/>
                </a:solidFill>
                <a:effectLst/>
                <a:latin typeface="Arial" panose="020B0604020202020204" pitchFamily="34" charset="0"/>
                <a:cs typeface="Arial" panose="020B0604020202020204" pitchFamily="34" charset="0"/>
              </a:rPr>
              <a:t>subproblems</a:t>
            </a:r>
            <a:r>
              <a:rPr lang="en-US" b="0" i="0" dirty="0" smtClean="0">
                <a:solidFill>
                  <a:srgbClr val="05192D"/>
                </a:solidFill>
                <a:effectLst/>
                <a:latin typeface="Arial" panose="020B0604020202020204" pitchFamily="34" charset="0"/>
                <a:cs typeface="Arial" panose="020B0604020202020204" pitchFamily="34" charset="0"/>
              </a:rPr>
              <a:t>, solve them independently, and then combine their solutions to solve the original problem. The </a:t>
            </a:r>
            <a:r>
              <a:rPr lang="en-US" b="0" i="0" dirty="0" err="1" smtClean="0">
                <a:solidFill>
                  <a:srgbClr val="05192D"/>
                </a:solidFill>
                <a:effectLst/>
                <a:latin typeface="Arial" panose="020B0604020202020204" pitchFamily="34" charset="0"/>
                <a:cs typeface="Arial" panose="020B0604020202020204" pitchFamily="34" charset="0"/>
              </a:rPr>
              <a:t>mergesort</a:t>
            </a:r>
            <a:r>
              <a:rPr lang="en-US" b="0" i="0" dirty="0" smtClean="0">
                <a:solidFill>
                  <a:srgbClr val="05192D"/>
                </a:solidFill>
                <a:effectLst/>
                <a:latin typeface="Arial" panose="020B0604020202020204" pitchFamily="34" charset="0"/>
                <a:cs typeface="Arial" panose="020B0604020202020204" pitchFamily="34" charset="0"/>
              </a:rPr>
              <a:t> algorithm is a classic example of a divide and conquer strategy.</a:t>
            </a:r>
          </a:p>
          <a:p>
            <a:pPr algn="just">
              <a:buFont typeface="Arial" panose="020B0604020202020204" pitchFamily="34" charset="0"/>
              <a:buChar char="•"/>
            </a:pPr>
            <a:endParaRPr lang="en-US" b="0" i="0" dirty="0" smtClean="0">
              <a:solidFill>
                <a:srgbClr val="05192D"/>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endParaRPr lang="en-US" b="0" i="0" dirty="0">
              <a:solidFill>
                <a:srgbClr val="05192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280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339634" y="751344"/>
            <a:ext cx="11399520" cy="2723823"/>
          </a:xfrm>
          <a:prstGeom prst="rect">
            <a:avLst/>
          </a:prstGeom>
        </p:spPr>
        <p:txBody>
          <a:bodyPr wrap="square">
            <a:spAutoFit/>
          </a:bodyPr>
          <a:lstStyle/>
          <a:p>
            <a:pPr algn="just">
              <a:buFont typeface="Arial" panose="020B0604020202020204" pitchFamily="34" charset="0"/>
              <a:buChar char="•"/>
            </a:pPr>
            <a:endParaRPr lang="en-US" b="0"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Backtracking algorithms. </a:t>
            </a:r>
            <a:r>
              <a:rPr lang="en-US" dirty="0">
                <a:solidFill>
                  <a:srgbClr val="05192D"/>
                </a:solidFill>
                <a:latin typeface="Arial" panose="020B0604020202020204" pitchFamily="34" charset="0"/>
                <a:cs typeface="Arial" panose="020B0604020202020204" pitchFamily="34" charset="0"/>
              </a:rPr>
              <a:t>They work by trying different solutions and backtracking to find the correct solution when a dead end is reached. Sudoku solvers often use backtracking algorithms.</a:t>
            </a:r>
          </a:p>
          <a:p>
            <a:pPr algn="just">
              <a:buFont typeface="Arial" panose="020B0604020202020204" pitchFamily="34" charset="0"/>
              <a:buChar char="•"/>
            </a:pPr>
            <a:endParaRPr lang="en-US" b="0" i="0" dirty="0" smtClean="0">
              <a:solidFill>
                <a:srgbClr val="05192D"/>
              </a:solidFill>
              <a:effectLst/>
              <a:latin typeface="Arial" panose="020B0604020202020204" pitchFamily="34" charset="0"/>
              <a:cs typeface="Arial" panose="020B0604020202020204" pitchFamily="34" charset="0"/>
            </a:endParaRPr>
          </a:p>
          <a:p>
            <a:pPr indent="-285750" algn="just">
              <a:lnSpc>
                <a:spcPct val="150000"/>
              </a:lnSpc>
              <a:buFont typeface="Arial" panose="020B0604020202020204" pitchFamily="34" charset="0"/>
              <a:buChar char="•"/>
            </a:pPr>
            <a:r>
              <a:rPr lang="en-US" b="1" i="0" dirty="0" smtClean="0">
                <a:solidFill>
                  <a:srgbClr val="05192D"/>
                </a:solidFill>
                <a:effectLst/>
                <a:latin typeface="Arial" panose="020B0604020202020204" pitchFamily="34" charset="0"/>
                <a:cs typeface="Arial" panose="020B0604020202020204" pitchFamily="34" charset="0"/>
              </a:rPr>
              <a:t>Randomized algorithms.</a:t>
            </a:r>
            <a:r>
              <a:rPr lang="en-US" b="0" i="0" dirty="0" smtClean="0">
                <a:solidFill>
                  <a:srgbClr val="05192D"/>
                </a:solidFill>
                <a:effectLst/>
                <a:latin typeface="Arial" panose="020B0604020202020204" pitchFamily="34" charset="0"/>
                <a:cs typeface="Arial" panose="020B0604020202020204" pitchFamily="34" charset="0"/>
              </a:rPr>
              <a:t> </a:t>
            </a:r>
            <a:r>
              <a:rPr lang="en-US" dirty="0">
                <a:solidFill>
                  <a:srgbClr val="05192D"/>
                </a:solidFill>
                <a:latin typeface="Arial" panose="020B0604020202020204" pitchFamily="34" charset="0"/>
                <a:cs typeface="Arial" panose="020B0604020202020204" pitchFamily="34" charset="0"/>
              </a:rPr>
              <a:t>Randomized algorithms use random numbers to make decisions during the execution, which means they can give different outputs on different runs. </a:t>
            </a:r>
            <a:r>
              <a:rPr lang="en-US" dirty="0" err="1">
                <a:solidFill>
                  <a:srgbClr val="05192D"/>
                </a:solidFill>
                <a:latin typeface="Arial" panose="020B0604020202020204" pitchFamily="34" charset="0"/>
                <a:cs typeface="Arial" panose="020B0604020202020204" pitchFamily="34" charset="0"/>
              </a:rPr>
              <a:t>QuickSort</a:t>
            </a:r>
            <a:r>
              <a:rPr lang="en-US" dirty="0">
                <a:solidFill>
                  <a:srgbClr val="05192D"/>
                </a:solidFill>
                <a:latin typeface="Arial" panose="020B0604020202020204" pitchFamily="34" charset="0"/>
                <a:cs typeface="Arial" panose="020B0604020202020204" pitchFamily="34" charset="0"/>
              </a:rPr>
              <a:t> is an example where randomization can be used to improve performance on average.</a:t>
            </a:r>
          </a:p>
        </p:txBody>
      </p:sp>
      <p:sp>
        <p:nvSpPr>
          <p:cNvPr id="3" name="Rectangle 2"/>
          <p:cNvSpPr/>
          <p:nvPr/>
        </p:nvSpPr>
        <p:spPr>
          <a:xfrm>
            <a:off x="780269" y="382012"/>
            <a:ext cx="4814138" cy="369332"/>
          </a:xfrm>
          <a:prstGeom prst="rect">
            <a:avLst/>
          </a:prstGeom>
        </p:spPr>
        <p:txBody>
          <a:bodyPr wrap="none">
            <a:spAutoFit/>
          </a:bodyPr>
          <a:lstStyle/>
          <a:p>
            <a:pPr algn="just"/>
            <a:r>
              <a:rPr lang="en-US" b="1" i="0" dirty="0" smtClean="0">
                <a:solidFill>
                  <a:srgbClr val="05192D"/>
                </a:solidFill>
                <a:effectLst/>
                <a:latin typeface="Arial" panose="020B0604020202020204" pitchFamily="34" charset="0"/>
                <a:cs typeface="Arial" panose="020B0604020202020204" pitchFamily="34" charset="0"/>
              </a:rPr>
              <a:t>Structural or Problem-solving Strategies ..</a:t>
            </a:r>
          </a:p>
        </p:txBody>
      </p:sp>
    </p:spTree>
    <p:extLst>
      <p:ext uri="{BB962C8B-B14F-4D97-AF65-F5344CB8AC3E}">
        <p14:creationId xmlns:p14="http://schemas.microsoft.com/office/powerpoint/2010/main" val="32564116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296" y="207904"/>
            <a:ext cx="11904618" cy="6324808"/>
          </a:xfrm>
          <a:prstGeom prst="rect">
            <a:avLst/>
          </a:prstGeom>
        </p:spPr>
        <p:txBody>
          <a:bodyPr wrap="square">
            <a:spAutoFit/>
          </a:bodyPr>
          <a:lstStyle/>
          <a:p>
            <a:r>
              <a:rPr lang="en-US" b="1" i="0" dirty="0" smtClean="0">
                <a:solidFill>
                  <a:srgbClr val="05192D"/>
                </a:solidFill>
                <a:effectLst/>
                <a:latin typeface="Studio-Feixen-Sans"/>
              </a:rPr>
              <a:t>What Makes a Good Algorithm?</a:t>
            </a:r>
          </a:p>
          <a:p>
            <a:endParaRPr lang="en-US" b="1" i="0" dirty="0" smtClean="0">
              <a:solidFill>
                <a:srgbClr val="05192D"/>
              </a:solidFill>
              <a:effectLst/>
              <a:latin typeface="Studio-Feixen-Sans"/>
            </a:endParaRPr>
          </a:p>
          <a:p>
            <a:pPr indent="-285750" algn="just">
              <a:lnSpc>
                <a:spcPct val="150000"/>
              </a:lnSpc>
              <a:buFont typeface="Arial" panose="020B0604020202020204" pitchFamily="34" charset="0"/>
              <a:buChar char="•"/>
            </a:pPr>
            <a:r>
              <a:rPr lang="en-US" dirty="0">
                <a:solidFill>
                  <a:srgbClr val="05192D"/>
                </a:solidFill>
                <a:latin typeface="Arial" panose="020B0604020202020204" pitchFamily="34" charset="0"/>
                <a:cs typeface="Arial" panose="020B0604020202020204" pitchFamily="34" charset="0"/>
              </a:rPr>
              <a:t>In the world of computing and data science, creating a good algorithm is a fundamental goal. A well-crafted algorithm can significantly enhance the efficiency and effectiveness of a system. There are several principles that underpin whether an algorithm is effective and fit for use:</a:t>
            </a:r>
          </a:p>
          <a:p>
            <a:endParaRPr lang="en-US" b="0" i="0" dirty="0" smtClean="0">
              <a:solidFill>
                <a:srgbClr val="05192D"/>
              </a:solidFill>
              <a:effectLst/>
              <a:latin typeface="Studio-Feixen-Sans"/>
            </a:endParaRP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Correctness.</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Foremost, a good algorithm must be correct, meaning it should always produce the right output for any given input. It should be free of errors and bugs to ensure reliable performance.</a:t>
            </a:r>
          </a:p>
          <a:p>
            <a:pPr>
              <a:buFont typeface="Arial" panose="020B0604020202020204" pitchFamily="34" charset="0"/>
              <a:buChar char="•"/>
            </a:pPr>
            <a:endParaRPr lang="en-US" b="0" i="0" dirty="0" smtClean="0">
              <a:solidFill>
                <a:srgbClr val="05192D"/>
              </a:solidFill>
              <a:effectLst/>
              <a:latin typeface="Studio-Feixen-Sans"/>
            </a:endParaRP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Efficiency.</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Efficiency is a critical aspect of a good algorithm. It refers to the optimal use of computational resources, including time and memory. An efficient algorithm performs tasks swiftly, saving both time and energy.</a:t>
            </a:r>
          </a:p>
          <a:p>
            <a:pPr>
              <a:buFont typeface="Arial" panose="020B0604020202020204" pitchFamily="34" charset="0"/>
              <a:buChar char="•"/>
            </a:pPr>
            <a:endParaRPr lang="en-US" b="0" i="0" dirty="0" smtClean="0">
              <a:solidFill>
                <a:srgbClr val="05192D"/>
              </a:solidFill>
              <a:effectLst/>
              <a:latin typeface="Studio-Feixen-Sans"/>
            </a:endParaRP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Simplicity.</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A good algorithm should be simple and straightforward, avoiding unnecessary complexity. Simplicity facilitates easier understanding, implementation, and maintenance, making the algorithm more user-friendly.</a:t>
            </a:r>
          </a:p>
          <a:p>
            <a:pPr>
              <a:buFont typeface="Arial" panose="020B0604020202020204" pitchFamily="34" charset="0"/>
              <a:buChar char="•"/>
            </a:pPr>
            <a:endParaRPr lang="en-US" b="0" i="0" dirty="0" smtClean="0">
              <a:solidFill>
                <a:srgbClr val="05192D"/>
              </a:solidFill>
              <a:effectLst/>
              <a:latin typeface="Studio-Feixen-Sans"/>
            </a:endParaRP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Flexibility.</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Flexibility is the ability of an algorithm to adapt to changes and varying conditions. A flexible algorithm can accommodate different inputs and adjust to modifications without compromising its performance.</a:t>
            </a:r>
          </a:p>
        </p:txBody>
      </p:sp>
    </p:spTree>
    <p:extLst>
      <p:ext uri="{BB962C8B-B14F-4D97-AF65-F5344CB8AC3E}">
        <p14:creationId xmlns:p14="http://schemas.microsoft.com/office/powerpoint/2010/main" val="2304572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11" y="335846"/>
            <a:ext cx="11817532" cy="4939814"/>
          </a:xfrm>
          <a:prstGeom prst="rect">
            <a:avLst/>
          </a:prstGeom>
        </p:spPr>
        <p:txBody>
          <a:bodyPr wrap="square">
            <a:spAutoFit/>
          </a:bodyPr>
          <a:lstStyle/>
          <a:p>
            <a:pPr>
              <a:buFont typeface="Arial" panose="020B0604020202020204" pitchFamily="34" charset="0"/>
              <a:buChar char="•"/>
            </a:pPr>
            <a:endParaRPr lang="en-US" b="0" i="0" dirty="0" smtClean="0">
              <a:solidFill>
                <a:srgbClr val="05192D"/>
              </a:solidFill>
              <a:effectLst/>
              <a:latin typeface="Studio-Feixen-Sans"/>
            </a:endParaRP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Robustness.</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Robustness refers to the algorithm's ability to handle errors gracefully. A robust algorithm can manage unexpected inputs or conditions without crashing, providing stable and reliable performance.</a:t>
            </a: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Stability.</a:t>
            </a:r>
            <a:r>
              <a:rPr lang="en-US" dirty="0">
                <a:solidFill>
                  <a:srgbClr val="05192D"/>
                </a:solidFill>
                <a:latin typeface="Arial" panose="020B0604020202020204" pitchFamily="34" charset="0"/>
                <a:cs typeface="Arial" panose="020B0604020202020204" pitchFamily="34" charset="0"/>
              </a:rPr>
              <a:t> Stability is crucial; it ensures that the algorithm performs reliably and consistently under various conditions, maintaining its accuracy and reliability over time, even with varied inputs.</a:t>
            </a: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Maintainability.</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Maintainability is about how easily an algorithm can be updated or modified. A maintainable algorithm allows for smooth updates and alterations, ensuring it remains up-to-date and functional over time.</a:t>
            </a: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Documentation.</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Good algorithms come with comprehensive documentation that outlines how the algorithm works, its limitations, and how to use it effectively. Well-documented algorithms are easier to use and integrate into different systems.</a:t>
            </a:r>
          </a:p>
          <a:p>
            <a:pPr indent="-285750" algn="just">
              <a:lnSpc>
                <a:spcPct val="150000"/>
              </a:lnSpc>
              <a:buFont typeface="Arial" panose="020B0604020202020204" pitchFamily="34" charset="0"/>
              <a:buChar char="•"/>
            </a:pPr>
            <a:r>
              <a:rPr lang="en-US" b="1" i="0" dirty="0" smtClean="0">
                <a:solidFill>
                  <a:srgbClr val="05192D"/>
                </a:solidFill>
                <a:effectLst/>
                <a:latin typeface="Studio-Feixen-Sans"/>
              </a:rPr>
              <a:t>Security.</a:t>
            </a:r>
            <a:r>
              <a:rPr lang="en-US" b="0" i="0" dirty="0" smtClean="0">
                <a:solidFill>
                  <a:srgbClr val="05192D"/>
                </a:solidFill>
                <a:effectLst/>
                <a:latin typeface="Studio-Feixen-Sans"/>
              </a:rPr>
              <a:t> </a:t>
            </a:r>
            <a:r>
              <a:rPr lang="en-US" dirty="0">
                <a:solidFill>
                  <a:srgbClr val="05192D"/>
                </a:solidFill>
                <a:latin typeface="Arial" panose="020B0604020202020204" pitchFamily="34" charset="0"/>
                <a:cs typeface="Arial" panose="020B0604020202020204" pitchFamily="34" charset="0"/>
              </a:rPr>
              <a:t>In the current digital age, security is a paramount concern. A good algorithm should be designed with security in mind, ensuring that it protects sensitive data and resists attacks from malicious entities.</a:t>
            </a:r>
          </a:p>
        </p:txBody>
      </p:sp>
    </p:spTree>
    <p:extLst>
      <p:ext uri="{BB962C8B-B14F-4D97-AF65-F5344CB8AC3E}">
        <p14:creationId xmlns:p14="http://schemas.microsoft.com/office/powerpoint/2010/main" val="672483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96" t="5400" r="2711" b="8368"/>
          <a:stretch/>
        </p:blipFill>
        <p:spPr>
          <a:xfrm>
            <a:off x="191588" y="644434"/>
            <a:ext cx="11913325" cy="6048103"/>
          </a:xfrm>
          <a:prstGeom prst="rect">
            <a:avLst/>
          </a:prstGeom>
        </p:spPr>
      </p:pic>
    </p:spTree>
    <p:extLst>
      <p:ext uri="{BB962C8B-B14F-4D97-AF65-F5344CB8AC3E}">
        <p14:creationId xmlns:p14="http://schemas.microsoft.com/office/powerpoint/2010/main" val="3425005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21874" y="426719"/>
            <a:ext cx="5042263" cy="646331"/>
          </a:xfrm>
          <a:prstGeom prst="rect">
            <a:avLst/>
          </a:prstGeom>
          <a:noFill/>
        </p:spPr>
        <p:txBody>
          <a:bodyPr wrap="square" rtlCol="0">
            <a:spAutoFit/>
          </a:bodyPr>
          <a:lstStyle/>
          <a:p>
            <a:r>
              <a:rPr lang="en-US" sz="3600" dirty="0" smtClean="0">
                <a:latin typeface="Arial" panose="020B0604020202020204" pitchFamily="34" charset="0"/>
                <a:cs typeface="Arial" panose="020B0604020202020204" pitchFamily="34" charset="0"/>
              </a:rPr>
              <a:t>Analysis Of Algorithm</a:t>
            </a:r>
            <a:endParaRPr 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549706" y="1589994"/>
            <a:ext cx="6019527" cy="3590925"/>
          </a:xfrm>
          <a:prstGeom prst="rect">
            <a:avLst/>
          </a:prstGeom>
        </p:spPr>
      </p:pic>
    </p:spTree>
    <p:extLst>
      <p:ext uri="{BB962C8B-B14F-4D97-AF65-F5344CB8AC3E}">
        <p14:creationId xmlns:p14="http://schemas.microsoft.com/office/powerpoint/2010/main" val="2015777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21874" y="426719"/>
            <a:ext cx="5042263" cy="646331"/>
          </a:xfrm>
          <a:prstGeom prst="rect">
            <a:avLst/>
          </a:prstGeom>
          <a:noFill/>
        </p:spPr>
        <p:txBody>
          <a:bodyPr wrap="square" rtlCol="0">
            <a:spAutoFit/>
          </a:bodyPr>
          <a:lstStyle/>
          <a:p>
            <a:r>
              <a:rPr lang="en-US" sz="3600" dirty="0" smtClean="0">
                <a:latin typeface="Arial" panose="020B0604020202020204" pitchFamily="34" charset="0"/>
                <a:cs typeface="Arial" panose="020B0604020202020204" pitchFamily="34" charset="0"/>
              </a:rPr>
              <a:t>Analysis Of Algorithm</a:t>
            </a:r>
            <a:endParaRPr 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021875" y="1441267"/>
            <a:ext cx="5190308" cy="1615441"/>
          </a:xfrm>
          <a:prstGeom prst="rect">
            <a:avLst/>
          </a:prstGeom>
        </p:spPr>
      </p:pic>
    </p:spTree>
    <p:extLst>
      <p:ext uri="{BB962C8B-B14F-4D97-AF65-F5344CB8AC3E}">
        <p14:creationId xmlns:p14="http://schemas.microsoft.com/office/powerpoint/2010/main" val="886027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8938" y="269966"/>
            <a:ext cx="4272285" cy="646331"/>
          </a:xfrm>
          <a:prstGeom prst="rect">
            <a:avLst/>
          </a:prstGeom>
        </p:spPr>
        <p:txBody>
          <a:bodyPr wrap="square">
            <a:spAutoFit/>
          </a:bodyPr>
          <a:lstStyle/>
          <a:p>
            <a:r>
              <a:rPr lang="en-CA" altLang="en-US" sz="3600" b="1" dirty="0"/>
              <a:t>Data structures </a:t>
            </a:r>
          </a:p>
        </p:txBody>
      </p:sp>
      <p:pic>
        <p:nvPicPr>
          <p:cNvPr id="7" name="Picture 6"/>
          <p:cNvPicPr>
            <a:picLocks noChangeAspect="1"/>
          </p:cNvPicPr>
          <p:nvPr/>
        </p:nvPicPr>
        <p:blipFill>
          <a:blip r:embed="rId2"/>
          <a:stretch>
            <a:fillRect/>
          </a:stretch>
        </p:blipFill>
        <p:spPr>
          <a:xfrm>
            <a:off x="226423" y="820503"/>
            <a:ext cx="11704320" cy="5941703"/>
          </a:xfrm>
          <a:prstGeom prst="rect">
            <a:avLst/>
          </a:prstGeom>
        </p:spPr>
      </p:pic>
    </p:spTree>
    <p:extLst>
      <p:ext uri="{BB962C8B-B14F-4D97-AF65-F5344CB8AC3E}">
        <p14:creationId xmlns:p14="http://schemas.microsoft.com/office/powerpoint/2010/main" val="4164508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22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935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542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662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339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66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656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024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29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382" y="356439"/>
            <a:ext cx="11129555" cy="2092881"/>
          </a:xfrm>
          <a:prstGeom prst="rect">
            <a:avLst/>
          </a:prstGeom>
        </p:spPr>
        <p:txBody>
          <a:bodyPr wrap="square">
            <a:spAutoFit/>
          </a:bodyPr>
          <a:lstStyle/>
          <a:p>
            <a:pPr algn="just"/>
            <a:r>
              <a:rPr lang="en-US" sz="2800" b="0" i="0" dirty="0" smtClean="0">
                <a:solidFill>
                  <a:srgbClr val="272C37"/>
                </a:solidFill>
                <a:effectLst/>
                <a:latin typeface="Arial" panose="020B0604020202020204" pitchFamily="34" charset="0"/>
                <a:cs typeface="Arial" panose="020B0604020202020204" pitchFamily="34" charset="0"/>
              </a:rPr>
              <a:t>Linear and Nonlinear</a:t>
            </a:r>
          </a:p>
          <a:p>
            <a:pPr algn="just"/>
            <a:endParaRPr lang="en-US" b="0" i="0" dirty="0" smtClean="0">
              <a:solidFill>
                <a:srgbClr val="272C37"/>
              </a:solidFill>
              <a:effectLst/>
              <a:latin typeface="Arial" panose="020B0604020202020204" pitchFamily="34" charset="0"/>
              <a:cs typeface="Arial" panose="020B0604020202020204" pitchFamily="34" charset="0"/>
            </a:endParaRPr>
          </a:p>
          <a:p>
            <a:pPr algn="just"/>
            <a:r>
              <a:rPr lang="en-US" sz="2400" b="1" dirty="0">
                <a:solidFill>
                  <a:srgbClr val="51565E"/>
                </a:solidFill>
                <a:latin typeface="Arial" panose="020B0604020202020204" pitchFamily="34" charset="0"/>
                <a:cs typeface="Arial" panose="020B0604020202020204" pitchFamily="34" charset="0"/>
              </a:rPr>
              <a:t>Linear structures </a:t>
            </a:r>
            <a:r>
              <a:rPr lang="en-US" b="0" i="0" dirty="0" smtClean="0">
                <a:solidFill>
                  <a:srgbClr val="51565E"/>
                </a:solidFill>
                <a:effectLst/>
                <a:latin typeface="Arial" panose="020B0604020202020204" pitchFamily="34" charset="0"/>
                <a:cs typeface="Arial" panose="020B0604020202020204" pitchFamily="34" charset="0"/>
              </a:rPr>
              <a:t>arrange data in a linear sequence, such as found in an array, list, or queue. </a:t>
            </a:r>
          </a:p>
          <a:p>
            <a:pPr algn="just"/>
            <a:endParaRPr lang="en-US" dirty="0">
              <a:solidFill>
                <a:srgbClr val="51565E"/>
              </a:solidFill>
              <a:latin typeface="Arial" panose="020B0604020202020204" pitchFamily="34" charset="0"/>
              <a:cs typeface="Arial" panose="020B0604020202020204" pitchFamily="34" charset="0"/>
            </a:endParaRPr>
          </a:p>
          <a:p>
            <a:pPr algn="just"/>
            <a:r>
              <a:rPr lang="en-US" b="0" i="0" dirty="0" smtClean="0">
                <a:solidFill>
                  <a:srgbClr val="51565E"/>
                </a:solidFill>
                <a:effectLst/>
                <a:latin typeface="Arial" panose="020B0604020202020204" pitchFamily="34" charset="0"/>
                <a:cs typeface="Arial" panose="020B0604020202020204" pitchFamily="34" charset="0"/>
              </a:rPr>
              <a:t>In </a:t>
            </a:r>
            <a:r>
              <a:rPr lang="en-US" sz="2400" b="1" dirty="0">
                <a:solidFill>
                  <a:srgbClr val="51565E"/>
                </a:solidFill>
                <a:latin typeface="Arial" panose="020B0604020202020204" pitchFamily="34" charset="0"/>
                <a:cs typeface="Arial" panose="020B0604020202020204" pitchFamily="34" charset="0"/>
              </a:rPr>
              <a:t>nonlinear structures</a:t>
            </a:r>
            <a:r>
              <a:rPr lang="en-US" b="0" i="0" dirty="0" smtClean="0">
                <a:solidFill>
                  <a:srgbClr val="51565E"/>
                </a:solidFill>
                <a:effectLst/>
                <a:latin typeface="Arial" panose="020B0604020202020204" pitchFamily="34" charset="0"/>
                <a:cs typeface="Arial" panose="020B0604020202020204" pitchFamily="34" charset="0"/>
              </a:rPr>
              <a:t>, the data doesn’t form a sequence but instead connects to two or more information items, like in a tree or graph.</a:t>
            </a:r>
            <a:endParaRPr lang="en-US" b="0" i="0" dirty="0">
              <a:solidFill>
                <a:srgbClr val="51565E"/>
              </a:solidFill>
              <a:effectLst/>
              <a:latin typeface="Arial" panose="020B0604020202020204" pitchFamily="34" charset="0"/>
              <a:cs typeface="Arial" panose="020B0604020202020204" pitchFamily="34" charset="0"/>
            </a:endParaRPr>
          </a:p>
        </p:txBody>
      </p:sp>
      <p:sp>
        <p:nvSpPr>
          <p:cNvPr id="3" name="Rectangle 2"/>
          <p:cNvSpPr/>
          <p:nvPr/>
        </p:nvSpPr>
        <p:spPr>
          <a:xfrm>
            <a:off x="287382" y="2637247"/>
            <a:ext cx="11355978" cy="830997"/>
          </a:xfrm>
          <a:prstGeom prst="rect">
            <a:avLst/>
          </a:prstGeom>
        </p:spPr>
        <p:txBody>
          <a:bodyPr wrap="square">
            <a:spAutoFit/>
          </a:bodyPr>
          <a:lstStyle/>
          <a:p>
            <a:pPr algn="just"/>
            <a:r>
              <a:rPr lang="en-US" sz="2400" b="1" dirty="0">
                <a:solidFill>
                  <a:srgbClr val="51565E"/>
                </a:solidFill>
                <a:latin typeface="Arial" panose="020B0604020202020204" pitchFamily="34" charset="0"/>
                <a:cs typeface="Arial" panose="020B0604020202020204" pitchFamily="34" charset="0"/>
              </a:rPr>
              <a:t>Dynamic data structures </a:t>
            </a:r>
            <a:r>
              <a:rPr lang="en-US" dirty="0">
                <a:solidFill>
                  <a:srgbClr val="51565E"/>
                </a:solidFill>
                <a:latin typeface="Arial" panose="020B0604020202020204" pitchFamily="34" charset="0"/>
                <a:cs typeface="Arial" panose="020B0604020202020204" pitchFamily="34" charset="0"/>
              </a:rPr>
              <a:t>are designed to facilitate change of data structures in the run time. </a:t>
            </a:r>
            <a:r>
              <a:rPr lang="en-US" sz="2400" b="1" dirty="0">
                <a:solidFill>
                  <a:srgbClr val="51565E"/>
                </a:solidFill>
                <a:latin typeface="Arial" panose="020B0604020202020204" pitchFamily="34" charset="0"/>
                <a:cs typeface="Arial" panose="020B0604020202020204" pitchFamily="34" charset="0"/>
              </a:rPr>
              <a:t>Static data structures</a:t>
            </a:r>
            <a:r>
              <a:rPr lang="en-US" dirty="0">
                <a:solidFill>
                  <a:srgbClr val="51565E"/>
                </a:solidFill>
                <a:latin typeface="Arial" panose="020B0604020202020204" pitchFamily="34" charset="0"/>
                <a:cs typeface="Arial" panose="020B0604020202020204" pitchFamily="34" charset="0"/>
              </a:rPr>
              <a:t>, such as arrays, have a fixed size and are allocated at compile-time</a:t>
            </a:r>
          </a:p>
        </p:txBody>
      </p:sp>
    </p:spTree>
    <p:extLst>
      <p:ext uri="{BB962C8B-B14F-4D97-AF65-F5344CB8AC3E}">
        <p14:creationId xmlns:p14="http://schemas.microsoft.com/office/powerpoint/2010/main" val="3553727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443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465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390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165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022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208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303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747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822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3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0262" y="385916"/>
            <a:ext cx="11355977" cy="2816156"/>
          </a:xfrm>
          <a:prstGeom prst="rect">
            <a:avLst/>
          </a:prstGeom>
        </p:spPr>
        <p:txBody>
          <a:bodyPr wrap="square">
            <a:spAutoFit/>
          </a:bodyPr>
          <a:lstStyle/>
          <a:p>
            <a:pPr algn="just"/>
            <a:r>
              <a:rPr lang="en-US" sz="2400" b="1" dirty="0" smtClean="0">
                <a:latin typeface="Arial" panose="020B0604020202020204" pitchFamily="34" charset="0"/>
                <a:cs typeface="Arial" panose="020B0604020202020204" pitchFamily="34" charset="0"/>
              </a:rPr>
              <a:t>Linear Data Structure: </a:t>
            </a:r>
          </a:p>
          <a:p>
            <a:pPr algn="just"/>
            <a:endParaRPr lang="en-US" dirty="0" smtClean="0">
              <a:latin typeface="Arial" panose="020B0604020202020204" pitchFamily="34" charset="0"/>
              <a:cs typeface="Arial" panose="020B0604020202020204" pitchFamily="34" charset="0"/>
            </a:endParaRPr>
          </a:p>
          <a:p>
            <a:pPr algn="just">
              <a:lnSpc>
                <a:spcPct val="150000"/>
              </a:lnSpc>
            </a:pPr>
            <a:r>
              <a:rPr lang="en-US" dirty="0" smtClean="0">
                <a:latin typeface="Arial" panose="020B0604020202020204" pitchFamily="34" charset="0"/>
                <a:cs typeface="Arial" panose="020B0604020202020204" pitchFamily="34" charset="0"/>
              </a:rPr>
              <a:t>Data structure where data elements are arranged sequentially or linearly where each and every element is attached to its previous and next adjacent is called a linear data structure. In linear data structure, single level is involved. Therefore, we can traverse all the elements in single run only. Linear data structures are easy to implement because computer memory is arranged in a linear way. Its examples are array, stack, queue, linked list, </a:t>
            </a:r>
            <a:r>
              <a:rPr lang="en-US" dirty="0" err="1" smtClean="0">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470262" y="3414539"/>
            <a:ext cx="11521441" cy="1615827"/>
          </a:xfrm>
          <a:prstGeom prst="rect">
            <a:avLst/>
          </a:prstGeom>
        </p:spPr>
        <p:txBody>
          <a:bodyPr wrap="square">
            <a:spAutoFit/>
          </a:bodyPr>
          <a:lstStyle/>
          <a:p>
            <a:pPr algn="just" fontAlgn="base"/>
            <a:r>
              <a:rPr lang="en-US" b="1" i="0" dirty="0" smtClean="0">
                <a:solidFill>
                  <a:srgbClr val="273239"/>
                </a:solidFill>
                <a:effectLst/>
                <a:latin typeface="Arial" panose="020B0604020202020204" pitchFamily="34" charset="0"/>
                <a:cs typeface="Arial" panose="020B0604020202020204" pitchFamily="34" charset="0"/>
              </a:rPr>
              <a:t>1. Array</a:t>
            </a:r>
            <a:endParaRPr lang="en-US" b="0" i="0" dirty="0" smtClean="0">
              <a:solidFill>
                <a:srgbClr val="273239"/>
              </a:solidFill>
              <a:effectLst/>
              <a:latin typeface="Arial" panose="020B0604020202020204" pitchFamily="34" charset="0"/>
              <a:cs typeface="Arial" panose="020B0604020202020204" pitchFamily="34" charset="0"/>
            </a:endParaRPr>
          </a:p>
          <a:p>
            <a:pPr algn="just" fontAlgn="base">
              <a:lnSpc>
                <a:spcPct val="150000"/>
              </a:lnSpc>
            </a:pPr>
            <a:r>
              <a:rPr lang="en-US" dirty="0">
                <a:latin typeface="Arial" panose="020B0604020202020204" pitchFamily="34" charset="0"/>
                <a:cs typeface="Arial" panose="020B0604020202020204" pitchFamily="34" charset="0"/>
              </a:rPr>
              <a:t>The array is a type of data structure that stores elements of the same type. These are the most basic and fundamental data structures. Data stored in each position of an array is given a positive value called the index of the element. The index helps in identifying the location of the elements in an array</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839197" y="4970185"/>
            <a:ext cx="6783569" cy="1770899"/>
          </a:xfrm>
          <a:prstGeom prst="rect">
            <a:avLst/>
          </a:prstGeom>
        </p:spPr>
      </p:pic>
    </p:spTree>
    <p:extLst>
      <p:ext uri="{BB962C8B-B14F-4D97-AF65-F5344CB8AC3E}">
        <p14:creationId xmlns:p14="http://schemas.microsoft.com/office/powerpoint/2010/main" val="9823708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122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385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86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91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751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007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60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 y="279691"/>
            <a:ext cx="11425646" cy="2862322"/>
          </a:xfrm>
          <a:prstGeom prst="rect">
            <a:avLst/>
          </a:prstGeom>
        </p:spPr>
        <p:txBody>
          <a:bodyPr wrap="square">
            <a:spAutoFit/>
          </a:bodyPr>
          <a:lstStyle/>
          <a:p>
            <a:pPr algn="just" fontAlgn="base"/>
            <a:r>
              <a:rPr lang="en-US" b="1" dirty="0">
                <a:solidFill>
                  <a:srgbClr val="273239"/>
                </a:solidFill>
                <a:latin typeface="Arial" panose="020B0604020202020204" pitchFamily="34" charset="0"/>
                <a:cs typeface="Arial" panose="020B0604020202020204" pitchFamily="34" charset="0"/>
              </a:rPr>
              <a:t>2. Stack</a:t>
            </a:r>
          </a:p>
          <a:p>
            <a:endParaRPr lang="en-US" dirty="0" smtClean="0"/>
          </a:p>
          <a:p>
            <a:pPr algn="just" fontAlgn="base">
              <a:lnSpc>
                <a:spcPct val="150000"/>
              </a:lnSpc>
            </a:pPr>
            <a:r>
              <a:rPr lang="en-US" dirty="0">
                <a:latin typeface="Arial" panose="020B0604020202020204" pitchFamily="34" charset="0"/>
                <a:cs typeface="Arial" panose="020B0604020202020204" pitchFamily="34" charset="0"/>
              </a:rPr>
              <a:t>The data structure follows the rule of LIFO (Last In-First Out) where the data last added element is removed first. Push operation is used for adding an element of data on a stack and the pop operation is used for deleting the data from the stack. This can be explained by the example of books stacked together. In order to access the last book, all the books placed on top of the last book have to be safely removed.</a:t>
            </a:r>
          </a:p>
          <a:p>
            <a:endParaRPr lang="en-US" dirty="0" smtClean="0"/>
          </a:p>
          <a:p>
            <a:endParaRPr lang="en-US" dirty="0" smtClean="0"/>
          </a:p>
        </p:txBody>
      </p:sp>
      <p:sp>
        <p:nvSpPr>
          <p:cNvPr id="3" name="Rectangle 2"/>
          <p:cNvSpPr/>
          <p:nvPr/>
        </p:nvSpPr>
        <p:spPr>
          <a:xfrm>
            <a:off x="243840" y="2872047"/>
            <a:ext cx="11826240" cy="3554819"/>
          </a:xfrm>
          <a:prstGeom prst="rect">
            <a:avLst/>
          </a:prstGeom>
        </p:spPr>
        <p:txBody>
          <a:bodyPr wrap="square">
            <a:spAutoFit/>
          </a:bodyPr>
          <a:lstStyle/>
          <a:p>
            <a:pPr algn="just" fontAlgn="base"/>
            <a:r>
              <a:rPr lang="en-US" b="1" dirty="0">
                <a:solidFill>
                  <a:srgbClr val="273239"/>
                </a:solidFill>
                <a:latin typeface="Arial" panose="020B0604020202020204" pitchFamily="34" charset="0"/>
                <a:cs typeface="Arial" panose="020B0604020202020204" pitchFamily="34" charset="0"/>
              </a:rPr>
              <a:t>3. Queue</a:t>
            </a:r>
          </a:p>
          <a:p>
            <a:endParaRPr lang="en-US" dirty="0" smtClean="0"/>
          </a:p>
          <a:p>
            <a:pPr algn="just" fontAlgn="base">
              <a:lnSpc>
                <a:spcPct val="150000"/>
              </a:lnSpc>
            </a:pPr>
            <a:r>
              <a:rPr lang="en-US" dirty="0">
                <a:latin typeface="Arial" panose="020B0604020202020204" pitchFamily="34" charset="0"/>
                <a:cs typeface="Arial" panose="020B0604020202020204" pitchFamily="34" charset="0"/>
              </a:rPr>
              <a:t>This structure is almost similar to the stack as the data is stored sequentially. The difference is that the queue data structure follows FIFO which is the rule of First In-First Out where the first added element is to exit the queue first. Front and rear are the two terms to be used in a queue.</a:t>
            </a:r>
          </a:p>
          <a:p>
            <a:pPr algn="just" fontAlgn="base">
              <a:lnSpc>
                <a:spcPct val="150000"/>
              </a:lnSpc>
            </a:pPr>
            <a:r>
              <a:rPr lang="en-US" dirty="0" err="1" smtClean="0">
                <a:latin typeface="Arial" panose="020B0604020202020204" pitchFamily="34" charset="0"/>
                <a:cs typeface="Arial" panose="020B0604020202020204" pitchFamily="34" charset="0"/>
              </a:rPr>
              <a:t>Enqueue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the insertion operation and </a:t>
            </a:r>
            <a:r>
              <a:rPr lang="en-US" dirty="0" err="1">
                <a:latin typeface="Arial" panose="020B0604020202020204" pitchFamily="34" charset="0"/>
                <a:cs typeface="Arial" panose="020B0604020202020204" pitchFamily="34" charset="0"/>
              </a:rPr>
              <a:t>dequeue</a:t>
            </a:r>
            <a:r>
              <a:rPr lang="en-US" dirty="0">
                <a:latin typeface="Arial" panose="020B0604020202020204" pitchFamily="34" charset="0"/>
                <a:cs typeface="Arial" panose="020B0604020202020204" pitchFamily="34" charset="0"/>
              </a:rPr>
              <a:t> is the deletion operation. The former is performed at the end of the queue and the latter is performed at the start end. The data structure might be explained with the example of people queuing up to ride a bus. The first person in the line will get the chance to exit the queue while the last person will be the last to exit.</a:t>
            </a:r>
          </a:p>
        </p:txBody>
      </p:sp>
    </p:spTree>
    <p:extLst>
      <p:ext uri="{BB962C8B-B14F-4D97-AF65-F5344CB8AC3E}">
        <p14:creationId xmlns:p14="http://schemas.microsoft.com/office/powerpoint/2010/main" val="207893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589" y="215932"/>
            <a:ext cx="11416938" cy="3970318"/>
          </a:xfrm>
          <a:prstGeom prst="rect">
            <a:avLst/>
          </a:prstGeom>
        </p:spPr>
        <p:txBody>
          <a:bodyPr wrap="square">
            <a:spAutoFit/>
          </a:bodyPr>
          <a:lstStyle/>
          <a:p>
            <a:r>
              <a:rPr lang="en-US" b="1" dirty="0">
                <a:solidFill>
                  <a:srgbClr val="273239"/>
                </a:solidFill>
                <a:latin typeface="Arial" panose="020B0604020202020204" pitchFamily="34" charset="0"/>
                <a:cs typeface="Arial" panose="020B0604020202020204" pitchFamily="34" charset="0"/>
              </a:rPr>
              <a:t>4. Linked List</a:t>
            </a:r>
          </a:p>
          <a:p>
            <a:endParaRPr lang="en-US" b="1" dirty="0">
              <a:solidFill>
                <a:srgbClr val="273239"/>
              </a:solidFill>
              <a:latin typeface="Arial" panose="020B0604020202020204" pitchFamily="34" charset="0"/>
              <a:cs typeface="Arial" panose="020B0604020202020204" pitchFamily="34" charset="0"/>
            </a:endParaRPr>
          </a:p>
          <a:p>
            <a:pPr algn="just" fontAlgn="base">
              <a:lnSpc>
                <a:spcPct val="150000"/>
              </a:lnSpc>
            </a:pPr>
            <a:r>
              <a:rPr lang="en-US" dirty="0">
                <a:latin typeface="Arial" panose="020B0604020202020204" pitchFamily="34" charset="0"/>
                <a:cs typeface="Arial" panose="020B0604020202020204" pitchFamily="34" charset="0"/>
              </a:rPr>
              <a:t>Linked lists are the types where the data is stored in the form of nodes which consist of an element of data and a pointer. The use of the pointer is that it points or directs to the node which is next to the element in the sequence. The data stored in a linked list might be of any form, strings, numbers, or characters. Both sorted and unsorted data can be stored in a linked list along with unique or duplicate elements.</a:t>
            </a:r>
          </a:p>
          <a:p>
            <a:endParaRPr lang="en-US" dirty="0" smtClean="0"/>
          </a:p>
          <a:p>
            <a:r>
              <a:rPr lang="en-US" b="1" dirty="0">
                <a:solidFill>
                  <a:srgbClr val="273239"/>
                </a:solidFill>
                <a:latin typeface="Arial" panose="020B0604020202020204" pitchFamily="34" charset="0"/>
                <a:cs typeface="Arial" panose="020B0604020202020204" pitchFamily="34" charset="0"/>
              </a:rPr>
              <a:t>5. Hash Tables</a:t>
            </a:r>
          </a:p>
          <a:p>
            <a:endParaRPr lang="en-US" dirty="0" smtClean="0"/>
          </a:p>
          <a:p>
            <a:pPr algn="just" fontAlgn="base">
              <a:lnSpc>
                <a:spcPct val="150000"/>
              </a:lnSpc>
            </a:pPr>
            <a:r>
              <a:rPr lang="en-US" dirty="0">
                <a:latin typeface="Arial" panose="020B0604020202020204" pitchFamily="34" charset="0"/>
                <a:cs typeface="Arial" panose="020B0604020202020204" pitchFamily="34" charset="0"/>
              </a:rPr>
              <a:t>These types can be implemented as linear or non-linear data structures. The data structures consist of key-value pairs.</a:t>
            </a:r>
          </a:p>
        </p:txBody>
      </p:sp>
      <p:pic>
        <p:nvPicPr>
          <p:cNvPr id="3074" name="Picture 2" descr="Linked List in PHP. A linked list is a linear data… | by Fazlul Kabir  Shohag | Mediu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969137" y="4537476"/>
            <a:ext cx="5853339" cy="232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99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9965" y="334677"/>
            <a:ext cx="11608526" cy="6001643"/>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Non-linear Data Structure: </a:t>
            </a:r>
          </a:p>
          <a:p>
            <a:pPr algn="just" fontAlgn="base">
              <a:lnSpc>
                <a:spcPct val="150000"/>
              </a:lnSpc>
            </a:pPr>
            <a:r>
              <a:rPr lang="en-US" dirty="0">
                <a:latin typeface="Arial" panose="020B0604020202020204" pitchFamily="34" charset="0"/>
                <a:cs typeface="Arial" panose="020B0604020202020204" pitchFamily="34" charset="0"/>
              </a:rPr>
              <a:t>Data structures where data elements are not arranged sequentially or linearly are called non-linear data structures. In a non-linear data structure, single level is not involved. Therefore, we can’t traverse all the elements in single run only. Non-linear data structures are not easy to implement in comparison to linear data structure. It utilizes computer memory efficiently in comparison to a linear data structure. Its examples are trees and graphs.  </a:t>
            </a:r>
          </a:p>
          <a:p>
            <a:endParaRPr lang="en-US" dirty="0" smtClean="0"/>
          </a:p>
          <a:p>
            <a:r>
              <a:rPr lang="en-US" sz="2800" b="1" dirty="0" smtClean="0">
                <a:latin typeface="Arial" panose="020B0604020202020204" pitchFamily="34" charset="0"/>
                <a:cs typeface="Arial" panose="020B0604020202020204" pitchFamily="34" charset="0"/>
              </a:rPr>
              <a:t>1. Trees</a:t>
            </a:r>
          </a:p>
          <a:p>
            <a:endParaRPr lang="en-US" dirty="0" smtClean="0"/>
          </a:p>
          <a:p>
            <a:pPr algn="just" fontAlgn="base">
              <a:lnSpc>
                <a:spcPct val="150000"/>
              </a:lnSpc>
            </a:pPr>
            <a:r>
              <a:rPr lang="en-US" dirty="0">
                <a:latin typeface="Arial" panose="020B0604020202020204" pitchFamily="34" charset="0"/>
                <a:cs typeface="Arial" panose="020B0604020202020204" pitchFamily="34" charset="0"/>
              </a:rPr>
              <a:t>A tree data structure consists of various nodes linked together. The structure of a tree is hierarchical that forms a relationship like that of the parent and a child. The structure of the tree is formed in a way that there is one connection for every parent-child node relationship. Only one path should exist between the root to a node in the tree. Various types of trees are present based on their structures like AVL tree, binary tree, binary search tree, etc.</a:t>
            </a:r>
          </a:p>
          <a:p>
            <a:endParaRPr lang="en-US" dirty="0" smtClean="0"/>
          </a:p>
        </p:txBody>
      </p:sp>
      <p:pic>
        <p:nvPicPr>
          <p:cNvPr id="5" name="Picture 4"/>
          <p:cNvPicPr>
            <a:picLocks noChangeAspect="1"/>
          </p:cNvPicPr>
          <p:nvPr/>
        </p:nvPicPr>
        <p:blipFill>
          <a:blip r:embed="rId2"/>
          <a:stretch>
            <a:fillRect/>
          </a:stretch>
        </p:blipFill>
        <p:spPr>
          <a:xfrm>
            <a:off x="6864123" y="5486400"/>
            <a:ext cx="2326113" cy="1258389"/>
          </a:xfrm>
          <a:prstGeom prst="rect">
            <a:avLst/>
          </a:prstGeom>
        </p:spPr>
      </p:pic>
    </p:spTree>
    <p:extLst>
      <p:ext uri="{BB962C8B-B14F-4D97-AF65-F5344CB8AC3E}">
        <p14:creationId xmlns:p14="http://schemas.microsoft.com/office/powerpoint/2010/main" val="1953631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045" y="231058"/>
            <a:ext cx="11826240" cy="2462213"/>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2. Graph</a:t>
            </a:r>
          </a:p>
          <a:p>
            <a:pPr algn="just"/>
            <a:endParaRPr lang="en-US" dirty="0">
              <a:latin typeface="Arial" panose="020B0604020202020204" pitchFamily="34" charset="0"/>
              <a:cs typeface="Arial" panose="020B0604020202020204" pitchFamily="34" charset="0"/>
            </a:endParaRPr>
          </a:p>
          <a:p>
            <a:pPr algn="just" fontAlgn="base">
              <a:lnSpc>
                <a:spcPct val="150000"/>
              </a:lnSpc>
            </a:pPr>
            <a:r>
              <a:rPr lang="en-US" dirty="0">
                <a:latin typeface="Arial" panose="020B0604020202020204" pitchFamily="34" charset="0"/>
                <a:cs typeface="Arial" panose="020B0604020202020204" pitchFamily="34" charset="0"/>
              </a:rPr>
              <a:t>Graphs are those types of non-linear data structures which consist of a definite quantity of vertices and edges. The vertices or the nodes are involved in storing data and the edges show the vertices relationship. The difference between a graph to a tree is that in a graph there are no specific rules for the connection of nodes. Real-life problems like social networks, telephone networks, etc. can be represented through the graphs. </a:t>
            </a:r>
          </a:p>
        </p:txBody>
      </p:sp>
      <p:pic>
        <p:nvPicPr>
          <p:cNvPr id="4" name="Picture 3"/>
          <p:cNvPicPr>
            <a:picLocks noChangeAspect="1"/>
          </p:cNvPicPr>
          <p:nvPr/>
        </p:nvPicPr>
        <p:blipFill>
          <a:blip r:embed="rId2"/>
          <a:stretch>
            <a:fillRect/>
          </a:stretch>
        </p:blipFill>
        <p:spPr>
          <a:xfrm>
            <a:off x="3842385" y="2693271"/>
            <a:ext cx="4970689" cy="4080175"/>
          </a:xfrm>
          <a:prstGeom prst="rect">
            <a:avLst/>
          </a:prstGeom>
        </p:spPr>
      </p:pic>
    </p:spTree>
    <p:extLst>
      <p:ext uri="{BB962C8B-B14F-4D97-AF65-F5344CB8AC3E}">
        <p14:creationId xmlns:p14="http://schemas.microsoft.com/office/powerpoint/2010/main" val="1851940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6022" y="818606"/>
            <a:ext cx="10189029" cy="5851341"/>
          </a:xfrm>
          <a:prstGeom prst="rect">
            <a:avLst/>
          </a:prstGeom>
        </p:spPr>
      </p:pic>
      <p:sp>
        <p:nvSpPr>
          <p:cNvPr id="4" name="Rectangle 3"/>
          <p:cNvSpPr/>
          <p:nvPr/>
        </p:nvSpPr>
        <p:spPr>
          <a:xfrm>
            <a:off x="747473" y="266002"/>
            <a:ext cx="5920916" cy="369332"/>
          </a:xfrm>
          <a:prstGeom prst="rect">
            <a:avLst/>
          </a:prstGeom>
        </p:spPr>
        <p:txBody>
          <a:bodyPr wrap="none">
            <a:spAutoFit/>
          </a:bodyPr>
          <a:lstStyle/>
          <a:p>
            <a:r>
              <a:rPr lang="en-US" b="1" dirty="0"/>
              <a:t>Difference between Linear and Non-linear Data </a:t>
            </a:r>
            <a:r>
              <a:rPr lang="en-US" b="1" dirty="0" smtClean="0"/>
              <a:t>Structures</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9326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197</TotalTime>
  <Words>1177</Words>
  <Application>Microsoft Office PowerPoint</Application>
  <PresentationFormat>Widescreen</PresentationFormat>
  <Paragraphs>109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Studio-Feixen-Sans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Ashraf</dc:creator>
  <cp:lastModifiedBy>Muhammad Ashraf</cp:lastModifiedBy>
  <cp:revision>19</cp:revision>
  <dcterms:created xsi:type="dcterms:W3CDTF">2024-03-04T09:10:34Z</dcterms:created>
  <dcterms:modified xsi:type="dcterms:W3CDTF">2024-03-11T13:13:32Z</dcterms:modified>
</cp:coreProperties>
</file>