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6" r:id="rId30"/>
    <p:sldId id="287" r:id="rId31"/>
    <p:sldId id="288" r:id="rId32"/>
    <p:sldId id="289" r:id="rId33"/>
    <p:sldId id="290" r:id="rId34"/>
    <p:sldId id="284"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83ED6A-F3A9-470C-9D85-B2ABE5BBF7D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421548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3ED6A-F3A9-470C-9D85-B2ABE5BBF7D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416470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3ED6A-F3A9-470C-9D85-B2ABE5BBF7D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531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3ED6A-F3A9-470C-9D85-B2ABE5BBF7D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360103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83ED6A-F3A9-470C-9D85-B2ABE5BBF7D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372815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83ED6A-F3A9-470C-9D85-B2ABE5BBF7D3}"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294982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83ED6A-F3A9-470C-9D85-B2ABE5BBF7D3}"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310176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3ED6A-F3A9-470C-9D85-B2ABE5BBF7D3}"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413225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3ED6A-F3A9-470C-9D85-B2ABE5BBF7D3}"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238152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83ED6A-F3A9-470C-9D85-B2ABE5BBF7D3}"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185364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83ED6A-F3A9-470C-9D85-B2ABE5BBF7D3}"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4CDFD-3E84-42AE-B0FF-F43E8EF7F6E9}" type="slidenum">
              <a:rPr lang="en-US" smtClean="0"/>
              <a:t>‹#›</a:t>
            </a:fld>
            <a:endParaRPr lang="en-US"/>
          </a:p>
        </p:txBody>
      </p:sp>
    </p:spTree>
    <p:extLst>
      <p:ext uri="{BB962C8B-B14F-4D97-AF65-F5344CB8AC3E}">
        <p14:creationId xmlns:p14="http://schemas.microsoft.com/office/powerpoint/2010/main" val="146145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3ED6A-F3A9-470C-9D85-B2ABE5BBF7D3}" type="datetimeFigureOut">
              <a:rPr lang="en-US" smtClean="0"/>
              <a:t>4/5/2024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4CDFD-3E84-42AE-B0FF-F43E8EF7F6E9}" type="slidenum">
              <a:rPr lang="en-US" smtClean="0"/>
              <a:t>‹#›</a:t>
            </a:fld>
            <a:endParaRPr lang="en-US"/>
          </a:p>
        </p:txBody>
      </p:sp>
    </p:spTree>
    <p:extLst>
      <p:ext uri="{BB962C8B-B14F-4D97-AF65-F5344CB8AC3E}">
        <p14:creationId xmlns:p14="http://schemas.microsoft.com/office/powerpoint/2010/main" val="2993055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searching-algorithm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searching-algorith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Searching Algorithm</a:t>
            </a:r>
            <a:br>
              <a:rPr lang="en-US" b="1" dirty="0"/>
            </a:br>
            <a:r>
              <a:rPr lang="en-US" b="1" dirty="0" smtClean="0"/>
              <a:t>on Arrays</a:t>
            </a:r>
            <a:endParaRPr lang="en-US" dirty="0"/>
          </a:p>
        </p:txBody>
      </p:sp>
    </p:spTree>
    <p:extLst>
      <p:ext uri="{BB962C8B-B14F-4D97-AF65-F5344CB8AC3E}">
        <p14:creationId xmlns:p14="http://schemas.microsoft.com/office/powerpoint/2010/main" val="209687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2410" y="205043"/>
            <a:ext cx="4942379" cy="707886"/>
          </a:xfrm>
          <a:prstGeom prst="rect">
            <a:avLst/>
          </a:prstGeom>
        </p:spPr>
        <p:txBody>
          <a:bodyPr wrap="none">
            <a:spAutoFit/>
          </a:bodyPr>
          <a:lstStyle/>
          <a:p>
            <a:pPr fontAlgn="base"/>
            <a:r>
              <a:rPr lang="en-US" sz="4000" b="1" dirty="0">
                <a:solidFill>
                  <a:srgbClr val="273239"/>
                </a:solidFill>
                <a:latin typeface="Source Sans 3"/>
              </a:rPr>
              <a:t>Exponential Search</a:t>
            </a:r>
          </a:p>
        </p:txBody>
      </p:sp>
      <p:sp>
        <p:nvSpPr>
          <p:cNvPr id="3" name="Rectangle 2"/>
          <p:cNvSpPr/>
          <p:nvPr/>
        </p:nvSpPr>
        <p:spPr>
          <a:xfrm>
            <a:off x="191589" y="1028343"/>
            <a:ext cx="11504022" cy="4247317"/>
          </a:xfrm>
          <a:prstGeom prst="rect">
            <a:avLst/>
          </a:prstGeom>
        </p:spPr>
        <p:txBody>
          <a:bodyPr wrap="square">
            <a:spAutoFit/>
          </a:bodyPr>
          <a:lstStyle/>
          <a:p>
            <a:pPr algn="just"/>
            <a:r>
              <a:rPr lang="en-US" dirty="0" smtClean="0"/>
              <a:t>The term Exponential generally denotes rapid growth, and mathematically it means increasing in powers.</a:t>
            </a:r>
          </a:p>
          <a:p>
            <a:pPr algn="just"/>
            <a:endParaRPr lang="en-US" dirty="0" smtClean="0"/>
          </a:p>
          <a:p>
            <a:pPr algn="just"/>
            <a:r>
              <a:rPr lang="en-US" dirty="0" smtClean="0"/>
              <a:t>For example:</a:t>
            </a:r>
          </a:p>
          <a:p>
            <a:pPr algn="just"/>
            <a:endParaRPr lang="en-US" dirty="0" smtClean="0"/>
          </a:p>
          <a:p>
            <a:pPr algn="just"/>
            <a:r>
              <a:rPr lang="en-US" dirty="0" smtClean="0"/>
              <a:t>Exponential growth of 2: 2^0, 2^1, 2^2, 2^3, 2^4 and so on =&gt; (1, 2, 4, 8, 16,…..)</a:t>
            </a:r>
          </a:p>
          <a:p>
            <a:pPr algn="just"/>
            <a:endParaRPr lang="en-US" dirty="0" smtClean="0"/>
          </a:p>
          <a:p>
            <a:pPr algn="just"/>
            <a:r>
              <a:rPr lang="en-US" dirty="0" smtClean="0"/>
              <a:t>Exponential growth of 3: 3^0, 3^1, 3^2, 3^3, 3^4 and so on =&gt; (1, 3, 9, 27, 81,….)</a:t>
            </a:r>
          </a:p>
          <a:p>
            <a:pPr algn="just"/>
            <a:endParaRPr lang="en-US" dirty="0" smtClean="0"/>
          </a:p>
          <a:p>
            <a:pPr algn="just"/>
            <a:r>
              <a:rPr lang="en-US" dirty="0" smtClean="0"/>
              <a:t>We use the same generated numbers ( powers of 2 ) to jump indexes in array and get closer to the index of key.</a:t>
            </a:r>
          </a:p>
          <a:p>
            <a:pPr algn="just"/>
            <a:endParaRPr lang="en-US" dirty="0" smtClean="0"/>
          </a:p>
          <a:p>
            <a:pPr algn="just"/>
            <a:r>
              <a:rPr lang="en-US" dirty="0" smtClean="0"/>
              <a:t>In this algorithm, ultimately we rely on Binary Search for searching, but before that, we finalize a range in which the element we want to search might be present.</a:t>
            </a:r>
          </a:p>
          <a:p>
            <a:pPr algn="just"/>
            <a:endParaRPr lang="en-US" dirty="0"/>
          </a:p>
          <a:p>
            <a:pPr algn="just"/>
            <a:endParaRPr lang="en-US" dirty="0" smtClean="0"/>
          </a:p>
          <a:p>
            <a:pPr algn="just"/>
            <a:r>
              <a:rPr lang="en-US" dirty="0" smtClean="0"/>
              <a:t>Exponential Search also Called Doubling Search Galloping Search</a:t>
            </a:r>
            <a:endParaRPr lang="en-US" dirty="0"/>
          </a:p>
        </p:txBody>
      </p:sp>
    </p:spTree>
    <p:extLst>
      <p:ext uri="{BB962C8B-B14F-4D97-AF65-F5344CB8AC3E}">
        <p14:creationId xmlns:p14="http://schemas.microsoft.com/office/powerpoint/2010/main" val="82400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0159" y="0"/>
            <a:ext cx="4942379" cy="707886"/>
          </a:xfrm>
          <a:prstGeom prst="rect">
            <a:avLst/>
          </a:prstGeom>
        </p:spPr>
        <p:txBody>
          <a:bodyPr wrap="none">
            <a:spAutoFit/>
          </a:bodyPr>
          <a:lstStyle/>
          <a:p>
            <a:pPr fontAlgn="base"/>
            <a:r>
              <a:rPr lang="en-US" sz="4000" b="1" dirty="0">
                <a:solidFill>
                  <a:srgbClr val="273239"/>
                </a:solidFill>
                <a:latin typeface="Source Sans 3"/>
              </a:rPr>
              <a:t>Exponential Search</a:t>
            </a:r>
          </a:p>
        </p:txBody>
      </p:sp>
      <p:sp>
        <p:nvSpPr>
          <p:cNvPr id="3" name="Rectangle 2"/>
          <p:cNvSpPr/>
          <p:nvPr/>
        </p:nvSpPr>
        <p:spPr>
          <a:xfrm>
            <a:off x="261257" y="1758307"/>
            <a:ext cx="11660778" cy="5078313"/>
          </a:xfrm>
          <a:prstGeom prst="rect">
            <a:avLst/>
          </a:prstGeom>
        </p:spPr>
        <p:txBody>
          <a:bodyPr wrap="square">
            <a:spAutoFit/>
          </a:bodyPr>
          <a:lstStyle/>
          <a:p>
            <a:r>
              <a:rPr lang="en-US" dirty="0" smtClean="0"/>
              <a:t>We will start by comparing the first element of the array with the key.</a:t>
            </a:r>
          </a:p>
          <a:p>
            <a:endParaRPr lang="en-US" dirty="0" smtClean="0"/>
          </a:p>
          <a:p>
            <a:r>
              <a:rPr lang="en-US" dirty="0" smtClean="0"/>
              <a:t>But Array[0]=7, which is not equal to 93.</a:t>
            </a:r>
          </a:p>
          <a:p>
            <a:endParaRPr lang="en-US" dirty="0" smtClean="0"/>
          </a:p>
          <a:p>
            <a:r>
              <a:rPr lang="en-US" dirty="0" smtClean="0"/>
              <a:t>Now we will take a variable whose value will increase exponentially, hence the name, exponential search.</a:t>
            </a:r>
          </a:p>
          <a:p>
            <a:r>
              <a:rPr lang="en-US" dirty="0" err="1" smtClean="0"/>
              <a:t>int</a:t>
            </a:r>
            <a:r>
              <a:rPr lang="en-US" dirty="0" smtClean="0"/>
              <a:t> </a:t>
            </a:r>
            <a:r>
              <a:rPr lang="en-US" dirty="0" err="1" smtClean="0"/>
              <a:t>i</a:t>
            </a:r>
            <a:r>
              <a:rPr lang="en-US" dirty="0" smtClean="0"/>
              <a:t>= 1 ( because 2^0=1)</a:t>
            </a:r>
          </a:p>
          <a:p>
            <a:endParaRPr lang="en-US" dirty="0" smtClean="0"/>
          </a:p>
          <a:p>
            <a:r>
              <a:rPr lang="en-US" dirty="0" smtClean="0"/>
              <a:t>Now we will see if Array[</a:t>
            </a:r>
            <a:r>
              <a:rPr lang="en-US" dirty="0" err="1" smtClean="0"/>
              <a:t>i</a:t>
            </a:r>
            <a:r>
              <a:rPr lang="en-US" dirty="0" smtClean="0"/>
              <a:t>] is less than or equal to the key.</a:t>
            </a:r>
          </a:p>
          <a:p>
            <a:endParaRPr lang="en-US" dirty="0" smtClean="0"/>
          </a:p>
          <a:p>
            <a:r>
              <a:rPr lang="en-US" dirty="0" smtClean="0"/>
              <a:t>If it is, then we will keep on increasing the value exponentially.</a:t>
            </a:r>
          </a:p>
          <a:p>
            <a:endParaRPr lang="en-US" dirty="0" smtClean="0"/>
          </a:p>
          <a:p>
            <a:r>
              <a:rPr lang="en-US" dirty="0" err="1" smtClean="0"/>
              <a:t>i</a:t>
            </a:r>
            <a:r>
              <a:rPr lang="en-US" dirty="0" smtClean="0"/>
              <a:t>=</a:t>
            </a:r>
            <a:r>
              <a:rPr lang="en-US" dirty="0" err="1" smtClean="0"/>
              <a:t>i</a:t>
            </a:r>
            <a:r>
              <a:rPr lang="en-US" dirty="0" smtClean="0"/>
              <a:t>*2</a:t>
            </a:r>
          </a:p>
          <a:p>
            <a:endParaRPr lang="en-US" dirty="0" smtClean="0"/>
          </a:p>
          <a:p>
            <a:r>
              <a:rPr lang="en-US" dirty="0" smtClean="0"/>
              <a:t>This will generate values in powers of 2. ( 2, 4, 8, 16, 32...)</a:t>
            </a:r>
          </a:p>
          <a:p>
            <a:r>
              <a:rPr lang="en-US" dirty="0" smtClean="0"/>
              <a:t>We will keep on increasing the value of </a:t>
            </a:r>
            <a:r>
              <a:rPr lang="en-US" dirty="0" err="1" smtClean="0"/>
              <a:t>i</a:t>
            </a:r>
            <a:r>
              <a:rPr lang="en-US" dirty="0" smtClean="0"/>
              <a:t>, until the condition Array[</a:t>
            </a:r>
            <a:r>
              <a:rPr lang="en-US" dirty="0" err="1" smtClean="0"/>
              <a:t>i</a:t>
            </a:r>
            <a:r>
              <a:rPr lang="en-US" dirty="0" smtClean="0"/>
              <a:t>]&lt;=key is satisfied.</a:t>
            </a:r>
          </a:p>
          <a:p>
            <a:endParaRPr lang="en-US" dirty="0" smtClean="0"/>
          </a:p>
          <a:p>
            <a:r>
              <a:rPr lang="en-US" dirty="0" smtClean="0"/>
              <a:t>So in the above example, the value of </a:t>
            </a:r>
            <a:r>
              <a:rPr lang="en-US" dirty="0" err="1" smtClean="0"/>
              <a:t>i</a:t>
            </a:r>
            <a:r>
              <a:rPr lang="en-US" dirty="0" smtClean="0"/>
              <a:t> will reach 8 (in the actual code it will reach 16, then we will divide it by 2) and the sub-array after this index will be selected (including the index of </a:t>
            </a:r>
            <a:r>
              <a:rPr lang="en-US" dirty="0" err="1" smtClean="0"/>
              <a:t>i</a:t>
            </a:r>
            <a:r>
              <a:rPr lang="en-US" dirty="0" smtClean="0"/>
              <a:t>), and then the binary search will be applied to this range.</a:t>
            </a:r>
            <a:endParaRPr lang="en-US" dirty="0"/>
          </a:p>
        </p:txBody>
      </p:sp>
      <p:pic>
        <p:nvPicPr>
          <p:cNvPr id="4" name="Picture 3"/>
          <p:cNvPicPr>
            <a:picLocks noChangeAspect="1"/>
          </p:cNvPicPr>
          <p:nvPr/>
        </p:nvPicPr>
        <p:blipFill>
          <a:blip r:embed="rId2"/>
          <a:stretch>
            <a:fillRect/>
          </a:stretch>
        </p:blipFill>
        <p:spPr>
          <a:xfrm>
            <a:off x="2785245" y="995089"/>
            <a:ext cx="7248525" cy="1565231"/>
          </a:xfrm>
          <a:prstGeom prst="rect">
            <a:avLst/>
          </a:prstGeom>
        </p:spPr>
      </p:pic>
    </p:spTree>
    <p:extLst>
      <p:ext uri="{BB962C8B-B14F-4D97-AF65-F5344CB8AC3E}">
        <p14:creationId xmlns:p14="http://schemas.microsoft.com/office/powerpoint/2010/main" val="133208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2" y="784503"/>
            <a:ext cx="6096000" cy="4247317"/>
          </a:xfrm>
          <a:prstGeom prst="rect">
            <a:avLst/>
          </a:prstGeom>
        </p:spPr>
        <p:txBody>
          <a:bodyPr>
            <a:spAutoFit/>
          </a:bodyPr>
          <a:lstStyle/>
          <a:p>
            <a:r>
              <a:rPr lang="en-US" dirty="0" smtClean="0"/>
              <a:t> public static void main(String </a:t>
            </a:r>
            <a:r>
              <a:rPr lang="en-US" dirty="0" err="1" smtClean="0"/>
              <a:t>args</a:t>
            </a:r>
            <a:r>
              <a:rPr lang="en-US" dirty="0" smtClean="0"/>
              <a:t>[])</a:t>
            </a:r>
          </a:p>
          <a:p>
            <a:r>
              <a:rPr lang="en-US" dirty="0" smtClean="0"/>
              <a:t>    {</a:t>
            </a:r>
          </a:p>
          <a:p>
            <a:r>
              <a:rPr lang="en-US" dirty="0" smtClean="0"/>
              <a:t>        </a:t>
            </a:r>
            <a:r>
              <a:rPr lang="en-US" dirty="0" err="1" smtClean="0"/>
              <a:t>int</a:t>
            </a:r>
            <a:r>
              <a:rPr lang="en-US" dirty="0" smtClean="0"/>
              <a:t> </a:t>
            </a:r>
            <a:r>
              <a:rPr lang="en-US" dirty="0" err="1" smtClean="0"/>
              <a:t>arr</a:t>
            </a:r>
            <a:r>
              <a:rPr lang="en-US" dirty="0" smtClean="0"/>
              <a:t>[] = {2, 3, 4, 10, 40};</a:t>
            </a:r>
          </a:p>
          <a:p>
            <a:r>
              <a:rPr lang="en-US" dirty="0" smtClean="0"/>
              <a:t>        </a:t>
            </a:r>
            <a:r>
              <a:rPr lang="en-US" dirty="0" err="1" smtClean="0"/>
              <a:t>int</a:t>
            </a:r>
            <a:r>
              <a:rPr lang="en-US" dirty="0" smtClean="0"/>
              <a:t> x = 10;</a:t>
            </a:r>
          </a:p>
          <a:p>
            <a:r>
              <a:rPr lang="en-US" dirty="0" smtClean="0"/>
              <a:t>        </a:t>
            </a:r>
            <a:r>
              <a:rPr lang="en-US" dirty="0" err="1" smtClean="0"/>
              <a:t>int</a:t>
            </a:r>
            <a:r>
              <a:rPr lang="en-US" dirty="0" smtClean="0"/>
              <a:t> result = </a:t>
            </a:r>
            <a:r>
              <a:rPr lang="en-US" dirty="0" err="1" smtClean="0"/>
              <a:t>exponentialSearch</a:t>
            </a:r>
            <a:r>
              <a:rPr lang="en-US" dirty="0" smtClean="0"/>
              <a:t>(</a:t>
            </a:r>
            <a:r>
              <a:rPr lang="en-US" dirty="0" err="1" smtClean="0"/>
              <a:t>arr</a:t>
            </a:r>
            <a:r>
              <a:rPr lang="en-US" dirty="0" smtClean="0"/>
              <a:t>, </a:t>
            </a:r>
          </a:p>
          <a:p>
            <a:r>
              <a:rPr lang="en-US" dirty="0" smtClean="0"/>
              <a:t>                                  </a:t>
            </a:r>
            <a:r>
              <a:rPr lang="en-US" dirty="0" err="1" smtClean="0"/>
              <a:t>arr.length</a:t>
            </a:r>
            <a:r>
              <a:rPr lang="en-US" dirty="0" smtClean="0"/>
              <a:t>, x);</a:t>
            </a:r>
          </a:p>
          <a:p>
            <a:r>
              <a:rPr lang="en-US" dirty="0" smtClean="0"/>
              <a:t>         </a:t>
            </a:r>
          </a:p>
          <a:p>
            <a:r>
              <a:rPr lang="en-US" dirty="0" smtClean="0"/>
              <a:t>        </a:t>
            </a:r>
            <a:r>
              <a:rPr lang="en-US" dirty="0" err="1" smtClean="0"/>
              <a:t>System.out.println</a:t>
            </a:r>
            <a:r>
              <a:rPr lang="en-US" dirty="0" smtClean="0"/>
              <a:t>((result &lt; 0) ? </a:t>
            </a:r>
          </a:p>
          <a:p>
            <a:r>
              <a:rPr lang="en-US" dirty="0" smtClean="0"/>
              <a:t>          "Element is not present in array" :</a:t>
            </a:r>
          </a:p>
          <a:p>
            <a:r>
              <a:rPr lang="en-US" dirty="0" smtClean="0"/>
              <a:t>          "Element is present at index " + </a:t>
            </a:r>
          </a:p>
          <a:p>
            <a:r>
              <a:rPr lang="en-US" dirty="0" smtClean="0"/>
              <a:t>                             result);</a:t>
            </a:r>
          </a:p>
          <a:p>
            <a:r>
              <a:rPr lang="en-US" dirty="0" smtClean="0"/>
              <a:t>    }</a:t>
            </a:r>
          </a:p>
          <a:p>
            <a:r>
              <a:rPr lang="en-US" dirty="0" smtClean="0"/>
              <a:t>    </a:t>
            </a:r>
          </a:p>
          <a:p>
            <a:r>
              <a:rPr lang="en-US" dirty="0" smtClean="0"/>
              <a:t>     </a:t>
            </a:r>
          </a:p>
          <a:p>
            <a:r>
              <a:rPr lang="en-US" dirty="0" smtClean="0"/>
              <a:t>}</a:t>
            </a:r>
            <a:endParaRPr lang="en-US" dirty="0"/>
          </a:p>
        </p:txBody>
      </p:sp>
      <p:sp>
        <p:nvSpPr>
          <p:cNvPr id="3" name="Rectangle 2"/>
          <p:cNvSpPr/>
          <p:nvPr/>
        </p:nvSpPr>
        <p:spPr>
          <a:xfrm>
            <a:off x="226423" y="190312"/>
            <a:ext cx="5416731" cy="6463308"/>
          </a:xfrm>
          <a:prstGeom prst="rect">
            <a:avLst/>
          </a:prstGeom>
        </p:spPr>
        <p:txBody>
          <a:bodyPr wrap="square">
            <a:spAutoFit/>
          </a:bodyPr>
          <a:lstStyle/>
          <a:p>
            <a:r>
              <a:rPr lang="en-US" dirty="0" smtClean="0"/>
              <a:t>import </a:t>
            </a:r>
            <a:r>
              <a:rPr lang="en-US" dirty="0" err="1" smtClean="0"/>
              <a:t>java.util.Arrays</a:t>
            </a:r>
            <a:r>
              <a:rPr lang="en-US" dirty="0" smtClean="0"/>
              <a:t>;</a:t>
            </a:r>
          </a:p>
          <a:p>
            <a:r>
              <a:rPr lang="en-US" dirty="0" smtClean="0"/>
              <a:t>class Exponential </a:t>
            </a:r>
          </a:p>
          <a:p>
            <a:r>
              <a:rPr lang="en-US" dirty="0" smtClean="0"/>
              <a:t>{</a:t>
            </a:r>
          </a:p>
          <a:p>
            <a:r>
              <a:rPr lang="en-US" dirty="0" smtClean="0"/>
              <a:t>    // Returns position of </a:t>
            </a:r>
          </a:p>
          <a:p>
            <a:r>
              <a:rPr lang="en-US" dirty="0" smtClean="0"/>
              <a:t>    // first occurrence of</a:t>
            </a:r>
          </a:p>
          <a:p>
            <a:r>
              <a:rPr lang="en-US" dirty="0" smtClean="0"/>
              <a:t>    // x in array</a:t>
            </a:r>
          </a:p>
          <a:p>
            <a:r>
              <a:rPr lang="en-US" dirty="0" smtClean="0"/>
              <a:t>    static </a:t>
            </a:r>
            <a:r>
              <a:rPr lang="en-US" dirty="0" err="1" smtClean="0"/>
              <a:t>int</a:t>
            </a:r>
            <a:r>
              <a:rPr lang="en-US" dirty="0" smtClean="0"/>
              <a:t> </a:t>
            </a:r>
            <a:r>
              <a:rPr lang="en-US" dirty="0" err="1" smtClean="0"/>
              <a:t>exponentialSearch</a:t>
            </a:r>
            <a:r>
              <a:rPr lang="en-US" dirty="0" smtClean="0"/>
              <a:t>(</a:t>
            </a:r>
            <a:r>
              <a:rPr lang="en-US" dirty="0" err="1" smtClean="0"/>
              <a:t>int</a:t>
            </a:r>
            <a:r>
              <a:rPr lang="en-US" dirty="0" smtClean="0"/>
              <a:t> </a:t>
            </a:r>
            <a:r>
              <a:rPr lang="en-US" dirty="0" err="1" smtClean="0"/>
              <a:t>arr</a:t>
            </a:r>
            <a:r>
              <a:rPr lang="en-US" dirty="0" smtClean="0"/>
              <a:t>[],</a:t>
            </a:r>
          </a:p>
          <a:p>
            <a:r>
              <a:rPr lang="en-US" dirty="0" smtClean="0"/>
              <a:t>                                 </a:t>
            </a:r>
            <a:r>
              <a:rPr lang="en-US" dirty="0" err="1" smtClean="0"/>
              <a:t>int</a:t>
            </a:r>
            <a:r>
              <a:rPr lang="en-US" dirty="0" smtClean="0"/>
              <a:t> n, </a:t>
            </a:r>
            <a:r>
              <a:rPr lang="en-US" dirty="0" err="1" smtClean="0"/>
              <a:t>int</a:t>
            </a:r>
            <a:r>
              <a:rPr lang="en-US" dirty="0" smtClean="0"/>
              <a:t> x)</a:t>
            </a:r>
          </a:p>
          <a:p>
            <a:r>
              <a:rPr lang="en-US" dirty="0" smtClean="0"/>
              <a:t>    {</a:t>
            </a:r>
          </a:p>
          <a:p>
            <a:r>
              <a:rPr lang="en-US" dirty="0" smtClean="0"/>
              <a:t>        // If x is present at first location itself</a:t>
            </a:r>
          </a:p>
          <a:p>
            <a:r>
              <a:rPr lang="en-US" dirty="0" smtClean="0"/>
              <a:t>        if (</a:t>
            </a:r>
            <a:r>
              <a:rPr lang="en-US" dirty="0" err="1" smtClean="0"/>
              <a:t>arr</a:t>
            </a:r>
            <a:r>
              <a:rPr lang="en-US" dirty="0" smtClean="0"/>
              <a:t>[0] == x)</a:t>
            </a:r>
          </a:p>
          <a:p>
            <a:r>
              <a:rPr lang="en-US" dirty="0" smtClean="0"/>
              <a:t>            return 0;</a:t>
            </a:r>
          </a:p>
          <a:p>
            <a:r>
              <a:rPr lang="en-US" dirty="0" smtClean="0"/>
              <a:t>     </a:t>
            </a:r>
          </a:p>
          <a:p>
            <a:r>
              <a:rPr lang="en-US" dirty="0" smtClean="0"/>
              <a:t>        // Find range for binary search by</a:t>
            </a:r>
          </a:p>
          <a:p>
            <a:r>
              <a:rPr lang="en-US" dirty="0" smtClean="0"/>
              <a:t>        // repeated doubling</a:t>
            </a:r>
          </a:p>
          <a:p>
            <a:r>
              <a:rPr lang="en-US" dirty="0" smtClean="0"/>
              <a:t>        </a:t>
            </a:r>
            <a:r>
              <a:rPr lang="en-US" dirty="0" err="1" smtClean="0"/>
              <a:t>int</a:t>
            </a:r>
            <a:r>
              <a:rPr lang="en-US" dirty="0" smtClean="0"/>
              <a:t> </a:t>
            </a:r>
            <a:r>
              <a:rPr lang="en-US" dirty="0" err="1" smtClean="0"/>
              <a:t>i</a:t>
            </a:r>
            <a:r>
              <a:rPr lang="en-US" dirty="0" smtClean="0"/>
              <a:t> = 1;</a:t>
            </a:r>
          </a:p>
          <a:p>
            <a:r>
              <a:rPr lang="en-US" dirty="0" smtClean="0"/>
              <a:t>        while (</a:t>
            </a:r>
            <a:r>
              <a:rPr lang="en-US" dirty="0" err="1" smtClean="0"/>
              <a:t>i</a:t>
            </a:r>
            <a:r>
              <a:rPr lang="en-US" dirty="0" smtClean="0"/>
              <a:t> &lt; n &amp;&amp; </a:t>
            </a:r>
            <a:r>
              <a:rPr lang="en-US" dirty="0" err="1" smtClean="0"/>
              <a:t>arr</a:t>
            </a:r>
            <a:r>
              <a:rPr lang="en-US" dirty="0" smtClean="0"/>
              <a:t>[</a:t>
            </a:r>
            <a:r>
              <a:rPr lang="en-US" dirty="0" err="1" smtClean="0"/>
              <a:t>i</a:t>
            </a:r>
            <a:r>
              <a:rPr lang="en-US" dirty="0" smtClean="0"/>
              <a:t>] &lt;= x)</a:t>
            </a:r>
          </a:p>
          <a:p>
            <a:r>
              <a:rPr lang="en-US" dirty="0" smtClean="0"/>
              <a:t>            </a:t>
            </a:r>
            <a:r>
              <a:rPr lang="en-US" dirty="0" err="1" smtClean="0"/>
              <a:t>i</a:t>
            </a:r>
            <a:r>
              <a:rPr lang="en-US" dirty="0" smtClean="0"/>
              <a:t> = </a:t>
            </a:r>
            <a:r>
              <a:rPr lang="en-US" dirty="0" err="1" smtClean="0"/>
              <a:t>i</a:t>
            </a:r>
            <a:r>
              <a:rPr lang="en-US" dirty="0" smtClean="0"/>
              <a:t>*2;</a:t>
            </a:r>
          </a:p>
          <a:p>
            <a:r>
              <a:rPr lang="en-US" dirty="0" smtClean="0"/>
              <a:t>     </a:t>
            </a:r>
          </a:p>
          <a:p>
            <a:r>
              <a:rPr lang="en-US" dirty="0" smtClean="0"/>
              <a:t>        // Call binary search for the found range.</a:t>
            </a:r>
          </a:p>
          <a:p>
            <a:r>
              <a:rPr lang="en-US" dirty="0" smtClean="0"/>
              <a:t>        return </a:t>
            </a:r>
            <a:r>
              <a:rPr lang="en-US" dirty="0" err="1" smtClean="0"/>
              <a:t>Arrays.binarySearch</a:t>
            </a:r>
            <a:r>
              <a:rPr lang="en-US" dirty="0" smtClean="0"/>
              <a:t>(</a:t>
            </a:r>
            <a:r>
              <a:rPr lang="en-US" dirty="0" err="1" smtClean="0"/>
              <a:t>arr</a:t>
            </a:r>
            <a:r>
              <a:rPr lang="en-US" dirty="0" smtClean="0"/>
              <a:t>, </a:t>
            </a:r>
            <a:r>
              <a:rPr lang="en-US" dirty="0" err="1" smtClean="0"/>
              <a:t>i</a:t>
            </a:r>
            <a:r>
              <a:rPr lang="en-US" dirty="0" smtClean="0"/>
              <a:t>/2, </a:t>
            </a:r>
          </a:p>
          <a:p>
            <a:r>
              <a:rPr lang="en-US" dirty="0" smtClean="0"/>
              <a:t>                              </a:t>
            </a:r>
            <a:r>
              <a:rPr lang="en-US" dirty="0" err="1" smtClean="0"/>
              <a:t>Math.min</a:t>
            </a:r>
            <a:r>
              <a:rPr lang="en-US" dirty="0" smtClean="0"/>
              <a:t>(</a:t>
            </a:r>
            <a:r>
              <a:rPr lang="en-US" dirty="0" err="1" smtClean="0"/>
              <a:t>i</a:t>
            </a:r>
            <a:r>
              <a:rPr lang="en-US" dirty="0" smtClean="0"/>
              <a:t>, n-1), x);    </a:t>
            </a:r>
          </a:p>
          <a:p>
            <a:r>
              <a:rPr lang="en-US" dirty="0" smtClean="0"/>
              <a:t>} </a:t>
            </a:r>
            <a:endParaRPr lang="en-US" dirty="0"/>
          </a:p>
        </p:txBody>
      </p:sp>
    </p:spTree>
    <p:extLst>
      <p:ext uri="{BB962C8B-B14F-4D97-AF65-F5344CB8AC3E}">
        <p14:creationId xmlns:p14="http://schemas.microsoft.com/office/powerpoint/2010/main" val="427996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14" y="1257610"/>
            <a:ext cx="11800114" cy="3539430"/>
          </a:xfrm>
          <a:prstGeom prst="rect">
            <a:avLst/>
          </a:prstGeom>
        </p:spPr>
        <p:txBody>
          <a:bodyPr wrap="square">
            <a:spAutoFit/>
          </a:bodyPr>
          <a:lstStyle/>
          <a:p>
            <a:pPr algn="just"/>
            <a:r>
              <a:rPr lang="en-US" sz="2800" dirty="0"/>
              <a:t>How to Sort an Array in Java</a:t>
            </a:r>
          </a:p>
          <a:p>
            <a:pPr algn="just"/>
            <a:r>
              <a:rPr lang="en-US" sz="2800" dirty="0"/>
              <a:t>The sorting is a way to arrange elements of a list or array in a certain order. The order may be in ascending or descending order. The numerical and lexicographical (alphabetical) order is a widely used order.</a:t>
            </a:r>
          </a:p>
          <a:p>
            <a:pPr algn="just"/>
            <a:endParaRPr lang="en-US" sz="2800" dirty="0"/>
          </a:p>
          <a:p>
            <a:pPr algn="just"/>
            <a:r>
              <a:rPr lang="en-US" sz="2800" dirty="0"/>
              <a:t>In this section, we will learn how to sort array in Java in ascending and descending order using the sort() method and without using the sort() method. Along with this, we will also learn how to sort subarray in Java.</a:t>
            </a:r>
          </a:p>
        </p:txBody>
      </p:sp>
      <p:sp>
        <p:nvSpPr>
          <p:cNvPr id="3" name="Rectangle 2"/>
          <p:cNvSpPr/>
          <p:nvPr/>
        </p:nvSpPr>
        <p:spPr>
          <a:xfrm>
            <a:off x="3141484" y="365760"/>
            <a:ext cx="3443763" cy="707886"/>
          </a:xfrm>
          <a:prstGeom prst="rect">
            <a:avLst/>
          </a:prstGeom>
        </p:spPr>
        <p:txBody>
          <a:bodyPr wrap="none">
            <a:spAutoFit/>
          </a:bodyPr>
          <a:lstStyle/>
          <a:p>
            <a:pPr fontAlgn="base"/>
            <a:r>
              <a:rPr lang="en-US" sz="4000" b="1" dirty="0" smtClean="0">
                <a:solidFill>
                  <a:srgbClr val="273239"/>
                </a:solidFill>
                <a:latin typeface="Source Sans 3"/>
              </a:rPr>
              <a:t>Sorting Array</a:t>
            </a:r>
            <a:endParaRPr lang="en-US" sz="4000" b="1" dirty="0">
              <a:solidFill>
                <a:srgbClr val="273239"/>
              </a:solidFill>
              <a:latin typeface="Source Sans 3"/>
            </a:endParaRPr>
          </a:p>
        </p:txBody>
      </p:sp>
    </p:spTree>
    <p:extLst>
      <p:ext uri="{BB962C8B-B14F-4D97-AF65-F5344CB8AC3E}">
        <p14:creationId xmlns:p14="http://schemas.microsoft.com/office/powerpoint/2010/main" val="98661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217" y="326699"/>
            <a:ext cx="11207932" cy="6001643"/>
          </a:xfrm>
          <a:prstGeom prst="rect">
            <a:avLst/>
          </a:prstGeom>
        </p:spPr>
        <p:txBody>
          <a:bodyPr wrap="square">
            <a:spAutoFit/>
          </a:bodyPr>
          <a:lstStyle/>
          <a:p>
            <a:r>
              <a:rPr lang="en-US" sz="2400" dirty="0"/>
              <a:t>import </a:t>
            </a:r>
            <a:r>
              <a:rPr lang="en-US" sz="2400" dirty="0" err="1"/>
              <a:t>java.util.Arrays</a:t>
            </a:r>
            <a:r>
              <a:rPr lang="en-US" sz="2400" dirty="0"/>
              <a:t>;   </a:t>
            </a:r>
          </a:p>
          <a:p>
            <a:r>
              <a:rPr lang="en-US" sz="2400" dirty="0"/>
              <a:t>public class Sort {</a:t>
            </a:r>
          </a:p>
          <a:p>
            <a:endParaRPr lang="en-US" sz="2400" dirty="0"/>
          </a:p>
          <a:p>
            <a:r>
              <a:rPr lang="en-US" sz="2400" dirty="0"/>
              <a:t>	public static void main(String[] </a:t>
            </a:r>
            <a:r>
              <a:rPr lang="en-US" sz="2400" dirty="0" err="1"/>
              <a:t>args</a:t>
            </a:r>
            <a:r>
              <a:rPr lang="en-US" sz="2400" dirty="0"/>
              <a:t>) {</a:t>
            </a:r>
          </a:p>
          <a:p>
            <a:r>
              <a:rPr lang="en-US" sz="2400" dirty="0"/>
              <a:t>		// TODO Auto-generated method stub</a:t>
            </a:r>
          </a:p>
          <a:p>
            <a:r>
              <a:rPr lang="en-US" sz="2400" dirty="0"/>
              <a:t>		</a:t>
            </a:r>
            <a:r>
              <a:rPr lang="en-US" sz="2400" dirty="0" err="1"/>
              <a:t>int</a:t>
            </a:r>
            <a:r>
              <a:rPr lang="en-US" sz="2400" dirty="0"/>
              <a:t> [] array = new </a:t>
            </a:r>
            <a:r>
              <a:rPr lang="en-US" sz="2400" dirty="0" err="1"/>
              <a:t>int</a:t>
            </a:r>
            <a:r>
              <a:rPr lang="en-US" sz="2400" dirty="0"/>
              <a:t> [] {90, 23, 5, 109, 12, 22, 67, 34};  </a:t>
            </a:r>
          </a:p>
          <a:p>
            <a:r>
              <a:rPr lang="en-US" sz="2400" dirty="0"/>
              <a:t>		//invoking sort() method of the Arrays class  </a:t>
            </a:r>
          </a:p>
          <a:p>
            <a:r>
              <a:rPr lang="en-US" sz="2400" dirty="0"/>
              <a:t>		</a:t>
            </a:r>
            <a:r>
              <a:rPr lang="en-US" sz="2400" dirty="0" err="1"/>
              <a:t>Arrays.sort</a:t>
            </a:r>
            <a:r>
              <a:rPr lang="en-US" sz="2400" dirty="0"/>
              <a:t>(array);   </a:t>
            </a:r>
          </a:p>
          <a:p>
            <a:r>
              <a:rPr lang="en-US" sz="2400" dirty="0"/>
              <a:t>		</a:t>
            </a:r>
            <a:r>
              <a:rPr lang="en-US" sz="2400" dirty="0" err="1"/>
              <a:t>System.out.println</a:t>
            </a:r>
            <a:r>
              <a:rPr lang="en-US" sz="2400" dirty="0"/>
              <a:t>("Elements of array sorted in ascending order: ");  </a:t>
            </a:r>
          </a:p>
          <a:p>
            <a:r>
              <a:rPr lang="en-US" sz="2400" dirty="0"/>
              <a:t>		//prints array using the for loop  </a:t>
            </a:r>
          </a:p>
          <a:p>
            <a:r>
              <a:rPr lang="en-US" sz="2400" dirty="0"/>
              <a:t>		for (</a:t>
            </a:r>
            <a:r>
              <a:rPr lang="en-US" sz="2400" dirty="0" err="1"/>
              <a:t>int</a:t>
            </a:r>
            <a:r>
              <a:rPr lang="en-US" sz="2400" dirty="0"/>
              <a:t> </a:t>
            </a:r>
            <a:r>
              <a:rPr lang="en-US" sz="2400" dirty="0" err="1"/>
              <a:t>i</a:t>
            </a:r>
            <a:r>
              <a:rPr lang="en-US" sz="2400" dirty="0"/>
              <a:t> = 0; </a:t>
            </a:r>
            <a:r>
              <a:rPr lang="en-US" sz="2400" dirty="0" err="1"/>
              <a:t>i</a:t>
            </a:r>
            <a:r>
              <a:rPr lang="en-US" sz="2400" dirty="0"/>
              <a:t> &lt; </a:t>
            </a:r>
            <a:r>
              <a:rPr lang="en-US" sz="2400" dirty="0" err="1"/>
              <a:t>array.length</a:t>
            </a:r>
            <a:r>
              <a:rPr lang="en-US" sz="2400" dirty="0"/>
              <a:t>; </a:t>
            </a:r>
            <a:r>
              <a:rPr lang="en-US" sz="2400" dirty="0" err="1"/>
              <a:t>i</a:t>
            </a:r>
            <a:r>
              <a:rPr lang="en-US" sz="2400" dirty="0"/>
              <a:t>++)   </a:t>
            </a:r>
          </a:p>
          <a:p>
            <a:r>
              <a:rPr lang="en-US" sz="2400" dirty="0"/>
              <a:t>		{       </a:t>
            </a:r>
          </a:p>
          <a:p>
            <a:r>
              <a:rPr lang="en-US" sz="2400" dirty="0"/>
              <a:t>		</a:t>
            </a:r>
            <a:r>
              <a:rPr lang="en-US" sz="2400" dirty="0" err="1"/>
              <a:t>System.out.println</a:t>
            </a:r>
            <a:r>
              <a:rPr lang="en-US" sz="2400" dirty="0"/>
              <a:t>(array[</a:t>
            </a:r>
            <a:r>
              <a:rPr lang="en-US" sz="2400" dirty="0" err="1"/>
              <a:t>i</a:t>
            </a:r>
            <a:r>
              <a:rPr lang="en-US" sz="2400" dirty="0"/>
              <a:t>]);   </a:t>
            </a:r>
          </a:p>
          <a:p>
            <a:r>
              <a:rPr lang="en-US" sz="2400" dirty="0"/>
              <a:t>		}   </a:t>
            </a:r>
          </a:p>
          <a:p>
            <a:r>
              <a:rPr lang="en-US" sz="2400" dirty="0"/>
              <a:t>	}</a:t>
            </a:r>
          </a:p>
          <a:p>
            <a:r>
              <a:rPr lang="en-US" sz="2400" dirty="0" smtClean="0"/>
              <a:t>}</a:t>
            </a:r>
            <a:endParaRPr lang="en-US" sz="2400" dirty="0"/>
          </a:p>
        </p:txBody>
      </p:sp>
      <p:sp>
        <p:nvSpPr>
          <p:cNvPr id="3" name="Rectangle 2"/>
          <p:cNvSpPr/>
          <p:nvPr/>
        </p:nvSpPr>
        <p:spPr>
          <a:xfrm>
            <a:off x="5353461" y="191589"/>
            <a:ext cx="6186694" cy="707886"/>
          </a:xfrm>
          <a:prstGeom prst="rect">
            <a:avLst/>
          </a:prstGeom>
        </p:spPr>
        <p:txBody>
          <a:bodyPr wrap="none">
            <a:spAutoFit/>
          </a:bodyPr>
          <a:lstStyle/>
          <a:p>
            <a:pPr fontAlgn="base"/>
            <a:r>
              <a:rPr lang="en-US" sz="4000" b="1" dirty="0" smtClean="0">
                <a:solidFill>
                  <a:srgbClr val="273239"/>
                </a:solidFill>
                <a:latin typeface="Source Sans 3"/>
              </a:rPr>
              <a:t>Sorting Array Ascending</a:t>
            </a:r>
            <a:endParaRPr lang="en-US" sz="4000" b="1" dirty="0">
              <a:solidFill>
                <a:srgbClr val="273239"/>
              </a:solidFill>
              <a:latin typeface="Source Sans 3"/>
            </a:endParaRPr>
          </a:p>
        </p:txBody>
      </p:sp>
    </p:spTree>
    <p:extLst>
      <p:ext uri="{BB962C8B-B14F-4D97-AF65-F5344CB8AC3E}">
        <p14:creationId xmlns:p14="http://schemas.microsoft.com/office/powerpoint/2010/main" val="181246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589" y="1502688"/>
            <a:ext cx="8874034" cy="5355312"/>
          </a:xfrm>
          <a:prstGeom prst="rect">
            <a:avLst/>
          </a:prstGeom>
        </p:spPr>
        <p:txBody>
          <a:bodyPr wrap="square">
            <a:spAutoFit/>
          </a:bodyPr>
          <a:lstStyle/>
          <a:p>
            <a:r>
              <a:rPr lang="en-US" dirty="0" err="1"/>
              <a:t>int</a:t>
            </a:r>
            <a:r>
              <a:rPr lang="en-US" dirty="0"/>
              <a:t>[] </a:t>
            </a:r>
            <a:r>
              <a:rPr lang="en-US" dirty="0" err="1"/>
              <a:t>arr</a:t>
            </a:r>
            <a:r>
              <a:rPr lang="en-US" dirty="0"/>
              <a:t> = new </a:t>
            </a:r>
            <a:r>
              <a:rPr lang="en-US" dirty="0" err="1"/>
              <a:t>int</a:t>
            </a:r>
            <a:r>
              <a:rPr lang="en-US" dirty="0"/>
              <a:t>[] {78, 34, 1, 3, 90, 34, -1, -4, 6, 55, 20, -65};  </a:t>
            </a:r>
          </a:p>
          <a:p>
            <a:r>
              <a:rPr lang="en-US" dirty="0"/>
              <a:t>		</a:t>
            </a:r>
            <a:r>
              <a:rPr lang="en-US" dirty="0" err="1"/>
              <a:t>System.out.println</a:t>
            </a:r>
            <a:r>
              <a:rPr lang="en-US" dirty="0"/>
              <a:t>("Array elements after sorting:");  </a:t>
            </a:r>
          </a:p>
          <a:p>
            <a:r>
              <a:rPr lang="en-US" dirty="0"/>
              <a:t>		//sorting logic  </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arr.length</a:t>
            </a:r>
            <a:r>
              <a:rPr lang="en-US" dirty="0"/>
              <a:t>; </a:t>
            </a:r>
            <a:r>
              <a:rPr lang="en-US" dirty="0" err="1"/>
              <a:t>i</a:t>
            </a:r>
            <a:r>
              <a:rPr lang="en-US" dirty="0"/>
              <a:t>++)   </a:t>
            </a:r>
          </a:p>
          <a:p>
            <a:r>
              <a:rPr lang="en-US" dirty="0"/>
              <a:t>		{  </a:t>
            </a:r>
          </a:p>
          <a:p>
            <a:r>
              <a:rPr lang="en-US" dirty="0"/>
              <a:t>		for (</a:t>
            </a:r>
            <a:r>
              <a:rPr lang="en-US" dirty="0" err="1"/>
              <a:t>int</a:t>
            </a:r>
            <a:r>
              <a:rPr lang="en-US" dirty="0"/>
              <a:t> j = </a:t>
            </a:r>
            <a:r>
              <a:rPr lang="en-US" dirty="0" err="1"/>
              <a:t>i</a:t>
            </a:r>
            <a:r>
              <a:rPr lang="en-US" dirty="0"/>
              <a:t> + 1; j &lt; </a:t>
            </a:r>
            <a:r>
              <a:rPr lang="en-US" dirty="0" err="1"/>
              <a:t>arr.length</a:t>
            </a:r>
            <a:r>
              <a:rPr lang="en-US" dirty="0"/>
              <a:t>; </a:t>
            </a:r>
            <a:r>
              <a:rPr lang="en-US" dirty="0" err="1"/>
              <a:t>j++</a:t>
            </a:r>
            <a:r>
              <a:rPr lang="en-US" dirty="0"/>
              <a:t>)   </a:t>
            </a:r>
          </a:p>
          <a:p>
            <a:r>
              <a:rPr lang="en-US" dirty="0"/>
              <a:t>		{  </a:t>
            </a:r>
          </a:p>
          <a:p>
            <a:r>
              <a:rPr lang="en-US" dirty="0"/>
              <a:t>		</a:t>
            </a:r>
            <a:r>
              <a:rPr lang="en-US" dirty="0" err="1"/>
              <a:t>int</a:t>
            </a:r>
            <a:r>
              <a:rPr lang="en-US" dirty="0"/>
              <a:t> </a:t>
            </a:r>
            <a:r>
              <a:rPr lang="en-US" dirty="0" err="1"/>
              <a:t>tmp</a:t>
            </a:r>
            <a:r>
              <a:rPr lang="en-US" dirty="0"/>
              <a:t> = 0;  </a:t>
            </a:r>
          </a:p>
          <a:p>
            <a:r>
              <a:rPr lang="en-US" dirty="0"/>
              <a:t>		if (</a:t>
            </a:r>
            <a:r>
              <a:rPr lang="en-US" dirty="0" err="1"/>
              <a:t>arr</a:t>
            </a:r>
            <a:r>
              <a:rPr lang="en-US" dirty="0"/>
              <a:t>[</a:t>
            </a:r>
            <a:r>
              <a:rPr lang="en-US" dirty="0" err="1"/>
              <a:t>i</a:t>
            </a:r>
            <a:r>
              <a:rPr lang="en-US" dirty="0"/>
              <a:t>] &gt; </a:t>
            </a:r>
            <a:r>
              <a:rPr lang="en-US" dirty="0" err="1"/>
              <a:t>arr</a:t>
            </a:r>
            <a:r>
              <a:rPr lang="en-US" dirty="0"/>
              <a:t>[j])   </a:t>
            </a:r>
          </a:p>
          <a:p>
            <a:r>
              <a:rPr lang="en-US" dirty="0"/>
              <a:t>		{  </a:t>
            </a:r>
          </a:p>
          <a:p>
            <a:r>
              <a:rPr lang="en-US" dirty="0"/>
              <a:t>		//</a:t>
            </a:r>
            <a:r>
              <a:rPr lang="en-US" dirty="0" err="1"/>
              <a:t>tmp</a:t>
            </a:r>
            <a:r>
              <a:rPr lang="en-US" dirty="0"/>
              <a:t> = </a:t>
            </a:r>
            <a:r>
              <a:rPr lang="en-US" dirty="0" err="1"/>
              <a:t>arr</a:t>
            </a:r>
            <a:r>
              <a:rPr lang="en-US" dirty="0"/>
              <a:t>[</a:t>
            </a:r>
            <a:r>
              <a:rPr lang="en-US" dirty="0" err="1"/>
              <a:t>i</a:t>
            </a:r>
            <a:r>
              <a:rPr lang="en-US" dirty="0"/>
              <a:t>];  </a:t>
            </a:r>
          </a:p>
          <a:p>
            <a:r>
              <a:rPr lang="en-US" dirty="0"/>
              <a:t>		//</a:t>
            </a:r>
            <a:r>
              <a:rPr lang="en-US" dirty="0" err="1"/>
              <a:t>arr</a:t>
            </a:r>
            <a:r>
              <a:rPr lang="en-US" dirty="0"/>
              <a:t>[</a:t>
            </a:r>
            <a:r>
              <a:rPr lang="en-US" dirty="0" err="1"/>
              <a:t>i</a:t>
            </a:r>
            <a:r>
              <a:rPr lang="en-US" dirty="0"/>
              <a:t>] = </a:t>
            </a:r>
            <a:r>
              <a:rPr lang="en-US" dirty="0" err="1"/>
              <a:t>arr</a:t>
            </a:r>
            <a:r>
              <a:rPr lang="en-US" dirty="0"/>
              <a:t>[j];  </a:t>
            </a:r>
          </a:p>
          <a:p>
            <a:r>
              <a:rPr lang="en-US" dirty="0"/>
              <a:t>		//</a:t>
            </a:r>
            <a:r>
              <a:rPr lang="en-US" dirty="0" err="1"/>
              <a:t>arr</a:t>
            </a:r>
            <a:r>
              <a:rPr lang="en-US" dirty="0"/>
              <a:t>[j] = </a:t>
            </a:r>
            <a:r>
              <a:rPr lang="en-US" dirty="0" err="1"/>
              <a:t>tmp</a:t>
            </a:r>
            <a:r>
              <a:rPr lang="en-US" dirty="0"/>
              <a:t>;  </a:t>
            </a:r>
          </a:p>
          <a:p>
            <a:r>
              <a:rPr lang="en-US" dirty="0"/>
              <a:t>		}  </a:t>
            </a:r>
          </a:p>
          <a:p>
            <a:r>
              <a:rPr lang="en-US" dirty="0"/>
              <a:t>		}  </a:t>
            </a:r>
          </a:p>
          <a:p>
            <a:r>
              <a:rPr lang="en-US" dirty="0"/>
              <a:t>		//prints the sorted element of the array  </a:t>
            </a:r>
          </a:p>
          <a:p>
            <a:r>
              <a:rPr lang="en-US" dirty="0"/>
              <a:t>		</a:t>
            </a:r>
            <a:r>
              <a:rPr lang="en-US" dirty="0" err="1"/>
              <a:t>System.out.println</a:t>
            </a:r>
            <a:r>
              <a:rPr lang="en-US" dirty="0"/>
              <a:t>(</a:t>
            </a:r>
            <a:r>
              <a:rPr lang="en-US" dirty="0" err="1"/>
              <a:t>arr</a:t>
            </a:r>
            <a:r>
              <a:rPr lang="en-US" dirty="0"/>
              <a:t>[</a:t>
            </a:r>
            <a:r>
              <a:rPr lang="en-US" dirty="0" err="1"/>
              <a:t>i</a:t>
            </a:r>
            <a:r>
              <a:rPr lang="en-US" dirty="0"/>
              <a:t>]);  </a:t>
            </a:r>
          </a:p>
          <a:p>
            <a:r>
              <a:rPr lang="en-US" dirty="0"/>
              <a:t>		} }</a:t>
            </a:r>
          </a:p>
          <a:p>
            <a:r>
              <a:rPr lang="en-US" dirty="0" smtClean="0"/>
              <a:t>}</a:t>
            </a:r>
            <a:endParaRPr lang="en-US" dirty="0"/>
          </a:p>
        </p:txBody>
      </p:sp>
      <p:sp>
        <p:nvSpPr>
          <p:cNvPr id="3" name="Rectangle 2"/>
          <p:cNvSpPr/>
          <p:nvPr/>
        </p:nvSpPr>
        <p:spPr>
          <a:xfrm>
            <a:off x="191589" y="302359"/>
            <a:ext cx="6096000" cy="1200329"/>
          </a:xfrm>
          <a:prstGeom prst="rect">
            <a:avLst/>
          </a:prstGeom>
        </p:spPr>
        <p:txBody>
          <a:bodyPr>
            <a:spAutoFit/>
          </a:bodyPr>
          <a:lstStyle/>
          <a:p>
            <a:r>
              <a:rPr lang="en-US" dirty="0"/>
              <a:t>import </a:t>
            </a:r>
            <a:r>
              <a:rPr lang="en-US" dirty="0" err="1"/>
              <a:t>java.util.Arrays</a:t>
            </a:r>
            <a:r>
              <a:rPr lang="en-US" dirty="0"/>
              <a:t>;   </a:t>
            </a:r>
          </a:p>
          <a:p>
            <a:r>
              <a:rPr lang="en-US" dirty="0"/>
              <a:t>public class Sort {</a:t>
            </a:r>
          </a:p>
          <a:p>
            <a:endParaRPr lang="en-US" dirty="0"/>
          </a:p>
          <a:p>
            <a:r>
              <a:rPr lang="en-US" dirty="0"/>
              <a:t>public static void main(String[] </a:t>
            </a:r>
            <a:r>
              <a:rPr lang="en-US" dirty="0" err="1"/>
              <a:t>args</a:t>
            </a:r>
            <a:r>
              <a:rPr lang="en-US" dirty="0"/>
              <a:t>) {</a:t>
            </a:r>
          </a:p>
        </p:txBody>
      </p:sp>
      <p:sp>
        <p:nvSpPr>
          <p:cNvPr id="4" name="Rectangle 3"/>
          <p:cNvSpPr/>
          <p:nvPr/>
        </p:nvSpPr>
        <p:spPr>
          <a:xfrm>
            <a:off x="5353461" y="191589"/>
            <a:ext cx="6429236" cy="707886"/>
          </a:xfrm>
          <a:prstGeom prst="rect">
            <a:avLst/>
          </a:prstGeom>
        </p:spPr>
        <p:txBody>
          <a:bodyPr wrap="square">
            <a:spAutoFit/>
          </a:bodyPr>
          <a:lstStyle/>
          <a:p>
            <a:pPr fontAlgn="base"/>
            <a:r>
              <a:rPr lang="en-US" sz="4000" b="1" dirty="0" smtClean="0">
                <a:solidFill>
                  <a:srgbClr val="273239"/>
                </a:solidFill>
                <a:latin typeface="Source Sans 3"/>
              </a:rPr>
              <a:t>Sorting Array Ascending</a:t>
            </a:r>
            <a:endParaRPr lang="en-US" sz="4000" b="1" dirty="0">
              <a:solidFill>
                <a:srgbClr val="273239"/>
              </a:solidFill>
              <a:latin typeface="Source Sans 3"/>
            </a:endParaRPr>
          </a:p>
        </p:txBody>
      </p:sp>
    </p:spTree>
    <p:extLst>
      <p:ext uri="{BB962C8B-B14F-4D97-AF65-F5344CB8AC3E}">
        <p14:creationId xmlns:p14="http://schemas.microsoft.com/office/powerpoint/2010/main" val="34877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1406" y="191589"/>
            <a:ext cx="7611291" cy="707886"/>
          </a:xfrm>
          <a:prstGeom prst="rect">
            <a:avLst/>
          </a:prstGeom>
        </p:spPr>
        <p:txBody>
          <a:bodyPr wrap="square">
            <a:spAutoFit/>
          </a:bodyPr>
          <a:lstStyle/>
          <a:p>
            <a:pPr fontAlgn="base"/>
            <a:r>
              <a:rPr lang="en-US" sz="4000" b="1" dirty="0" smtClean="0">
                <a:solidFill>
                  <a:srgbClr val="273239"/>
                </a:solidFill>
                <a:latin typeface="Source Sans 3"/>
              </a:rPr>
              <a:t>Sorting Array Descending</a:t>
            </a:r>
            <a:endParaRPr lang="en-US" sz="4000" b="1" dirty="0">
              <a:solidFill>
                <a:srgbClr val="273239"/>
              </a:solidFill>
              <a:latin typeface="Source Sans 3"/>
            </a:endParaRPr>
          </a:p>
        </p:txBody>
      </p:sp>
      <p:sp>
        <p:nvSpPr>
          <p:cNvPr id="3" name="Rectangle 2"/>
          <p:cNvSpPr/>
          <p:nvPr/>
        </p:nvSpPr>
        <p:spPr>
          <a:xfrm>
            <a:off x="365759" y="2522867"/>
            <a:ext cx="8604069" cy="3970318"/>
          </a:xfrm>
          <a:prstGeom prst="rect">
            <a:avLst/>
          </a:prstGeom>
        </p:spPr>
        <p:txBody>
          <a:bodyPr wrap="square">
            <a:spAutoFit/>
          </a:bodyPr>
          <a:lstStyle/>
          <a:p>
            <a:r>
              <a:rPr lang="en-US" dirty="0"/>
              <a:t>import </a:t>
            </a:r>
            <a:r>
              <a:rPr lang="en-US" dirty="0" err="1"/>
              <a:t>java.util.Arrays</a:t>
            </a:r>
            <a:r>
              <a:rPr lang="en-US" dirty="0"/>
              <a:t>;   </a:t>
            </a:r>
          </a:p>
          <a:p>
            <a:r>
              <a:rPr lang="en-US" dirty="0"/>
              <a:t>import </a:t>
            </a:r>
            <a:r>
              <a:rPr lang="en-US" dirty="0" err="1"/>
              <a:t>java.util.Collections</a:t>
            </a:r>
            <a:r>
              <a:rPr lang="en-US" dirty="0"/>
              <a:t>;   </a:t>
            </a:r>
          </a:p>
          <a:p>
            <a:r>
              <a:rPr lang="en-US" dirty="0"/>
              <a:t>public class SortArrayExample4   </a:t>
            </a:r>
          </a:p>
          <a:p>
            <a:r>
              <a:rPr lang="en-US" dirty="0"/>
              <a:t>{   </a:t>
            </a:r>
          </a:p>
          <a:p>
            <a:r>
              <a:rPr lang="en-US" dirty="0"/>
              <a:t>public static void main(String[] </a:t>
            </a:r>
            <a:r>
              <a:rPr lang="en-US" dirty="0" err="1"/>
              <a:t>args</a:t>
            </a:r>
            <a:r>
              <a:rPr lang="en-US" dirty="0"/>
              <a:t>)   </a:t>
            </a:r>
          </a:p>
          <a:p>
            <a:r>
              <a:rPr lang="en-US" dirty="0"/>
              <a:t>{   </a:t>
            </a:r>
          </a:p>
          <a:p>
            <a:r>
              <a:rPr lang="en-US" dirty="0"/>
              <a:t>Integer [] array = {23, -9, 78, 102, 4, 0, -1, 11, 6, 110, 205};   </a:t>
            </a:r>
          </a:p>
          <a:p>
            <a:r>
              <a:rPr lang="en-US" dirty="0"/>
              <a:t>// sorts array[] in descending order   </a:t>
            </a:r>
          </a:p>
          <a:p>
            <a:r>
              <a:rPr lang="en-US" dirty="0" err="1"/>
              <a:t>Arrays.sort</a:t>
            </a:r>
            <a:r>
              <a:rPr lang="en-US" dirty="0"/>
              <a:t>(array, </a:t>
            </a:r>
            <a:r>
              <a:rPr lang="en-US" dirty="0" err="1"/>
              <a:t>Collections.reverseOrder</a:t>
            </a:r>
            <a:r>
              <a:rPr lang="en-US" dirty="0"/>
              <a:t>());   </a:t>
            </a:r>
          </a:p>
          <a:p>
            <a:r>
              <a:rPr lang="en-US" dirty="0" err="1"/>
              <a:t>System.out.println</a:t>
            </a:r>
            <a:r>
              <a:rPr lang="en-US" dirty="0"/>
              <a:t>("Array elements in descending order: " +</a:t>
            </a:r>
            <a:r>
              <a:rPr lang="en-US" dirty="0" err="1"/>
              <a:t>Arrays.toString</a:t>
            </a:r>
            <a:r>
              <a:rPr lang="en-US" dirty="0"/>
              <a:t>(array));   </a:t>
            </a:r>
          </a:p>
          <a:p>
            <a:r>
              <a:rPr lang="en-US" dirty="0"/>
              <a:t>}   </a:t>
            </a:r>
          </a:p>
          <a:p>
            <a:r>
              <a:rPr lang="en-US" dirty="0"/>
              <a:t>} </a:t>
            </a:r>
            <a:endParaRPr lang="en-US" dirty="0" smtClean="0"/>
          </a:p>
          <a:p>
            <a:r>
              <a:rPr lang="en-US" dirty="0" smtClean="0"/>
              <a:t>Output</a:t>
            </a:r>
          </a:p>
          <a:p>
            <a:r>
              <a:rPr lang="en-US" dirty="0"/>
              <a:t>[205, 110, 102, 78, 23, 11, 6, 4, 0, -1, -9]</a:t>
            </a:r>
            <a:endParaRPr lang="en-US" dirty="0"/>
          </a:p>
        </p:txBody>
      </p:sp>
      <p:sp>
        <p:nvSpPr>
          <p:cNvPr id="4" name="Rectangle 3"/>
          <p:cNvSpPr/>
          <p:nvPr/>
        </p:nvSpPr>
        <p:spPr>
          <a:xfrm>
            <a:off x="252548" y="1249506"/>
            <a:ext cx="11329851" cy="369332"/>
          </a:xfrm>
          <a:prstGeom prst="rect">
            <a:avLst/>
          </a:prstGeom>
        </p:spPr>
        <p:txBody>
          <a:bodyPr wrap="square">
            <a:spAutoFit/>
          </a:bodyPr>
          <a:lstStyle/>
          <a:p>
            <a:r>
              <a:rPr lang="en-US" dirty="0"/>
              <a:t>In the following program, a point to be noticed that we have defined an array as Integer. </a:t>
            </a:r>
          </a:p>
        </p:txBody>
      </p:sp>
    </p:spTree>
    <p:extLst>
      <p:ext uri="{BB962C8B-B14F-4D97-AF65-F5344CB8AC3E}">
        <p14:creationId xmlns:p14="http://schemas.microsoft.com/office/powerpoint/2010/main" val="229044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926" y="960847"/>
            <a:ext cx="10929257" cy="1015663"/>
          </a:xfrm>
          <a:prstGeom prst="rect">
            <a:avLst/>
          </a:prstGeom>
        </p:spPr>
        <p:txBody>
          <a:bodyPr wrap="square">
            <a:spAutoFit/>
          </a:bodyPr>
          <a:lstStyle/>
          <a:p>
            <a:r>
              <a:rPr lang="en-US" sz="2400" dirty="0"/>
              <a:t>Without Using the Method</a:t>
            </a:r>
          </a:p>
          <a:p>
            <a:r>
              <a:rPr lang="en-US" dirty="0"/>
              <a:t>Using the for Loop</a:t>
            </a:r>
          </a:p>
          <a:p>
            <a:r>
              <a:rPr lang="en-US" dirty="0"/>
              <a:t>In the following example, we have initialized an integer array and perform sorting in descending order.</a:t>
            </a:r>
          </a:p>
        </p:txBody>
      </p:sp>
      <p:sp>
        <p:nvSpPr>
          <p:cNvPr id="3" name="Rectangle 2"/>
          <p:cNvSpPr/>
          <p:nvPr/>
        </p:nvSpPr>
        <p:spPr>
          <a:xfrm>
            <a:off x="330926" y="2006990"/>
            <a:ext cx="4572000" cy="3693319"/>
          </a:xfrm>
          <a:prstGeom prst="rect">
            <a:avLst/>
          </a:prstGeom>
        </p:spPr>
        <p:txBody>
          <a:bodyPr wrap="square">
            <a:spAutoFit/>
          </a:bodyPr>
          <a:lstStyle/>
          <a:p>
            <a:r>
              <a:rPr lang="en-US" dirty="0"/>
              <a:t>public class SortArrayExample6  </a:t>
            </a:r>
          </a:p>
          <a:p>
            <a:r>
              <a:rPr lang="en-US" dirty="0"/>
              <a:t>{  </a:t>
            </a:r>
          </a:p>
          <a:p>
            <a:r>
              <a:rPr lang="en-US" dirty="0"/>
              <a:t>public static void main(String[] </a:t>
            </a:r>
            <a:r>
              <a:rPr lang="en-US" dirty="0" err="1"/>
              <a:t>args</a:t>
            </a:r>
            <a:r>
              <a:rPr lang="en-US" dirty="0"/>
              <a:t>)   </a:t>
            </a:r>
          </a:p>
          <a:p>
            <a:r>
              <a:rPr lang="en-US" dirty="0"/>
              <a:t>{  </a:t>
            </a:r>
          </a:p>
          <a:p>
            <a:r>
              <a:rPr lang="en-US" dirty="0" err="1"/>
              <a:t>int</a:t>
            </a:r>
            <a:r>
              <a:rPr lang="en-US" dirty="0"/>
              <a:t> temp;  </a:t>
            </a:r>
          </a:p>
          <a:p>
            <a:r>
              <a:rPr lang="en-US" dirty="0"/>
              <a:t>//initializing an array  </a:t>
            </a:r>
          </a:p>
          <a:p>
            <a:r>
              <a:rPr lang="en-US" dirty="0" err="1"/>
              <a:t>int</a:t>
            </a:r>
            <a:r>
              <a:rPr lang="en-US" dirty="0"/>
              <a:t> a[]={12,5,56,-2,32,2,-26,9,43,94,-78};  </a:t>
            </a:r>
          </a:p>
          <a:p>
            <a:r>
              <a:rPr lang="en-US" dirty="0"/>
              <a:t>for (</a:t>
            </a:r>
            <a:r>
              <a:rPr lang="en-US" dirty="0" err="1"/>
              <a:t>int</a:t>
            </a:r>
            <a:r>
              <a:rPr lang="en-US" dirty="0"/>
              <a:t> </a:t>
            </a:r>
            <a:r>
              <a:rPr lang="en-US" dirty="0" err="1"/>
              <a:t>i</a:t>
            </a:r>
            <a:r>
              <a:rPr lang="en-US" dirty="0"/>
              <a:t> = 0; </a:t>
            </a:r>
            <a:r>
              <a:rPr lang="en-US" dirty="0" err="1"/>
              <a:t>i</a:t>
            </a:r>
            <a:r>
              <a:rPr lang="en-US" dirty="0"/>
              <a:t> &lt; </a:t>
            </a:r>
            <a:r>
              <a:rPr lang="en-US" dirty="0" err="1"/>
              <a:t>a.length</a:t>
            </a:r>
            <a:r>
              <a:rPr lang="en-US" dirty="0"/>
              <a:t>; </a:t>
            </a:r>
            <a:r>
              <a:rPr lang="en-US" dirty="0" err="1"/>
              <a:t>i</a:t>
            </a:r>
            <a:r>
              <a:rPr lang="en-US" dirty="0"/>
              <a:t>++)   </a:t>
            </a:r>
          </a:p>
          <a:p>
            <a:r>
              <a:rPr lang="en-US" dirty="0"/>
              <a:t>{  </a:t>
            </a:r>
          </a:p>
          <a:p>
            <a:r>
              <a:rPr lang="en-US" dirty="0"/>
              <a:t>for (</a:t>
            </a:r>
            <a:r>
              <a:rPr lang="en-US" dirty="0" err="1"/>
              <a:t>int</a:t>
            </a:r>
            <a:r>
              <a:rPr lang="en-US" dirty="0"/>
              <a:t> j = </a:t>
            </a:r>
            <a:r>
              <a:rPr lang="en-US" dirty="0" err="1"/>
              <a:t>i</a:t>
            </a:r>
            <a:r>
              <a:rPr lang="en-US" dirty="0"/>
              <a:t> + 1; j &lt; </a:t>
            </a:r>
            <a:r>
              <a:rPr lang="en-US" dirty="0" err="1"/>
              <a:t>a.length</a:t>
            </a:r>
            <a:r>
              <a:rPr lang="en-US" dirty="0"/>
              <a:t>; </a:t>
            </a:r>
            <a:r>
              <a:rPr lang="en-US" dirty="0" err="1"/>
              <a:t>j++</a:t>
            </a:r>
            <a:r>
              <a:rPr lang="en-US" dirty="0"/>
              <a:t>)   </a:t>
            </a:r>
          </a:p>
          <a:p>
            <a:r>
              <a:rPr lang="en-US" dirty="0"/>
              <a:t>{  </a:t>
            </a:r>
          </a:p>
          <a:p>
            <a:r>
              <a:rPr lang="en-US" dirty="0"/>
              <a:t>if (a[</a:t>
            </a:r>
            <a:r>
              <a:rPr lang="en-US" dirty="0" err="1"/>
              <a:t>i</a:t>
            </a:r>
            <a:r>
              <a:rPr lang="en-US" dirty="0"/>
              <a:t>] &lt; a[j])   </a:t>
            </a:r>
          </a:p>
          <a:p>
            <a:r>
              <a:rPr lang="en-US" dirty="0"/>
              <a:t>{  </a:t>
            </a:r>
          </a:p>
        </p:txBody>
      </p:sp>
      <p:sp>
        <p:nvSpPr>
          <p:cNvPr id="4" name="Rectangle 3"/>
          <p:cNvSpPr/>
          <p:nvPr/>
        </p:nvSpPr>
        <p:spPr>
          <a:xfrm>
            <a:off x="4798422" y="1946030"/>
            <a:ext cx="6096000" cy="3416320"/>
          </a:xfrm>
          <a:prstGeom prst="rect">
            <a:avLst/>
          </a:prstGeom>
        </p:spPr>
        <p:txBody>
          <a:bodyPr>
            <a:spAutoFit/>
          </a:bodyPr>
          <a:lstStyle/>
          <a:p>
            <a:r>
              <a:rPr lang="en-US" dirty="0"/>
              <a:t>temp = a[</a:t>
            </a:r>
            <a:r>
              <a:rPr lang="en-US" dirty="0" err="1"/>
              <a:t>i</a:t>
            </a:r>
            <a:r>
              <a:rPr lang="en-US" dirty="0"/>
              <a:t>];  </a:t>
            </a:r>
          </a:p>
          <a:p>
            <a:r>
              <a:rPr lang="en-US" dirty="0"/>
              <a:t>a[</a:t>
            </a:r>
            <a:r>
              <a:rPr lang="en-US" dirty="0" err="1"/>
              <a:t>i</a:t>
            </a:r>
            <a:r>
              <a:rPr lang="en-US" dirty="0"/>
              <a:t>] = a[j];  </a:t>
            </a:r>
          </a:p>
          <a:p>
            <a:r>
              <a:rPr lang="en-US" dirty="0"/>
              <a:t>a[j] = temp;  </a:t>
            </a:r>
          </a:p>
          <a:p>
            <a:r>
              <a:rPr lang="en-US" dirty="0"/>
              <a:t>}  }  }  </a:t>
            </a:r>
          </a:p>
          <a:p>
            <a:r>
              <a:rPr lang="en-US" dirty="0" err="1"/>
              <a:t>System.out.println</a:t>
            </a:r>
            <a:r>
              <a:rPr lang="en-US" dirty="0"/>
              <a:t>("Array elements in descending order:");  </a:t>
            </a:r>
          </a:p>
          <a:p>
            <a:r>
              <a:rPr lang="en-US" dirty="0"/>
              <a:t>//accessing element of the array  </a:t>
            </a:r>
          </a:p>
          <a:p>
            <a:r>
              <a:rPr lang="en-US" dirty="0"/>
              <a:t>for (</a:t>
            </a:r>
            <a:r>
              <a:rPr lang="en-US" dirty="0" err="1"/>
              <a:t>int</a:t>
            </a:r>
            <a:r>
              <a:rPr lang="en-US" dirty="0"/>
              <a:t> </a:t>
            </a:r>
            <a:r>
              <a:rPr lang="en-US" dirty="0" err="1"/>
              <a:t>i</a:t>
            </a:r>
            <a:r>
              <a:rPr lang="en-US" dirty="0"/>
              <a:t> = 0; </a:t>
            </a:r>
            <a:r>
              <a:rPr lang="en-US" dirty="0" err="1"/>
              <a:t>i</a:t>
            </a:r>
            <a:r>
              <a:rPr lang="en-US" dirty="0"/>
              <a:t> &lt;=</a:t>
            </a:r>
            <a:r>
              <a:rPr lang="en-US" dirty="0" err="1"/>
              <a:t>a.length</a:t>
            </a:r>
            <a:r>
              <a:rPr lang="en-US" dirty="0"/>
              <a:t> - 1; </a:t>
            </a:r>
            <a:r>
              <a:rPr lang="en-US" dirty="0" err="1"/>
              <a:t>i</a:t>
            </a:r>
            <a:r>
              <a:rPr lang="en-US" dirty="0"/>
              <a:t>++)   </a:t>
            </a:r>
          </a:p>
          <a:p>
            <a:r>
              <a:rPr lang="en-US" dirty="0"/>
              <a:t>{  </a:t>
            </a:r>
          </a:p>
          <a:p>
            <a:r>
              <a:rPr lang="en-US" dirty="0" err="1"/>
              <a:t>System.out.println</a:t>
            </a:r>
            <a:r>
              <a:rPr lang="en-US" dirty="0"/>
              <a:t>(a[</a:t>
            </a:r>
            <a:r>
              <a:rPr lang="en-US" dirty="0" err="1"/>
              <a:t>i</a:t>
            </a:r>
            <a:r>
              <a:rPr lang="en-US" dirty="0"/>
              <a:t>]);  </a:t>
            </a:r>
          </a:p>
          <a:p>
            <a:r>
              <a:rPr lang="en-US" dirty="0"/>
              <a:t>}  </a:t>
            </a:r>
          </a:p>
          <a:p>
            <a:r>
              <a:rPr lang="en-US" dirty="0"/>
              <a:t>}  </a:t>
            </a:r>
          </a:p>
          <a:p>
            <a:r>
              <a:rPr lang="en-US" dirty="0"/>
              <a:t>} </a:t>
            </a:r>
          </a:p>
        </p:txBody>
      </p:sp>
      <p:sp>
        <p:nvSpPr>
          <p:cNvPr id="5" name="Rectangle 4"/>
          <p:cNvSpPr/>
          <p:nvPr/>
        </p:nvSpPr>
        <p:spPr>
          <a:xfrm>
            <a:off x="4171406" y="191589"/>
            <a:ext cx="7611291" cy="707886"/>
          </a:xfrm>
          <a:prstGeom prst="rect">
            <a:avLst/>
          </a:prstGeom>
        </p:spPr>
        <p:txBody>
          <a:bodyPr wrap="square">
            <a:spAutoFit/>
          </a:bodyPr>
          <a:lstStyle/>
          <a:p>
            <a:pPr fontAlgn="base"/>
            <a:r>
              <a:rPr lang="en-US" sz="4000" b="1" dirty="0" smtClean="0">
                <a:solidFill>
                  <a:srgbClr val="273239"/>
                </a:solidFill>
                <a:latin typeface="Source Sans 3"/>
              </a:rPr>
              <a:t>Sorting Array Descending</a:t>
            </a:r>
            <a:endParaRPr lang="en-US" sz="4000" b="1" dirty="0">
              <a:solidFill>
                <a:srgbClr val="273239"/>
              </a:solidFill>
              <a:latin typeface="Source Sans 3"/>
            </a:endParaRPr>
          </a:p>
        </p:txBody>
      </p:sp>
    </p:spTree>
    <p:extLst>
      <p:ext uri="{BB962C8B-B14F-4D97-AF65-F5344CB8AC3E}">
        <p14:creationId xmlns:p14="http://schemas.microsoft.com/office/powerpoint/2010/main" val="409994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5" y="1550526"/>
            <a:ext cx="5930538" cy="4801314"/>
          </a:xfrm>
          <a:prstGeom prst="rect">
            <a:avLst/>
          </a:prstGeom>
        </p:spPr>
        <p:txBody>
          <a:bodyPr wrap="square">
            <a:spAutoFit/>
          </a:bodyPr>
          <a:lstStyle/>
          <a:p>
            <a:r>
              <a:rPr lang="en-US" dirty="0"/>
              <a:t>import </a:t>
            </a:r>
            <a:r>
              <a:rPr lang="en-US" dirty="0" err="1"/>
              <a:t>java.util.Scanner</a:t>
            </a:r>
            <a:r>
              <a:rPr lang="en-US" dirty="0"/>
              <a:t>;  </a:t>
            </a:r>
          </a:p>
          <a:p>
            <a:r>
              <a:rPr lang="en-US" dirty="0"/>
              <a:t>public class SortArrayExample7  </a:t>
            </a:r>
          </a:p>
          <a:p>
            <a:r>
              <a:rPr lang="en-US" dirty="0"/>
              <a:t>{  </a:t>
            </a:r>
          </a:p>
          <a:p>
            <a:r>
              <a:rPr lang="en-US" dirty="0"/>
              <a:t>public static void main(String[] </a:t>
            </a:r>
            <a:r>
              <a:rPr lang="en-US" dirty="0" err="1"/>
              <a:t>args</a:t>
            </a:r>
            <a:r>
              <a:rPr lang="en-US" dirty="0"/>
              <a:t>)   </a:t>
            </a:r>
          </a:p>
          <a:p>
            <a:r>
              <a:rPr lang="en-US" dirty="0"/>
              <a:t>{  </a:t>
            </a:r>
          </a:p>
          <a:p>
            <a:r>
              <a:rPr lang="en-US" dirty="0" err="1"/>
              <a:t>int</a:t>
            </a:r>
            <a:r>
              <a:rPr lang="en-US" dirty="0"/>
              <a:t> n, temp;  </a:t>
            </a:r>
          </a:p>
          <a:p>
            <a:r>
              <a:rPr lang="en-US" dirty="0"/>
              <a:t>Scanner s = new Scanner(System.in);  </a:t>
            </a:r>
          </a:p>
          <a:p>
            <a:r>
              <a:rPr lang="en-US" dirty="0" err="1"/>
              <a:t>System.out.print</a:t>
            </a:r>
            <a:r>
              <a:rPr lang="en-US" dirty="0"/>
              <a:t>("Enter the number of elements: ");  </a:t>
            </a:r>
          </a:p>
          <a:p>
            <a:r>
              <a:rPr lang="en-US" dirty="0"/>
              <a:t>n = </a:t>
            </a:r>
            <a:r>
              <a:rPr lang="en-US" dirty="0" err="1"/>
              <a:t>s.nextInt</a:t>
            </a:r>
            <a:r>
              <a:rPr lang="en-US" dirty="0"/>
              <a:t>();  </a:t>
            </a:r>
          </a:p>
          <a:p>
            <a:r>
              <a:rPr lang="en-US" dirty="0" err="1"/>
              <a:t>int</a:t>
            </a:r>
            <a:r>
              <a:rPr lang="en-US" dirty="0"/>
              <a:t> a[] = new </a:t>
            </a:r>
            <a:r>
              <a:rPr lang="en-US" dirty="0" err="1"/>
              <a:t>int</a:t>
            </a:r>
            <a:r>
              <a:rPr lang="en-US" dirty="0"/>
              <a:t>[n];  </a:t>
            </a:r>
          </a:p>
          <a:p>
            <a:r>
              <a:rPr lang="en-US" dirty="0" err="1"/>
              <a:t>System.out.println</a:t>
            </a:r>
            <a:r>
              <a:rPr lang="en-US" dirty="0"/>
              <a:t>("Enter the elements of the array: ");  </a:t>
            </a:r>
          </a:p>
          <a:p>
            <a:r>
              <a:rPr lang="en-US" dirty="0"/>
              <a:t>for (</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   </a:t>
            </a:r>
          </a:p>
          <a:p>
            <a:r>
              <a:rPr lang="en-US" dirty="0"/>
              <a:t>{  </a:t>
            </a:r>
          </a:p>
          <a:p>
            <a:r>
              <a:rPr lang="en-US" dirty="0"/>
              <a:t>a[</a:t>
            </a:r>
            <a:r>
              <a:rPr lang="en-US" dirty="0" err="1"/>
              <a:t>i</a:t>
            </a:r>
            <a:r>
              <a:rPr lang="en-US" dirty="0"/>
              <a:t>] = </a:t>
            </a:r>
            <a:r>
              <a:rPr lang="en-US" dirty="0" err="1"/>
              <a:t>s.nextInt</a:t>
            </a:r>
            <a:r>
              <a:rPr lang="en-US" dirty="0"/>
              <a:t>();  </a:t>
            </a:r>
          </a:p>
          <a:p>
            <a:r>
              <a:rPr lang="en-US" dirty="0"/>
              <a:t>}  </a:t>
            </a:r>
          </a:p>
          <a:p>
            <a:r>
              <a:rPr lang="en-US" dirty="0"/>
              <a:t>for (</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   </a:t>
            </a:r>
          </a:p>
          <a:p>
            <a:r>
              <a:rPr lang="en-US" dirty="0"/>
              <a:t>{  </a:t>
            </a:r>
          </a:p>
        </p:txBody>
      </p:sp>
      <p:sp>
        <p:nvSpPr>
          <p:cNvPr id="4" name="Rectangle 3"/>
          <p:cNvSpPr/>
          <p:nvPr/>
        </p:nvSpPr>
        <p:spPr>
          <a:xfrm>
            <a:off x="5721530" y="1656529"/>
            <a:ext cx="6096000" cy="4801314"/>
          </a:xfrm>
          <a:prstGeom prst="rect">
            <a:avLst/>
          </a:prstGeom>
        </p:spPr>
        <p:txBody>
          <a:bodyPr>
            <a:spAutoFit/>
          </a:bodyPr>
          <a:lstStyle/>
          <a:p>
            <a:r>
              <a:rPr lang="en-US" dirty="0"/>
              <a:t>for (</a:t>
            </a:r>
            <a:r>
              <a:rPr lang="en-US" dirty="0" err="1"/>
              <a:t>int</a:t>
            </a:r>
            <a:r>
              <a:rPr lang="en-US" dirty="0"/>
              <a:t> j = </a:t>
            </a:r>
            <a:r>
              <a:rPr lang="en-US" dirty="0" err="1"/>
              <a:t>i</a:t>
            </a:r>
            <a:r>
              <a:rPr lang="en-US" dirty="0"/>
              <a:t> + 1; j &lt; n; </a:t>
            </a:r>
            <a:r>
              <a:rPr lang="en-US" dirty="0" err="1"/>
              <a:t>j++</a:t>
            </a:r>
            <a:r>
              <a:rPr lang="en-US" dirty="0"/>
              <a:t>)   </a:t>
            </a:r>
          </a:p>
          <a:p>
            <a:r>
              <a:rPr lang="en-US" dirty="0"/>
              <a:t>{  </a:t>
            </a:r>
          </a:p>
          <a:p>
            <a:r>
              <a:rPr lang="en-US" dirty="0"/>
              <a:t>if (a[</a:t>
            </a:r>
            <a:r>
              <a:rPr lang="en-US" dirty="0" err="1"/>
              <a:t>i</a:t>
            </a:r>
            <a:r>
              <a:rPr lang="en-US" dirty="0"/>
              <a:t>] &lt; a[j])   </a:t>
            </a:r>
          </a:p>
          <a:p>
            <a:r>
              <a:rPr lang="en-US" dirty="0"/>
              <a:t>{  </a:t>
            </a:r>
          </a:p>
          <a:p>
            <a:r>
              <a:rPr lang="en-US" dirty="0"/>
              <a:t>temp = a[</a:t>
            </a:r>
            <a:r>
              <a:rPr lang="en-US" dirty="0" err="1"/>
              <a:t>i</a:t>
            </a:r>
            <a:r>
              <a:rPr lang="en-US" dirty="0"/>
              <a:t>];  </a:t>
            </a:r>
          </a:p>
          <a:p>
            <a:r>
              <a:rPr lang="en-US" dirty="0"/>
              <a:t>a[</a:t>
            </a:r>
            <a:r>
              <a:rPr lang="en-US" dirty="0" err="1"/>
              <a:t>i</a:t>
            </a:r>
            <a:r>
              <a:rPr lang="en-US" dirty="0"/>
              <a:t>] = a[j];  </a:t>
            </a:r>
          </a:p>
          <a:p>
            <a:r>
              <a:rPr lang="en-US" dirty="0"/>
              <a:t>a[j] = temp;  </a:t>
            </a:r>
          </a:p>
          <a:p>
            <a:r>
              <a:rPr lang="en-US" dirty="0"/>
              <a:t>}  }  } </a:t>
            </a:r>
          </a:p>
          <a:p>
            <a:endParaRPr lang="en-US" dirty="0" smtClean="0"/>
          </a:p>
          <a:p>
            <a:r>
              <a:rPr lang="en-US" dirty="0" err="1" smtClean="0"/>
              <a:t>System.out.println</a:t>
            </a:r>
            <a:r>
              <a:rPr lang="en-US" dirty="0"/>
              <a:t>("Array elements in descending order:");  </a:t>
            </a:r>
          </a:p>
          <a:p>
            <a:r>
              <a:rPr lang="en-US" dirty="0"/>
              <a:t>for (</a:t>
            </a:r>
            <a:r>
              <a:rPr lang="en-US" dirty="0" err="1"/>
              <a:t>int</a:t>
            </a:r>
            <a:r>
              <a:rPr lang="en-US" dirty="0"/>
              <a:t> </a:t>
            </a:r>
            <a:r>
              <a:rPr lang="en-US" dirty="0" err="1"/>
              <a:t>i</a:t>
            </a:r>
            <a:r>
              <a:rPr lang="en-US" dirty="0"/>
              <a:t> = 0; </a:t>
            </a:r>
            <a:r>
              <a:rPr lang="en-US" dirty="0" err="1"/>
              <a:t>i</a:t>
            </a:r>
            <a:r>
              <a:rPr lang="en-US" dirty="0"/>
              <a:t> &lt; n - 1; </a:t>
            </a:r>
            <a:r>
              <a:rPr lang="en-US" dirty="0" err="1"/>
              <a:t>i</a:t>
            </a:r>
            <a:r>
              <a:rPr lang="en-US" dirty="0"/>
              <a:t>++)   </a:t>
            </a:r>
          </a:p>
          <a:p>
            <a:r>
              <a:rPr lang="en-US" dirty="0"/>
              <a:t>{  </a:t>
            </a:r>
          </a:p>
          <a:p>
            <a:r>
              <a:rPr lang="en-US" dirty="0" err="1"/>
              <a:t>System.out.println</a:t>
            </a:r>
            <a:r>
              <a:rPr lang="en-US" dirty="0"/>
              <a:t>(a[</a:t>
            </a:r>
            <a:r>
              <a:rPr lang="en-US" dirty="0" err="1"/>
              <a:t>i</a:t>
            </a:r>
            <a:r>
              <a:rPr lang="en-US" dirty="0"/>
              <a:t>]);  </a:t>
            </a:r>
          </a:p>
          <a:p>
            <a:r>
              <a:rPr lang="en-US" dirty="0"/>
              <a:t>}  </a:t>
            </a:r>
          </a:p>
          <a:p>
            <a:r>
              <a:rPr lang="en-US" dirty="0" err="1"/>
              <a:t>System.out.print</a:t>
            </a:r>
            <a:r>
              <a:rPr lang="en-US" dirty="0"/>
              <a:t>(a[n - 1]);  </a:t>
            </a:r>
          </a:p>
          <a:p>
            <a:r>
              <a:rPr lang="en-US" dirty="0"/>
              <a:t>}  </a:t>
            </a:r>
          </a:p>
          <a:p>
            <a:r>
              <a:rPr lang="en-US" dirty="0"/>
              <a:t>} </a:t>
            </a:r>
          </a:p>
        </p:txBody>
      </p:sp>
      <p:sp>
        <p:nvSpPr>
          <p:cNvPr id="5" name="Rectangle 4"/>
          <p:cNvSpPr/>
          <p:nvPr/>
        </p:nvSpPr>
        <p:spPr>
          <a:xfrm>
            <a:off x="731520" y="191589"/>
            <a:ext cx="11051177" cy="707886"/>
          </a:xfrm>
          <a:prstGeom prst="rect">
            <a:avLst/>
          </a:prstGeom>
        </p:spPr>
        <p:txBody>
          <a:bodyPr wrap="square">
            <a:spAutoFit/>
          </a:bodyPr>
          <a:lstStyle/>
          <a:p>
            <a:pPr fontAlgn="base"/>
            <a:r>
              <a:rPr lang="en-US" sz="4000" b="1" dirty="0" smtClean="0">
                <a:solidFill>
                  <a:srgbClr val="273239"/>
                </a:solidFill>
                <a:latin typeface="Source Sans 3"/>
              </a:rPr>
              <a:t>Sorting Array Descending with User Input</a:t>
            </a:r>
            <a:endParaRPr lang="en-US" sz="4000" b="1" dirty="0">
              <a:solidFill>
                <a:srgbClr val="273239"/>
              </a:solidFill>
              <a:latin typeface="Source Sans 3"/>
            </a:endParaRPr>
          </a:p>
        </p:txBody>
      </p:sp>
    </p:spTree>
    <p:extLst>
      <p:ext uri="{BB962C8B-B14F-4D97-AF65-F5344CB8AC3E}">
        <p14:creationId xmlns:p14="http://schemas.microsoft.com/office/powerpoint/2010/main" val="321251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8" y="966325"/>
            <a:ext cx="6104708" cy="5663089"/>
          </a:xfrm>
          <a:prstGeom prst="rect">
            <a:avLst/>
          </a:prstGeom>
        </p:spPr>
        <p:txBody>
          <a:bodyPr wrap="square">
            <a:spAutoFit/>
          </a:bodyPr>
          <a:lstStyle/>
          <a:p>
            <a:r>
              <a:rPr lang="en-US" sz="3200" b="1" dirty="0"/>
              <a:t>Selection Sort</a:t>
            </a:r>
          </a:p>
          <a:p>
            <a:r>
              <a:rPr lang="en-US" sz="3200" b="1" dirty="0"/>
              <a:t>Bubble Sort</a:t>
            </a:r>
          </a:p>
          <a:p>
            <a:r>
              <a:rPr lang="en-US" dirty="0"/>
              <a:t>Insertion Sort</a:t>
            </a:r>
          </a:p>
          <a:p>
            <a:r>
              <a:rPr lang="en-US" sz="3200" b="1" dirty="0"/>
              <a:t>Merge Sort</a:t>
            </a:r>
          </a:p>
          <a:p>
            <a:r>
              <a:rPr lang="en-US" sz="3200" b="1" dirty="0"/>
              <a:t>Quick Sort</a:t>
            </a:r>
          </a:p>
          <a:p>
            <a:r>
              <a:rPr lang="en-US" dirty="0"/>
              <a:t>Heap Sort</a:t>
            </a:r>
          </a:p>
          <a:p>
            <a:r>
              <a:rPr lang="en-US" dirty="0"/>
              <a:t>Counting Sort</a:t>
            </a:r>
          </a:p>
          <a:p>
            <a:r>
              <a:rPr lang="en-US" dirty="0"/>
              <a:t>Radix Sort</a:t>
            </a:r>
          </a:p>
          <a:p>
            <a:r>
              <a:rPr lang="en-US" dirty="0"/>
              <a:t>Bucket Sort</a:t>
            </a:r>
          </a:p>
          <a:p>
            <a:r>
              <a:rPr lang="en-US" dirty="0"/>
              <a:t>Bingo Sort Algorithm</a:t>
            </a:r>
          </a:p>
          <a:p>
            <a:r>
              <a:rPr lang="en-US" dirty="0" err="1"/>
              <a:t>ShellSort</a:t>
            </a:r>
            <a:endParaRPr lang="en-US" dirty="0"/>
          </a:p>
          <a:p>
            <a:r>
              <a:rPr lang="en-US" dirty="0" err="1"/>
              <a:t>TimSort</a:t>
            </a:r>
            <a:endParaRPr lang="en-US" dirty="0"/>
          </a:p>
          <a:p>
            <a:r>
              <a:rPr lang="en-US" dirty="0"/>
              <a:t>Comb Sort</a:t>
            </a:r>
          </a:p>
          <a:p>
            <a:r>
              <a:rPr lang="en-US" dirty="0"/>
              <a:t>Pigeonhole Sort</a:t>
            </a:r>
          </a:p>
          <a:p>
            <a:r>
              <a:rPr lang="en-US" dirty="0"/>
              <a:t>Cycle Sort</a:t>
            </a:r>
          </a:p>
          <a:p>
            <a:r>
              <a:rPr lang="en-US" dirty="0"/>
              <a:t>Cocktail Sort</a:t>
            </a:r>
          </a:p>
          <a:p>
            <a:r>
              <a:rPr lang="en-US" dirty="0"/>
              <a:t>Strand </a:t>
            </a:r>
            <a:r>
              <a:rPr lang="en-US" dirty="0" smtClean="0"/>
              <a:t>Sort</a:t>
            </a:r>
            <a:endParaRPr lang="en-US" dirty="0"/>
          </a:p>
        </p:txBody>
      </p:sp>
      <p:sp>
        <p:nvSpPr>
          <p:cNvPr id="3" name="Rectangle 2"/>
          <p:cNvSpPr/>
          <p:nvPr/>
        </p:nvSpPr>
        <p:spPr>
          <a:xfrm>
            <a:off x="3892732" y="1037558"/>
            <a:ext cx="4214948" cy="3139321"/>
          </a:xfrm>
          <a:prstGeom prst="rect">
            <a:avLst/>
          </a:prstGeom>
        </p:spPr>
        <p:txBody>
          <a:bodyPr wrap="square">
            <a:spAutoFit/>
          </a:bodyPr>
          <a:lstStyle/>
          <a:p>
            <a:r>
              <a:rPr lang="en-US" dirty="0" err="1"/>
              <a:t>Bitonic</a:t>
            </a:r>
            <a:r>
              <a:rPr lang="en-US" dirty="0"/>
              <a:t> Sort</a:t>
            </a:r>
          </a:p>
          <a:p>
            <a:r>
              <a:rPr lang="en-US" dirty="0"/>
              <a:t>Pancake sorting</a:t>
            </a:r>
          </a:p>
          <a:p>
            <a:r>
              <a:rPr lang="en-US" dirty="0" err="1"/>
              <a:t>BogoSort</a:t>
            </a:r>
            <a:r>
              <a:rPr lang="en-US" dirty="0"/>
              <a:t> or Permutation Sort</a:t>
            </a:r>
          </a:p>
          <a:p>
            <a:r>
              <a:rPr lang="en-US" dirty="0"/>
              <a:t>Gnome Sort</a:t>
            </a:r>
          </a:p>
          <a:p>
            <a:r>
              <a:rPr lang="en-US" dirty="0"/>
              <a:t>Sleep Sort – The King of Laziness</a:t>
            </a:r>
          </a:p>
          <a:p>
            <a:r>
              <a:rPr lang="en-US" dirty="0"/>
              <a:t>Structure Sorting in C++</a:t>
            </a:r>
          </a:p>
          <a:p>
            <a:r>
              <a:rPr lang="en-US" dirty="0"/>
              <a:t>Stooge Sort</a:t>
            </a:r>
          </a:p>
          <a:p>
            <a:r>
              <a:rPr lang="en-US" dirty="0"/>
              <a:t>Tag Sort (To get both sorted and original)</a:t>
            </a:r>
          </a:p>
          <a:p>
            <a:r>
              <a:rPr lang="en-US" dirty="0"/>
              <a:t>Tree Sort</a:t>
            </a:r>
          </a:p>
          <a:p>
            <a:r>
              <a:rPr lang="en-US" dirty="0"/>
              <a:t>Odd-Even Sort / Brick Sort</a:t>
            </a:r>
          </a:p>
          <a:p>
            <a:r>
              <a:rPr lang="en-US" dirty="0"/>
              <a:t>3-way Merge Sort</a:t>
            </a:r>
          </a:p>
        </p:txBody>
      </p:sp>
      <p:sp>
        <p:nvSpPr>
          <p:cNvPr id="4" name="Rectangle 3"/>
          <p:cNvSpPr/>
          <p:nvPr/>
        </p:nvSpPr>
        <p:spPr>
          <a:xfrm>
            <a:off x="348344" y="191589"/>
            <a:ext cx="11434354" cy="707886"/>
          </a:xfrm>
          <a:prstGeom prst="rect">
            <a:avLst/>
          </a:prstGeom>
        </p:spPr>
        <p:txBody>
          <a:bodyPr wrap="square">
            <a:spAutoFit/>
          </a:bodyPr>
          <a:lstStyle/>
          <a:p>
            <a:pPr fontAlgn="base"/>
            <a:r>
              <a:rPr lang="en-US" sz="4000" b="1" dirty="0" smtClean="0">
                <a:solidFill>
                  <a:srgbClr val="273239"/>
                </a:solidFill>
                <a:latin typeface="Source Sans 3"/>
              </a:rPr>
              <a:t>Sorting Algorithm in </a:t>
            </a:r>
            <a:r>
              <a:rPr lang="en-US" sz="4000" b="1" dirty="0" err="1" smtClean="0">
                <a:solidFill>
                  <a:srgbClr val="273239"/>
                </a:solidFill>
                <a:latin typeface="Source Sans 3"/>
              </a:rPr>
              <a:t>DataStructure</a:t>
            </a:r>
            <a:r>
              <a:rPr lang="en-US" sz="4000" b="1" dirty="0" smtClean="0">
                <a:solidFill>
                  <a:srgbClr val="273239"/>
                </a:solidFill>
                <a:latin typeface="Source Sans 3"/>
              </a:rPr>
              <a:t> Using Java</a:t>
            </a:r>
            <a:endParaRPr lang="en-US" sz="4000" b="1" dirty="0">
              <a:solidFill>
                <a:srgbClr val="273239"/>
              </a:solidFill>
              <a:latin typeface="Source Sans 3"/>
            </a:endParaRPr>
          </a:p>
        </p:txBody>
      </p:sp>
    </p:spTree>
    <p:extLst>
      <p:ext uri="{BB962C8B-B14F-4D97-AF65-F5344CB8AC3E}">
        <p14:creationId xmlns:p14="http://schemas.microsoft.com/office/powerpoint/2010/main" val="163958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51909" y="388760"/>
            <a:ext cx="6096000" cy="1077218"/>
          </a:xfrm>
          <a:prstGeom prst="rect">
            <a:avLst/>
          </a:prstGeom>
        </p:spPr>
        <p:txBody>
          <a:bodyPr>
            <a:spAutoFit/>
          </a:bodyPr>
          <a:lstStyle/>
          <a:p>
            <a:pPr algn="ctr"/>
            <a:r>
              <a:rPr lang="en-US" sz="3200" b="1" dirty="0" smtClean="0"/>
              <a:t>Searching Algorithm</a:t>
            </a:r>
            <a:br>
              <a:rPr lang="en-US" sz="3200" b="1" dirty="0" smtClean="0"/>
            </a:br>
            <a:r>
              <a:rPr lang="en-US" sz="3200" b="1" dirty="0" smtClean="0"/>
              <a:t>on Arrays</a:t>
            </a:r>
            <a:endParaRPr lang="en-US" sz="3200" dirty="0"/>
          </a:p>
        </p:txBody>
      </p:sp>
      <p:sp>
        <p:nvSpPr>
          <p:cNvPr id="2" name="Rectangle 1"/>
          <p:cNvSpPr/>
          <p:nvPr/>
        </p:nvSpPr>
        <p:spPr>
          <a:xfrm>
            <a:off x="209006" y="1396948"/>
            <a:ext cx="6096000" cy="5201424"/>
          </a:xfrm>
          <a:prstGeom prst="rect">
            <a:avLst/>
          </a:prstGeom>
        </p:spPr>
        <p:txBody>
          <a:bodyPr>
            <a:spAutoFit/>
          </a:bodyPr>
          <a:lstStyle/>
          <a:p>
            <a:pPr marL="285750" indent="-285750">
              <a:buFont typeface="Arial" panose="020B0604020202020204" pitchFamily="34" charset="0"/>
              <a:buChar char="•"/>
            </a:pPr>
            <a:r>
              <a:rPr lang="en-US" sz="3600" b="1" dirty="0"/>
              <a:t>Linear Search</a:t>
            </a:r>
          </a:p>
          <a:p>
            <a:pPr marL="285750" indent="-285750">
              <a:buFont typeface="Arial" panose="020B0604020202020204" pitchFamily="34" charset="0"/>
              <a:buChar char="•"/>
            </a:pPr>
            <a:r>
              <a:rPr lang="en-US" sz="2800" dirty="0"/>
              <a:t>Sentinel Linear Search</a:t>
            </a:r>
          </a:p>
          <a:p>
            <a:pPr marL="285750" indent="-285750">
              <a:buFont typeface="Arial" panose="020B0604020202020204" pitchFamily="34" charset="0"/>
              <a:buChar char="•"/>
            </a:pPr>
            <a:r>
              <a:rPr lang="en-US" sz="3600" b="1" dirty="0"/>
              <a:t>Binary Search</a:t>
            </a:r>
          </a:p>
          <a:p>
            <a:pPr marL="285750" indent="-285750">
              <a:buFont typeface="Arial" panose="020B0604020202020204" pitchFamily="34" charset="0"/>
              <a:buChar char="•"/>
            </a:pPr>
            <a:r>
              <a:rPr lang="en-US" sz="2800" dirty="0"/>
              <a:t>Meta Binary Search | One-Sided Binary Search</a:t>
            </a:r>
          </a:p>
          <a:p>
            <a:pPr marL="285750" indent="-285750">
              <a:buFont typeface="Arial" panose="020B0604020202020204" pitchFamily="34" charset="0"/>
              <a:buChar char="•"/>
            </a:pPr>
            <a:r>
              <a:rPr lang="en-US" sz="2800" dirty="0"/>
              <a:t>Ternary Search</a:t>
            </a:r>
          </a:p>
          <a:p>
            <a:pPr marL="285750" indent="-285750">
              <a:buFont typeface="Arial" panose="020B0604020202020204" pitchFamily="34" charset="0"/>
              <a:buChar char="•"/>
            </a:pPr>
            <a:r>
              <a:rPr lang="en-US" sz="2800" dirty="0"/>
              <a:t>Jump Search</a:t>
            </a:r>
          </a:p>
          <a:p>
            <a:pPr marL="285750" indent="-285750">
              <a:buFont typeface="Arial" panose="020B0604020202020204" pitchFamily="34" charset="0"/>
              <a:buChar char="•"/>
            </a:pPr>
            <a:r>
              <a:rPr lang="en-US" sz="2800" dirty="0"/>
              <a:t>Interpolation Search</a:t>
            </a:r>
          </a:p>
          <a:p>
            <a:pPr marL="285750" indent="-285750">
              <a:buFont typeface="Arial" panose="020B0604020202020204" pitchFamily="34" charset="0"/>
              <a:buChar char="•"/>
            </a:pPr>
            <a:r>
              <a:rPr lang="en-US" sz="3600" b="1" dirty="0"/>
              <a:t>Exponential Search</a:t>
            </a:r>
          </a:p>
          <a:p>
            <a:pPr marL="285750" indent="-285750">
              <a:buFont typeface="Arial" panose="020B0604020202020204" pitchFamily="34" charset="0"/>
              <a:buChar char="•"/>
            </a:pPr>
            <a:r>
              <a:rPr lang="en-US" sz="2800" dirty="0"/>
              <a:t>Fibonacci Search</a:t>
            </a:r>
          </a:p>
          <a:p>
            <a:pPr marL="285750" indent="-285750">
              <a:buFont typeface="Arial" panose="020B0604020202020204" pitchFamily="34" charset="0"/>
              <a:buChar char="•"/>
            </a:pPr>
            <a:r>
              <a:rPr lang="en-US" sz="2800" dirty="0"/>
              <a:t>The Ubiquitous Binary Search</a:t>
            </a:r>
          </a:p>
        </p:txBody>
      </p:sp>
    </p:spTree>
    <p:extLst>
      <p:ext uri="{BB962C8B-B14F-4D97-AF65-F5344CB8AC3E}">
        <p14:creationId xmlns:p14="http://schemas.microsoft.com/office/powerpoint/2010/main" val="326315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4764" y="123621"/>
            <a:ext cx="11338553" cy="707886"/>
          </a:xfrm>
          <a:prstGeom prst="rect">
            <a:avLst/>
          </a:prstGeom>
        </p:spPr>
        <p:txBody>
          <a:bodyPr wrap="none">
            <a:spAutoFit/>
          </a:bodyPr>
          <a:lstStyle/>
          <a:p>
            <a:pPr fontAlgn="base"/>
            <a:r>
              <a:rPr lang="en-US" sz="4000" b="1" dirty="0">
                <a:solidFill>
                  <a:srgbClr val="273239"/>
                </a:solidFill>
                <a:latin typeface="Source Sans 3"/>
              </a:rPr>
              <a:t>Selection Sort – Data Structure and Algorithm</a:t>
            </a:r>
          </a:p>
        </p:txBody>
      </p:sp>
      <p:sp>
        <p:nvSpPr>
          <p:cNvPr id="5" name="Rectangle 4"/>
          <p:cNvSpPr/>
          <p:nvPr/>
        </p:nvSpPr>
        <p:spPr>
          <a:xfrm>
            <a:off x="209006" y="904851"/>
            <a:ext cx="11678194" cy="1200329"/>
          </a:xfrm>
          <a:prstGeom prst="rect">
            <a:avLst/>
          </a:prstGeom>
        </p:spPr>
        <p:txBody>
          <a:bodyPr wrap="square">
            <a:spAutoFit/>
          </a:bodyPr>
          <a:lstStyle/>
          <a:p>
            <a:pPr algn="just"/>
            <a:r>
              <a:rPr lang="en-US" sz="2400" dirty="0"/>
              <a:t>Selection sort is a simple and efficient sorting algorithm that works by repeatedly selecting the smallest (or largest) element from the unsorted portion of the list and moving it to the sorted portion of the list. </a:t>
            </a:r>
          </a:p>
        </p:txBody>
      </p:sp>
      <p:sp>
        <p:nvSpPr>
          <p:cNvPr id="6" name="Rectangle 5"/>
          <p:cNvSpPr/>
          <p:nvPr/>
        </p:nvSpPr>
        <p:spPr>
          <a:xfrm>
            <a:off x="287383" y="2151919"/>
            <a:ext cx="11739154" cy="1477328"/>
          </a:xfrm>
          <a:prstGeom prst="rect">
            <a:avLst/>
          </a:prstGeom>
        </p:spPr>
        <p:txBody>
          <a:bodyPr wrap="square">
            <a:spAutoFit/>
          </a:bodyPr>
          <a:lstStyle/>
          <a:p>
            <a:pPr algn="just"/>
            <a:r>
              <a:rPr lang="en-US" dirty="0"/>
              <a:t>The algorithm repeatedly selects the smallest (or largest) element from the unsorted portion of the list and swaps it with the first element of the unsorted part. This process is repeated for the remaining unsorted portion until the entire list is sorted. </a:t>
            </a:r>
          </a:p>
          <a:p>
            <a:pPr algn="just"/>
            <a:endParaRPr lang="en-US" dirty="0"/>
          </a:p>
          <a:p>
            <a:pPr algn="just"/>
            <a:r>
              <a:rPr lang="en-US" dirty="0"/>
              <a:t>How does Selection Sort Algorithm work?</a:t>
            </a:r>
          </a:p>
        </p:txBody>
      </p:sp>
      <p:sp>
        <p:nvSpPr>
          <p:cNvPr id="7" name="Rectangle 6"/>
          <p:cNvSpPr/>
          <p:nvPr/>
        </p:nvSpPr>
        <p:spPr>
          <a:xfrm>
            <a:off x="574764" y="3629247"/>
            <a:ext cx="8116389" cy="923330"/>
          </a:xfrm>
          <a:prstGeom prst="rect">
            <a:avLst/>
          </a:prstGeom>
        </p:spPr>
        <p:txBody>
          <a:bodyPr wrap="square">
            <a:spAutoFit/>
          </a:bodyPr>
          <a:lstStyle/>
          <a:p>
            <a:r>
              <a:rPr lang="en-US" dirty="0"/>
              <a:t>Lets consider the following array as an example: </a:t>
            </a:r>
            <a:r>
              <a:rPr lang="en-US" dirty="0" err="1"/>
              <a:t>arr</a:t>
            </a:r>
            <a:r>
              <a:rPr lang="en-US" dirty="0"/>
              <a:t>[] = {64, 25, 12, 22, 11}</a:t>
            </a:r>
          </a:p>
          <a:p>
            <a:endParaRPr lang="en-US" dirty="0"/>
          </a:p>
          <a:p>
            <a:r>
              <a:rPr lang="en-US" dirty="0"/>
              <a:t>First pass:</a:t>
            </a:r>
          </a:p>
        </p:txBody>
      </p:sp>
      <p:sp>
        <p:nvSpPr>
          <p:cNvPr id="8" name="Rectangle 7"/>
          <p:cNvSpPr/>
          <p:nvPr/>
        </p:nvSpPr>
        <p:spPr>
          <a:xfrm>
            <a:off x="435428" y="4949659"/>
            <a:ext cx="11443063" cy="1477328"/>
          </a:xfrm>
          <a:prstGeom prst="rect">
            <a:avLst/>
          </a:prstGeom>
        </p:spPr>
        <p:txBody>
          <a:bodyPr wrap="square">
            <a:spAutoFit/>
          </a:bodyPr>
          <a:lstStyle/>
          <a:p>
            <a:pPr marL="285750" indent="-285750">
              <a:buFont typeface="Arial" panose="020B0604020202020204" pitchFamily="34" charset="0"/>
              <a:buChar char="•"/>
            </a:pPr>
            <a:r>
              <a:rPr lang="en-US" dirty="0"/>
              <a:t>For the first position in the sorted array, the whole array is traversed from index 0 to 4 sequentially. The first position where 64 is stored presently, after traversing whole array it is clear that 11 is the lowest value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Thus, replace 64 with 11. After one iteration 11, which happens to be the least value in the array, tends to appear in the first position of the sorted list.</a:t>
            </a:r>
          </a:p>
        </p:txBody>
      </p:sp>
    </p:spTree>
    <p:extLst>
      <p:ext uri="{BB962C8B-B14F-4D97-AF65-F5344CB8AC3E}">
        <p14:creationId xmlns:p14="http://schemas.microsoft.com/office/powerpoint/2010/main" val="3163085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82141" y="187481"/>
            <a:ext cx="6991893" cy="2225857"/>
          </a:xfrm>
          <a:prstGeom prst="rect">
            <a:avLst/>
          </a:prstGeom>
        </p:spPr>
      </p:pic>
      <p:sp>
        <p:nvSpPr>
          <p:cNvPr id="9" name="Rectangle 8"/>
          <p:cNvSpPr/>
          <p:nvPr/>
        </p:nvSpPr>
        <p:spPr>
          <a:xfrm>
            <a:off x="513804" y="2961978"/>
            <a:ext cx="11277601" cy="2308324"/>
          </a:xfrm>
          <a:prstGeom prst="rect">
            <a:avLst/>
          </a:prstGeom>
        </p:spPr>
        <p:txBody>
          <a:bodyPr wrap="square">
            <a:spAutoFit/>
          </a:bodyPr>
          <a:lstStyle/>
          <a:p>
            <a:pPr algn="just"/>
            <a:r>
              <a:rPr lang="en-US" sz="2400" dirty="0"/>
              <a:t>Second Pass:</a:t>
            </a:r>
          </a:p>
          <a:p>
            <a:pPr algn="just"/>
            <a:endParaRPr lang="en-US" sz="2400" dirty="0"/>
          </a:p>
          <a:p>
            <a:pPr marL="342900" indent="-342900" algn="just">
              <a:buFont typeface="Arial" panose="020B0604020202020204" pitchFamily="34" charset="0"/>
              <a:buChar char="•"/>
            </a:pPr>
            <a:r>
              <a:rPr lang="en-US" sz="2400" dirty="0"/>
              <a:t>For the second position, where 25 is present, again traverse the rest of the array in a sequential manner.</a:t>
            </a:r>
          </a:p>
          <a:p>
            <a:pPr marL="342900" indent="-342900" algn="just">
              <a:buFont typeface="Arial" panose="020B0604020202020204" pitchFamily="34" charset="0"/>
              <a:buChar char="•"/>
            </a:pPr>
            <a:r>
              <a:rPr lang="en-US" sz="2400" dirty="0"/>
              <a:t>After traversing, we found that 12 is the second lowest value in the array and it should appear at the second place in the array, thus swap these values.</a:t>
            </a:r>
          </a:p>
        </p:txBody>
      </p:sp>
    </p:spTree>
    <p:extLst>
      <p:ext uri="{BB962C8B-B14F-4D97-AF65-F5344CB8AC3E}">
        <p14:creationId xmlns:p14="http://schemas.microsoft.com/office/powerpoint/2010/main" val="130558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63" y="298898"/>
            <a:ext cx="6409508" cy="6463308"/>
          </a:xfrm>
          <a:prstGeom prst="rect">
            <a:avLst/>
          </a:prstGeom>
        </p:spPr>
        <p:txBody>
          <a:bodyPr wrap="square">
            <a:spAutoFit/>
          </a:bodyPr>
          <a:lstStyle/>
          <a:p>
            <a:r>
              <a:rPr lang="en-US" b="1" dirty="0"/>
              <a:t>import </a:t>
            </a:r>
            <a:r>
              <a:rPr lang="en-US" b="1" u="sng" dirty="0"/>
              <a:t>java.io.*; </a:t>
            </a:r>
          </a:p>
          <a:p>
            <a:r>
              <a:rPr lang="en-US" b="1" dirty="0"/>
              <a:t>public class </a:t>
            </a:r>
            <a:r>
              <a:rPr lang="en-US" b="1" dirty="0" err="1"/>
              <a:t>SortAlgorithm</a:t>
            </a:r>
            <a:r>
              <a:rPr lang="en-US" b="1" dirty="0"/>
              <a:t> {</a:t>
            </a:r>
          </a:p>
          <a:p>
            <a:endParaRPr lang="en-US" dirty="0"/>
          </a:p>
          <a:p>
            <a:r>
              <a:rPr lang="en-US" b="1" dirty="0"/>
              <a:t>public static void main(String </a:t>
            </a:r>
            <a:r>
              <a:rPr lang="en-US" b="1" dirty="0" err="1"/>
              <a:t>args</a:t>
            </a:r>
            <a:r>
              <a:rPr lang="en-US" b="1" dirty="0"/>
              <a:t>[]) </a:t>
            </a:r>
          </a:p>
          <a:p>
            <a:r>
              <a:rPr lang="en-US" dirty="0"/>
              <a:t>    { </a:t>
            </a:r>
          </a:p>
          <a:p>
            <a:r>
              <a:rPr lang="en-US" dirty="0"/>
              <a:t>    </a:t>
            </a:r>
            <a:r>
              <a:rPr lang="en-US" dirty="0" smtClean="0"/>
              <a:t>    </a:t>
            </a:r>
            <a:r>
              <a:rPr lang="en-US" dirty="0" err="1" smtClean="0"/>
              <a:t>SortAlgorithm</a:t>
            </a:r>
            <a:r>
              <a:rPr lang="en-US" dirty="0" smtClean="0"/>
              <a:t> </a:t>
            </a:r>
            <a:r>
              <a:rPr lang="en-US" dirty="0" err="1"/>
              <a:t>ob</a:t>
            </a:r>
            <a:r>
              <a:rPr lang="en-US" dirty="0"/>
              <a:t> = </a:t>
            </a:r>
            <a:r>
              <a:rPr lang="en-US" b="1" dirty="0"/>
              <a:t>new </a:t>
            </a:r>
            <a:r>
              <a:rPr lang="en-US" b="1" dirty="0" err="1"/>
              <a:t>SortAlgorithm</a:t>
            </a:r>
            <a:r>
              <a:rPr lang="en-US" b="1" dirty="0"/>
              <a:t>(); </a:t>
            </a:r>
          </a:p>
          <a:p>
            <a:r>
              <a:rPr lang="en-US" dirty="0"/>
              <a:t>        </a:t>
            </a:r>
            <a:r>
              <a:rPr lang="en-US" b="1" dirty="0" err="1"/>
              <a:t>int</a:t>
            </a:r>
            <a:r>
              <a:rPr lang="en-US" b="1" dirty="0"/>
              <a:t> </a:t>
            </a:r>
            <a:r>
              <a:rPr lang="en-US" b="1" dirty="0" err="1"/>
              <a:t>arr</a:t>
            </a:r>
            <a:r>
              <a:rPr lang="en-US" b="1" dirty="0"/>
              <a:t>[] = {64,25,12,22,11}; </a:t>
            </a:r>
          </a:p>
          <a:p>
            <a:r>
              <a:rPr lang="en-US" dirty="0"/>
              <a:t>        </a:t>
            </a:r>
            <a:r>
              <a:rPr lang="en-US" dirty="0" err="1"/>
              <a:t>ob.sort</a:t>
            </a:r>
            <a:r>
              <a:rPr lang="en-US" dirty="0"/>
              <a:t>(</a:t>
            </a:r>
            <a:r>
              <a:rPr lang="en-US" dirty="0" err="1"/>
              <a:t>arr</a:t>
            </a:r>
            <a:r>
              <a:rPr lang="en-US" dirty="0"/>
              <a:t>); </a:t>
            </a:r>
          </a:p>
          <a:p>
            <a:r>
              <a:rPr lang="en-US" dirty="0"/>
              <a:t>        </a:t>
            </a:r>
            <a:r>
              <a:rPr lang="en-US" dirty="0" err="1"/>
              <a:t>System.</a:t>
            </a:r>
            <a:r>
              <a:rPr lang="en-US" b="1" i="1" dirty="0" err="1"/>
              <a:t>out.println</a:t>
            </a:r>
            <a:r>
              <a:rPr lang="en-US" b="1" i="1" dirty="0"/>
              <a:t>("Sorted array"); </a:t>
            </a:r>
          </a:p>
          <a:p>
            <a:r>
              <a:rPr lang="en-US" dirty="0"/>
              <a:t>        </a:t>
            </a:r>
            <a:r>
              <a:rPr lang="en-US" dirty="0" err="1"/>
              <a:t>ob.printArray</a:t>
            </a:r>
            <a:r>
              <a:rPr lang="en-US" dirty="0"/>
              <a:t>(</a:t>
            </a:r>
            <a:r>
              <a:rPr lang="en-US" dirty="0" err="1"/>
              <a:t>arr</a:t>
            </a:r>
            <a:r>
              <a:rPr lang="en-US" dirty="0"/>
              <a:t>); </a:t>
            </a:r>
          </a:p>
          <a:p>
            <a:r>
              <a:rPr lang="en-US" dirty="0"/>
              <a:t>    } </a:t>
            </a:r>
          </a:p>
          <a:p>
            <a:r>
              <a:rPr lang="en-US" b="1" dirty="0" smtClean="0"/>
              <a:t>void </a:t>
            </a:r>
            <a:r>
              <a:rPr lang="en-US" b="1" dirty="0"/>
              <a:t>sort(</a:t>
            </a:r>
            <a:r>
              <a:rPr lang="en-US" b="1" dirty="0" err="1"/>
              <a:t>int</a:t>
            </a:r>
            <a:r>
              <a:rPr lang="en-US" b="1" dirty="0"/>
              <a:t> </a:t>
            </a:r>
            <a:r>
              <a:rPr lang="en-US" b="1" dirty="0" err="1"/>
              <a:t>arr</a:t>
            </a:r>
            <a:r>
              <a:rPr lang="en-US" b="1" dirty="0"/>
              <a:t>[]) </a:t>
            </a:r>
          </a:p>
          <a:p>
            <a:r>
              <a:rPr lang="en-US" dirty="0"/>
              <a:t>    { </a:t>
            </a:r>
          </a:p>
          <a:p>
            <a:r>
              <a:rPr lang="en-US" dirty="0"/>
              <a:t>        </a:t>
            </a:r>
            <a:r>
              <a:rPr lang="en-US" b="1" dirty="0" err="1"/>
              <a:t>int</a:t>
            </a:r>
            <a:r>
              <a:rPr lang="en-US" b="1" dirty="0"/>
              <a:t> n = </a:t>
            </a:r>
            <a:r>
              <a:rPr lang="en-US" b="1" dirty="0" err="1"/>
              <a:t>arr.length</a:t>
            </a:r>
            <a:r>
              <a:rPr lang="en-US" b="1" dirty="0"/>
              <a:t>; </a:t>
            </a:r>
          </a:p>
          <a:p>
            <a:r>
              <a:rPr lang="en-US" dirty="0"/>
              <a:t>  </a:t>
            </a:r>
          </a:p>
          <a:p>
            <a:r>
              <a:rPr lang="en-US" dirty="0"/>
              <a:t>        // One by one move boundary of unsorted </a:t>
            </a:r>
            <a:r>
              <a:rPr lang="en-US" u="sng" dirty="0"/>
              <a:t>subarray </a:t>
            </a:r>
          </a:p>
          <a:p>
            <a:r>
              <a:rPr lang="nn-NO" dirty="0"/>
              <a:t>        </a:t>
            </a:r>
            <a:r>
              <a:rPr lang="nn-NO" b="1" dirty="0"/>
              <a:t>for (int i = 0; i &lt; n-1; i++) </a:t>
            </a:r>
          </a:p>
          <a:p>
            <a:r>
              <a:rPr lang="en-US" dirty="0"/>
              <a:t>        { </a:t>
            </a:r>
          </a:p>
          <a:p>
            <a:r>
              <a:rPr lang="en-US" dirty="0"/>
              <a:t>            // Find the minimum element in unsorted array </a:t>
            </a:r>
          </a:p>
          <a:p>
            <a:r>
              <a:rPr lang="en-US" dirty="0"/>
              <a:t>            </a:t>
            </a:r>
            <a:r>
              <a:rPr lang="en-US" b="1" dirty="0" err="1"/>
              <a:t>int</a:t>
            </a:r>
            <a:r>
              <a:rPr lang="en-US" b="1" dirty="0"/>
              <a:t> </a:t>
            </a:r>
            <a:r>
              <a:rPr lang="en-US" b="1" dirty="0" err="1"/>
              <a:t>min_idx</a:t>
            </a:r>
            <a:r>
              <a:rPr lang="en-US" b="1" dirty="0"/>
              <a:t> = </a:t>
            </a:r>
            <a:r>
              <a:rPr lang="en-US" b="1" dirty="0" err="1"/>
              <a:t>i</a:t>
            </a:r>
            <a:r>
              <a:rPr lang="en-US" b="1" dirty="0"/>
              <a:t>; </a:t>
            </a:r>
          </a:p>
          <a:p>
            <a:r>
              <a:rPr lang="nb-NO" dirty="0"/>
              <a:t>            </a:t>
            </a:r>
            <a:r>
              <a:rPr lang="nb-NO" b="1" dirty="0"/>
              <a:t>for (int j = i+1; j &lt; n; j++) </a:t>
            </a:r>
          </a:p>
          <a:p>
            <a:r>
              <a:rPr lang="en-US" dirty="0"/>
              <a:t>                </a:t>
            </a:r>
            <a:r>
              <a:rPr lang="en-US" b="1" dirty="0"/>
              <a:t>if (</a:t>
            </a:r>
            <a:r>
              <a:rPr lang="en-US" b="1" dirty="0" err="1"/>
              <a:t>arr</a:t>
            </a:r>
            <a:r>
              <a:rPr lang="en-US" b="1" dirty="0"/>
              <a:t>[j] &lt; </a:t>
            </a:r>
            <a:r>
              <a:rPr lang="en-US" b="1" dirty="0" err="1"/>
              <a:t>arr</a:t>
            </a:r>
            <a:r>
              <a:rPr lang="en-US" b="1" dirty="0"/>
              <a:t>[</a:t>
            </a:r>
            <a:r>
              <a:rPr lang="en-US" b="1" dirty="0" err="1"/>
              <a:t>min_idx</a:t>
            </a:r>
            <a:r>
              <a:rPr lang="en-US" b="1" dirty="0"/>
              <a:t>]) </a:t>
            </a:r>
          </a:p>
          <a:p>
            <a:r>
              <a:rPr lang="en-US" dirty="0"/>
              <a:t>                    </a:t>
            </a:r>
            <a:r>
              <a:rPr lang="en-US" dirty="0" err="1"/>
              <a:t>min_idx</a:t>
            </a:r>
            <a:r>
              <a:rPr lang="en-US" dirty="0"/>
              <a:t> = j; </a:t>
            </a:r>
            <a:r>
              <a:rPr lang="en-US" dirty="0" smtClean="0"/>
              <a:t>  </a:t>
            </a:r>
            <a:endParaRPr lang="en-US" dirty="0"/>
          </a:p>
        </p:txBody>
      </p:sp>
      <p:sp>
        <p:nvSpPr>
          <p:cNvPr id="4" name="Rectangle 3"/>
          <p:cNvSpPr/>
          <p:nvPr/>
        </p:nvSpPr>
        <p:spPr>
          <a:xfrm>
            <a:off x="5495108" y="681170"/>
            <a:ext cx="6096000" cy="5909310"/>
          </a:xfrm>
          <a:prstGeom prst="rect">
            <a:avLst/>
          </a:prstGeom>
        </p:spPr>
        <p:txBody>
          <a:bodyPr>
            <a:spAutoFit/>
          </a:bodyPr>
          <a:lstStyle/>
          <a:p>
            <a:r>
              <a:rPr lang="en-US" dirty="0"/>
              <a:t> // Swap the found minimum element with the first </a:t>
            </a:r>
          </a:p>
          <a:p>
            <a:r>
              <a:rPr lang="en-US" dirty="0"/>
              <a:t>            // element </a:t>
            </a:r>
          </a:p>
          <a:p>
            <a:r>
              <a:rPr lang="en-US" dirty="0"/>
              <a:t>            </a:t>
            </a:r>
            <a:r>
              <a:rPr lang="en-US" dirty="0" err="1"/>
              <a:t>int</a:t>
            </a:r>
            <a:r>
              <a:rPr lang="en-US" dirty="0"/>
              <a:t> temp = </a:t>
            </a:r>
            <a:r>
              <a:rPr lang="en-US" dirty="0" err="1"/>
              <a:t>arr</a:t>
            </a:r>
            <a:r>
              <a:rPr lang="en-US" dirty="0"/>
              <a:t>[</a:t>
            </a:r>
            <a:r>
              <a:rPr lang="en-US" dirty="0" err="1"/>
              <a:t>min_idx</a:t>
            </a:r>
            <a:r>
              <a:rPr lang="en-US" dirty="0"/>
              <a:t>]; </a:t>
            </a:r>
          </a:p>
          <a:p>
            <a:r>
              <a:rPr lang="en-US" dirty="0"/>
              <a:t>            </a:t>
            </a:r>
            <a:r>
              <a:rPr lang="en-US" dirty="0" err="1"/>
              <a:t>arr</a:t>
            </a:r>
            <a:r>
              <a:rPr lang="en-US" dirty="0"/>
              <a:t>[</a:t>
            </a:r>
            <a:r>
              <a:rPr lang="en-US" dirty="0" err="1"/>
              <a:t>min_idx</a:t>
            </a:r>
            <a:r>
              <a:rPr lang="en-US" dirty="0"/>
              <a:t>] = </a:t>
            </a:r>
            <a:r>
              <a:rPr lang="en-US" dirty="0" err="1"/>
              <a:t>arr</a:t>
            </a:r>
            <a:r>
              <a:rPr lang="en-US" dirty="0"/>
              <a:t>[</a:t>
            </a:r>
            <a:r>
              <a:rPr lang="en-US" dirty="0" err="1"/>
              <a:t>i</a:t>
            </a:r>
            <a:r>
              <a:rPr lang="en-US" dirty="0"/>
              <a:t>]; </a:t>
            </a:r>
          </a:p>
          <a:p>
            <a:r>
              <a:rPr lang="en-US" dirty="0"/>
              <a:t>            </a:t>
            </a:r>
            <a:r>
              <a:rPr lang="en-US" dirty="0" err="1"/>
              <a:t>arr</a:t>
            </a:r>
            <a:r>
              <a:rPr lang="en-US" dirty="0"/>
              <a:t>[</a:t>
            </a:r>
            <a:r>
              <a:rPr lang="en-US" dirty="0" err="1"/>
              <a:t>i</a:t>
            </a:r>
            <a:r>
              <a:rPr lang="en-US" dirty="0"/>
              <a:t>] = temp; </a:t>
            </a:r>
          </a:p>
          <a:p>
            <a:r>
              <a:rPr lang="en-US" dirty="0"/>
              <a:t>        } </a:t>
            </a:r>
          </a:p>
          <a:p>
            <a:r>
              <a:rPr lang="en-US" dirty="0"/>
              <a:t>    } </a:t>
            </a:r>
            <a:endParaRPr lang="en-US" dirty="0" smtClean="0"/>
          </a:p>
          <a:p>
            <a:endParaRPr lang="en-US" dirty="0" smtClean="0"/>
          </a:p>
          <a:p>
            <a:r>
              <a:rPr lang="en-US" dirty="0" smtClean="0"/>
              <a:t>// </a:t>
            </a:r>
            <a:r>
              <a:rPr lang="en-US" dirty="0"/>
              <a:t>Prints the array </a:t>
            </a:r>
          </a:p>
          <a:p>
            <a:r>
              <a:rPr lang="en-US" dirty="0"/>
              <a:t>    </a:t>
            </a:r>
            <a:r>
              <a:rPr lang="en-US" b="1" dirty="0"/>
              <a:t>void </a:t>
            </a:r>
            <a:r>
              <a:rPr lang="en-US" b="1" dirty="0" err="1"/>
              <a:t>printArray</a:t>
            </a:r>
            <a:r>
              <a:rPr lang="en-US" b="1" dirty="0"/>
              <a:t>(</a:t>
            </a:r>
            <a:r>
              <a:rPr lang="en-US" b="1" dirty="0" err="1"/>
              <a:t>int</a:t>
            </a:r>
            <a:r>
              <a:rPr lang="en-US" b="1" dirty="0"/>
              <a:t> </a:t>
            </a:r>
            <a:r>
              <a:rPr lang="en-US" b="1" dirty="0" err="1"/>
              <a:t>arr</a:t>
            </a:r>
            <a:r>
              <a:rPr lang="en-US" b="1" dirty="0"/>
              <a:t>[]) </a:t>
            </a:r>
          </a:p>
          <a:p>
            <a:r>
              <a:rPr lang="en-US" dirty="0"/>
              <a:t>    { </a:t>
            </a:r>
          </a:p>
          <a:p>
            <a:r>
              <a:rPr lang="en-US" dirty="0"/>
              <a:t>        </a:t>
            </a:r>
            <a:r>
              <a:rPr lang="en-US" b="1" dirty="0" err="1"/>
              <a:t>int</a:t>
            </a:r>
            <a:r>
              <a:rPr lang="en-US" b="1" dirty="0"/>
              <a:t> n = </a:t>
            </a:r>
            <a:r>
              <a:rPr lang="en-US" b="1" dirty="0" err="1"/>
              <a:t>arr.length</a:t>
            </a:r>
            <a:r>
              <a:rPr lang="en-US" b="1" dirty="0"/>
              <a:t>; </a:t>
            </a:r>
          </a:p>
          <a:p>
            <a:r>
              <a:rPr lang="nn-NO" dirty="0"/>
              <a:t>        </a:t>
            </a:r>
            <a:r>
              <a:rPr lang="nn-NO" b="1" dirty="0"/>
              <a:t>for (int i=0; i&lt;n; ++i) </a:t>
            </a:r>
          </a:p>
          <a:p>
            <a:r>
              <a:rPr lang="en-US" dirty="0"/>
              <a:t>            </a:t>
            </a:r>
            <a:r>
              <a:rPr lang="en-US" dirty="0" err="1"/>
              <a:t>System.</a:t>
            </a:r>
            <a:r>
              <a:rPr lang="en-US" b="1" i="1" dirty="0" err="1"/>
              <a:t>out.print</a:t>
            </a:r>
            <a:r>
              <a:rPr lang="en-US" b="1" i="1" dirty="0"/>
              <a:t>(</a:t>
            </a:r>
            <a:r>
              <a:rPr lang="en-US" b="1" i="1" dirty="0" err="1"/>
              <a:t>arr</a:t>
            </a:r>
            <a:r>
              <a:rPr lang="en-US" b="1" i="1" dirty="0"/>
              <a:t>[</a:t>
            </a:r>
            <a:r>
              <a:rPr lang="en-US" b="1" i="1" dirty="0" err="1"/>
              <a:t>i</a:t>
            </a:r>
            <a:r>
              <a:rPr lang="en-US" b="1" i="1" dirty="0"/>
              <a:t>]+" "); </a:t>
            </a:r>
          </a:p>
          <a:p>
            <a:r>
              <a:rPr lang="en-US" dirty="0"/>
              <a:t>        </a:t>
            </a:r>
            <a:r>
              <a:rPr lang="en-US" dirty="0" err="1"/>
              <a:t>System.</a:t>
            </a:r>
            <a:r>
              <a:rPr lang="en-US" b="1" i="1" dirty="0" err="1"/>
              <a:t>out.println</a:t>
            </a:r>
            <a:r>
              <a:rPr lang="en-US" b="1" i="1" dirty="0"/>
              <a:t>(); </a:t>
            </a:r>
          </a:p>
          <a:p>
            <a:r>
              <a:rPr lang="en-US" dirty="0"/>
              <a:t>    } </a:t>
            </a:r>
          </a:p>
          <a:p>
            <a:r>
              <a:rPr lang="en-US" dirty="0"/>
              <a:t>  </a:t>
            </a:r>
          </a:p>
          <a:p>
            <a:r>
              <a:rPr lang="en-US" dirty="0"/>
              <a:t>    // Driver code to test above </a:t>
            </a:r>
          </a:p>
          <a:p>
            <a:r>
              <a:rPr lang="en-US" dirty="0"/>
              <a:t>    </a:t>
            </a:r>
          </a:p>
          <a:p>
            <a:r>
              <a:rPr lang="en-US" dirty="0"/>
              <a:t>} </a:t>
            </a:r>
          </a:p>
          <a:p>
            <a:r>
              <a:rPr lang="en-US" dirty="0"/>
              <a:t> </a:t>
            </a:r>
          </a:p>
        </p:txBody>
      </p:sp>
      <p:sp>
        <p:nvSpPr>
          <p:cNvPr id="3" name="Rectangle 2"/>
          <p:cNvSpPr/>
          <p:nvPr/>
        </p:nvSpPr>
        <p:spPr>
          <a:xfrm>
            <a:off x="4263936" y="114232"/>
            <a:ext cx="2946063" cy="369332"/>
          </a:xfrm>
          <a:prstGeom prst="rect">
            <a:avLst/>
          </a:prstGeom>
        </p:spPr>
        <p:txBody>
          <a:bodyPr wrap="none">
            <a:spAutoFit/>
          </a:bodyPr>
          <a:lstStyle/>
          <a:p>
            <a:r>
              <a:rPr lang="en-US" b="1" dirty="0">
                <a:solidFill>
                  <a:srgbClr val="273239"/>
                </a:solidFill>
                <a:latin typeface="Source Sans 3"/>
              </a:rPr>
              <a:t>Selection </a:t>
            </a:r>
            <a:r>
              <a:rPr lang="en-US" b="1" dirty="0" smtClean="0">
                <a:solidFill>
                  <a:srgbClr val="273239"/>
                </a:solidFill>
                <a:latin typeface="Source Sans 3"/>
              </a:rPr>
              <a:t>Sort Algorithm </a:t>
            </a:r>
            <a:endParaRPr lang="en-US" dirty="0"/>
          </a:p>
        </p:txBody>
      </p:sp>
    </p:spTree>
    <p:extLst>
      <p:ext uri="{BB962C8B-B14F-4D97-AF65-F5344CB8AC3E}">
        <p14:creationId xmlns:p14="http://schemas.microsoft.com/office/powerpoint/2010/main" val="137191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7111" y="242439"/>
            <a:ext cx="10795135" cy="707886"/>
          </a:xfrm>
          <a:prstGeom prst="rect">
            <a:avLst/>
          </a:prstGeom>
        </p:spPr>
        <p:txBody>
          <a:bodyPr wrap="none">
            <a:spAutoFit/>
          </a:bodyPr>
          <a:lstStyle/>
          <a:p>
            <a:pPr fontAlgn="base"/>
            <a:r>
              <a:rPr lang="en-US" sz="4000" b="1" dirty="0" smtClean="0">
                <a:solidFill>
                  <a:srgbClr val="273239"/>
                </a:solidFill>
                <a:latin typeface="Source Sans 3"/>
              </a:rPr>
              <a:t>Bubble Sort – Data Structure and Algorithm</a:t>
            </a:r>
            <a:endParaRPr lang="en-US" sz="4000" b="1" dirty="0">
              <a:solidFill>
                <a:srgbClr val="273239"/>
              </a:solidFill>
              <a:latin typeface="Source Sans 3"/>
            </a:endParaRPr>
          </a:p>
        </p:txBody>
      </p:sp>
      <p:sp>
        <p:nvSpPr>
          <p:cNvPr id="4" name="Rectangle 3"/>
          <p:cNvSpPr/>
          <p:nvPr/>
        </p:nvSpPr>
        <p:spPr>
          <a:xfrm>
            <a:off x="430306" y="901930"/>
            <a:ext cx="10685930" cy="1815882"/>
          </a:xfrm>
          <a:prstGeom prst="rect">
            <a:avLst/>
          </a:prstGeom>
        </p:spPr>
        <p:txBody>
          <a:bodyPr wrap="square">
            <a:spAutoFit/>
          </a:bodyPr>
          <a:lstStyle/>
          <a:p>
            <a:pPr algn="just"/>
            <a:r>
              <a:rPr lang="en-US" sz="2800" dirty="0"/>
              <a:t>Bubble Sort is the simplest sorting algorithm that works by repeatedly swapping the adjacent elements if they are in the wrong order. This algorithm is not suitable for large data sets as its average and worst-case time complexity is quite high.</a:t>
            </a:r>
          </a:p>
        </p:txBody>
      </p:sp>
      <p:sp>
        <p:nvSpPr>
          <p:cNvPr id="5" name="Rectangle 4"/>
          <p:cNvSpPr/>
          <p:nvPr/>
        </p:nvSpPr>
        <p:spPr>
          <a:xfrm>
            <a:off x="275560" y="2717812"/>
            <a:ext cx="11878235" cy="2123658"/>
          </a:xfrm>
          <a:prstGeom prst="rect">
            <a:avLst/>
          </a:prstGeom>
        </p:spPr>
        <p:txBody>
          <a:bodyPr wrap="square">
            <a:spAutoFit/>
          </a:bodyPr>
          <a:lstStyle/>
          <a:p>
            <a:r>
              <a:rPr lang="en-US" dirty="0"/>
              <a:t>In Bubble Sort algorithm, </a:t>
            </a:r>
          </a:p>
          <a:p>
            <a:endParaRPr lang="en-US" dirty="0"/>
          </a:p>
          <a:p>
            <a:pPr marL="285750" indent="-285750">
              <a:buFont typeface="Arial" panose="020B0604020202020204" pitchFamily="34" charset="0"/>
              <a:buChar char="•"/>
            </a:pPr>
            <a:r>
              <a:rPr lang="en-US" sz="2400" dirty="0"/>
              <a:t>traverse from left and compare adjacent elements and the higher one is placed at right side. </a:t>
            </a:r>
          </a:p>
          <a:p>
            <a:pPr marL="285750" indent="-285750">
              <a:buFont typeface="Arial" panose="020B0604020202020204" pitchFamily="34" charset="0"/>
              <a:buChar char="•"/>
            </a:pPr>
            <a:r>
              <a:rPr lang="en-US" sz="2400" dirty="0"/>
              <a:t>In this way, the largest element is moved to the rightmost end at first. </a:t>
            </a:r>
          </a:p>
          <a:p>
            <a:pPr marL="285750" indent="-285750">
              <a:buFont typeface="Arial" panose="020B0604020202020204" pitchFamily="34" charset="0"/>
              <a:buChar char="•"/>
            </a:pPr>
            <a:r>
              <a:rPr lang="en-US" sz="2400" dirty="0"/>
              <a:t>This process is then continued to find the second largest and place it and so on until the data is sorted.</a:t>
            </a:r>
          </a:p>
        </p:txBody>
      </p:sp>
      <p:pic>
        <p:nvPicPr>
          <p:cNvPr id="6" name="Picture 5"/>
          <p:cNvPicPr>
            <a:picLocks noChangeAspect="1"/>
          </p:cNvPicPr>
          <p:nvPr/>
        </p:nvPicPr>
        <p:blipFill>
          <a:blip r:embed="rId2"/>
          <a:stretch>
            <a:fillRect/>
          </a:stretch>
        </p:blipFill>
        <p:spPr>
          <a:xfrm>
            <a:off x="3322439" y="4437964"/>
            <a:ext cx="6107206" cy="2219388"/>
          </a:xfrm>
          <a:prstGeom prst="rect">
            <a:avLst/>
          </a:prstGeom>
        </p:spPr>
      </p:pic>
    </p:spTree>
    <p:extLst>
      <p:ext uri="{BB962C8B-B14F-4D97-AF65-F5344CB8AC3E}">
        <p14:creationId xmlns:p14="http://schemas.microsoft.com/office/powerpoint/2010/main" val="928733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37608" y="0"/>
            <a:ext cx="4959435" cy="369332"/>
          </a:xfrm>
          <a:prstGeom prst="rect">
            <a:avLst/>
          </a:prstGeom>
        </p:spPr>
        <p:txBody>
          <a:bodyPr wrap="none">
            <a:spAutoFit/>
          </a:bodyPr>
          <a:lstStyle/>
          <a:p>
            <a:pPr fontAlgn="base"/>
            <a:r>
              <a:rPr lang="en-US" b="1" dirty="0">
                <a:solidFill>
                  <a:srgbClr val="273239"/>
                </a:solidFill>
                <a:latin typeface="Source Sans 3"/>
              </a:rPr>
              <a:t>Bubble Sort – Data Structure and Algorithm</a:t>
            </a:r>
          </a:p>
        </p:txBody>
      </p:sp>
      <p:sp>
        <p:nvSpPr>
          <p:cNvPr id="5" name="Rectangle 4"/>
          <p:cNvSpPr/>
          <p:nvPr/>
        </p:nvSpPr>
        <p:spPr>
          <a:xfrm>
            <a:off x="-44657" y="625525"/>
            <a:ext cx="5722645" cy="3416320"/>
          </a:xfrm>
          <a:prstGeom prst="rect">
            <a:avLst/>
          </a:prstGeom>
        </p:spPr>
        <p:txBody>
          <a:bodyPr wrap="square">
            <a:spAutoFit/>
          </a:bodyPr>
          <a:lstStyle/>
          <a:p>
            <a:r>
              <a:rPr lang="en-US" dirty="0"/>
              <a:t>public class </a:t>
            </a:r>
            <a:r>
              <a:rPr lang="en-US" dirty="0" err="1"/>
              <a:t>BubbleSorting</a:t>
            </a:r>
            <a:r>
              <a:rPr lang="en-US" dirty="0"/>
              <a:t> {</a:t>
            </a:r>
          </a:p>
          <a:p>
            <a:endParaRPr lang="en-US" dirty="0"/>
          </a:p>
          <a:p>
            <a:r>
              <a:rPr lang="en-US" dirty="0" smtClean="0"/>
              <a:t>public </a:t>
            </a:r>
            <a:r>
              <a:rPr lang="en-US" dirty="0"/>
              <a:t>static void main(String[] </a:t>
            </a:r>
            <a:r>
              <a:rPr lang="en-US" dirty="0" err="1"/>
              <a:t>args</a:t>
            </a:r>
            <a:r>
              <a:rPr lang="en-US" dirty="0"/>
              <a:t>) {</a:t>
            </a:r>
          </a:p>
          <a:p>
            <a:r>
              <a:rPr lang="en-US" dirty="0"/>
              <a:t>		// TODO Auto-generated method stub</a:t>
            </a:r>
          </a:p>
          <a:p>
            <a:r>
              <a:rPr lang="en-US" dirty="0"/>
              <a:t>	</a:t>
            </a:r>
            <a:r>
              <a:rPr lang="en-US" dirty="0" smtClean="0"/>
              <a:t>        </a:t>
            </a:r>
            <a:r>
              <a:rPr lang="en-US" dirty="0" err="1"/>
              <a:t>int</a:t>
            </a:r>
            <a:r>
              <a:rPr lang="en-US" dirty="0"/>
              <a:t> </a:t>
            </a:r>
            <a:r>
              <a:rPr lang="en-US" dirty="0" err="1"/>
              <a:t>arr</a:t>
            </a:r>
            <a:r>
              <a:rPr lang="en-US" dirty="0"/>
              <a:t>[] = { 64, 34, 25, 12, 22, 11, 90 };</a:t>
            </a:r>
          </a:p>
          <a:p>
            <a:r>
              <a:rPr lang="en-US" dirty="0"/>
              <a:t>	        </a:t>
            </a:r>
            <a:r>
              <a:rPr lang="en-US" dirty="0" err="1"/>
              <a:t>int</a:t>
            </a:r>
            <a:r>
              <a:rPr lang="en-US" dirty="0"/>
              <a:t> n = </a:t>
            </a:r>
            <a:r>
              <a:rPr lang="en-US" dirty="0" err="1"/>
              <a:t>arr.length</a:t>
            </a:r>
            <a:r>
              <a:rPr lang="en-US" dirty="0"/>
              <a:t>;</a:t>
            </a:r>
          </a:p>
          <a:p>
            <a:r>
              <a:rPr lang="en-US" dirty="0"/>
              <a:t>	        </a:t>
            </a:r>
            <a:r>
              <a:rPr lang="en-US" dirty="0" err="1"/>
              <a:t>bubbleSort</a:t>
            </a:r>
            <a:r>
              <a:rPr lang="en-US" dirty="0"/>
              <a:t>(</a:t>
            </a:r>
            <a:r>
              <a:rPr lang="en-US" dirty="0" err="1"/>
              <a:t>arr</a:t>
            </a:r>
            <a:r>
              <a:rPr lang="en-US" dirty="0"/>
              <a:t>, n);</a:t>
            </a:r>
          </a:p>
          <a:p>
            <a:r>
              <a:rPr lang="en-US" dirty="0"/>
              <a:t>	        </a:t>
            </a:r>
            <a:r>
              <a:rPr lang="en-US" dirty="0" err="1"/>
              <a:t>System.out.println</a:t>
            </a:r>
            <a:r>
              <a:rPr lang="en-US" dirty="0"/>
              <a:t>("Sorted array: ");</a:t>
            </a:r>
          </a:p>
          <a:p>
            <a:r>
              <a:rPr lang="en-US" dirty="0"/>
              <a:t>	        </a:t>
            </a:r>
            <a:r>
              <a:rPr lang="en-US" dirty="0" err="1"/>
              <a:t>printArray</a:t>
            </a:r>
            <a:r>
              <a:rPr lang="en-US" dirty="0"/>
              <a:t>(</a:t>
            </a:r>
            <a:r>
              <a:rPr lang="en-US" dirty="0" err="1"/>
              <a:t>arr</a:t>
            </a:r>
            <a:r>
              <a:rPr lang="en-US" dirty="0"/>
              <a:t>, n);</a:t>
            </a:r>
          </a:p>
          <a:p>
            <a:r>
              <a:rPr lang="en-US" dirty="0"/>
              <a:t>	</a:t>
            </a:r>
            <a:r>
              <a:rPr lang="en-US" dirty="0" smtClean="0"/>
              <a:t>}</a:t>
            </a:r>
          </a:p>
          <a:p>
            <a:endParaRPr lang="en-US" dirty="0" smtClean="0"/>
          </a:p>
          <a:p>
            <a:r>
              <a:rPr lang="en-US" dirty="0" smtClean="0"/>
              <a:t>	</a:t>
            </a:r>
            <a:endParaRPr lang="en-US" dirty="0"/>
          </a:p>
        </p:txBody>
      </p:sp>
      <p:sp>
        <p:nvSpPr>
          <p:cNvPr id="6" name="Rectangle 5"/>
          <p:cNvSpPr/>
          <p:nvPr/>
        </p:nvSpPr>
        <p:spPr>
          <a:xfrm>
            <a:off x="5806391" y="2333685"/>
            <a:ext cx="6096000" cy="4524315"/>
          </a:xfrm>
          <a:prstGeom prst="rect">
            <a:avLst/>
          </a:prstGeom>
        </p:spPr>
        <p:txBody>
          <a:bodyPr>
            <a:spAutoFit/>
          </a:bodyPr>
          <a:lstStyle/>
          <a:p>
            <a:r>
              <a:rPr lang="en-US" dirty="0" smtClean="0"/>
              <a:t> </a:t>
            </a:r>
            <a:endParaRPr lang="en-US" dirty="0"/>
          </a:p>
          <a:p>
            <a:r>
              <a:rPr lang="en-US" dirty="0"/>
              <a:t>            // If no two elements were</a:t>
            </a:r>
          </a:p>
          <a:p>
            <a:r>
              <a:rPr lang="en-US" dirty="0"/>
              <a:t>            // swapped by inner loop, then break</a:t>
            </a:r>
          </a:p>
          <a:p>
            <a:r>
              <a:rPr lang="en-US" dirty="0"/>
              <a:t>            if (swapped == false)</a:t>
            </a:r>
          </a:p>
          <a:p>
            <a:r>
              <a:rPr lang="en-US" dirty="0"/>
              <a:t>                break;</a:t>
            </a:r>
          </a:p>
          <a:p>
            <a:r>
              <a:rPr lang="en-US" dirty="0"/>
              <a:t>        }</a:t>
            </a:r>
          </a:p>
          <a:p>
            <a:r>
              <a:rPr lang="en-US" dirty="0"/>
              <a:t>    }</a:t>
            </a:r>
          </a:p>
          <a:p>
            <a:r>
              <a:rPr lang="en-US" dirty="0"/>
              <a:t>	// Function to print an array</a:t>
            </a:r>
          </a:p>
          <a:p>
            <a:r>
              <a:rPr lang="en-US" dirty="0"/>
              <a:t>    static void </a:t>
            </a:r>
            <a:r>
              <a:rPr lang="en-US" dirty="0" err="1"/>
              <a:t>printArray</a:t>
            </a:r>
            <a:r>
              <a:rPr lang="en-US" dirty="0"/>
              <a:t>(</a:t>
            </a:r>
            <a:r>
              <a:rPr lang="en-US" dirty="0" err="1"/>
              <a:t>int</a:t>
            </a:r>
            <a:r>
              <a:rPr lang="en-US" dirty="0"/>
              <a:t> </a:t>
            </a:r>
            <a:r>
              <a:rPr lang="en-US" dirty="0" err="1"/>
              <a:t>arr</a:t>
            </a:r>
            <a:r>
              <a:rPr lang="en-US" dirty="0"/>
              <a:t>[], </a:t>
            </a:r>
            <a:r>
              <a:rPr lang="en-US" dirty="0" err="1"/>
              <a:t>int</a:t>
            </a:r>
            <a:r>
              <a:rPr lang="en-US" dirty="0"/>
              <a:t> size)</a:t>
            </a:r>
          </a:p>
          <a:p>
            <a:r>
              <a:rPr lang="en-US" dirty="0"/>
              <a:t>    {</a:t>
            </a:r>
          </a:p>
          <a:p>
            <a:r>
              <a:rPr lang="en-US" dirty="0"/>
              <a:t>        </a:t>
            </a:r>
            <a:r>
              <a:rPr lang="en-US" dirty="0" err="1"/>
              <a:t>int</a:t>
            </a:r>
            <a:r>
              <a:rPr lang="en-US" dirty="0"/>
              <a:t> </a:t>
            </a:r>
            <a:r>
              <a:rPr lang="en-US" dirty="0" err="1"/>
              <a:t>i</a:t>
            </a:r>
            <a:r>
              <a:rPr lang="en-US" dirty="0"/>
              <a:t>;</a:t>
            </a:r>
          </a:p>
          <a:p>
            <a:r>
              <a:rPr lang="en-US" dirty="0"/>
              <a:t>        for (</a:t>
            </a:r>
            <a:r>
              <a:rPr lang="en-US" dirty="0" err="1"/>
              <a:t>i</a:t>
            </a:r>
            <a:r>
              <a:rPr lang="en-US" dirty="0"/>
              <a:t> = 0; </a:t>
            </a:r>
            <a:r>
              <a:rPr lang="en-US" dirty="0" err="1"/>
              <a:t>i</a:t>
            </a:r>
            <a:r>
              <a:rPr lang="en-US" dirty="0"/>
              <a:t> &lt; size; </a:t>
            </a:r>
            <a:r>
              <a:rPr lang="en-US" dirty="0" err="1"/>
              <a:t>i</a:t>
            </a:r>
            <a:r>
              <a:rPr lang="en-US" dirty="0"/>
              <a:t>++)</a:t>
            </a:r>
          </a:p>
          <a:p>
            <a:r>
              <a:rPr lang="en-US" dirty="0"/>
              <a:t>            </a:t>
            </a:r>
            <a:r>
              <a:rPr lang="en-US" dirty="0" err="1"/>
              <a:t>System.out.print</a:t>
            </a:r>
            <a:r>
              <a:rPr lang="en-US" dirty="0"/>
              <a:t>(</a:t>
            </a:r>
            <a:r>
              <a:rPr lang="en-US" dirty="0" err="1"/>
              <a:t>arr</a:t>
            </a:r>
            <a:r>
              <a:rPr lang="en-US" dirty="0"/>
              <a:t>[</a:t>
            </a:r>
            <a:r>
              <a:rPr lang="en-US" dirty="0" err="1"/>
              <a:t>i</a:t>
            </a:r>
            <a:r>
              <a:rPr lang="en-US" dirty="0"/>
              <a:t>] + " ");</a:t>
            </a:r>
          </a:p>
          <a:p>
            <a:r>
              <a:rPr lang="en-US" dirty="0"/>
              <a:t>        </a:t>
            </a:r>
            <a:r>
              <a:rPr lang="en-US" dirty="0" err="1"/>
              <a:t>System.out.println</a:t>
            </a:r>
            <a:r>
              <a:rPr lang="en-US" dirty="0"/>
              <a:t>();</a:t>
            </a:r>
          </a:p>
          <a:p>
            <a:r>
              <a:rPr lang="en-US" dirty="0"/>
              <a:t>    }</a:t>
            </a:r>
          </a:p>
          <a:p>
            <a:r>
              <a:rPr lang="en-US" dirty="0" smtClean="0"/>
              <a:t>}</a:t>
            </a:r>
            <a:endParaRPr lang="en-US" dirty="0"/>
          </a:p>
        </p:txBody>
      </p:sp>
      <p:sp>
        <p:nvSpPr>
          <p:cNvPr id="7" name="Rectangle 6"/>
          <p:cNvSpPr/>
          <p:nvPr/>
        </p:nvSpPr>
        <p:spPr>
          <a:xfrm>
            <a:off x="272192" y="3669664"/>
            <a:ext cx="4857158" cy="2862322"/>
          </a:xfrm>
          <a:prstGeom prst="rect">
            <a:avLst/>
          </a:prstGeom>
        </p:spPr>
        <p:txBody>
          <a:bodyPr wrap="square">
            <a:spAutoFit/>
          </a:bodyPr>
          <a:lstStyle/>
          <a:p>
            <a:r>
              <a:rPr lang="en-US" dirty="0"/>
              <a:t>// An optimized version of Bubble Sort</a:t>
            </a:r>
          </a:p>
          <a:p>
            <a:r>
              <a:rPr lang="en-US" dirty="0"/>
              <a:t>    static void </a:t>
            </a:r>
            <a:r>
              <a:rPr lang="en-US" dirty="0" err="1"/>
              <a:t>bubbleSort</a:t>
            </a:r>
            <a:r>
              <a:rPr lang="en-US" dirty="0"/>
              <a:t>(</a:t>
            </a:r>
            <a:r>
              <a:rPr lang="en-US" dirty="0" err="1"/>
              <a:t>int</a:t>
            </a:r>
            <a:r>
              <a:rPr lang="en-US" dirty="0"/>
              <a:t> </a:t>
            </a:r>
            <a:r>
              <a:rPr lang="en-US" dirty="0" err="1"/>
              <a:t>arr</a:t>
            </a:r>
            <a:r>
              <a:rPr lang="en-US" dirty="0"/>
              <a:t>[], </a:t>
            </a:r>
            <a:r>
              <a:rPr lang="en-US" dirty="0" err="1"/>
              <a:t>int</a:t>
            </a:r>
            <a:r>
              <a:rPr lang="en-US" dirty="0"/>
              <a:t> n)</a:t>
            </a:r>
          </a:p>
          <a:p>
            <a:r>
              <a:rPr lang="en-US" dirty="0"/>
              <a:t>    {</a:t>
            </a:r>
          </a:p>
          <a:p>
            <a:r>
              <a:rPr lang="en-US" dirty="0"/>
              <a:t>        </a:t>
            </a:r>
            <a:r>
              <a:rPr lang="en-US" dirty="0" err="1"/>
              <a:t>int</a:t>
            </a:r>
            <a:r>
              <a:rPr lang="en-US" dirty="0"/>
              <a:t> </a:t>
            </a:r>
            <a:r>
              <a:rPr lang="en-US" dirty="0" err="1"/>
              <a:t>i</a:t>
            </a:r>
            <a:r>
              <a:rPr lang="en-US" dirty="0"/>
              <a:t>, j, temp;</a:t>
            </a:r>
          </a:p>
          <a:p>
            <a:r>
              <a:rPr lang="en-US" dirty="0"/>
              <a:t>        </a:t>
            </a:r>
            <a:r>
              <a:rPr lang="en-US" dirty="0" err="1"/>
              <a:t>boolean</a:t>
            </a:r>
            <a:r>
              <a:rPr lang="en-US" dirty="0"/>
              <a:t> swapped;</a:t>
            </a:r>
          </a:p>
          <a:p>
            <a:r>
              <a:rPr lang="en-US" dirty="0"/>
              <a:t>        for (</a:t>
            </a:r>
            <a:r>
              <a:rPr lang="en-US" dirty="0" err="1"/>
              <a:t>i</a:t>
            </a:r>
            <a:r>
              <a:rPr lang="en-US" dirty="0"/>
              <a:t> = 0; </a:t>
            </a:r>
            <a:r>
              <a:rPr lang="en-US" dirty="0" err="1"/>
              <a:t>i</a:t>
            </a:r>
            <a:r>
              <a:rPr lang="en-US" dirty="0"/>
              <a:t> &lt; n - 1; </a:t>
            </a:r>
            <a:r>
              <a:rPr lang="en-US" dirty="0" err="1"/>
              <a:t>i</a:t>
            </a:r>
            <a:r>
              <a:rPr lang="en-US" dirty="0"/>
              <a:t>++) {</a:t>
            </a:r>
          </a:p>
          <a:p>
            <a:r>
              <a:rPr lang="en-US" dirty="0"/>
              <a:t>            swapped = false;</a:t>
            </a:r>
          </a:p>
          <a:p>
            <a:r>
              <a:rPr lang="en-US" dirty="0"/>
              <a:t>            for (j = 0; j &lt; n - </a:t>
            </a:r>
            <a:r>
              <a:rPr lang="en-US" dirty="0" err="1"/>
              <a:t>i</a:t>
            </a:r>
            <a:r>
              <a:rPr lang="en-US" dirty="0"/>
              <a:t> - 1; </a:t>
            </a:r>
            <a:r>
              <a:rPr lang="en-US" dirty="0" err="1"/>
              <a:t>j++</a:t>
            </a:r>
            <a:r>
              <a:rPr lang="en-US" dirty="0"/>
              <a:t>) {</a:t>
            </a:r>
          </a:p>
          <a:p>
            <a:r>
              <a:rPr lang="en-US" dirty="0"/>
              <a:t>                if (</a:t>
            </a:r>
            <a:r>
              <a:rPr lang="en-US" dirty="0" err="1"/>
              <a:t>arr</a:t>
            </a:r>
            <a:r>
              <a:rPr lang="en-US" dirty="0"/>
              <a:t>[j] &gt; </a:t>
            </a:r>
            <a:r>
              <a:rPr lang="en-US" dirty="0" err="1"/>
              <a:t>arr</a:t>
            </a:r>
            <a:r>
              <a:rPr lang="en-US" dirty="0"/>
              <a:t>[j + 1]) {</a:t>
            </a:r>
          </a:p>
          <a:p>
            <a:r>
              <a:rPr lang="en-US" dirty="0"/>
              <a:t>                     </a:t>
            </a:r>
          </a:p>
        </p:txBody>
      </p:sp>
      <p:sp>
        <p:nvSpPr>
          <p:cNvPr id="9" name="Rectangle 8"/>
          <p:cNvSpPr/>
          <p:nvPr/>
        </p:nvSpPr>
        <p:spPr>
          <a:xfrm>
            <a:off x="6296297" y="451073"/>
            <a:ext cx="4328160" cy="2031325"/>
          </a:xfrm>
          <a:prstGeom prst="rect">
            <a:avLst/>
          </a:prstGeom>
        </p:spPr>
        <p:txBody>
          <a:bodyPr wrap="square">
            <a:spAutoFit/>
          </a:bodyPr>
          <a:lstStyle/>
          <a:p>
            <a:r>
              <a:rPr lang="en-US" dirty="0"/>
              <a:t> // Swap </a:t>
            </a:r>
            <a:r>
              <a:rPr lang="en-US" dirty="0" err="1"/>
              <a:t>arr</a:t>
            </a:r>
            <a:r>
              <a:rPr lang="en-US" dirty="0"/>
              <a:t>[j] and </a:t>
            </a:r>
            <a:r>
              <a:rPr lang="en-US" dirty="0" err="1"/>
              <a:t>arr</a:t>
            </a:r>
            <a:r>
              <a:rPr lang="en-US" dirty="0"/>
              <a:t>[j+1]</a:t>
            </a:r>
          </a:p>
          <a:p>
            <a:r>
              <a:rPr lang="en-US" dirty="0"/>
              <a:t>                    temp = </a:t>
            </a:r>
            <a:r>
              <a:rPr lang="en-US" dirty="0" err="1"/>
              <a:t>arr</a:t>
            </a:r>
            <a:r>
              <a:rPr lang="en-US" dirty="0"/>
              <a:t>[j];</a:t>
            </a:r>
          </a:p>
          <a:p>
            <a:r>
              <a:rPr lang="en-US" dirty="0"/>
              <a:t>                    </a:t>
            </a:r>
            <a:r>
              <a:rPr lang="en-US" dirty="0" err="1"/>
              <a:t>arr</a:t>
            </a:r>
            <a:r>
              <a:rPr lang="en-US" dirty="0"/>
              <a:t>[j] = </a:t>
            </a:r>
            <a:r>
              <a:rPr lang="en-US" dirty="0" err="1"/>
              <a:t>arr</a:t>
            </a:r>
            <a:r>
              <a:rPr lang="en-US" dirty="0"/>
              <a:t>[j + 1];</a:t>
            </a:r>
          </a:p>
          <a:p>
            <a:r>
              <a:rPr lang="en-US" dirty="0"/>
              <a:t>                    </a:t>
            </a:r>
            <a:r>
              <a:rPr lang="en-US" dirty="0" err="1"/>
              <a:t>arr</a:t>
            </a:r>
            <a:r>
              <a:rPr lang="en-US" dirty="0"/>
              <a:t>[j + 1] = temp;</a:t>
            </a:r>
          </a:p>
          <a:p>
            <a:r>
              <a:rPr lang="en-US" dirty="0"/>
              <a:t>                    swapped = true;</a:t>
            </a:r>
          </a:p>
          <a:p>
            <a:r>
              <a:rPr lang="en-US" dirty="0"/>
              <a:t>                }</a:t>
            </a:r>
          </a:p>
          <a:p>
            <a:r>
              <a:rPr lang="en-US" dirty="0"/>
              <a:t>            }</a:t>
            </a:r>
          </a:p>
        </p:txBody>
      </p:sp>
    </p:spTree>
    <p:extLst>
      <p:ext uri="{BB962C8B-B14F-4D97-AF65-F5344CB8AC3E}">
        <p14:creationId xmlns:p14="http://schemas.microsoft.com/office/powerpoint/2010/main" val="2456311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610" y="152791"/>
            <a:ext cx="7909088" cy="523220"/>
          </a:xfrm>
          <a:prstGeom prst="rect">
            <a:avLst/>
          </a:prstGeom>
        </p:spPr>
        <p:txBody>
          <a:bodyPr wrap="none">
            <a:spAutoFit/>
          </a:bodyPr>
          <a:lstStyle/>
          <a:p>
            <a:r>
              <a:rPr lang="en-US" sz="2800" dirty="0"/>
              <a:t>Merge Sort – Data Structure and Algorithms Tutorials</a:t>
            </a:r>
          </a:p>
        </p:txBody>
      </p:sp>
      <p:sp>
        <p:nvSpPr>
          <p:cNvPr id="3" name="Rectangle 2"/>
          <p:cNvSpPr/>
          <p:nvPr/>
        </p:nvSpPr>
        <p:spPr>
          <a:xfrm>
            <a:off x="87086" y="847470"/>
            <a:ext cx="12104914" cy="1477328"/>
          </a:xfrm>
          <a:prstGeom prst="rect">
            <a:avLst/>
          </a:prstGeom>
        </p:spPr>
        <p:txBody>
          <a:bodyPr wrap="square">
            <a:spAutoFit/>
          </a:bodyPr>
          <a:lstStyle/>
          <a:p>
            <a:pPr algn="just"/>
            <a:r>
              <a:rPr lang="en-US" dirty="0"/>
              <a:t>Merge sort is defined as a sorting algorithm that works by dividing an array into smaller subarrays, sorting each subarray, and then merging the sorted subarrays back together to form the final sorted array.</a:t>
            </a:r>
          </a:p>
          <a:p>
            <a:pPr algn="just"/>
            <a:endParaRPr lang="en-US" dirty="0"/>
          </a:p>
          <a:p>
            <a:pPr algn="just"/>
            <a:r>
              <a:rPr lang="en-US" dirty="0"/>
              <a:t>In simple terms, we can say that the process of merge sort is to divide the array into two halves, sort each half, and then merge the sorted halves back together. This process is repeated until the entire array is sorted.</a:t>
            </a:r>
          </a:p>
        </p:txBody>
      </p:sp>
      <p:pic>
        <p:nvPicPr>
          <p:cNvPr id="4" name="Picture 3"/>
          <p:cNvPicPr>
            <a:picLocks noChangeAspect="1"/>
          </p:cNvPicPr>
          <p:nvPr/>
        </p:nvPicPr>
        <p:blipFill>
          <a:blip r:embed="rId2"/>
          <a:stretch>
            <a:fillRect/>
          </a:stretch>
        </p:blipFill>
        <p:spPr>
          <a:xfrm>
            <a:off x="1411877" y="2324798"/>
            <a:ext cx="8202386" cy="4258882"/>
          </a:xfrm>
          <a:prstGeom prst="rect">
            <a:avLst/>
          </a:prstGeom>
        </p:spPr>
      </p:pic>
    </p:spTree>
    <p:extLst>
      <p:ext uri="{BB962C8B-B14F-4D97-AF65-F5344CB8AC3E}">
        <p14:creationId xmlns:p14="http://schemas.microsoft.com/office/powerpoint/2010/main" val="2177436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7" y="894363"/>
            <a:ext cx="11782697" cy="2585323"/>
          </a:xfrm>
          <a:prstGeom prst="rect">
            <a:avLst/>
          </a:prstGeom>
        </p:spPr>
        <p:txBody>
          <a:bodyPr wrap="square">
            <a:spAutoFit/>
          </a:bodyPr>
          <a:lstStyle/>
          <a:p>
            <a:r>
              <a:rPr lang="en-US" dirty="0"/>
              <a:t>Lets consider an array </a:t>
            </a:r>
            <a:r>
              <a:rPr lang="en-US" dirty="0" err="1"/>
              <a:t>arr</a:t>
            </a:r>
            <a:r>
              <a:rPr lang="en-US" dirty="0"/>
              <a:t>[] = {38, 27, 43, 10}</a:t>
            </a:r>
          </a:p>
          <a:p>
            <a:endParaRPr lang="en-US" dirty="0"/>
          </a:p>
          <a:p>
            <a:r>
              <a:rPr lang="en-US" dirty="0"/>
              <a:t>These sorted subarrays are merged together, and we get bigger sorted subarrays.</a:t>
            </a:r>
          </a:p>
          <a:p>
            <a:r>
              <a:rPr lang="en-US" dirty="0"/>
              <a:t>This merging process is continued until the sorted array is built from the smaller subarrays.</a:t>
            </a:r>
          </a:p>
          <a:p>
            <a:r>
              <a:rPr lang="en-US" dirty="0"/>
              <a:t>Initially divide the array into two equal halves:</a:t>
            </a:r>
          </a:p>
          <a:p>
            <a:pPr algn="just"/>
            <a:r>
              <a:rPr lang="en-US" dirty="0"/>
              <a:t>These subarrays are further divided into two halves. Now they become array of unit length that can no longer be divided and array of unit length are always sorted.</a:t>
            </a:r>
          </a:p>
          <a:p>
            <a:r>
              <a:rPr lang="en-US" dirty="0"/>
              <a:t>The following diagram shows the complete merge sort process for an example array {38, 27, 43, 10}. </a:t>
            </a:r>
          </a:p>
          <a:p>
            <a:endParaRPr lang="en-US" dirty="0"/>
          </a:p>
        </p:txBody>
      </p:sp>
      <p:sp>
        <p:nvSpPr>
          <p:cNvPr id="3" name="Rectangle 2"/>
          <p:cNvSpPr/>
          <p:nvPr/>
        </p:nvSpPr>
        <p:spPr>
          <a:xfrm>
            <a:off x="2142610" y="178916"/>
            <a:ext cx="7909088" cy="523220"/>
          </a:xfrm>
          <a:prstGeom prst="rect">
            <a:avLst/>
          </a:prstGeom>
        </p:spPr>
        <p:txBody>
          <a:bodyPr wrap="none">
            <a:spAutoFit/>
          </a:bodyPr>
          <a:lstStyle/>
          <a:p>
            <a:r>
              <a:rPr lang="en-US" sz="2800" dirty="0"/>
              <a:t>Merge Sort – Data Structure and Algorithms Tutorials</a:t>
            </a:r>
          </a:p>
        </p:txBody>
      </p:sp>
    </p:spTree>
    <p:extLst>
      <p:ext uri="{BB962C8B-B14F-4D97-AF65-F5344CB8AC3E}">
        <p14:creationId xmlns:p14="http://schemas.microsoft.com/office/powerpoint/2010/main" val="1651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8971" y="430802"/>
            <a:ext cx="6096000" cy="5909310"/>
          </a:xfrm>
          <a:prstGeom prst="rect">
            <a:avLst/>
          </a:prstGeom>
        </p:spPr>
        <p:txBody>
          <a:bodyPr>
            <a:spAutoFit/>
          </a:bodyPr>
          <a:lstStyle/>
          <a:p>
            <a:r>
              <a:rPr lang="en-US" dirty="0"/>
              <a:t>import java.io.*;</a:t>
            </a:r>
          </a:p>
          <a:p>
            <a:r>
              <a:rPr lang="en-US" dirty="0"/>
              <a:t>public class </a:t>
            </a:r>
            <a:r>
              <a:rPr lang="en-US" dirty="0" err="1"/>
              <a:t>MergeSort</a:t>
            </a:r>
            <a:r>
              <a:rPr lang="en-US" dirty="0"/>
              <a:t> {</a:t>
            </a:r>
          </a:p>
          <a:p>
            <a:r>
              <a:rPr lang="en-US" dirty="0"/>
              <a:t> </a:t>
            </a:r>
          </a:p>
          <a:p>
            <a:r>
              <a:rPr lang="en-US" dirty="0"/>
              <a:t>    // Merges two subarrays of </a:t>
            </a:r>
            <a:r>
              <a:rPr lang="en-US" dirty="0" err="1"/>
              <a:t>arr</a:t>
            </a:r>
            <a:r>
              <a:rPr lang="en-US" dirty="0"/>
              <a:t>[].</a:t>
            </a:r>
          </a:p>
          <a:p>
            <a:r>
              <a:rPr lang="en-US" dirty="0"/>
              <a:t>    // First subarray is </a:t>
            </a:r>
            <a:r>
              <a:rPr lang="en-US" dirty="0" err="1"/>
              <a:t>arr</a:t>
            </a:r>
            <a:r>
              <a:rPr lang="en-US" dirty="0"/>
              <a:t>[</a:t>
            </a:r>
            <a:r>
              <a:rPr lang="en-US" dirty="0" err="1"/>
              <a:t>l..m</a:t>
            </a:r>
            <a:r>
              <a:rPr lang="en-US" dirty="0"/>
              <a:t>]</a:t>
            </a:r>
          </a:p>
          <a:p>
            <a:r>
              <a:rPr lang="en-US" dirty="0"/>
              <a:t>    // Second subarray is </a:t>
            </a:r>
            <a:r>
              <a:rPr lang="en-US" dirty="0" err="1"/>
              <a:t>arr</a:t>
            </a:r>
            <a:r>
              <a:rPr lang="en-US" dirty="0"/>
              <a:t>[m+1..r]</a:t>
            </a:r>
          </a:p>
          <a:p>
            <a:r>
              <a:rPr lang="en-US" dirty="0"/>
              <a:t>    void merge(</a:t>
            </a:r>
            <a:r>
              <a:rPr lang="en-US" dirty="0" err="1"/>
              <a:t>int</a:t>
            </a:r>
            <a:r>
              <a:rPr lang="en-US" dirty="0"/>
              <a:t> </a:t>
            </a:r>
            <a:r>
              <a:rPr lang="en-US" dirty="0" err="1"/>
              <a:t>arr</a:t>
            </a:r>
            <a:r>
              <a:rPr lang="en-US" dirty="0"/>
              <a:t>[], </a:t>
            </a:r>
            <a:r>
              <a:rPr lang="en-US" dirty="0" err="1"/>
              <a:t>int</a:t>
            </a:r>
            <a:r>
              <a:rPr lang="en-US" dirty="0"/>
              <a:t> l, </a:t>
            </a:r>
            <a:r>
              <a:rPr lang="en-US" dirty="0" err="1"/>
              <a:t>int</a:t>
            </a:r>
            <a:r>
              <a:rPr lang="en-US" dirty="0"/>
              <a:t> m, </a:t>
            </a:r>
            <a:r>
              <a:rPr lang="en-US" dirty="0" err="1"/>
              <a:t>int</a:t>
            </a:r>
            <a:r>
              <a:rPr lang="en-US" dirty="0"/>
              <a:t> r)</a:t>
            </a:r>
          </a:p>
          <a:p>
            <a:r>
              <a:rPr lang="en-US" dirty="0"/>
              <a:t>    {</a:t>
            </a:r>
          </a:p>
          <a:p>
            <a:r>
              <a:rPr lang="en-US" dirty="0"/>
              <a:t>        // Find sizes of two subarrays to be merged</a:t>
            </a:r>
          </a:p>
          <a:p>
            <a:r>
              <a:rPr lang="en-US" dirty="0"/>
              <a:t>        </a:t>
            </a:r>
            <a:r>
              <a:rPr lang="en-US" dirty="0" err="1"/>
              <a:t>int</a:t>
            </a:r>
            <a:r>
              <a:rPr lang="en-US" dirty="0"/>
              <a:t> n1 = m - l + 1;</a:t>
            </a:r>
          </a:p>
          <a:p>
            <a:r>
              <a:rPr lang="en-US" dirty="0"/>
              <a:t>        </a:t>
            </a:r>
            <a:r>
              <a:rPr lang="en-US" dirty="0" err="1"/>
              <a:t>int</a:t>
            </a:r>
            <a:r>
              <a:rPr lang="en-US" dirty="0"/>
              <a:t> n2 = r - m;</a:t>
            </a:r>
          </a:p>
          <a:p>
            <a:r>
              <a:rPr lang="en-US" dirty="0"/>
              <a:t> </a:t>
            </a:r>
          </a:p>
          <a:p>
            <a:r>
              <a:rPr lang="en-US" dirty="0"/>
              <a:t>        // Create temp arrays</a:t>
            </a:r>
          </a:p>
          <a:p>
            <a:r>
              <a:rPr lang="en-US" dirty="0"/>
              <a:t>        </a:t>
            </a:r>
            <a:r>
              <a:rPr lang="en-US" dirty="0" err="1"/>
              <a:t>int</a:t>
            </a:r>
            <a:r>
              <a:rPr lang="en-US" dirty="0"/>
              <a:t> L[] = new </a:t>
            </a:r>
            <a:r>
              <a:rPr lang="en-US" dirty="0" err="1"/>
              <a:t>int</a:t>
            </a:r>
            <a:r>
              <a:rPr lang="en-US" dirty="0"/>
              <a:t>[n1];</a:t>
            </a:r>
          </a:p>
          <a:p>
            <a:r>
              <a:rPr lang="en-US" dirty="0"/>
              <a:t>        </a:t>
            </a:r>
            <a:r>
              <a:rPr lang="en-US" dirty="0" err="1"/>
              <a:t>int</a:t>
            </a:r>
            <a:r>
              <a:rPr lang="en-US" dirty="0"/>
              <a:t> R[] = new </a:t>
            </a:r>
            <a:r>
              <a:rPr lang="en-US" dirty="0" err="1"/>
              <a:t>int</a:t>
            </a:r>
            <a:r>
              <a:rPr lang="en-US" dirty="0"/>
              <a:t>[n2];</a:t>
            </a:r>
          </a:p>
          <a:p>
            <a:r>
              <a:rPr lang="en-US" dirty="0"/>
              <a:t> </a:t>
            </a:r>
          </a:p>
          <a:p>
            <a:r>
              <a:rPr lang="en-US" dirty="0"/>
              <a:t>        // Copy data to temp arrays</a:t>
            </a:r>
          </a:p>
          <a:p>
            <a:r>
              <a:rPr lang="en-US" dirty="0"/>
              <a:t>        for (</a:t>
            </a:r>
            <a:r>
              <a:rPr lang="en-US" dirty="0" err="1"/>
              <a:t>int</a:t>
            </a:r>
            <a:r>
              <a:rPr lang="en-US" dirty="0"/>
              <a:t> </a:t>
            </a:r>
            <a:r>
              <a:rPr lang="en-US" dirty="0" err="1"/>
              <a:t>i</a:t>
            </a:r>
            <a:r>
              <a:rPr lang="en-US" dirty="0"/>
              <a:t> = 0; </a:t>
            </a:r>
            <a:r>
              <a:rPr lang="en-US" dirty="0" err="1"/>
              <a:t>i</a:t>
            </a:r>
            <a:r>
              <a:rPr lang="en-US" dirty="0"/>
              <a:t> &lt; n1; ++</a:t>
            </a:r>
            <a:r>
              <a:rPr lang="en-US" dirty="0" err="1"/>
              <a:t>i</a:t>
            </a:r>
            <a:r>
              <a:rPr lang="en-US" dirty="0"/>
              <a:t>)</a:t>
            </a:r>
          </a:p>
          <a:p>
            <a:r>
              <a:rPr lang="en-US" dirty="0"/>
              <a:t>            L[</a:t>
            </a:r>
            <a:r>
              <a:rPr lang="en-US" dirty="0" err="1"/>
              <a:t>i</a:t>
            </a:r>
            <a:r>
              <a:rPr lang="en-US" dirty="0"/>
              <a:t>] = </a:t>
            </a:r>
            <a:r>
              <a:rPr lang="en-US" dirty="0" err="1"/>
              <a:t>arr</a:t>
            </a:r>
            <a:r>
              <a:rPr lang="en-US" dirty="0"/>
              <a:t>[l + </a:t>
            </a:r>
            <a:r>
              <a:rPr lang="en-US" dirty="0" err="1"/>
              <a:t>i</a:t>
            </a:r>
            <a:r>
              <a:rPr lang="en-US" dirty="0"/>
              <a:t>];</a:t>
            </a:r>
          </a:p>
          <a:p>
            <a:r>
              <a:rPr lang="en-US" dirty="0"/>
              <a:t>        for (</a:t>
            </a:r>
            <a:r>
              <a:rPr lang="en-US" dirty="0" err="1"/>
              <a:t>int</a:t>
            </a:r>
            <a:r>
              <a:rPr lang="en-US" dirty="0"/>
              <a:t> j = 0; j &lt; n2; ++j)</a:t>
            </a:r>
          </a:p>
          <a:p>
            <a:r>
              <a:rPr lang="en-US" dirty="0"/>
              <a:t>            R[j] = </a:t>
            </a:r>
            <a:r>
              <a:rPr lang="en-US" dirty="0" err="1"/>
              <a:t>arr</a:t>
            </a:r>
            <a:r>
              <a:rPr lang="en-US" dirty="0"/>
              <a:t>[m + 1 + j];</a:t>
            </a:r>
          </a:p>
        </p:txBody>
      </p:sp>
      <p:sp>
        <p:nvSpPr>
          <p:cNvPr id="4" name="Rectangle 3"/>
          <p:cNvSpPr/>
          <p:nvPr/>
        </p:nvSpPr>
        <p:spPr>
          <a:xfrm>
            <a:off x="5712823" y="112773"/>
            <a:ext cx="6096000" cy="7294305"/>
          </a:xfrm>
          <a:prstGeom prst="rect">
            <a:avLst/>
          </a:prstGeom>
        </p:spPr>
        <p:txBody>
          <a:bodyPr>
            <a:spAutoFit/>
          </a:bodyPr>
          <a:lstStyle/>
          <a:p>
            <a:r>
              <a:rPr lang="en-US" dirty="0"/>
              <a:t>// Merge the temp arrays</a:t>
            </a:r>
          </a:p>
          <a:p>
            <a:r>
              <a:rPr lang="en-US" dirty="0"/>
              <a:t> </a:t>
            </a:r>
          </a:p>
          <a:p>
            <a:r>
              <a:rPr lang="en-US" dirty="0"/>
              <a:t>        // Initial indices of first and second subarrays</a:t>
            </a:r>
          </a:p>
          <a:p>
            <a:r>
              <a:rPr lang="en-US" dirty="0"/>
              <a:t>        </a:t>
            </a:r>
            <a:r>
              <a:rPr lang="en-US" dirty="0" err="1"/>
              <a:t>int</a:t>
            </a:r>
            <a:r>
              <a:rPr lang="en-US" dirty="0"/>
              <a:t> </a:t>
            </a:r>
            <a:r>
              <a:rPr lang="en-US" dirty="0" err="1"/>
              <a:t>i</a:t>
            </a:r>
            <a:r>
              <a:rPr lang="en-US" dirty="0"/>
              <a:t> = 0, j = 0;</a:t>
            </a:r>
          </a:p>
          <a:p>
            <a:r>
              <a:rPr lang="en-US" dirty="0"/>
              <a:t> </a:t>
            </a:r>
          </a:p>
          <a:p>
            <a:r>
              <a:rPr lang="en-US" dirty="0"/>
              <a:t>        // Initial index of merged subarray array</a:t>
            </a:r>
          </a:p>
          <a:p>
            <a:r>
              <a:rPr lang="en-US" dirty="0"/>
              <a:t>        </a:t>
            </a:r>
            <a:r>
              <a:rPr lang="en-US" dirty="0" err="1"/>
              <a:t>int</a:t>
            </a:r>
            <a:r>
              <a:rPr lang="en-US" dirty="0"/>
              <a:t> k = l;</a:t>
            </a:r>
          </a:p>
          <a:p>
            <a:r>
              <a:rPr lang="en-US" dirty="0"/>
              <a:t>        while (</a:t>
            </a:r>
            <a:r>
              <a:rPr lang="en-US" dirty="0" err="1"/>
              <a:t>i</a:t>
            </a:r>
            <a:r>
              <a:rPr lang="en-US" dirty="0"/>
              <a:t> &lt; n1 &amp;&amp; j &lt; n2) {</a:t>
            </a:r>
          </a:p>
          <a:p>
            <a:r>
              <a:rPr lang="en-US" dirty="0"/>
              <a:t>            if (L[</a:t>
            </a:r>
            <a:r>
              <a:rPr lang="en-US" dirty="0" err="1"/>
              <a:t>i</a:t>
            </a:r>
            <a:r>
              <a:rPr lang="en-US" dirty="0"/>
              <a:t>] &lt;= R[j]) {</a:t>
            </a:r>
          </a:p>
          <a:p>
            <a:r>
              <a:rPr lang="en-US" dirty="0"/>
              <a:t>                </a:t>
            </a:r>
            <a:r>
              <a:rPr lang="en-US" dirty="0" err="1"/>
              <a:t>arr</a:t>
            </a:r>
            <a:r>
              <a:rPr lang="en-US" dirty="0"/>
              <a:t>[k] = L[</a:t>
            </a:r>
            <a:r>
              <a:rPr lang="en-US" dirty="0" err="1"/>
              <a:t>i</a:t>
            </a:r>
            <a:r>
              <a:rPr lang="en-US" dirty="0"/>
              <a:t>];</a:t>
            </a:r>
          </a:p>
          <a:p>
            <a:r>
              <a:rPr lang="en-US" dirty="0"/>
              <a:t>                </a:t>
            </a:r>
            <a:r>
              <a:rPr lang="en-US" dirty="0" err="1"/>
              <a:t>i</a:t>
            </a:r>
            <a:r>
              <a:rPr lang="en-US" dirty="0"/>
              <a:t>++;</a:t>
            </a:r>
          </a:p>
          <a:p>
            <a:r>
              <a:rPr lang="en-US" dirty="0"/>
              <a:t>            }</a:t>
            </a:r>
          </a:p>
          <a:p>
            <a:r>
              <a:rPr lang="en-US" dirty="0"/>
              <a:t>            else {</a:t>
            </a:r>
          </a:p>
          <a:p>
            <a:r>
              <a:rPr lang="en-US" dirty="0"/>
              <a:t>                </a:t>
            </a:r>
            <a:r>
              <a:rPr lang="en-US" dirty="0" err="1"/>
              <a:t>arr</a:t>
            </a:r>
            <a:r>
              <a:rPr lang="en-US" dirty="0"/>
              <a:t>[k] = R[j];</a:t>
            </a:r>
          </a:p>
          <a:p>
            <a:r>
              <a:rPr lang="en-US" dirty="0"/>
              <a:t>                </a:t>
            </a:r>
            <a:r>
              <a:rPr lang="en-US" dirty="0" err="1"/>
              <a:t>j++</a:t>
            </a:r>
            <a:r>
              <a:rPr lang="en-US" dirty="0"/>
              <a:t>;</a:t>
            </a:r>
          </a:p>
          <a:p>
            <a:r>
              <a:rPr lang="en-US" dirty="0"/>
              <a:t>            }</a:t>
            </a:r>
          </a:p>
          <a:p>
            <a:r>
              <a:rPr lang="en-US" dirty="0"/>
              <a:t>            k++;</a:t>
            </a:r>
          </a:p>
          <a:p>
            <a:r>
              <a:rPr lang="en-US" dirty="0"/>
              <a:t>        }</a:t>
            </a:r>
          </a:p>
          <a:p>
            <a:r>
              <a:rPr lang="en-US" dirty="0"/>
              <a:t> </a:t>
            </a:r>
            <a:r>
              <a:rPr lang="en-US" dirty="0" smtClean="0"/>
              <a:t>        </a:t>
            </a:r>
            <a:r>
              <a:rPr lang="en-US" dirty="0"/>
              <a:t>// Copy remaining elements of L[] if any</a:t>
            </a:r>
          </a:p>
          <a:p>
            <a:r>
              <a:rPr lang="en-US" dirty="0"/>
              <a:t>        while (</a:t>
            </a:r>
            <a:r>
              <a:rPr lang="en-US" dirty="0" err="1"/>
              <a:t>i</a:t>
            </a:r>
            <a:r>
              <a:rPr lang="en-US" dirty="0"/>
              <a:t> &lt; n1) {</a:t>
            </a:r>
          </a:p>
          <a:p>
            <a:r>
              <a:rPr lang="en-US" dirty="0"/>
              <a:t>            </a:t>
            </a:r>
            <a:r>
              <a:rPr lang="en-US" dirty="0" err="1"/>
              <a:t>arr</a:t>
            </a:r>
            <a:r>
              <a:rPr lang="en-US" dirty="0"/>
              <a:t>[k] = L[</a:t>
            </a:r>
            <a:r>
              <a:rPr lang="en-US" dirty="0" err="1"/>
              <a:t>i</a:t>
            </a:r>
            <a:r>
              <a:rPr lang="en-US" dirty="0"/>
              <a:t>];</a:t>
            </a:r>
          </a:p>
          <a:p>
            <a:r>
              <a:rPr lang="en-US" dirty="0"/>
              <a:t>            </a:t>
            </a:r>
            <a:r>
              <a:rPr lang="en-US" dirty="0" err="1"/>
              <a:t>i</a:t>
            </a:r>
            <a:r>
              <a:rPr lang="en-US" dirty="0"/>
              <a:t>++;</a:t>
            </a:r>
          </a:p>
          <a:p>
            <a:r>
              <a:rPr lang="en-US" dirty="0"/>
              <a:t>            k++;</a:t>
            </a:r>
          </a:p>
          <a:p>
            <a:r>
              <a:rPr lang="en-US" dirty="0"/>
              <a:t>        }</a:t>
            </a:r>
          </a:p>
          <a:p>
            <a:r>
              <a:rPr lang="en-US" dirty="0"/>
              <a:t> </a:t>
            </a:r>
          </a:p>
        </p:txBody>
      </p:sp>
      <p:sp>
        <p:nvSpPr>
          <p:cNvPr id="5" name="Rectangle 4"/>
          <p:cNvSpPr/>
          <p:nvPr/>
        </p:nvSpPr>
        <p:spPr>
          <a:xfrm>
            <a:off x="322217" y="121482"/>
            <a:ext cx="4702249" cy="338554"/>
          </a:xfrm>
          <a:prstGeom prst="rect">
            <a:avLst/>
          </a:prstGeom>
        </p:spPr>
        <p:txBody>
          <a:bodyPr wrap="none">
            <a:spAutoFit/>
          </a:bodyPr>
          <a:lstStyle/>
          <a:p>
            <a:r>
              <a:rPr lang="en-US" sz="1600" b="1" dirty="0"/>
              <a:t>Merge Sort – Data Structure and Algorithms Tutorials</a:t>
            </a:r>
          </a:p>
        </p:txBody>
      </p:sp>
    </p:spTree>
    <p:extLst>
      <p:ext uri="{BB962C8B-B14F-4D97-AF65-F5344CB8AC3E}">
        <p14:creationId xmlns:p14="http://schemas.microsoft.com/office/powerpoint/2010/main" val="3339910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8" y="0"/>
            <a:ext cx="4528456" cy="6740307"/>
          </a:xfrm>
          <a:prstGeom prst="rect">
            <a:avLst/>
          </a:prstGeom>
        </p:spPr>
        <p:txBody>
          <a:bodyPr wrap="square">
            <a:spAutoFit/>
          </a:bodyPr>
          <a:lstStyle/>
          <a:p>
            <a:r>
              <a:rPr lang="en-US" dirty="0"/>
              <a:t> // Copy remaining elements of R[] if any</a:t>
            </a:r>
          </a:p>
          <a:p>
            <a:r>
              <a:rPr lang="en-US" dirty="0"/>
              <a:t>        while (j &lt; n2) {</a:t>
            </a:r>
          </a:p>
          <a:p>
            <a:r>
              <a:rPr lang="en-US" dirty="0"/>
              <a:t>            </a:t>
            </a:r>
            <a:r>
              <a:rPr lang="en-US" dirty="0" err="1"/>
              <a:t>arr</a:t>
            </a:r>
            <a:r>
              <a:rPr lang="en-US" dirty="0"/>
              <a:t>[k] = R[j];</a:t>
            </a:r>
          </a:p>
          <a:p>
            <a:r>
              <a:rPr lang="en-US" dirty="0"/>
              <a:t>            </a:t>
            </a:r>
            <a:r>
              <a:rPr lang="en-US" dirty="0" err="1"/>
              <a:t>j++</a:t>
            </a:r>
            <a:r>
              <a:rPr lang="en-US" dirty="0"/>
              <a:t>;</a:t>
            </a:r>
          </a:p>
          <a:p>
            <a:r>
              <a:rPr lang="en-US" dirty="0"/>
              <a:t>            k++;</a:t>
            </a:r>
          </a:p>
          <a:p>
            <a:r>
              <a:rPr lang="en-US" dirty="0"/>
              <a:t>        }</a:t>
            </a:r>
          </a:p>
          <a:p>
            <a:r>
              <a:rPr lang="en-US" dirty="0"/>
              <a:t>    }</a:t>
            </a:r>
          </a:p>
          <a:p>
            <a:r>
              <a:rPr lang="en-US" dirty="0"/>
              <a:t> </a:t>
            </a:r>
            <a:r>
              <a:rPr lang="en-US" dirty="0" smtClean="0"/>
              <a:t>    </a:t>
            </a:r>
            <a:r>
              <a:rPr lang="en-US" dirty="0"/>
              <a:t>// Main function that sorts </a:t>
            </a:r>
            <a:r>
              <a:rPr lang="en-US" dirty="0" err="1"/>
              <a:t>arr</a:t>
            </a:r>
            <a:r>
              <a:rPr lang="en-US" dirty="0"/>
              <a:t>[</a:t>
            </a:r>
            <a:r>
              <a:rPr lang="en-US" dirty="0" err="1"/>
              <a:t>l..r</a:t>
            </a:r>
            <a:r>
              <a:rPr lang="en-US" dirty="0"/>
              <a:t>] using</a:t>
            </a:r>
          </a:p>
          <a:p>
            <a:r>
              <a:rPr lang="en-US" dirty="0"/>
              <a:t>    // merge()</a:t>
            </a:r>
          </a:p>
          <a:p>
            <a:r>
              <a:rPr lang="en-US" dirty="0"/>
              <a:t>    void sort(</a:t>
            </a:r>
            <a:r>
              <a:rPr lang="en-US" dirty="0" err="1"/>
              <a:t>int</a:t>
            </a:r>
            <a:r>
              <a:rPr lang="en-US" dirty="0"/>
              <a:t> </a:t>
            </a:r>
            <a:r>
              <a:rPr lang="en-US" dirty="0" err="1"/>
              <a:t>arr</a:t>
            </a:r>
            <a:r>
              <a:rPr lang="en-US" dirty="0"/>
              <a:t>[], </a:t>
            </a:r>
            <a:r>
              <a:rPr lang="en-US" dirty="0" err="1"/>
              <a:t>int</a:t>
            </a:r>
            <a:r>
              <a:rPr lang="en-US" dirty="0"/>
              <a:t> l, </a:t>
            </a:r>
            <a:r>
              <a:rPr lang="en-US" dirty="0" err="1"/>
              <a:t>int</a:t>
            </a:r>
            <a:r>
              <a:rPr lang="en-US" dirty="0"/>
              <a:t> r)</a:t>
            </a:r>
          </a:p>
          <a:p>
            <a:r>
              <a:rPr lang="en-US" dirty="0"/>
              <a:t>    {</a:t>
            </a:r>
          </a:p>
          <a:p>
            <a:r>
              <a:rPr lang="en-US" dirty="0"/>
              <a:t>        if (l &lt; r) {</a:t>
            </a:r>
          </a:p>
          <a:p>
            <a:r>
              <a:rPr lang="en-US" dirty="0"/>
              <a:t> </a:t>
            </a:r>
          </a:p>
          <a:p>
            <a:r>
              <a:rPr lang="en-US" dirty="0"/>
              <a:t>            // Find the middle point</a:t>
            </a:r>
          </a:p>
          <a:p>
            <a:r>
              <a:rPr lang="en-US" dirty="0"/>
              <a:t>            </a:t>
            </a:r>
            <a:r>
              <a:rPr lang="en-US" dirty="0" err="1"/>
              <a:t>int</a:t>
            </a:r>
            <a:r>
              <a:rPr lang="en-US" dirty="0"/>
              <a:t> m = l + (r - l) / 2;</a:t>
            </a:r>
          </a:p>
          <a:p>
            <a:r>
              <a:rPr lang="en-US" dirty="0"/>
              <a:t> </a:t>
            </a:r>
          </a:p>
          <a:p>
            <a:r>
              <a:rPr lang="en-US" dirty="0"/>
              <a:t>            // Sort first and second halves</a:t>
            </a:r>
          </a:p>
          <a:p>
            <a:r>
              <a:rPr lang="en-US" dirty="0"/>
              <a:t>            sort(</a:t>
            </a:r>
            <a:r>
              <a:rPr lang="en-US" dirty="0" err="1"/>
              <a:t>arr</a:t>
            </a:r>
            <a:r>
              <a:rPr lang="en-US" dirty="0"/>
              <a:t>, l, m);</a:t>
            </a:r>
          </a:p>
          <a:p>
            <a:r>
              <a:rPr lang="en-US" dirty="0"/>
              <a:t>            sort(</a:t>
            </a:r>
            <a:r>
              <a:rPr lang="en-US" dirty="0" err="1"/>
              <a:t>arr</a:t>
            </a:r>
            <a:r>
              <a:rPr lang="en-US" dirty="0"/>
              <a:t>, m + 1, r);</a:t>
            </a:r>
          </a:p>
          <a:p>
            <a:r>
              <a:rPr lang="en-US" dirty="0"/>
              <a:t> </a:t>
            </a:r>
          </a:p>
          <a:p>
            <a:r>
              <a:rPr lang="en-US" dirty="0"/>
              <a:t>            // Merge the sorted halves</a:t>
            </a:r>
          </a:p>
          <a:p>
            <a:r>
              <a:rPr lang="en-US" dirty="0"/>
              <a:t>            merge(</a:t>
            </a:r>
            <a:r>
              <a:rPr lang="en-US" dirty="0" err="1"/>
              <a:t>arr</a:t>
            </a:r>
            <a:r>
              <a:rPr lang="en-US" dirty="0"/>
              <a:t>, l, m, r);</a:t>
            </a:r>
          </a:p>
          <a:p>
            <a:r>
              <a:rPr lang="en-US" dirty="0"/>
              <a:t>        }</a:t>
            </a:r>
          </a:p>
          <a:p>
            <a:r>
              <a:rPr lang="en-US" dirty="0"/>
              <a:t>    }</a:t>
            </a:r>
          </a:p>
        </p:txBody>
      </p:sp>
      <p:sp>
        <p:nvSpPr>
          <p:cNvPr id="3" name="Rectangle 2"/>
          <p:cNvSpPr/>
          <p:nvPr/>
        </p:nvSpPr>
        <p:spPr>
          <a:xfrm>
            <a:off x="5590903" y="189475"/>
            <a:ext cx="6061166" cy="6740307"/>
          </a:xfrm>
          <a:prstGeom prst="rect">
            <a:avLst/>
          </a:prstGeom>
        </p:spPr>
        <p:txBody>
          <a:bodyPr wrap="square">
            <a:spAutoFit/>
          </a:bodyPr>
          <a:lstStyle/>
          <a:p>
            <a:r>
              <a:rPr lang="en-US" dirty="0"/>
              <a:t>// A utility function to print array of size n</a:t>
            </a:r>
          </a:p>
          <a:p>
            <a:r>
              <a:rPr lang="en-US" dirty="0"/>
              <a:t>    static void </a:t>
            </a:r>
            <a:r>
              <a:rPr lang="en-US" dirty="0" err="1"/>
              <a:t>printArray</a:t>
            </a:r>
            <a:r>
              <a:rPr lang="en-US" dirty="0"/>
              <a:t>(</a:t>
            </a:r>
            <a:r>
              <a:rPr lang="en-US" dirty="0" err="1"/>
              <a:t>int</a:t>
            </a:r>
            <a:r>
              <a:rPr lang="en-US" dirty="0"/>
              <a:t> </a:t>
            </a:r>
            <a:r>
              <a:rPr lang="en-US" dirty="0" err="1"/>
              <a:t>arr</a:t>
            </a:r>
            <a:r>
              <a:rPr lang="en-US" dirty="0"/>
              <a:t>[])</a:t>
            </a:r>
          </a:p>
          <a:p>
            <a:r>
              <a:rPr lang="en-US" dirty="0"/>
              <a:t>    {</a:t>
            </a:r>
          </a:p>
          <a:p>
            <a:r>
              <a:rPr lang="en-US" dirty="0"/>
              <a:t>        </a:t>
            </a:r>
            <a:r>
              <a:rPr lang="en-US" dirty="0" err="1"/>
              <a:t>int</a:t>
            </a:r>
            <a:r>
              <a:rPr lang="en-US" dirty="0"/>
              <a:t> n = </a:t>
            </a:r>
            <a:r>
              <a:rPr lang="en-US" dirty="0" err="1"/>
              <a:t>arr.length</a:t>
            </a:r>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a:t>
            </a:r>
          </a:p>
          <a:p>
            <a:r>
              <a:rPr lang="en-US" dirty="0"/>
              <a:t>            </a:t>
            </a:r>
            <a:r>
              <a:rPr lang="en-US" dirty="0" err="1"/>
              <a:t>System.out.print</a:t>
            </a:r>
            <a:r>
              <a:rPr lang="en-US" dirty="0"/>
              <a:t>(</a:t>
            </a:r>
            <a:r>
              <a:rPr lang="en-US" dirty="0" err="1"/>
              <a:t>arr</a:t>
            </a:r>
            <a:r>
              <a:rPr lang="en-US" dirty="0"/>
              <a:t>[</a:t>
            </a:r>
            <a:r>
              <a:rPr lang="en-US" dirty="0" err="1"/>
              <a:t>i</a:t>
            </a:r>
            <a:r>
              <a:rPr lang="en-US" dirty="0"/>
              <a:t>] + " ");</a:t>
            </a:r>
          </a:p>
          <a:p>
            <a:r>
              <a:rPr lang="en-US" dirty="0"/>
              <a:t>        </a:t>
            </a:r>
            <a:r>
              <a:rPr lang="en-US" dirty="0" err="1"/>
              <a:t>System.out.println</a:t>
            </a:r>
            <a:r>
              <a:rPr lang="en-US" dirty="0"/>
              <a:t>();</a:t>
            </a:r>
          </a:p>
          <a:p>
            <a:r>
              <a:rPr lang="en-US" dirty="0"/>
              <a:t>    }</a:t>
            </a:r>
          </a:p>
          <a:p>
            <a:r>
              <a:rPr lang="en-US" dirty="0"/>
              <a:t> </a:t>
            </a:r>
          </a:p>
          <a:p>
            <a:r>
              <a:rPr lang="en-US" dirty="0"/>
              <a:t>    // Driver code</a:t>
            </a:r>
          </a:p>
          <a:p>
            <a:r>
              <a:rPr lang="en-US" dirty="0"/>
              <a:t>    public static void main(String </a:t>
            </a:r>
            <a:r>
              <a:rPr lang="en-US" dirty="0" err="1"/>
              <a:t>args</a:t>
            </a:r>
            <a:r>
              <a:rPr lang="en-US" dirty="0"/>
              <a:t>[])</a:t>
            </a:r>
          </a:p>
          <a:p>
            <a:r>
              <a:rPr lang="en-US" dirty="0"/>
              <a:t>    {</a:t>
            </a:r>
          </a:p>
          <a:p>
            <a:r>
              <a:rPr lang="en-US" dirty="0"/>
              <a:t>        </a:t>
            </a:r>
            <a:r>
              <a:rPr lang="en-US" dirty="0" err="1"/>
              <a:t>int</a:t>
            </a:r>
            <a:r>
              <a:rPr lang="en-US" dirty="0"/>
              <a:t> </a:t>
            </a:r>
            <a:r>
              <a:rPr lang="en-US" dirty="0" err="1"/>
              <a:t>arr</a:t>
            </a:r>
            <a:r>
              <a:rPr lang="en-US" dirty="0"/>
              <a:t>[] = { 12, 11, 13, 5, 6, 7 };</a:t>
            </a:r>
          </a:p>
          <a:p>
            <a:r>
              <a:rPr lang="en-US" dirty="0"/>
              <a:t> </a:t>
            </a:r>
          </a:p>
          <a:p>
            <a:r>
              <a:rPr lang="en-US" dirty="0"/>
              <a:t>        </a:t>
            </a:r>
            <a:r>
              <a:rPr lang="en-US" dirty="0" err="1"/>
              <a:t>System.out.println</a:t>
            </a:r>
            <a:r>
              <a:rPr lang="en-US" dirty="0"/>
              <a:t>("Given array is");</a:t>
            </a:r>
          </a:p>
          <a:p>
            <a:r>
              <a:rPr lang="en-US" dirty="0"/>
              <a:t>        </a:t>
            </a:r>
            <a:r>
              <a:rPr lang="en-US" dirty="0" err="1"/>
              <a:t>printArray</a:t>
            </a:r>
            <a:r>
              <a:rPr lang="en-US" dirty="0"/>
              <a:t>(</a:t>
            </a:r>
            <a:r>
              <a:rPr lang="en-US" dirty="0" err="1"/>
              <a:t>arr</a:t>
            </a:r>
            <a:r>
              <a:rPr lang="en-US" dirty="0"/>
              <a:t>);</a:t>
            </a:r>
          </a:p>
          <a:p>
            <a:r>
              <a:rPr lang="en-US" dirty="0"/>
              <a:t> </a:t>
            </a:r>
          </a:p>
          <a:p>
            <a:r>
              <a:rPr lang="en-US" dirty="0"/>
              <a:t>        </a:t>
            </a:r>
            <a:r>
              <a:rPr lang="en-US" dirty="0" err="1"/>
              <a:t>MergeSort</a:t>
            </a:r>
            <a:r>
              <a:rPr lang="en-US" dirty="0"/>
              <a:t> </a:t>
            </a:r>
            <a:r>
              <a:rPr lang="en-US" dirty="0" err="1"/>
              <a:t>ob</a:t>
            </a:r>
            <a:r>
              <a:rPr lang="en-US" dirty="0"/>
              <a:t> = new </a:t>
            </a:r>
            <a:r>
              <a:rPr lang="en-US" dirty="0" err="1"/>
              <a:t>MergeSort</a:t>
            </a:r>
            <a:r>
              <a:rPr lang="en-US" dirty="0"/>
              <a:t>();</a:t>
            </a:r>
          </a:p>
          <a:p>
            <a:r>
              <a:rPr lang="en-US" dirty="0"/>
              <a:t>        </a:t>
            </a:r>
            <a:r>
              <a:rPr lang="en-US" dirty="0" err="1"/>
              <a:t>ob.sort</a:t>
            </a:r>
            <a:r>
              <a:rPr lang="en-US" dirty="0"/>
              <a:t>(</a:t>
            </a:r>
            <a:r>
              <a:rPr lang="en-US" dirty="0" err="1"/>
              <a:t>arr</a:t>
            </a:r>
            <a:r>
              <a:rPr lang="en-US" dirty="0"/>
              <a:t>, 0, </a:t>
            </a:r>
            <a:r>
              <a:rPr lang="en-US" dirty="0" err="1"/>
              <a:t>arr.length</a:t>
            </a:r>
            <a:r>
              <a:rPr lang="en-US" dirty="0"/>
              <a:t> - 1);</a:t>
            </a:r>
          </a:p>
          <a:p>
            <a:r>
              <a:rPr lang="en-US" dirty="0"/>
              <a:t> </a:t>
            </a:r>
          </a:p>
          <a:p>
            <a:r>
              <a:rPr lang="en-US" dirty="0"/>
              <a:t>        </a:t>
            </a:r>
            <a:r>
              <a:rPr lang="en-US" dirty="0" err="1"/>
              <a:t>System.out.println</a:t>
            </a:r>
            <a:r>
              <a:rPr lang="en-US" dirty="0"/>
              <a:t>("\</a:t>
            </a:r>
            <a:r>
              <a:rPr lang="en-US" dirty="0" err="1"/>
              <a:t>nSorted</a:t>
            </a:r>
            <a:r>
              <a:rPr lang="en-US" dirty="0"/>
              <a:t> array is");</a:t>
            </a:r>
          </a:p>
          <a:p>
            <a:r>
              <a:rPr lang="en-US" dirty="0"/>
              <a:t>        </a:t>
            </a:r>
            <a:r>
              <a:rPr lang="en-US" dirty="0" err="1"/>
              <a:t>printArray</a:t>
            </a:r>
            <a:r>
              <a:rPr lang="en-US" dirty="0"/>
              <a:t>(</a:t>
            </a:r>
            <a:r>
              <a:rPr lang="en-US" dirty="0" err="1"/>
              <a:t>arr</a:t>
            </a:r>
            <a:r>
              <a:rPr lang="en-US" dirty="0"/>
              <a:t>);</a:t>
            </a:r>
          </a:p>
          <a:p>
            <a:r>
              <a:rPr lang="en-US" dirty="0"/>
              <a:t>    }</a:t>
            </a:r>
          </a:p>
          <a:p>
            <a:r>
              <a:rPr lang="en-US" dirty="0"/>
              <a:t>}</a:t>
            </a:r>
          </a:p>
        </p:txBody>
      </p:sp>
    </p:spTree>
    <p:extLst>
      <p:ext uri="{BB962C8B-B14F-4D97-AF65-F5344CB8AC3E}">
        <p14:creationId xmlns:p14="http://schemas.microsoft.com/office/powerpoint/2010/main" val="3922006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1006" y="213751"/>
            <a:ext cx="6381875" cy="523220"/>
          </a:xfrm>
          <a:prstGeom prst="rect">
            <a:avLst/>
          </a:prstGeom>
        </p:spPr>
        <p:txBody>
          <a:bodyPr wrap="none">
            <a:spAutoFit/>
          </a:bodyPr>
          <a:lstStyle/>
          <a:p>
            <a:r>
              <a:rPr lang="en-US" sz="2800" b="1" dirty="0" err="1"/>
              <a:t>QuickSort</a:t>
            </a:r>
            <a:r>
              <a:rPr lang="en-US" sz="2800" b="1" dirty="0"/>
              <a:t> – Data Structure and Algorithm</a:t>
            </a:r>
          </a:p>
        </p:txBody>
      </p:sp>
      <p:sp>
        <p:nvSpPr>
          <p:cNvPr id="3" name="Rectangle 2"/>
          <p:cNvSpPr/>
          <p:nvPr/>
        </p:nvSpPr>
        <p:spPr>
          <a:xfrm>
            <a:off x="539931" y="834574"/>
            <a:ext cx="11146971" cy="646331"/>
          </a:xfrm>
          <a:prstGeom prst="rect">
            <a:avLst/>
          </a:prstGeom>
        </p:spPr>
        <p:txBody>
          <a:bodyPr wrap="square">
            <a:spAutoFit/>
          </a:bodyPr>
          <a:lstStyle/>
          <a:p>
            <a:pPr algn="just"/>
            <a:r>
              <a:rPr lang="en-US" dirty="0" err="1"/>
              <a:t>QuickSort</a:t>
            </a:r>
            <a:r>
              <a:rPr lang="en-US" dirty="0"/>
              <a:t> is a sorting algorithm based on the Divide and Conquer algorithm that picks an element as a pivot and partitions the given array around the picked pivot by placing the pivot in its correct position in the sorted array.</a:t>
            </a:r>
          </a:p>
        </p:txBody>
      </p:sp>
      <p:sp>
        <p:nvSpPr>
          <p:cNvPr id="4" name="Rectangle 3"/>
          <p:cNvSpPr/>
          <p:nvPr/>
        </p:nvSpPr>
        <p:spPr>
          <a:xfrm>
            <a:off x="348342" y="1736582"/>
            <a:ext cx="11338559" cy="2031325"/>
          </a:xfrm>
          <a:prstGeom prst="rect">
            <a:avLst/>
          </a:prstGeom>
        </p:spPr>
        <p:txBody>
          <a:bodyPr wrap="square">
            <a:spAutoFit/>
          </a:bodyPr>
          <a:lstStyle/>
          <a:p>
            <a:r>
              <a:rPr lang="en-US" dirty="0"/>
              <a:t>How does </a:t>
            </a:r>
            <a:r>
              <a:rPr lang="en-US" dirty="0" err="1"/>
              <a:t>QuickSort</a:t>
            </a:r>
            <a:r>
              <a:rPr lang="en-US" dirty="0"/>
              <a:t> work?</a:t>
            </a:r>
          </a:p>
          <a:p>
            <a:r>
              <a:rPr lang="en-US" dirty="0"/>
              <a:t>The key process in </a:t>
            </a:r>
            <a:r>
              <a:rPr lang="en-US" dirty="0" err="1"/>
              <a:t>quickSort</a:t>
            </a:r>
            <a:r>
              <a:rPr lang="en-US" dirty="0"/>
              <a:t> is a partition(). The target of partitions is to place the pivot (any element can be chosen to be a pivot) at its correct position in the sorted array and put all smaller elements to the left of the pivot, and all greater elements to the right of the pivot.</a:t>
            </a:r>
          </a:p>
          <a:p>
            <a:endParaRPr lang="en-US" dirty="0"/>
          </a:p>
          <a:p>
            <a:r>
              <a:rPr lang="en-US" dirty="0"/>
              <a:t>Partition is done recursively on each side of the pivot after the pivot is placed in its correct position and this finally sorts the array.</a:t>
            </a:r>
          </a:p>
        </p:txBody>
      </p:sp>
      <p:pic>
        <p:nvPicPr>
          <p:cNvPr id="5" name="Picture 4"/>
          <p:cNvPicPr>
            <a:picLocks noChangeAspect="1"/>
          </p:cNvPicPr>
          <p:nvPr/>
        </p:nvPicPr>
        <p:blipFill>
          <a:blip r:embed="rId2"/>
          <a:stretch>
            <a:fillRect/>
          </a:stretch>
        </p:blipFill>
        <p:spPr>
          <a:xfrm>
            <a:off x="3157265" y="3432265"/>
            <a:ext cx="6696075" cy="2971800"/>
          </a:xfrm>
          <a:prstGeom prst="rect">
            <a:avLst/>
          </a:prstGeom>
        </p:spPr>
      </p:pic>
    </p:spTree>
    <p:extLst>
      <p:ext uri="{BB962C8B-B14F-4D97-AF65-F5344CB8AC3E}">
        <p14:creationId xmlns:p14="http://schemas.microsoft.com/office/powerpoint/2010/main" val="3601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5104" y="84680"/>
            <a:ext cx="6122382" cy="707886"/>
          </a:xfrm>
          <a:prstGeom prst="rect">
            <a:avLst/>
          </a:prstGeom>
        </p:spPr>
        <p:txBody>
          <a:bodyPr wrap="none">
            <a:spAutoFit/>
          </a:bodyPr>
          <a:lstStyle/>
          <a:p>
            <a:pPr fontAlgn="base"/>
            <a:r>
              <a:rPr lang="en-US" sz="4000" b="1" i="0" dirty="0" smtClean="0">
                <a:solidFill>
                  <a:srgbClr val="273239"/>
                </a:solidFill>
                <a:effectLst/>
                <a:latin typeface="Source Sans 3"/>
              </a:rPr>
              <a:t>Linear Search Algorithm</a:t>
            </a:r>
            <a:endParaRPr lang="en-US" sz="4000" b="1" i="0" dirty="0">
              <a:solidFill>
                <a:srgbClr val="273239"/>
              </a:solidFill>
              <a:effectLst/>
              <a:latin typeface="Source Sans 3"/>
            </a:endParaRPr>
          </a:p>
        </p:txBody>
      </p:sp>
      <p:sp>
        <p:nvSpPr>
          <p:cNvPr id="5" name="Rectangle 4"/>
          <p:cNvSpPr/>
          <p:nvPr/>
        </p:nvSpPr>
        <p:spPr>
          <a:xfrm>
            <a:off x="426720" y="1043579"/>
            <a:ext cx="11364686" cy="646331"/>
          </a:xfrm>
          <a:prstGeom prst="rect">
            <a:avLst/>
          </a:prstGeom>
        </p:spPr>
        <p:txBody>
          <a:bodyPr wrap="square">
            <a:spAutoFit/>
          </a:bodyPr>
          <a:lstStyle/>
          <a:p>
            <a:pPr algn="just"/>
            <a:r>
              <a:rPr lang="en-US" b="1" i="0" dirty="0" smtClean="0">
                <a:solidFill>
                  <a:srgbClr val="273239"/>
                </a:solidFill>
                <a:effectLst/>
                <a:latin typeface="Nunito"/>
              </a:rPr>
              <a:t>Linear Search</a:t>
            </a:r>
            <a:r>
              <a:rPr lang="en-US" b="0" i="0" dirty="0" smtClean="0">
                <a:solidFill>
                  <a:srgbClr val="273239"/>
                </a:solidFill>
                <a:effectLst/>
                <a:latin typeface="Nunito"/>
              </a:rPr>
              <a:t> is defined as a sequential </a:t>
            </a:r>
            <a:r>
              <a:rPr lang="en-US" b="0" i="0" u="sng" dirty="0" smtClean="0">
                <a:effectLst/>
                <a:latin typeface="Nunito"/>
                <a:hlinkClick r:id="rId2"/>
              </a:rPr>
              <a:t>search algorithm</a:t>
            </a:r>
            <a:r>
              <a:rPr lang="en-US" b="0" i="0" dirty="0" smtClean="0">
                <a:solidFill>
                  <a:srgbClr val="273239"/>
                </a:solidFill>
                <a:effectLst/>
                <a:latin typeface="Nunito"/>
              </a:rPr>
              <a:t> that starts at one end and goes through each element of a list until the desired element is found, otherwise the search continues till the end of the data set</a:t>
            </a:r>
            <a:endParaRPr lang="en-US" dirty="0"/>
          </a:p>
        </p:txBody>
      </p:sp>
      <p:pic>
        <p:nvPicPr>
          <p:cNvPr id="1026" name="Picture 2" descr="Linear Search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295" y="1940923"/>
            <a:ext cx="7620000" cy="2781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8343" y="4722223"/>
            <a:ext cx="11652068" cy="1754326"/>
          </a:xfrm>
          <a:prstGeom prst="rect">
            <a:avLst/>
          </a:prstGeom>
        </p:spPr>
        <p:txBody>
          <a:bodyPr wrap="square">
            <a:spAutoFit/>
          </a:bodyPr>
          <a:lstStyle/>
          <a:p>
            <a:pPr fontAlgn="base"/>
            <a:r>
              <a:rPr lang="en-US" b="1" i="0" dirty="0" smtClean="0">
                <a:solidFill>
                  <a:srgbClr val="273239"/>
                </a:solidFill>
                <a:effectLst/>
                <a:latin typeface="Nunito"/>
              </a:rPr>
              <a:t>How Does Linear Search Algorithm Work?</a:t>
            </a:r>
          </a:p>
          <a:p>
            <a:pPr fontAlgn="base"/>
            <a:r>
              <a:rPr lang="en-US" b="0" i="0" dirty="0" smtClean="0">
                <a:solidFill>
                  <a:srgbClr val="273239"/>
                </a:solidFill>
                <a:effectLst/>
                <a:latin typeface="Nunito"/>
              </a:rPr>
              <a:t>In Linear Search Algorithm, </a:t>
            </a:r>
          </a:p>
          <a:p>
            <a:pPr fontAlgn="base">
              <a:buFont typeface="Arial" panose="020B0604020202020204" pitchFamily="34" charset="0"/>
              <a:buChar char="•"/>
            </a:pPr>
            <a:r>
              <a:rPr lang="en-US" b="0" i="0" dirty="0" smtClean="0">
                <a:solidFill>
                  <a:srgbClr val="273239"/>
                </a:solidFill>
                <a:effectLst/>
                <a:latin typeface="Nunito"/>
              </a:rPr>
              <a:t>Every element is considered as a potential match for the key and checked for the same.</a:t>
            </a:r>
          </a:p>
          <a:p>
            <a:pPr fontAlgn="base">
              <a:buFont typeface="Arial" panose="020B0604020202020204" pitchFamily="34" charset="0"/>
              <a:buChar char="•"/>
            </a:pPr>
            <a:r>
              <a:rPr lang="en-US" b="0" i="0" dirty="0" smtClean="0">
                <a:solidFill>
                  <a:srgbClr val="273239"/>
                </a:solidFill>
                <a:effectLst/>
                <a:latin typeface="Nunito"/>
              </a:rPr>
              <a:t>If any element is found equal to the key, the search is successful and the index of that element is returned.</a:t>
            </a:r>
          </a:p>
          <a:p>
            <a:pPr fontAlgn="base">
              <a:buFont typeface="Arial" panose="020B0604020202020204" pitchFamily="34" charset="0"/>
              <a:buChar char="•"/>
            </a:pPr>
            <a:r>
              <a:rPr lang="en-US" b="0" i="0" dirty="0" smtClean="0">
                <a:solidFill>
                  <a:srgbClr val="273239"/>
                </a:solidFill>
                <a:effectLst/>
                <a:latin typeface="Nunito"/>
              </a:rPr>
              <a:t>If no element is found equal to the key, the search yields “No match found”.</a:t>
            </a:r>
          </a:p>
          <a:p>
            <a:pPr fontAlgn="base"/>
            <a:r>
              <a:rPr lang="en-US" b="1" i="0" dirty="0" smtClean="0">
                <a:solidFill>
                  <a:srgbClr val="273239"/>
                </a:solidFill>
                <a:effectLst/>
                <a:latin typeface="Nunito"/>
              </a:rPr>
              <a:t>For example:</a:t>
            </a:r>
            <a:r>
              <a:rPr lang="en-US" b="0" i="0" dirty="0" smtClean="0">
                <a:solidFill>
                  <a:srgbClr val="273239"/>
                </a:solidFill>
                <a:effectLst/>
                <a:latin typeface="Nunito"/>
              </a:rPr>
              <a:t> Consider the array </a:t>
            </a:r>
            <a:r>
              <a:rPr lang="en-US" b="1" i="0" dirty="0" err="1" smtClean="0">
                <a:solidFill>
                  <a:srgbClr val="273239"/>
                </a:solidFill>
                <a:effectLst/>
                <a:latin typeface="Nunito"/>
              </a:rPr>
              <a:t>arr</a:t>
            </a:r>
            <a:r>
              <a:rPr lang="en-US" b="1" i="0" dirty="0" smtClean="0">
                <a:solidFill>
                  <a:srgbClr val="273239"/>
                </a:solidFill>
                <a:effectLst/>
                <a:latin typeface="Nunito"/>
              </a:rPr>
              <a:t>[] = {10, 50, 30, 70, 80, 20, 90, 40}</a:t>
            </a:r>
            <a:r>
              <a:rPr lang="en-US" b="0" i="0" dirty="0" smtClean="0">
                <a:solidFill>
                  <a:srgbClr val="273239"/>
                </a:solidFill>
                <a:effectLst/>
                <a:latin typeface="Nunito"/>
              </a:rPr>
              <a:t> and </a:t>
            </a:r>
            <a:r>
              <a:rPr lang="en-US" b="1" i="0" dirty="0" smtClean="0">
                <a:solidFill>
                  <a:srgbClr val="273239"/>
                </a:solidFill>
                <a:effectLst/>
                <a:latin typeface="Nunito"/>
              </a:rPr>
              <a:t>key</a:t>
            </a:r>
            <a:r>
              <a:rPr lang="en-US" b="0" i="0" dirty="0" smtClean="0">
                <a:solidFill>
                  <a:srgbClr val="273239"/>
                </a:solidFill>
                <a:effectLst/>
                <a:latin typeface="Nunito"/>
              </a:rPr>
              <a:t> = 30</a:t>
            </a:r>
            <a:endParaRPr lang="en-US" b="0" i="0" dirty="0">
              <a:solidFill>
                <a:srgbClr val="273239"/>
              </a:solidFill>
              <a:effectLst/>
              <a:latin typeface="Nunito"/>
            </a:endParaRPr>
          </a:p>
        </p:txBody>
      </p:sp>
    </p:spTree>
    <p:extLst>
      <p:ext uri="{BB962C8B-B14F-4D97-AF65-F5344CB8AC3E}">
        <p14:creationId xmlns:p14="http://schemas.microsoft.com/office/powerpoint/2010/main" val="3218056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5" y="913787"/>
            <a:ext cx="11451772" cy="923330"/>
          </a:xfrm>
          <a:prstGeom prst="rect">
            <a:avLst/>
          </a:prstGeom>
        </p:spPr>
        <p:txBody>
          <a:bodyPr wrap="square">
            <a:spAutoFit/>
          </a:bodyPr>
          <a:lstStyle/>
          <a:p>
            <a:r>
              <a:rPr lang="en-US" dirty="0"/>
              <a:t>The logic is simple, we start from the leftmost element and keep track of the index of smaller (or equal) elements as </a:t>
            </a:r>
            <a:r>
              <a:rPr lang="en-US" dirty="0" err="1"/>
              <a:t>i</a:t>
            </a:r>
            <a:r>
              <a:rPr lang="en-US" dirty="0"/>
              <a:t>. While traversing, if we find a smaller element, we swap the current element with </a:t>
            </a:r>
            <a:r>
              <a:rPr lang="en-US" dirty="0" err="1"/>
              <a:t>arr</a:t>
            </a:r>
            <a:r>
              <a:rPr lang="en-US" dirty="0"/>
              <a:t>[</a:t>
            </a:r>
            <a:r>
              <a:rPr lang="en-US" dirty="0" err="1"/>
              <a:t>i</a:t>
            </a:r>
            <a:r>
              <a:rPr lang="en-US" dirty="0"/>
              <a:t>]. Otherwise, we ignore the current element.</a:t>
            </a:r>
          </a:p>
        </p:txBody>
      </p:sp>
      <p:sp>
        <p:nvSpPr>
          <p:cNvPr id="3" name="Rectangle 2"/>
          <p:cNvSpPr/>
          <p:nvPr/>
        </p:nvSpPr>
        <p:spPr>
          <a:xfrm>
            <a:off x="452846" y="2113058"/>
            <a:ext cx="11216640" cy="369332"/>
          </a:xfrm>
          <a:prstGeom prst="rect">
            <a:avLst/>
          </a:prstGeom>
        </p:spPr>
        <p:txBody>
          <a:bodyPr wrap="square">
            <a:spAutoFit/>
          </a:bodyPr>
          <a:lstStyle/>
          <a:p>
            <a:r>
              <a:rPr lang="en-US" dirty="0"/>
              <a:t>Let us understand the working of partition and the Quick Sort algorithm with the help of the following example:</a:t>
            </a:r>
          </a:p>
        </p:txBody>
      </p:sp>
      <p:sp>
        <p:nvSpPr>
          <p:cNvPr id="4" name="Rectangle 3"/>
          <p:cNvSpPr/>
          <p:nvPr/>
        </p:nvSpPr>
        <p:spPr>
          <a:xfrm>
            <a:off x="609599" y="2758331"/>
            <a:ext cx="9492343" cy="923330"/>
          </a:xfrm>
          <a:prstGeom prst="rect">
            <a:avLst/>
          </a:prstGeom>
        </p:spPr>
        <p:txBody>
          <a:bodyPr wrap="square">
            <a:spAutoFit/>
          </a:bodyPr>
          <a:lstStyle/>
          <a:p>
            <a:r>
              <a:rPr lang="en-US" dirty="0"/>
              <a:t>Consider: </a:t>
            </a:r>
            <a:r>
              <a:rPr lang="en-US" dirty="0" err="1"/>
              <a:t>arr</a:t>
            </a:r>
            <a:r>
              <a:rPr lang="en-US" dirty="0"/>
              <a:t>[] = {10, 80, 30, 90, 40}.</a:t>
            </a:r>
          </a:p>
          <a:p>
            <a:endParaRPr lang="en-US" dirty="0"/>
          </a:p>
          <a:p>
            <a:r>
              <a:rPr lang="en-US" dirty="0"/>
              <a:t>Compare 10 with the pivot and as it is less than pivot arrange it </a:t>
            </a:r>
            <a:r>
              <a:rPr lang="en-US" dirty="0" err="1"/>
              <a:t>accrodingly</a:t>
            </a:r>
            <a:r>
              <a:rPr lang="en-US" dirty="0"/>
              <a:t>.</a:t>
            </a:r>
          </a:p>
        </p:txBody>
      </p:sp>
      <p:pic>
        <p:nvPicPr>
          <p:cNvPr id="5" name="Picture 4"/>
          <p:cNvPicPr>
            <a:picLocks noChangeAspect="1"/>
          </p:cNvPicPr>
          <p:nvPr/>
        </p:nvPicPr>
        <p:blipFill>
          <a:blip r:embed="rId2"/>
          <a:stretch>
            <a:fillRect/>
          </a:stretch>
        </p:blipFill>
        <p:spPr>
          <a:xfrm>
            <a:off x="3658689" y="3957602"/>
            <a:ext cx="5972991" cy="2210007"/>
          </a:xfrm>
          <a:prstGeom prst="rect">
            <a:avLst/>
          </a:prstGeom>
        </p:spPr>
      </p:pic>
    </p:spTree>
    <p:extLst>
      <p:ext uri="{BB962C8B-B14F-4D97-AF65-F5344CB8AC3E}">
        <p14:creationId xmlns:p14="http://schemas.microsoft.com/office/powerpoint/2010/main" val="222650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195" y="457591"/>
            <a:ext cx="4935518" cy="369332"/>
          </a:xfrm>
          <a:prstGeom prst="rect">
            <a:avLst/>
          </a:prstGeom>
        </p:spPr>
        <p:txBody>
          <a:bodyPr wrap="none">
            <a:spAutoFit/>
          </a:bodyPr>
          <a:lstStyle/>
          <a:p>
            <a:r>
              <a:rPr lang="en-US" dirty="0"/>
              <a:t>Compare 80 with the pivot. It is greater than pivot.</a:t>
            </a:r>
          </a:p>
        </p:txBody>
      </p:sp>
      <p:pic>
        <p:nvPicPr>
          <p:cNvPr id="5" name="Picture 4"/>
          <p:cNvPicPr>
            <a:picLocks noChangeAspect="1"/>
          </p:cNvPicPr>
          <p:nvPr/>
        </p:nvPicPr>
        <p:blipFill>
          <a:blip r:embed="rId2"/>
          <a:stretch>
            <a:fillRect/>
          </a:stretch>
        </p:blipFill>
        <p:spPr>
          <a:xfrm>
            <a:off x="2717074" y="826923"/>
            <a:ext cx="5642066" cy="2087564"/>
          </a:xfrm>
          <a:prstGeom prst="rect">
            <a:avLst/>
          </a:prstGeom>
        </p:spPr>
      </p:pic>
      <p:sp>
        <p:nvSpPr>
          <p:cNvPr id="6" name="Rectangle 5"/>
          <p:cNvSpPr/>
          <p:nvPr/>
        </p:nvSpPr>
        <p:spPr>
          <a:xfrm>
            <a:off x="432195" y="2914487"/>
            <a:ext cx="8473440" cy="369332"/>
          </a:xfrm>
          <a:prstGeom prst="rect">
            <a:avLst/>
          </a:prstGeom>
        </p:spPr>
        <p:txBody>
          <a:bodyPr wrap="square">
            <a:spAutoFit/>
          </a:bodyPr>
          <a:lstStyle/>
          <a:p>
            <a:r>
              <a:rPr lang="en-US" dirty="0"/>
              <a:t>Compare 30 with pivot. It is less than pivot so arrange it accordingly.</a:t>
            </a:r>
          </a:p>
        </p:txBody>
      </p:sp>
      <p:pic>
        <p:nvPicPr>
          <p:cNvPr id="7" name="Picture 6"/>
          <p:cNvPicPr>
            <a:picLocks noChangeAspect="1"/>
          </p:cNvPicPr>
          <p:nvPr/>
        </p:nvPicPr>
        <p:blipFill>
          <a:blip r:embed="rId3"/>
          <a:stretch>
            <a:fillRect/>
          </a:stretch>
        </p:blipFill>
        <p:spPr>
          <a:xfrm>
            <a:off x="2648494" y="3565223"/>
            <a:ext cx="6739346" cy="2493558"/>
          </a:xfrm>
          <a:prstGeom prst="rect">
            <a:avLst/>
          </a:prstGeom>
        </p:spPr>
      </p:pic>
    </p:spTree>
    <p:extLst>
      <p:ext uri="{BB962C8B-B14F-4D97-AF65-F5344CB8AC3E}">
        <p14:creationId xmlns:p14="http://schemas.microsoft.com/office/powerpoint/2010/main" val="1222297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692" y="736265"/>
            <a:ext cx="5302605" cy="369332"/>
          </a:xfrm>
          <a:prstGeom prst="rect">
            <a:avLst/>
          </a:prstGeom>
        </p:spPr>
        <p:txBody>
          <a:bodyPr wrap="none">
            <a:spAutoFit/>
          </a:bodyPr>
          <a:lstStyle/>
          <a:p>
            <a:r>
              <a:rPr lang="en-US" dirty="0"/>
              <a:t>Compare 90 with the pivot. It is greater than the pivot.</a:t>
            </a:r>
          </a:p>
        </p:txBody>
      </p:sp>
      <p:pic>
        <p:nvPicPr>
          <p:cNvPr id="3" name="Picture 2"/>
          <p:cNvPicPr>
            <a:picLocks noChangeAspect="1"/>
          </p:cNvPicPr>
          <p:nvPr/>
        </p:nvPicPr>
        <p:blipFill>
          <a:blip r:embed="rId2"/>
          <a:stretch>
            <a:fillRect/>
          </a:stretch>
        </p:blipFill>
        <p:spPr>
          <a:xfrm>
            <a:off x="1821180" y="1039858"/>
            <a:ext cx="6826431" cy="2525779"/>
          </a:xfrm>
          <a:prstGeom prst="rect">
            <a:avLst/>
          </a:prstGeom>
        </p:spPr>
      </p:pic>
      <p:sp>
        <p:nvSpPr>
          <p:cNvPr id="4" name="Rectangle 3"/>
          <p:cNvSpPr/>
          <p:nvPr/>
        </p:nvSpPr>
        <p:spPr>
          <a:xfrm>
            <a:off x="412555" y="3861728"/>
            <a:ext cx="3912353" cy="369332"/>
          </a:xfrm>
          <a:prstGeom prst="rect">
            <a:avLst/>
          </a:prstGeom>
        </p:spPr>
        <p:txBody>
          <a:bodyPr wrap="none">
            <a:spAutoFit/>
          </a:bodyPr>
          <a:lstStyle/>
          <a:p>
            <a:r>
              <a:rPr lang="en-US" dirty="0"/>
              <a:t>Arrange the pivot in its correct position.</a:t>
            </a:r>
          </a:p>
        </p:txBody>
      </p:sp>
      <p:pic>
        <p:nvPicPr>
          <p:cNvPr id="5" name="Picture 4"/>
          <p:cNvPicPr>
            <a:picLocks noChangeAspect="1"/>
          </p:cNvPicPr>
          <p:nvPr/>
        </p:nvPicPr>
        <p:blipFill>
          <a:blip r:embed="rId3"/>
          <a:stretch>
            <a:fillRect/>
          </a:stretch>
        </p:blipFill>
        <p:spPr>
          <a:xfrm>
            <a:off x="1821180" y="4231060"/>
            <a:ext cx="6399711" cy="2367893"/>
          </a:xfrm>
          <a:prstGeom prst="rect">
            <a:avLst/>
          </a:prstGeom>
        </p:spPr>
      </p:pic>
    </p:spTree>
    <p:extLst>
      <p:ext uri="{BB962C8B-B14F-4D97-AF65-F5344CB8AC3E}">
        <p14:creationId xmlns:p14="http://schemas.microsoft.com/office/powerpoint/2010/main" val="1096684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49" y="601955"/>
            <a:ext cx="11443062" cy="1477328"/>
          </a:xfrm>
          <a:prstGeom prst="rect">
            <a:avLst/>
          </a:prstGeom>
        </p:spPr>
        <p:txBody>
          <a:bodyPr wrap="square">
            <a:spAutoFit/>
          </a:bodyPr>
          <a:lstStyle/>
          <a:p>
            <a:pPr algn="just"/>
            <a:r>
              <a:rPr lang="en-US" dirty="0"/>
              <a:t>As the partition process is done recursively, it keeps on putting the pivot in its actual position in the sorted array. Repeatedly putting pivots in their actual position makes the array sorted.</a:t>
            </a:r>
          </a:p>
          <a:p>
            <a:pPr algn="just"/>
            <a:endParaRPr lang="en-US" dirty="0"/>
          </a:p>
          <a:p>
            <a:pPr algn="just"/>
            <a:r>
              <a:rPr lang="en-US" dirty="0"/>
              <a:t>Follow the below images to understand how the recursive implementation of the partition algorithm helps to sort the array.</a:t>
            </a:r>
          </a:p>
        </p:txBody>
      </p:sp>
      <p:pic>
        <p:nvPicPr>
          <p:cNvPr id="3" name="Picture 2"/>
          <p:cNvPicPr>
            <a:picLocks noChangeAspect="1"/>
          </p:cNvPicPr>
          <p:nvPr/>
        </p:nvPicPr>
        <p:blipFill>
          <a:blip r:embed="rId2"/>
          <a:stretch>
            <a:fillRect/>
          </a:stretch>
        </p:blipFill>
        <p:spPr>
          <a:xfrm>
            <a:off x="2030186" y="1727836"/>
            <a:ext cx="7105106" cy="2365193"/>
          </a:xfrm>
          <a:prstGeom prst="rect">
            <a:avLst/>
          </a:prstGeom>
        </p:spPr>
      </p:pic>
      <p:sp>
        <p:nvSpPr>
          <p:cNvPr id="4" name="Rectangle 3"/>
          <p:cNvSpPr/>
          <p:nvPr/>
        </p:nvSpPr>
        <p:spPr>
          <a:xfrm>
            <a:off x="491166" y="4263237"/>
            <a:ext cx="2901692" cy="369332"/>
          </a:xfrm>
          <a:prstGeom prst="rect">
            <a:avLst/>
          </a:prstGeom>
        </p:spPr>
        <p:txBody>
          <a:bodyPr wrap="none">
            <a:spAutoFit/>
          </a:bodyPr>
          <a:lstStyle/>
          <a:p>
            <a:r>
              <a:rPr lang="en-US" dirty="0"/>
              <a:t>Partitioning of the subarrays:</a:t>
            </a:r>
          </a:p>
        </p:txBody>
      </p:sp>
      <p:pic>
        <p:nvPicPr>
          <p:cNvPr id="5" name="Picture 4"/>
          <p:cNvPicPr>
            <a:picLocks noChangeAspect="1"/>
          </p:cNvPicPr>
          <p:nvPr/>
        </p:nvPicPr>
        <p:blipFill>
          <a:blip r:embed="rId3"/>
          <a:stretch>
            <a:fillRect/>
          </a:stretch>
        </p:blipFill>
        <p:spPr>
          <a:xfrm>
            <a:off x="4242163" y="4564597"/>
            <a:ext cx="5459186" cy="2019899"/>
          </a:xfrm>
          <a:prstGeom prst="rect">
            <a:avLst/>
          </a:prstGeom>
        </p:spPr>
      </p:pic>
    </p:spTree>
    <p:extLst>
      <p:ext uri="{BB962C8B-B14F-4D97-AF65-F5344CB8AC3E}">
        <p14:creationId xmlns:p14="http://schemas.microsoft.com/office/powerpoint/2010/main" val="3265182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 y="330994"/>
            <a:ext cx="5233851" cy="6740307"/>
          </a:xfrm>
          <a:prstGeom prst="rect">
            <a:avLst/>
          </a:prstGeom>
        </p:spPr>
        <p:txBody>
          <a:bodyPr wrap="square">
            <a:spAutoFit/>
          </a:bodyPr>
          <a:lstStyle/>
          <a:p>
            <a:r>
              <a:rPr lang="en-US" dirty="0"/>
              <a:t>import java.io.*;</a:t>
            </a:r>
          </a:p>
          <a:p>
            <a:r>
              <a:rPr lang="en-US" dirty="0"/>
              <a:t>public class </a:t>
            </a:r>
            <a:r>
              <a:rPr lang="en-US" dirty="0" err="1"/>
              <a:t>QuickSort</a:t>
            </a:r>
            <a:r>
              <a:rPr lang="en-US" dirty="0"/>
              <a:t> {</a:t>
            </a:r>
          </a:p>
          <a:p>
            <a:endParaRPr lang="en-US" dirty="0"/>
          </a:p>
          <a:p>
            <a:r>
              <a:rPr lang="en-US" dirty="0"/>
              <a:t>    // A utility function to swap two elements</a:t>
            </a:r>
          </a:p>
          <a:p>
            <a:r>
              <a:rPr lang="en-US" dirty="0"/>
              <a:t>    static void swap(</a:t>
            </a:r>
            <a:r>
              <a:rPr lang="en-US" dirty="0" err="1"/>
              <a:t>int</a:t>
            </a:r>
            <a:r>
              <a:rPr lang="en-US" dirty="0"/>
              <a:t>[] </a:t>
            </a:r>
            <a:r>
              <a:rPr lang="en-US" dirty="0" err="1"/>
              <a:t>arr</a:t>
            </a:r>
            <a:r>
              <a:rPr lang="en-US" dirty="0"/>
              <a:t>, </a:t>
            </a:r>
            <a:r>
              <a:rPr lang="en-US" dirty="0" err="1"/>
              <a:t>int</a:t>
            </a:r>
            <a:r>
              <a:rPr lang="en-US" dirty="0"/>
              <a:t> </a:t>
            </a:r>
            <a:r>
              <a:rPr lang="en-US" dirty="0" err="1"/>
              <a:t>i</a:t>
            </a:r>
            <a:r>
              <a:rPr lang="en-US" dirty="0"/>
              <a:t>, </a:t>
            </a:r>
            <a:r>
              <a:rPr lang="en-US" dirty="0" err="1"/>
              <a:t>int</a:t>
            </a:r>
            <a:r>
              <a:rPr lang="en-US" dirty="0"/>
              <a:t> j)</a:t>
            </a:r>
          </a:p>
          <a:p>
            <a:r>
              <a:rPr lang="en-US" dirty="0"/>
              <a:t>    {</a:t>
            </a:r>
          </a:p>
          <a:p>
            <a:r>
              <a:rPr lang="en-US" dirty="0"/>
              <a:t>        </a:t>
            </a:r>
            <a:r>
              <a:rPr lang="en-US" dirty="0" err="1"/>
              <a:t>int</a:t>
            </a:r>
            <a:r>
              <a:rPr lang="en-US" dirty="0"/>
              <a:t> temp = </a:t>
            </a:r>
            <a:r>
              <a:rPr lang="en-US" dirty="0" err="1"/>
              <a:t>arr</a:t>
            </a:r>
            <a:r>
              <a:rPr lang="en-US" dirty="0"/>
              <a:t>[</a:t>
            </a:r>
            <a:r>
              <a:rPr lang="en-US" dirty="0" err="1"/>
              <a:t>i</a:t>
            </a:r>
            <a:r>
              <a:rPr lang="en-US" dirty="0"/>
              <a:t>];</a:t>
            </a:r>
          </a:p>
          <a:p>
            <a:r>
              <a:rPr lang="en-US" dirty="0"/>
              <a:t>        </a:t>
            </a:r>
            <a:r>
              <a:rPr lang="en-US" dirty="0" err="1"/>
              <a:t>arr</a:t>
            </a:r>
            <a:r>
              <a:rPr lang="en-US" dirty="0"/>
              <a:t>[</a:t>
            </a:r>
            <a:r>
              <a:rPr lang="en-US" dirty="0" err="1"/>
              <a:t>i</a:t>
            </a:r>
            <a:r>
              <a:rPr lang="en-US" dirty="0"/>
              <a:t>] = </a:t>
            </a:r>
            <a:r>
              <a:rPr lang="en-US" dirty="0" err="1"/>
              <a:t>arr</a:t>
            </a:r>
            <a:r>
              <a:rPr lang="en-US" dirty="0"/>
              <a:t>[j];</a:t>
            </a:r>
          </a:p>
          <a:p>
            <a:r>
              <a:rPr lang="en-US" dirty="0"/>
              <a:t>        </a:t>
            </a:r>
            <a:r>
              <a:rPr lang="en-US" dirty="0" err="1"/>
              <a:t>arr</a:t>
            </a:r>
            <a:r>
              <a:rPr lang="en-US" dirty="0"/>
              <a:t>[j] = temp;</a:t>
            </a:r>
          </a:p>
          <a:p>
            <a:r>
              <a:rPr lang="en-US" dirty="0"/>
              <a:t>    }</a:t>
            </a:r>
          </a:p>
          <a:p>
            <a:endParaRPr lang="en-US" dirty="0"/>
          </a:p>
          <a:p>
            <a:r>
              <a:rPr lang="en-US" dirty="0"/>
              <a:t>    // This function takes last element as pivot,</a:t>
            </a:r>
          </a:p>
          <a:p>
            <a:r>
              <a:rPr lang="en-US" dirty="0"/>
              <a:t>    // places the pivot element at its correct position</a:t>
            </a:r>
          </a:p>
          <a:p>
            <a:r>
              <a:rPr lang="en-US" dirty="0"/>
              <a:t>    // in sorted array, and places all smaller to left</a:t>
            </a:r>
          </a:p>
          <a:p>
            <a:r>
              <a:rPr lang="en-US" dirty="0"/>
              <a:t>    // of pivot and all greater elements to right of pivot</a:t>
            </a:r>
          </a:p>
          <a:p>
            <a:r>
              <a:rPr lang="en-US" dirty="0"/>
              <a:t>    static </a:t>
            </a:r>
            <a:r>
              <a:rPr lang="en-US" dirty="0" err="1"/>
              <a:t>int</a:t>
            </a:r>
            <a:r>
              <a:rPr lang="en-US" dirty="0"/>
              <a:t> partition(</a:t>
            </a:r>
            <a:r>
              <a:rPr lang="en-US" dirty="0" err="1"/>
              <a:t>int</a:t>
            </a:r>
            <a:r>
              <a:rPr lang="en-US" dirty="0"/>
              <a:t>[] </a:t>
            </a:r>
            <a:r>
              <a:rPr lang="en-US" dirty="0" err="1"/>
              <a:t>arr</a:t>
            </a:r>
            <a:r>
              <a:rPr lang="en-US" dirty="0"/>
              <a:t>, </a:t>
            </a:r>
            <a:r>
              <a:rPr lang="en-US" dirty="0" err="1"/>
              <a:t>int</a:t>
            </a:r>
            <a:r>
              <a:rPr lang="en-US" dirty="0"/>
              <a:t> low, </a:t>
            </a:r>
            <a:r>
              <a:rPr lang="en-US" dirty="0" err="1"/>
              <a:t>int</a:t>
            </a:r>
            <a:r>
              <a:rPr lang="en-US" dirty="0"/>
              <a:t> high)</a:t>
            </a:r>
          </a:p>
          <a:p>
            <a:r>
              <a:rPr lang="en-US" dirty="0"/>
              <a:t>    {</a:t>
            </a:r>
          </a:p>
          <a:p>
            <a:r>
              <a:rPr lang="en-US" dirty="0"/>
              <a:t>        // Choosing the pivot</a:t>
            </a:r>
          </a:p>
          <a:p>
            <a:r>
              <a:rPr lang="en-US" dirty="0"/>
              <a:t>        </a:t>
            </a:r>
            <a:r>
              <a:rPr lang="en-US" dirty="0" err="1"/>
              <a:t>int</a:t>
            </a:r>
            <a:r>
              <a:rPr lang="en-US" dirty="0"/>
              <a:t> pivot = </a:t>
            </a:r>
            <a:r>
              <a:rPr lang="en-US" dirty="0" err="1"/>
              <a:t>arr</a:t>
            </a:r>
            <a:r>
              <a:rPr lang="en-US" dirty="0"/>
              <a:t>[high];</a:t>
            </a:r>
          </a:p>
          <a:p>
            <a:endParaRPr lang="en-US" dirty="0"/>
          </a:p>
          <a:p>
            <a:r>
              <a:rPr lang="en-US" dirty="0"/>
              <a:t>        // Index of smaller element and indicates</a:t>
            </a:r>
          </a:p>
          <a:p>
            <a:r>
              <a:rPr lang="en-US" dirty="0"/>
              <a:t>        // the right position of pivot found so far</a:t>
            </a:r>
          </a:p>
          <a:p>
            <a:r>
              <a:rPr lang="en-US" dirty="0"/>
              <a:t>        </a:t>
            </a:r>
            <a:r>
              <a:rPr lang="en-US" dirty="0" err="1"/>
              <a:t>int</a:t>
            </a:r>
            <a:r>
              <a:rPr lang="en-US" dirty="0"/>
              <a:t> </a:t>
            </a:r>
            <a:r>
              <a:rPr lang="en-US" dirty="0" err="1"/>
              <a:t>i</a:t>
            </a:r>
            <a:r>
              <a:rPr lang="en-US" dirty="0"/>
              <a:t> = (low - 1);</a:t>
            </a:r>
          </a:p>
          <a:p>
            <a:endParaRPr lang="en-US" dirty="0"/>
          </a:p>
        </p:txBody>
      </p:sp>
      <p:sp>
        <p:nvSpPr>
          <p:cNvPr id="3" name="Rectangle 2"/>
          <p:cNvSpPr/>
          <p:nvPr/>
        </p:nvSpPr>
        <p:spPr>
          <a:xfrm>
            <a:off x="6096000" y="815986"/>
            <a:ext cx="5721531" cy="3416320"/>
          </a:xfrm>
          <a:prstGeom prst="rect">
            <a:avLst/>
          </a:prstGeom>
        </p:spPr>
        <p:txBody>
          <a:bodyPr wrap="square">
            <a:spAutoFit/>
          </a:bodyPr>
          <a:lstStyle/>
          <a:p>
            <a:r>
              <a:rPr lang="en-US" dirty="0"/>
              <a:t> for (</a:t>
            </a:r>
            <a:r>
              <a:rPr lang="en-US" dirty="0" err="1"/>
              <a:t>int</a:t>
            </a:r>
            <a:r>
              <a:rPr lang="en-US" dirty="0"/>
              <a:t> j = low; j &lt;= high - 1; </a:t>
            </a:r>
            <a:r>
              <a:rPr lang="en-US" dirty="0" err="1"/>
              <a:t>j++</a:t>
            </a:r>
            <a:r>
              <a:rPr lang="en-US" dirty="0"/>
              <a:t>) {</a:t>
            </a:r>
          </a:p>
          <a:p>
            <a:endParaRPr lang="en-US" dirty="0"/>
          </a:p>
          <a:p>
            <a:r>
              <a:rPr lang="en-US" dirty="0"/>
              <a:t>            // If current element is smaller than the pivot</a:t>
            </a:r>
          </a:p>
          <a:p>
            <a:r>
              <a:rPr lang="en-US" dirty="0"/>
              <a:t>            if (</a:t>
            </a:r>
            <a:r>
              <a:rPr lang="en-US" dirty="0" err="1"/>
              <a:t>arr</a:t>
            </a:r>
            <a:r>
              <a:rPr lang="en-US" dirty="0"/>
              <a:t>[j] &lt; pivot) {</a:t>
            </a:r>
          </a:p>
          <a:p>
            <a:endParaRPr lang="en-US" dirty="0"/>
          </a:p>
          <a:p>
            <a:r>
              <a:rPr lang="en-US" dirty="0"/>
              <a:t>                // Increment index of smaller element</a:t>
            </a:r>
          </a:p>
          <a:p>
            <a:r>
              <a:rPr lang="en-US" dirty="0"/>
              <a:t>                </a:t>
            </a:r>
            <a:r>
              <a:rPr lang="en-US" dirty="0" err="1"/>
              <a:t>i</a:t>
            </a:r>
            <a:r>
              <a:rPr lang="en-US" dirty="0"/>
              <a:t>++;</a:t>
            </a:r>
          </a:p>
          <a:p>
            <a:r>
              <a:rPr lang="en-US" dirty="0"/>
              <a:t>                swap(</a:t>
            </a:r>
            <a:r>
              <a:rPr lang="en-US" dirty="0" err="1"/>
              <a:t>arr</a:t>
            </a:r>
            <a:r>
              <a:rPr lang="en-US" dirty="0"/>
              <a:t>, </a:t>
            </a:r>
            <a:r>
              <a:rPr lang="en-US" dirty="0" err="1"/>
              <a:t>i</a:t>
            </a:r>
            <a:r>
              <a:rPr lang="en-US" dirty="0"/>
              <a:t>, j);</a:t>
            </a:r>
          </a:p>
          <a:p>
            <a:r>
              <a:rPr lang="en-US" dirty="0"/>
              <a:t>            </a:t>
            </a:r>
            <a:r>
              <a:rPr lang="en-US" dirty="0" smtClean="0"/>
              <a:t>}    </a:t>
            </a:r>
            <a:r>
              <a:rPr lang="en-US" dirty="0"/>
              <a:t>}</a:t>
            </a:r>
          </a:p>
          <a:p>
            <a:r>
              <a:rPr lang="en-US" dirty="0"/>
              <a:t>        swap(</a:t>
            </a:r>
            <a:r>
              <a:rPr lang="en-US" dirty="0" err="1"/>
              <a:t>arr</a:t>
            </a:r>
            <a:r>
              <a:rPr lang="en-US" dirty="0"/>
              <a:t>, </a:t>
            </a:r>
            <a:r>
              <a:rPr lang="en-US" dirty="0" err="1"/>
              <a:t>i</a:t>
            </a:r>
            <a:r>
              <a:rPr lang="en-US" dirty="0"/>
              <a:t> + 1, high);</a:t>
            </a:r>
          </a:p>
          <a:p>
            <a:r>
              <a:rPr lang="en-US" dirty="0"/>
              <a:t>        return (</a:t>
            </a:r>
            <a:r>
              <a:rPr lang="en-US" dirty="0" err="1"/>
              <a:t>i</a:t>
            </a:r>
            <a:r>
              <a:rPr lang="en-US" dirty="0"/>
              <a:t> + 1);</a:t>
            </a:r>
          </a:p>
          <a:p>
            <a:r>
              <a:rPr lang="en-US" dirty="0"/>
              <a:t>    </a:t>
            </a:r>
            <a:r>
              <a:rPr lang="en-US" dirty="0" smtClean="0"/>
              <a:t>}</a:t>
            </a:r>
          </a:p>
        </p:txBody>
      </p:sp>
    </p:spTree>
    <p:extLst>
      <p:ext uri="{BB962C8B-B14F-4D97-AF65-F5344CB8AC3E}">
        <p14:creationId xmlns:p14="http://schemas.microsoft.com/office/powerpoint/2010/main" val="3595630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1106721"/>
            <a:ext cx="6096000" cy="4801314"/>
          </a:xfrm>
          <a:prstGeom prst="rect">
            <a:avLst/>
          </a:prstGeom>
        </p:spPr>
        <p:txBody>
          <a:bodyPr>
            <a:spAutoFit/>
          </a:bodyPr>
          <a:lstStyle/>
          <a:p>
            <a:r>
              <a:rPr lang="en-US" dirty="0"/>
              <a:t> // The main function that implements </a:t>
            </a:r>
            <a:r>
              <a:rPr lang="en-US" dirty="0" err="1"/>
              <a:t>QuickSort</a:t>
            </a:r>
            <a:endParaRPr lang="en-US" dirty="0"/>
          </a:p>
          <a:p>
            <a:r>
              <a:rPr lang="en-US" dirty="0"/>
              <a:t>    // </a:t>
            </a:r>
            <a:r>
              <a:rPr lang="en-US" dirty="0" err="1"/>
              <a:t>arr</a:t>
            </a:r>
            <a:r>
              <a:rPr lang="en-US" dirty="0"/>
              <a:t>[] --&gt; Array to be sorted,</a:t>
            </a:r>
          </a:p>
          <a:p>
            <a:r>
              <a:rPr lang="en-US" dirty="0"/>
              <a:t>    // low --&gt; Starting index,</a:t>
            </a:r>
          </a:p>
          <a:p>
            <a:r>
              <a:rPr lang="en-US" dirty="0"/>
              <a:t>    // high --&gt; Ending index</a:t>
            </a:r>
          </a:p>
          <a:p>
            <a:r>
              <a:rPr lang="en-US" dirty="0"/>
              <a:t>    static void </a:t>
            </a:r>
            <a:r>
              <a:rPr lang="en-US" dirty="0" err="1"/>
              <a:t>quickSort</a:t>
            </a:r>
            <a:r>
              <a:rPr lang="en-US" dirty="0"/>
              <a:t>(</a:t>
            </a:r>
            <a:r>
              <a:rPr lang="en-US" dirty="0" err="1"/>
              <a:t>int</a:t>
            </a:r>
            <a:r>
              <a:rPr lang="en-US" dirty="0"/>
              <a:t>[] </a:t>
            </a:r>
            <a:r>
              <a:rPr lang="en-US" dirty="0" err="1"/>
              <a:t>arr</a:t>
            </a:r>
            <a:r>
              <a:rPr lang="en-US" dirty="0"/>
              <a:t>, </a:t>
            </a:r>
            <a:r>
              <a:rPr lang="en-US" dirty="0" err="1"/>
              <a:t>int</a:t>
            </a:r>
            <a:r>
              <a:rPr lang="en-US" dirty="0"/>
              <a:t> low, </a:t>
            </a:r>
            <a:r>
              <a:rPr lang="en-US" dirty="0" err="1"/>
              <a:t>int</a:t>
            </a:r>
            <a:r>
              <a:rPr lang="en-US" dirty="0"/>
              <a:t> high)</a:t>
            </a:r>
          </a:p>
          <a:p>
            <a:r>
              <a:rPr lang="en-US" dirty="0"/>
              <a:t>    {</a:t>
            </a:r>
          </a:p>
          <a:p>
            <a:r>
              <a:rPr lang="en-US" dirty="0"/>
              <a:t>        if (low &lt; high) {</a:t>
            </a:r>
          </a:p>
          <a:p>
            <a:r>
              <a:rPr lang="en-US" dirty="0"/>
              <a:t>            // pi is partitioning index, </a:t>
            </a:r>
            <a:r>
              <a:rPr lang="en-US" dirty="0" err="1"/>
              <a:t>arr</a:t>
            </a:r>
            <a:r>
              <a:rPr lang="en-US" dirty="0"/>
              <a:t>[p]</a:t>
            </a:r>
          </a:p>
          <a:p>
            <a:r>
              <a:rPr lang="en-US" dirty="0"/>
              <a:t>            // is now at right place</a:t>
            </a:r>
          </a:p>
          <a:p>
            <a:r>
              <a:rPr lang="en-US" dirty="0"/>
              <a:t>            </a:t>
            </a:r>
            <a:r>
              <a:rPr lang="en-US" dirty="0" err="1"/>
              <a:t>int</a:t>
            </a:r>
            <a:r>
              <a:rPr lang="en-US" dirty="0"/>
              <a:t> pi = partition(</a:t>
            </a:r>
            <a:r>
              <a:rPr lang="en-US" dirty="0" err="1"/>
              <a:t>arr</a:t>
            </a:r>
            <a:r>
              <a:rPr lang="en-US" dirty="0"/>
              <a:t>, low, high);</a:t>
            </a:r>
          </a:p>
          <a:p>
            <a:endParaRPr lang="en-US" dirty="0"/>
          </a:p>
          <a:p>
            <a:r>
              <a:rPr lang="en-US" dirty="0"/>
              <a:t>            // Separately sort elements before</a:t>
            </a:r>
          </a:p>
          <a:p>
            <a:r>
              <a:rPr lang="en-US" dirty="0"/>
              <a:t>            // partition and after partition</a:t>
            </a:r>
          </a:p>
          <a:p>
            <a:r>
              <a:rPr lang="en-US" dirty="0"/>
              <a:t>            </a:t>
            </a:r>
            <a:r>
              <a:rPr lang="en-US" dirty="0" err="1"/>
              <a:t>quickSort</a:t>
            </a:r>
            <a:r>
              <a:rPr lang="en-US" dirty="0"/>
              <a:t>(</a:t>
            </a:r>
            <a:r>
              <a:rPr lang="en-US" dirty="0" err="1"/>
              <a:t>arr</a:t>
            </a:r>
            <a:r>
              <a:rPr lang="en-US" dirty="0"/>
              <a:t>, low, pi - 1);</a:t>
            </a:r>
          </a:p>
          <a:p>
            <a:r>
              <a:rPr lang="en-US" dirty="0"/>
              <a:t>            </a:t>
            </a:r>
            <a:r>
              <a:rPr lang="en-US" dirty="0" err="1"/>
              <a:t>quickSort</a:t>
            </a:r>
            <a:r>
              <a:rPr lang="en-US" dirty="0"/>
              <a:t>(</a:t>
            </a:r>
            <a:r>
              <a:rPr lang="en-US" dirty="0" err="1"/>
              <a:t>arr</a:t>
            </a:r>
            <a:r>
              <a:rPr lang="en-US" dirty="0"/>
              <a:t>, pi + 1, high);</a:t>
            </a:r>
          </a:p>
          <a:p>
            <a:r>
              <a:rPr lang="en-US" dirty="0"/>
              <a:t>        }</a:t>
            </a:r>
          </a:p>
          <a:p>
            <a:r>
              <a:rPr lang="en-US" dirty="0"/>
              <a:t>    }</a:t>
            </a:r>
          </a:p>
        </p:txBody>
      </p:sp>
      <p:sp>
        <p:nvSpPr>
          <p:cNvPr id="3" name="Rectangle 2"/>
          <p:cNvSpPr/>
          <p:nvPr/>
        </p:nvSpPr>
        <p:spPr>
          <a:xfrm>
            <a:off x="5695406" y="935062"/>
            <a:ext cx="6096000" cy="5632311"/>
          </a:xfrm>
          <a:prstGeom prst="rect">
            <a:avLst/>
          </a:prstGeom>
        </p:spPr>
        <p:txBody>
          <a:bodyPr>
            <a:spAutoFit/>
          </a:bodyPr>
          <a:lstStyle/>
          <a:p>
            <a:r>
              <a:rPr lang="en-US" dirty="0"/>
              <a:t>// To print sorted array</a:t>
            </a:r>
          </a:p>
          <a:p>
            <a:r>
              <a:rPr lang="en-US" dirty="0"/>
              <a:t>    public static void </a:t>
            </a:r>
            <a:r>
              <a:rPr lang="en-US" dirty="0" err="1"/>
              <a:t>printArr</a:t>
            </a:r>
            <a:r>
              <a:rPr lang="en-US" dirty="0"/>
              <a:t>(</a:t>
            </a:r>
            <a:r>
              <a:rPr lang="en-US" dirty="0" err="1"/>
              <a:t>int</a:t>
            </a:r>
            <a:r>
              <a:rPr lang="en-US" dirty="0"/>
              <a:t>[] </a:t>
            </a:r>
            <a:r>
              <a:rPr lang="en-US" dirty="0" err="1"/>
              <a:t>arr</a:t>
            </a:r>
            <a:r>
              <a:rPr lang="en-US" dirty="0"/>
              <a:t>)</a:t>
            </a:r>
          </a:p>
          <a:p>
            <a:r>
              <a:rPr lang="en-US" dirty="0"/>
              <a:t>    {</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arr.length</a:t>
            </a:r>
            <a:r>
              <a:rPr lang="en-US" dirty="0"/>
              <a:t>; </a:t>
            </a:r>
            <a:r>
              <a:rPr lang="en-US" dirty="0" err="1"/>
              <a:t>i</a:t>
            </a:r>
            <a:r>
              <a:rPr lang="en-US" dirty="0"/>
              <a:t>++) {</a:t>
            </a:r>
          </a:p>
          <a:p>
            <a:r>
              <a:rPr lang="en-US" dirty="0"/>
              <a:t>            </a:t>
            </a:r>
            <a:r>
              <a:rPr lang="en-US" dirty="0" err="1"/>
              <a:t>System.out.print</a:t>
            </a:r>
            <a:r>
              <a:rPr lang="en-US" dirty="0"/>
              <a:t>(</a:t>
            </a:r>
            <a:r>
              <a:rPr lang="en-US" dirty="0" err="1"/>
              <a:t>arr</a:t>
            </a:r>
            <a:r>
              <a:rPr lang="en-US" dirty="0"/>
              <a:t>[</a:t>
            </a:r>
            <a:r>
              <a:rPr lang="en-US" dirty="0" err="1"/>
              <a:t>i</a:t>
            </a:r>
            <a:r>
              <a:rPr lang="en-US" dirty="0"/>
              <a:t>] + " ");</a:t>
            </a:r>
          </a:p>
          <a:p>
            <a:r>
              <a:rPr lang="en-US" dirty="0"/>
              <a:t>        }</a:t>
            </a:r>
          </a:p>
          <a:p>
            <a:r>
              <a:rPr lang="en-US" dirty="0"/>
              <a:t>    }</a:t>
            </a:r>
          </a:p>
          <a:p>
            <a:endParaRPr lang="en-US" dirty="0"/>
          </a:p>
          <a:p>
            <a:r>
              <a:rPr lang="en-US" dirty="0"/>
              <a:t>    // Driver Code</a:t>
            </a:r>
          </a:p>
          <a:p>
            <a:r>
              <a:rPr lang="en-US" dirty="0"/>
              <a:t>    public static void main(String[] </a:t>
            </a:r>
            <a:r>
              <a:rPr lang="en-US" dirty="0" err="1"/>
              <a:t>args</a:t>
            </a:r>
            <a:r>
              <a:rPr lang="en-US" dirty="0"/>
              <a:t>)</a:t>
            </a:r>
          </a:p>
          <a:p>
            <a:r>
              <a:rPr lang="en-US" dirty="0"/>
              <a:t>    {</a:t>
            </a:r>
          </a:p>
          <a:p>
            <a:r>
              <a:rPr lang="en-US" dirty="0"/>
              <a:t>        </a:t>
            </a:r>
            <a:r>
              <a:rPr lang="en-US" dirty="0" err="1"/>
              <a:t>int</a:t>
            </a:r>
            <a:r>
              <a:rPr lang="en-US" dirty="0"/>
              <a:t>[] </a:t>
            </a:r>
            <a:r>
              <a:rPr lang="en-US" dirty="0" err="1"/>
              <a:t>arr</a:t>
            </a:r>
            <a:r>
              <a:rPr lang="en-US" dirty="0"/>
              <a:t> = { 10, 7, 8, 9, 1, 5 };</a:t>
            </a:r>
          </a:p>
          <a:p>
            <a:r>
              <a:rPr lang="en-US" dirty="0"/>
              <a:t>        </a:t>
            </a:r>
            <a:r>
              <a:rPr lang="en-US" dirty="0" err="1"/>
              <a:t>int</a:t>
            </a:r>
            <a:r>
              <a:rPr lang="en-US" dirty="0"/>
              <a:t> N = </a:t>
            </a:r>
            <a:r>
              <a:rPr lang="en-US" dirty="0" err="1"/>
              <a:t>arr.length</a:t>
            </a:r>
            <a:r>
              <a:rPr lang="en-US" dirty="0"/>
              <a:t>;</a:t>
            </a:r>
          </a:p>
          <a:p>
            <a:endParaRPr lang="en-US" dirty="0"/>
          </a:p>
          <a:p>
            <a:r>
              <a:rPr lang="en-US" dirty="0"/>
              <a:t>        // Function call</a:t>
            </a:r>
          </a:p>
          <a:p>
            <a:r>
              <a:rPr lang="en-US" dirty="0"/>
              <a:t>        </a:t>
            </a:r>
            <a:r>
              <a:rPr lang="en-US" dirty="0" err="1"/>
              <a:t>quickSort</a:t>
            </a:r>
            <a:r>
              <a:rPr lang="en-US" dirty="0"/>
              <a:t>(</a:t>
            </a:r>
            <a:r>
              <a:rPr lang="en-US" dirty="0" err="1"/>
              <a:t>arr</a:t>
            </a:r>
            <a:r>
              <a:rPr lang="en-US" dirty="0"/>
              <a:t>, 0, N - 1);</a:t>
            </a:r>
          </a:p>
          <a:p>
            <a:r>
              <a:rPr lang="en-US" dirty="0"/>
              <a:t>        </a:t>
            </a:r>
            <a:r>
              <a:rPr lang="en-US" dirty="0" err="1"/>
              <a:t>System.out.println</a:t>
            </a:r>
            <a:r>
              <a:rPr lang="en-US" dirty="0"/>
              <a:t>("Sorted array:");</a:t>
            </a:r>
          </a:p>
          <a:p>
            <a:r>
              <a:rPr lang="en-US" dirty="0"/>
              <a:t>        </a:t>
            </a:r>
            <a:r>
              <a:rPr lang="en-US" dirty="0" err="1"/>
              <a:t>printArr</a:t>
            </a:r>
            <a:r>
              <a:rPr lang="en-US" dirty="0"/>
              <a:t>(</a:t>
            </a:r>
            <a:r>
              <a:rPr lang="en-US" dirty="0" err="1"/>
              <a:t>arr</a:t>
            </a:r>
            <a:r>
              <a:rPr lang="en-US" dirty="0"/>
              <a:t>);</a:t>
            </a:r>
          </a:p>
          <a:p>
            <a:r>
              <a:rPr lang="en-US" dirty="0"/>
              <a:t>    }</a:t>
            </a:r>
          </a:p>
          <a:p>
            <a:r>
              <a:rPr lang="en-US" dirty="0"/>
              <a:t>}</a:t>
            </a:r>
          </a:p>
        </p:txBody>
      </p:sp>
    </p:spTree>
    <p:extLst>
      <p:ext uri="{BB962C8B-B14F-4D97-AF65-F5344CB8AC3E}">
        <p14:creationId xmlns:p14="http://schemas.microsoft.com/office/powerpoint/2010/main" val="341600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225" y="697087"/>
            <a:ext cx="4519748" cy="3693319"/>
          </a:xfrm>
          <a:prstGeom prst="rect">
            <a:avLst/>
          </a:prstGeom>
        </p:spPr>
        <p:txBody>
          <a:bodyPr wrap="square">
            <a:spAutoFit/>
          </a:bodyPr>
          <a:lstStyle/>
          <a:p>
            <a:endParaRPr lang="en-US" dirty="0" smtClean="0"/>
          </a:p>
          <a:p>
            <a:r>
              <a:rPr lang="en-US" dirty="0" smtClean="0"/>
              <a:t>public class Linear {</a:t>
            </a:r>
          </a:p>
          <a:p>
            <a:r>
              <a:rPr lang="en-US" dirty="0" smtClean="0"/>
              <a:t>    public static </a:t>
            </a:r>
            <a:r>
              <a:rPr lang="en-US" dirty="0" err="1" smtClean="0"/>
              <a:t>int</a:t>
            </a:r>
            <a:r>
              <a:rPr lang="en-US" dirty="0" smtClean="0"/>
              <a:t> search(</a:t>
            </a:r>
            <a:r>
              <a:rPr lang="en-US" dirty="0" err="1" smtClean="0"/>
              <a:t>int</a:t>
            </a:r>
            <a:r>
              <a:rPr lang="en-US" dirty="0" smtClean="0"/>
              <a:t> </a:t>
            </a:r>
            <a:r>
              <a:rPr lang="en-US" dirty="0" err="1" smtClean="0"/>
              <a:t>arr</a:t>
            </a:r>
            <a:r>
              <a:rPr lang="en-US" dirty="0" smtClean="0"/>
              <a:t>[], </a:t>
            </a:r>
            <a:r>
              <a:rPr lang="en-US" dirty="0" err="1" smtClean="0"/>
              <a:t>int</a:t>
            </a:r>
            <a:r>
              <a:rPr lang="en-US" dirty="0" smtClean="0"/>
              <a:t> N, </a:t>
            </a:r>
            <a:r>
              <a:rPr lang="en-US" dirty="0" err="1" smtClean="0"/>
              <a:t>int</a:t>
            </a:r>
            <a:r>
              <a:rPr lang="en-US" dirty="0" smtClean="0"/>
              <a:t> x)</a:t>
            </a:r>
          </a:p>
          <a:p>
            <a:r>
              <a:rPr lang="en-US" dirty="0" smtClean="0"/>
              <a:t>    {</a:t>
            </a:r>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 {</a:t>
            </a:r>
          </a:p>
          <a:p>
            <a:r>
              <a:rPr lang="en-US" dirty="0" smtClean="0"/>
              <a:t>            if (</a:t>
            </a:r>
            <a:r>
              <a:rPr lang="en-US" dirty="0" err="1" smtClean="0"/>
              <a:t>arr</a:t>
            </a:r>
            <a:r>
              <a:rPr lang="en-US" dirty="0" smtClean="0"/>
              <a:t>[</a:t>
            </a:r>
            <a:r>
              <a:rPr lang="en-US" dirty="0" err="1" smtClean="0"/>
              <a:t>i</a:t>
            </a:r>
            <a:r>
              <a:rPr lang="en-US" dirty="0" smtClean="0"/>
              <a:t>] == x)</a:t>
            </a:r>
          </a:p>
          <a:p>
            <a:r>
              <a:rPr lang="en-US" dirty="0" smtClean="0"/>
              <a:t>                return </a:t>
            </a:r>
            <a:r>
              <a:rPr lang="en-US" dirty="0" err="1" smtClean="0"/>
              <a:t>i</a:t>
            </a:r>
            <a:r>
              <a:rPr lang="en-US" dirty="0" smtClean="0"/>
              <a:t>;</a:t>
            </a:r>
          </a:p>
          <a:p>
            <a:r>
              <a:rPr lang="en-US" dirty="0" smtClean="0"/>
              <a:t>        }</a:t>
            </a:r>
          </a:p>
          <a:p>
            <a:r>
              <a:rPr lang="en-US" dirty="0" smtClean="0"/>
              <a:t>        return -1;</a:t>
            </a:r>
          </a:p>
          <a:p>
            <a:r>
              <a:rPr lang="en-US" dirty="0" smtClean="0"/>
              <a:t>    }</a:t>
            </a:r>
          </a:p>
          <a:p>
            <a:endParaRPr lang="en-US" dirty="0" smtClean="0"/>
          </a:p>
          <a:p>
            <a:r>
              <a:rPr lang="en-US" dirty="0" smtClean="0"/>
              <a:t>    // Driver code</a:t>
            </a:r>
          </a:p>
          <a:p>
            <a:r>
              <a:rPr lang="en-US" dirty="0" smtClean="0"/>
              <a:t>    </a:t>
            </a:r>
            <a:endParaRPr lang="en-US" dirty="0"/>
          </a:p>
        </p:txBody>
      </p:sp>
      <p:sp>
        <p:nvSpPr>
          <p:cNvPr id="3" name="Rectangle 2"/>
          <p:cNvSpPr/>
          <p:nvPr/>
        </p:nvSpPr>
        <p:spPr>
          <a:xfrm>
            <a:off x="6609805" y="861205"/>
            <a:ext cx="6096000" cy="4247317"/>
          </a:xfrm>
          <a:prstGeom prst="rect">
            <a:avLst/>
          </a:prstGeom>
        </p:spPr>
        <p:txBody>
          <a:bodyPr>
            <a:spAutoFit/>
          </a:bodyPr>
          <a:lstStyle/>
          <a:p>
            <a:r>
              <a:rPr lang="en-US" dirty="0" smtClean="0"/>
              <a:t>public static void main(String </a:t>
            </a:r>
            <a:r>
              <a:rPr lang="en-US" dirty="0" err="1" smtClean="0"/>
              <a:t>args</a:t>
            </a:r>
            <a:r>
              <a:rPr lang="en-US" dirty="0" smtClean="0"/>
              <a:t>[])</a:t>
            </a:r>
          </a:p>
          <a:p>
            <a:r>
              <a:rPr lang="en-US" dirty="0" smtClean="0"/>
              <a:t>    {</a:t>
            </a:r>
          </a:p>
          <a:p>
            <a:r>
              <a:rPr lang="en-US" dirty="0" smtClean="0"/>
              <a:t>        </a:t>
            </a:r>
            <a:r>
              <a:rPr lang="en-US" dirty="0" err="1" smtClean="0"/>
              <a:t>int</a:t>
            </a:r>
            <a:r>
              <a:rPr lang="en-US" dirty="0" smtClean="0"/>
              <a:t> </a:t>
            </a:r>
            <a:r>
              <a:rPr lang="en-US" dirty="0" err="1" smtClean="0"/>
              <a:t>arr</a:t>
            </a:r>
            <a:r>
              <a:rPr lang="en-US" dirty="0" smtClean="0"/>
              <a:t>[] = { 2, 3, 4, 10, 40 };</a:t>
            </a:r>
          </a:p>
          <a:p>
            <a:r>
              <a:rPr lang="en-US" dirty="0" smtClean="0"/>
              <a:t>        </a:t>
            </a:r>
            <a:r>
              <a:rPr lang="en-US" dirty="0" err="1" smtClean="0"/>
              <a:t>int</a:t>
            </a:r>
            <a:r>
              <a:rPr lang="en-US" dirty="0" smtClean="0"/>
              <a:t> x = 1;</a:t>
            </a:r>
          </a:p>
          <a:p>
            <a:endParaRPr lang="en-US" dirty="0" smtClean="0"/>
          </a:p>
          <a:p>
            <a:r>
              <a:rPr lang="en-US" dirty="0" smtClean="0"/>
              <a:t>        // Function call</a:t>
            </a:r>
          </a:p>
          <a:p>
            <a:r>
              <a:rPr lang="en-US" dirty="0" smtClean="0"/>
              <a:t>        </a:t>
            </a:r>
            <a:r>
              <a:rPr lang="en-US" dirty="0" err="1" smtClean="0"/>
              <a:t>int</a:t>
            </a:r>
            <a:r>
              <a:rPr lang="en-US" dirty="0" smtClean="0"/>
              <a:t> result = search(</a:t>
            </a:r>
            <a:r>
              <a:rPr lang="en-US" dirty="0" err="1" smtClean="0"/>
              <a:t>arr</a:t>
            </a:r>
            <a:r>
              <a:rPr lang="en-US" dirty="0" smtClean="0"/>
              <a:t>, </a:t>
            </a:r>
            <a:r>
              <a:rPr lang="en-US" dirty="0" err="1" smtClean="0"/>
              <a:t>arr.length</a:t>
            </a:r>
            <a:r>
              <a:rPr lang="en-US" dirty="0" smtClean="0"/>
              <a:t>, x);</a:t>
            </a:r>
          </a:p>
          <a:p>
            <a:r>
              <a:rPr lang="en-US" dirty="0" smtClean="0"/>
              <a:t>        if (result == -1)</a:t>
            </a:r>
          </a:p>
          <a:p>
            <a:r>
              <a:rPr lang="en-US" dirty="0" smtClean="0"/>
              <a:t>            </a:t>
            </a:r>
            <a:r>
              <a:rPr lang="en-US" dirty="0" err="1" smtClean="0"/>
              <a:t>System.out.print</a:t>
            </a:r>
            <a:r>
              <a:rPr lang="en-US" dirty="0" smtClean="0"/>
              <a:t>(</a:t>
            </a:r>
          </a:p>
          <a:p>
            <a:r>
              <a:rPr lang="en-US" dirty="0" smtClean="0"/>
              <a:t>                "Element is not present in array");</a:t>
            </a:r>
          </a:p>
          <a:p>
            <a:r>
              <a:rPr lang="en-US" dirty="0" smtClean="0"/>
              <a:t>        else</a:t>
            </a:r>
          </a:p>
          <a:p>
            <a:r>
              <a:rPr lang="en-US" dirty="0" smtClean="0"/>
              <a:t>            </a:t>
            </a:r>
            <a:r>
              <a:rPr lang="en-US" dirty="0" err="1" smtClean="0"/>
              <a:t>System.out.print</a:t>
            </a:r>
            <a:r>
              <a:rPr lang="en-US" dirty="0" smtClean="0"/>
              <a:t>("Element is present at index "</a:t>
            </a:r>
          </a:p>
          <a:p>
            <a:r>
              <a:rPr lang="en-US" dirty="0" smtClean="0"/>
              <a:t>                             + result);</a:t>
            </a:r>
          </a:p>
          <a:p>
            <a:r>
              <a:rPr lang="en-US" dirty="0" smtClean="0"/>
              <a:t>    }</a:t>
            </a:r>
          </a:p>
          <a:p>
            <a:r>
              <a:rPr lang="en-US" dirty="0" smtClean="0"/>
              <a:t>}</a:t>
            </a:r>
            <a:endParaRPr lang="en-US" dirty="0"/>
          </a:p>
        </p:txBody>
      </p:sp>
      <p:sp>
        <p:nvSpPr>
          <p:cNvPr id="4" name="Rectangle 3"/>
          <p:cNvSpPr/>
          <p:nvPr/>
        </p:nvSpPr>
        <p:spPr>
          <a:xfrm>
            <a:off x="3979875" y="196334"/>
            <a:ext cx="2856295" cy="369332"/>
          </a:xfrm>
          <a:prstGeom prst="rect">
            <a:avLst/>
          </a:prstGeom>
        </p:spPr>
        <p:txBody>
          <a:bodyPr wrap="none">
            <a:spAutoFit/>
          </a:bodyPr>
          <a:lstStyle/>
          <a:p>
            <a:pPr fontAlgn="base"/>
            <a:r>
              <a:rPr lang="en-US" b="1" i="0" dirty="0" smtClean="0">
                <a:solidFill>
                  <a:srgbClr val="273239"/>
                </a:solidFill>
                <a:effectLst/>
                <a:latin typeface="Source Sans 3"/>
              </a:rPr>
              <a:t>Linear Search Algorithm</a:t>
            </a:r>
            <a:endParaRPr lang="en-US" b="1" i="0" dirty="0">
              <a:solidFill>
                <a:srgbClr val="273239"/>
              </a:solidFill>
              <a:effectLst/>
              <a:latin typeface="Source Sans 3"/>
            </a:endParaRPr>
          </a:p>
        </p:txBody>
      </p:sp>
    </p:spTree>
    <p:extLst>
      <p:ext uri="{BB962C8B-B14F-4D97-AF65-F5344CB8AC3E}">
        <p14:creationId xmlns:p14="http://schemas.microsoft.com/office/powerpoint/2010/main" val="294448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0196" y="326963"/>
            <a:ext cx="3634328" cy="707886"/>
          </a:xfrm>
          <a:prstGeom prst="rect">
            <a:avLst/>
          </a:prstGeom>
        </p:spPr>
        <p:txBody>
          <a:bodyPr wrap="none">
            <a:spAutoFit/>
          </a:bodyPr>
          <a:lstStyle/>
          <a:p>
            <a:pPr fontAlgn="base"/>
            <a:r>
              <a:rPr lang="en-US" sz="4000" b="1" dirty="0">
                <a:solidFill>
                  <a:srgbClr val="273239"/>
                </a:solidFill>
                <a:latin typeface="Source Sans 3"/>
              </a:rPr>
              <a:t>Binary Search</a:t>
            </a:r>
          </a:p>
        </p:txBody>
      </p:sp>
      <p:sp>
        <p:nvSpPr>
          <p:cNvPr id="3" name="Rectangle 2"/>
          <p:cNvSpPr/>
          <p:nvPr/>
        </p:nvSpPr>
        <p:spPr>
          <a:xfrm>
            <a:off x="487679" y="1034849"/>
            <a:ext cx="11408229" cy="923330"/>
          </a:xfrm>
          <a:prstGeom prst="rect">
            <a:avLst/>
          </a:prstGeom>
        </p:spPr>
        <p:txBody>
          <a:bodyPr wrap="square">
            <a:spAutoFit/>
          </a:bodyPr>
          <a:lstStyle/>
          <a:p>
            <a:pPr algn="just"/>
            <a:r>
              <a:rPr lang="en-US" b="1" i="1" dirty="0" smtClean="0">
                <a:solidFill>
                  <a:srgbClr val="273239"/>
                </a:solidFill>
                <a:effectLst/>
                <a:latin typeface="Nunito"/>
              </a:rPr>
              <a:t>Binary Search</a:t>
            </a:r>
            <a:r>
              <a:rPr lang="en-US" b="0" i="1" dirty="0" smtClean="0">
                <a:solidFill>
                  <a:srgbClr val="273239"/>
                </a:solidFill>
                <a:effectLst/>
                <a:latin typeface="Nunito"/>
              </a:rPr>
              <a:t> is defined as a </a:t>
            </a:r>
            <a:r>
              <a:rPr lang="en-US" b="0" i="1" u="sng" dirty="0" smtClean="0">
                <a:effectLst/>
                <a:latin typeface="Nunito"/>
                <a:hlinkClick r:id="rId2"/>
              </a:rPr>
              <a:t>searching algorithm</a:t>
            </a:r>
            <a:r>
              <a:rPr lang="en-US" b="0" i="1" dirty="0" smtClean="0">
                <a:solidFill>
                  <a:srgbClr val="273239"/>
                </a:solidFill>
                <a:effectLst/>
                <a:latin typeface="Nunito"/>
              </a:rPr>
              <a:t> used in a sorted array by </a:t>
            </a:r>
            <a:r>
              <a:rPr lang="en-US" b="1" i="1" dirty="0" smtClean="0">
                <a:solidFill>
                  <a:srgbClr val="273239"/>
                </a:solidFill>
                <a:effectLst/>
                <a:latin typeface="Nunito"/>
              </a:rPr>
              <a:t>repeatedly dividing the search interval in half</a:t>
            </a:r>
            <a:r>
              <a:rPr lang="en-US" b="0" i="1" dirty="0" smtClean="0">
                <a:solidFill>
                  <a:srgbClr val="273239"/>
                </a:solidFill>
                <a:effectLst/>
                <a:latin typeface="Nunito"/>
              </a:rPr>
              <a:t>. The idea of binary search is to use the information that the array is sorted and reduce the time complexity to O(log N). </a:t>
            </a:r>
            <a:endParaRPr lang="en-US" dirty="0"/>
          </a:p>
        </p:txBody>
      </p:sp>
      <p:pic>
        <p:nvPicPr>
          <p:cNvPr id="4" name="Picture 3"/>
          <p:cNvPicPr>
            <a:picLocks noChangeAspect="1"/>
          </p:cNvPicPr>
          <p:nvPr/>
        </p:nvPicPr>
        <p:blipFill>
          <a:blip r:embed="rId3"/>
          <a:stretch>
            <a:fillRect/>
          </a:stretch>
        </p:blipFill>
        <p:spPr>
          <a:xfrm>
            <a:off x="2362200" y="2163671"/>
            <a:ext cx="6858000" cy="3819525"/>
          </a:xfrm>
          <a:prstGeom prst="rect">
            <a:avLst/>
          </a:prstGeom>
        </p:spPr>
      </p:pic>
    </p:spTree>
    <p:extLst>
      <p:ext uri="{BB962C8B-B14F-4D97-AF65-F5344CB8AC3E}">
        <p14:creationId xmlns:p14="http://schemas.microsoft.com/office/powerpoint/2010/main" val="82365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308" y="878954"/>
            <a:ext cx="9422676" cy="1754326"/>
          </a:xfrm>
          <a:prstGeom prst="rect">
            <a:avLst/>
          </a:prstGeom>
        </p:spPr>
        <p:txBody>
          <a:bodyPr wrap="square">
            <a:spAutoFit/>
          </a:bodyPr>
          <a:lstStyle/>
          <a:p>
            <a:r>
              <a:rPr lang="en-US" sz="2400" b="1" dirty="0" smtClean="0"/>
              <a:t>Conditions for when to apply Binary Search in a Data Structure</a:t>
            </a:r>
            <a:r>
              <a:rPr lang="en-US" dirty="0" smtClean="0"/>
              <a:t>:</a:t>
            </a:r>
          </a:p>
          <a:p>
            <a:r>
              <a:rPr lang="en-US" dirty="0" smtClean="0"/>
              <a:t>To apply Binary Search algorithm:</a:t>
            </a:r>
          </a:p>
          <a:p>
            <a:endParaRPr lang="en-US" dirty="0" smtClean="0"/>
          </a:p>
          <a:p>
            <a:pPr marL="342900" indent="-342900">
              <a:buFont typeface="Arial" panose="020B0604020202020204" pitchFamily="34" charset="0"/>
              <a:buChar char="•"/>
            </a:pPr>
            <a:r>
              <a:rPr lang="en-US" sz="2400" dirty="0" smtClean="0"/>
              <a:t>The data structure must be sorted.</a:t>
            </a:r>
          </a:p>
          <a:p>
            <a:pPr marL="342900" indent="-342900">
              <a:buFont typeface="Arial" panose="020B0604020202020204" pitchFamily="34" charset="0"/>
              <a:buChar char="•"/>
            </a:pPr>
            <a:r>
              <a:rPr lang="en-US" sz="2400" dirty="0" smtClean="0"/>
              <a:t>Access to any element of the data structure takes constant time</a:t>
            </a:r>
            <a:endParaRPr lang="en-US" sz="2400" dirty="0"/>
          </a:p>
        </p:txBody>
      </p:sp>
      <p:sp>
        <p:nvSpPr>
          <p:cNvPr id="3" name="Rectangle 2"/>
          <p:cNvSpPr/>
          <p:nvPr/>
        </p:nvSpPr>
        <p:spPr>
          <a:xfrm>
            <a:off x="3668980" y="54378"/>
            <a:ext cx="3634328" cy="707886"/>
          </a:xfrm>
          <a:prstGeom prst="rect">
            <a:avLst/>
          </a:prstGeom>
        </p:spPr>
        <p:txBody>
          <a:bodyPr wrap="none">
            <a:spAutoFit/>
          </a:bodyPr>
          <a:lstStyle/>
          <a:p>
            <a:pPr fontAlgn="base"/>
            <a:r>
              <a:rPr lang="en-US" sz="4000" b="1" dirty="0">
                <a:solidFill>
                  <a:srgbClr val="273239"/>
                </a:solidFill>
                <a:latin typeface="Source Sans 3"/>
              </a:rPr>
              <a:t>Binary Search</a:t>
            </a:r>
          </a:p>
        </p:txBody>
      </p:sp>
      <p:pic>
        <p:nvPicPr>
          <p:cNvPr id="4" name="Picture 3"/>
          <p:cNvPicPr>
            <a:picLocks noChangeAspect="1"/>
          </p:cNvPicPr>
          <p:nvPr/>
        </p:nvPicPr>
        <p:blipFill>
          <a:blip r:embed="rId2"/>
          <a:stretch>
            <a:fillRect/>
          </a:stretch>
        </p:blipFill>
        <p:spPr>
          <a:xfrm>
            <a:off x="1672046" y="2749970"/>
            <a:ext cx="5451565" cy="1769779"/>
          </a:xfrm>
          <a:prstGeom prst="rect">
            <a:avLst/>
          </a:prstGeom>
        </p:spPr>
      </p:pic>
      <p:sp>
        <p:nvSpPr>
          <p:cNvPr id="5" name="Rectangle 4"/>
          <p:cNvSpPr/>
          <p:nvPr/>
        </p:nvSpPr>
        <p:spPr>
          <a:xfrm>
            <a:off x="95795" y="4636439"/>
            <a:ext cx="11512732" cy="1938992"/>
          </a:xfrm>
          <a:prstGeom prst="rect">
            <a:avLst/>
          </a:prstGeom>
        </p:spPr>
        <p:txBody>
          <a:bodyPr wrap="square">
            <a:spAutoFit/>
          </a:bodyPr>
          <a:lstStyle/>
          <a:p>
            <a:r>
              <a:rPr lang="en-US" sz="2000" dirty="0" smtClean="0"/>
              <a:t>Compare the middle element of the search space with the key. </a:t>
            </a:r>
          </a:p>
          <a:p>
            <a:r>
              <a:rPr lang="en-US" sz="2000" dirty="0" smtClean="0"/>
              <a:t>If the key is found at middle element, the process is terminated.</a:t>
            </a:r>
          </a:p>
          <a:p>
            <a:r>
              <a:rPr lang="en-US" sz="2000" dirty="0" smtClean="0"/>
              <a:t>If the key is not found at middle element, choose which half will be used as the next search space.</a:t>
            </a:r>
          </a:p>
          <a:p>
            <a:r>
              <a:rPr lang="en-US" sz="2000" dirty="0" smtClean="0"/>
              <a:t>If the key is smaller than the middle element, then the left side is used for next search.</a:t>
            </a:r>
          </a:p>
          <a:p>
            <a:r>
              <a:rPr lang="en-US" sz="2000" dirty="0" smtClean="0"/>
              <a:t>If the key is larger than the middle element, then the right side is used for next search.</a:t>
            </a:r>
          </a:p>
          <a:p>
            <a:r>
              <a:rPr lang="en-US" sz="2000" dirty="0" smtClean="0"/>
              <a:t>This process is continued until the key is found or the total search space is exhausted.</a:t>
            </a:r>
            <a:endParaRPr lang="en-US" sz="2000" dirty="0"/>
          </a:p>
        </p:txBody>
      </p:sp>
    </p:spTree>
    <p:extLst>
      <p:ext uri="{BB962C8B-B14F-4D97-AF65-F5344CB8AC3E}">
        <p14:creationId xmlns:p14="http://schemas.microsoft.com/office/powerpoint/2010/main" val="137218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473839"/>
            <a:ext cx="11521440" cy="1754326"/>
          </a:xfrm>
          <a:prstGeom prst="rect">
            <a:avLst/>
          </a:prstGeom>
        </p:spPr>
        <p:txBody>
          <a:bodyPr wrap="square">
            <a:spAutoFit/>
          </a:bodyPr>
          <a:lstStyle/>
          <a:p>
            <a:r>
              <a:rPr lang="en-US" dirty="0" smtClean="0"/>
              <a:t>Consider an array </a:t>
            </a:r>
            <a:r>
              <a:rPr lang="en-US" dirty="0" err="1" smtClean="0"/>
              <a:t>arr</a:t>
            </a:r>
            <a:r>
              <a:rPr lang="en-US" dirty="0" smtClean="0"/>
              <a:t>[] = {2, 5, 8, 12, 16, 23, 38, 56, 72, 91}, and the target = 23.</a:t>
            </a:r>
          </a:p>
          <a:p>
            <a:endParaRPr lang="en-US" dirty="0" smtClean="0"/>
          </a:p>
          <a:p>
            <a:r>
              <a:rPr lang="en-US" dirty="0" smtClean="0"/>
              <a:t>First Step: Calculate the mid and compare the mid element with the key. If the key is less than mid element, move to left and if it is greater than the mid then move search space to the right.</a:t>
            </a:r>
          </a:p>
          <a:p>
            <a:endParaRPr lang="en-US" dirty="0" smtClean="0"/>
          </a:p>
          <a:p>
            <a:r>
              <a:rPr lang="en-US" dirty="0" smtClean="0"/>
              <a:t>Key (i.e., 23) is greater than current mid element (i.e., 16). The search space moves to the right.</a:t>
            </a:r>
            <a:endParaRPr lang="en-US" dirty="0"/>
          </a:p>
        </p:txBody>
      </p:sp>
      <p:pic>
        <p:nvPicPr>
          <p:cNvPr id="3" name="Picture 2"/>
          <p:cNvPicPr>
            <a:picLocks noChangeAspect="1"/>
          </p:cNvPicPr>
          <p:nvPr/>
        </p:nvPicPr>
        <p:blipFill>
          <a:blip r:embed="rId2"/>
          <a:stretch>
            <a:fillRect/>
          </a:stretch>
        </p:blipFill>
        <p:spPr>
          <a:xfrm>
            <a:off x="4877889" y="2228165"/>
            <a:ext cx="5302431" cy="1961899"/>
          </a:xfrm>
          <a:prstGeom prst="rect">
            <a:avLst/>
          </a:prstGeom>
        </p:spPr>
      </p:pic>
      <p:sp>
        <p:nvSpPr>
          <p:cNvPr id="4" name="Rectangle 3"/>
          <p:cNvSpPr/>
          <p:nvPr/>
        </p:nvSpPr>
        <p:spPr>
          <a:xfrm>
            <a:off x="426720" y="4351161"/>
            <a:ext cx="9753600" cy="369332"/>
          </a:xfrm>
          <a:prstGeom prst="rect">
            <a:avLst/>
          </a:prstGeom>
        </p:spPr>
        <p:txBody>
          <a:bodyPr wrap="square">
            <a:spAutoFit/>
          </a:bodyPr>
          <a:lstStyle/>
          <a:p>
            <a:pPr fontAlgn="base">
              <a:buFont typeface="Arial" panose="020B0604020202020204" pitchFamily="34" charset="0"/>
              <a:buChar char="•"/>
            </a:pPr>
            <a:r>
              <a:rPr lang="en-US" b="0" i="1" dirty="0" smtClean="0">
                <a:solidFill>
                  <a:srgbClr val="273239"/>
                </a:solidFill>
                <a:effectLst/>
                <a:latin typeface="Nunito"/>
              </a:rPr>
              <a:t>Key is less than the current mid 56. The search space moves to the left.</a:t>
            </a:r>
            <a:endParaRPr lang="en-US" b="0" i="1" dirty="0">
              <a:solidFill>
                <a:srgbClr val="273239"/>
              </a:solidFill>
              <a:effectLst/>
              <a:latin typeface="Nunito"/>
            </a:endParaRPr>
          </a:p>
        </p:txBody>
      </p:sp>
      <p:pic>
        <p:nvPicPr>
          <p:cNvPr id="8" name="Picture 7"/>
          <p:cNvPicPr>
            <a:picLocks noChangeAspect="1"/>
          </p:cNvPicPr>
          <p:nvPr/>
        </p:nvPicPr>
        <p:blipFill>
          <a:blip r:embed="rId3"/>
          <a:stretch>
            <a:fillRect/>
          </a:stretch>
        </p:blipFill>
        <p:spPr>
          <a:xfrm>
            <a:off x="4947557" y="4848410"/>
            <a:ext cx="5502729" cy="1995079"/>
          </a:xfrm>
          <a:prstGeom prst="rect">
            <a:avLst/>
          </a:prstGeom>
        </p:spPr>
      </p:pic>
    </p:spTree>
    <p:extLst>
      <p:ext uri="{BB962C8B-B14F-4D97-AF65-F5344CB8AC3E}">
        <p14:creationId xmlns:p14="http://schemas.microsoft.com/office/powerpoint/2010/main" val="429070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383" y="597767"/>
            <a:ext cx="9509760" cy="369332"/>
          </a:xfrm>
          <a:prstGeom prst="rect">
            <a:avLst/>
          </a:prstGeom>
        </p:spPr>
        <p:txBody>
          <a:bodyPr wrap="square">
            <a:spAutoFit/>
          </a:bodyPr>
          <a:lstStyle/>
          <a:p>
            <a:r>
              <a:rPr lang="en-US" dirty="0" smtClean="0"/>
              <a:t>Second Step: If the key matches the value of the mid element, the element is found and stop search</a:t>
            </a:r>
            <a:endParaRPr lang="en-US" dirty="0"/>
          </a:p>
        </p:txBody>
      </p:sp>
      <p:pic>
        <p:nvPicPr>
          <p:cNvPr id="3" name="Picture 2"/>
          <p:cNvPicPr>
            <a:picLocks noChangeAspect="1"/>
          </p:cNvPicPr>
          <p:nvPr/>
        </p:nvPicPr>
        <p:blipFill>
          <a:blip r:embed="rId2"/>
          <a:stretch>
            <a:fillRect/>
          </a:stretch>
        </p:blipFill>
        <p:spPr>
          <a:xfrm>
            <a:off x="2256608" y="1301115"/>
            <a:ext cx="7174774" cy="2426154"/>
          </a:xfrm>
          <a:prstGeom prst="rect">
            <a:avLst/>
          </a:prstGeom>
        </p:spPr>
      </p:pic>
    </p:spTree>
    <p:extLst>
      <p:ext uri="{BB962C8B-B14F-4D97-AF65-F5344CB8AC3E}">
        <p14:creationId xmlns:p14="http://schemas.microsoft.com/office/powerpoint/2010/main" val="91776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171" y="117693"/>
            <a:ext cx="5146766" cy="6740307"/>
          </a:xfrm>
          <a:prstGeom prst="rect">
            <a:avLst/>
          </a:prstGeom>
        </p:spPr>
        <p:txBody>
          <a:bodyPr wrap="square">
            <a:spAutoFit/>
          </a:bodyPr>
          <a:lstStyle/>
          <a:p>
            <a:r>
              <a:rPr lang="en-US" dirty="0" smtClean="0"/>
              <a:t>class Binary {</a:t>
            </a:r>
          </a:p>
          <a:p>
            <a:r>
              <a:rPr lang="en-US" dirty="0" smtClean="0"/>
              <a:t>       // Returns index of x if it is present in </a:t>
            </a:r>
            <a:r>
              <a:rPr lang="en-US" dirty="0" err="1" smtClean="0"/>
              <a:t>arr</a:t>
            </a:r>
            <a:r>
              <a:rPr lang="en-US" dirty="0" smtClean="0"/>
              <a:t>[].</a:t>
            </a:r>
          </a:p>
          <a:p>
            <a:r>
              <a:rPr lang="en-US" dirty="0" smtClean="0"/>
              <a:t>    </a:t>
            </a:r>
            <a:r>
              <a:rPr lang="en-US" dirty="0" err="1" smtClean="0"/>
              <a:t>int</a:t>
            </a:r>
            <a:r>
              <a:rPr lang="en-US" dirty="0" smtClean="0"/>
              <a:t> </a:t>
            </a:r>
            <a:r>
              <a:rPr lang="en-US" dirty="0" err="1" smtClean="0"/>
              <a:t>binarySearch</a:t>
            </a:r>
            <a:r>
              <a:rPr lang="en-US" dirty="0" smtClean="0"/>
              <a:t>(</a:t>
            </a:r>
            <a:r>
              <a:rPr lang="en-US" dirty="0" err="1" smtClean="0"/>
              <a:t>int</a:t>
            </a:r>
            <a:r>
              <a:rPr lang="en-US" dirty="0" smtClean="0"/>
              <a:t> </a:t>
            </a:r>
            <a:r>
              <a:rPr lang="en-US" dirty="0" err="1" smtClean="0"/>
              <a:t>arr</a:t>
            </a:r>
            <a:r>
              <a:rPr lang="en-US" dirty="0" smtClean="0"/>
              <a:t>[], </a:t>
            </a:r>
            <a:r>
              <a:rPr lang="en-US" dirty="0" err="1" smtClean="0"/>
              <a:t>int</a:t>
            </a:r>
            <a:r>
              <a:rPr lang="en-US" dirty="0" smtClean="0"/>
              <a:t> x)</a:t>
            </a:r>
          </a:p>
          <a:p>
            <a:r>
              <a:rPr lang="en-US" dirty="0" smtClean="0"/>
              <a:t>    {</a:t>
            </a:r>
          </a:p>
          <a:p>
            <a:r>
              <a:rPr lang="en-US" dirty="0" smtClean="0"/>
              <a:t>        </a:t>
            </a:r>
            <a:r>
              <a:rPr lang="en-US" dirty="0" err="1" smtClean="0"/>
              <a:t>int</a:t>
            </a:r>
            <a:r>
              <a:rPr lang="en-US" dirty="0" smtClean="0"/>
              <a:t> l = 0, r = </a:t>
            </a:r>
            <a:r>
              <a:rPr lang="en-US" dirty="0" err="1" smtClean="0"/>
              <a:t>arr.length</a:t>
            </a:r>
            <a:r>
              <a:rPr lang="en-US" dirty="0" smtClean="0"/>
              <a:t> - 1;</a:t>
            </a:r>
          </a:p>
          <a:p>
            <a:r>
              <a:rPr lang="en-US" dirty="0" smtClean="0"/>
              <a:t>        while (l &lt;= r) {</a:t>
            </a:r>
          </a:p>
          <a:p>
            <a:r>
              <a:rPr lang="en-US" dirty="0" smtClean="0"/>
              <a:t>            </a:t>
            </a:r>
            <a:r>
              <a:rPr lang="en-US" dirty="0" err="1" smtClean="0"/>
              <a:t>int</a:t>
            </a:r>
            <a:r>
              <a:rPr lang="en-US" dirty="0" smtClean="0"/>
              <a:t> m = l + (r - l) / 2;</a:t>
            </a:r>
          </a:p>
          <a:p>
            <a:r>
              <a:rPr lang="en-US" dirty="0" smtClean="0"/>
              <a:t> </a:t>
            </a:r>
          </a:p>
          <a:p>
            <a:r>
              <a:rPr lang="en-US" dirty="0" smtClean="0"/>
              <a:t>            // Check if x is present at mid</a:t>
            </a:r>
          </a:p>
          <a:p>
            <a:r>
              <a:rPr lang="en-US" dirty="0" smtClean="0"/>
              <a:t>            if (</a:t>
            </a:r>
            <a:r>
              <a:rPr lang="en-US" dirty="0" err="1" smtClean="0"/>
              <a:t>arr</a:t>
            </a:r>
            <a:r>
              <a:rPr lang="en-US" dirty="0" smtClean="0"/>
              <a:t>[m] == x)</a:t>
            </a:r>
          </a:p>
          <a:p>
            <a:r>
              <a:rPr lang="en-US" dirty="0" smtClean="0"/>
              <a:t>                return m;</a:t>
            </a:r>
          </a:p>
          <a:p>
            <a:r>
              <a:rPr lang="en-US" dirty="0" smtClean="0"/>
              <a:t> </a:t>
            </a:r>
          </a:p>
          <a:p>
            <a:r>
              <a:rPr lang="en-US" dirty="0" smtClean="0"/>
              <a:t>            // If x greater, ignore left half</a:t>
            </a:r>
          </a:p>
          <a:p>
            <a:r>
              <a:rPr lang="en-US" dirty="0" smtClean="0"/>
              <a:t>            if (</a:t>
            </a:r>
            <a:r>
              <a:rPr lang="en-US" dirty="0" err="1" smtClean="0"/>
              <a:t>arr</a:t>
            </a:r>
            <a:r>
              <a:rPr lang="en-US" dirty="0" smtClean="0"/>
              <a:t>[m] &lt; x)</a:t>
            </a:r>
          </a:p>
          <a:p>
            <a:r>
              <a:rPr lang="en-US" dirty="0" smtClean="0"/>
              <a:t>                l = m + 1;</a:t>
            </a:r>
          </a:p>
          <a:p>
            <a:r>
              <a:rPr lang="en-US" dirty="0" smtClean="0"/>
              <a:t> </a:t>
            </a:r>
          </a:p>
          <a:p>
            <a:r>
              <a:rPr lang="en-US" dirty="0" smtClean="0"/>
              <a:t>            // If x is smaller, ignore right half</a:t>
            </a:r>
          </a:p>
          <a:p>
            <a:r>
              <a:rPr lang="en-US" dirty="0" smtClean="0"/>
              <a:t>            else</a:t>
            </a:r>
          </a:p>
          <a:p>
            <a:r>
              <a:rPr lang="en-US" dirty="0" smtClean="0"/>
              <a:t>                r = m - 1;</a:t>
            </a:r>
          </a:p>
          <a:p>
            <a:r>
              <a:rPr lang="en-US" dirty="0" smtClean="0"/>
              <a:t>        }</a:t>
            </a:r>
          </a:p>
          <a:p>
            <a:r>
              <a:rPr lang="en-US" dirty="0" smtClean="0"/>
              <a:t>         // If we reach here, then element was</a:t>
            </a:r>
          </a:p>
          <a:p>
            <a:r>
              <a:rPr lang="en-US" dirty="0" smtClean="0"/>
              <a:t>        // not present</a:t>
            </a:r>
          </a:p>
          <a:p>
            <a:r>
              <a:rPr lang="en-US" dirty="0" smtClean="0"/>
              <a:t>        return -1;</a:t>
            </a:r>
          </a:p>
          <a:p>
            <a:r>
              <a:rPr lang="en-US" dirty="0" smtClean="0"/>
              <a:t>    }</a:t>
            </a:r>
            <a:endParaRPr lang="en-US" dirty="0"/>
          </a:p>
        </p:txBody>
      </p:sp>
      <p:sp>
        <p:nvSpPr>
          <p:cNvPr id="5" name="Rectangle 4"/>
          <p:cNvSpPr/>
          <p:nvPr/>
        </p:nvSpPr>
        <p:spPr>
          <a:xfrm>
            <a:off x="5320937" y="731415"/>
            <a:ext cx="6871063" cy="4524315"/>
          </a:xfrm>
          <a:prstGeom prst="rect">
            <a:avLst/>
          </a:prstGeom>
        </p:spPr>
        <p:txBody>
          <a:bodyPr wrap="square">
            <a:spAutoFit/>
          </a:bodyPr>
          <a:lstStyle/>
          <a:p>
            <a:r>
              <a:rPr lang="en-US" dirty="0" smtClean="0"/>
              <a:t>// Driver code</a:t>
            </a:r>
          </a:p>
          <a:p>
            <a:r>
              <a:rPr lang="en-US" dirty="0" smtClean="0"/>
              <a:t>    public static void main(String </a:t>
            </a:r>
            <a:r>
              <a:rPr lang="en-US" dirty="0" err="1" smtClean="0"/>
              <a:t>args</a:t>
            </a:r>
            <a:r>
              <a:rPr lang="en-US" dirty="0" smtClean="0"/>
              <a:t>[])</a:t>
            </a:r>
          </a:p>
          <a:p>
            <a:r>
              <a:rPr lang="en-US" dirty="0" smtClean="0"/>
              <a:t>    {</a:t>
            </a:r>
          </a:p>
          <a:p>
            <a:r>
              <a:rPr lang="en-US" dirty="0" smtClean="0"/>
              <a:t>    	Binary </a:t>
            </a:r>
            <a:r>
              <a:rPr lang="en-US" dirty="0" err="1" smtClean="0"/>
              <a:t>ob</a:t>
            </a:r>
            <a:r>
              <a:rPr lang="en-US" dirty="0" smtClean="0"/>
              <a:t> = new Binary();</a:t>
            </a:r>
          </a:p>
          <a:p>
            <a:r>
              <a:rPr lang="en-US" dirty="0" smtClean="0"/>
              <a:t>        </a:t>
            </a:r>
            <a:r>
              <a:rPr lang="en-US" dirty="0" err="1" smtClean="0"/>
              <a:t>int</a:t>
            </a:r>
            <a:r>
              <a:rPr lang="en-US" dirty="0" smtClean="0"/>
              <a:t> </a:t>
            </a:r>
            <a:r>
              <a:rPr lang="en-US" dirty="0" err="1" smtClean="0"/>
              <a:t>arr</a:t>
            </a:r>
            <a:r>
              <a:rPr lang="en-US" dirty="0" smtClean="0"/>
              <a:t>[] = { 2, 3, 4, 10, 40 };</a:t>
            </a:r>
          </a:p>
          <a:p>
            <a:r>
              <a:rPr lang="en-US" dirty="0" smtClean="0"/>
              <a:t>        </a:t>
            </a:r>
            <a:r>
              <a:rPr lang="en-US" dirty="0" err="1" smtClean="0"/>
              <a:t>int</a:t>
            </a:r>
            <a:r>
              <a:rPr lang="en-US" dirty="0" smtClean="0"/>
              <a:t> n = </a:t>
            </a:r>
            <a:r>
              <a:rPr lang="en-US" dirty="0" err="1" smtClean="0"/>
              <a:t>arr.length</a:t>
            </a:r>
            <a:r>
              <a:rPr lang="en-US" dirty="0" smtClean="0"/>
              <a:t>;</a:t>
            </a:r>
          </a:p>
          <a:p>
            <a:r>
              <a:rPr lang="en-US" dirty="0" smtClean="0"/>
              <a:t>        </a:t>
            </a:r>
            <a:r>
              <a:rPr lang="en-US" dirty="0" err="1" smtClean="0"/>
              <a:t>int</a:t>
            </a:r>
            <a:r>
              <a:rPr lang="en-US" dirty="0" smtClean="0"/>
              <a:t> x = 10;</a:t>
            </a:r>
          </a:p>
          <a:p>
            <a:r>
              <a:rPr lang="en-US" dirty="0" smtClean="0"/>
              <a:t>        </a:t>
            </a:r>
            <a:r>
              <a:rPr lang="en-US" dirty="0" err="1" smtClean="0"/>
              <a:t>int</a:t>
            </a:r>
            <a:r>
              <a:rPr lang="en-US" dirty="0" smtClean="0"/>
              <a:t> result = </a:t>
            </a:r>
            <a:r>
              <a:rPr lang="en-US" dirty="0" err="1" smtClean="0"/>
              <a:t>ob.binarySearch</a:t>
            </a:r>
            <a:r>
              <a:rPr lang="en-US" dirty="0" smtClean="0"/>
              <a:t>(</a:t>
            </a:r>
            <a:r>
              <a:rPr lang="en-US" dirty="0" err="1" smtClean="0"/>
              <a:t>arr</a:t>
            </a:r>
            <a:r>
              <a:rPr lang="en-US" dirty="0" smtClean="0"/>
              <a:t>, x);</a:t>
            </a:r>
          </a:p>
          <a:p>
            <a:r>
              <a:rPr lang="en-US" dirty="0" smtClean="0"/>
              <a:t>        if (result == -1)</a:t>
            </a:r>
          </a:p>
          <a:p>
            <a:r>
              <a:rPr lang="en-US" dirty="0" smtClean="0"/>
              <a:t>            </a:t>
            </a:r>
            <a:r>
              <a:rPr lang="en-US" dirty="0" err="1" smtClean="0"/>
              <a:t>System.out.println</a:t>
            </a:r>
            <a:r>
              <a:rPr lang="en-US" dirty="0" smtClean="0"/>
              <a:t>(</a:t>
            </a:r>
          </a:p>
          <a:p>
            <a:r>
              <a:rPr lang="en-US" dirty="0" smtClean="0"/>
              <a:t>                "Element is not present in array");</a:t>
            </a:r>
          </a:p>
          <a:p>
            <a:r>
              <a:rPr lang="en-US" dirty="0" smtClean="0"/>
              <a:t>        else</a:t>
            </a:r>
          </a:p>
          <a:p>
            <a:r>
              <a:rPr lang="en-US" dirty="0" smtClean="0"/>
              <a:t>            </a:t>
            </a:r>
            <a:r>
              <a:rPr lang="en-US" dirty="0" err="1" smtClean="0"/>
              <a:t>System.out.println</a:t>
            </a:r>
            <a:r>
              <a:rPr lang="en-US" dirty="0" smtClean="0"/>
              <a:t>("Element is present at "</a:t>
            </a:r>
          </a:p>
          <a:p>
            <a:r>
              <a:rPr lang="en-US" dirty="0" smtClean="0"/>
              <a:t>                               + "index " + result);</a:t>
            </a:r>
          </a:p>
          <a:p>
            <a:r>
              <a:rPr lang="en-US" dirty="0" smtClean="0"/>
              <a:t>    }</a:t>
            </a:r>
          </a:p>
          <a:p>
            <a:r>
              <a:rPr lang="en-US" dirty="0" smtClean="0"/>
              <a:t>}</a:t>
            </a:r>
            <a:endParaRPr lang="en-US" dirty="0"/>
          </a:p>
        </p:txBody>
      </p:sp>
    </p:spTree>
    <p:extLst>
      <p:ext uri="{BB962C8B-B14F-4D97-AF65-F5344CB8AC3E}">
        <p14:creationId xmlns:p14="http://schemas.microsoft.com/office/powerpoint/2010/main" val="414563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4147</Words>
  <Application>Microsoft Office PowerPoint</Application>
  <PresentationFormat>Widescreen</PresentationFormat>
  <Paragraphs>647</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Nunito</vt:lpstr>
      <vt:lpstr>Source Sans 3</vt:lpstr>
      <vt:lpstr>Office Theme</vt:lpstr>
      <vt:lpstr>Searching Algorithm on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Algorithm on Arrays</dc:title>
  <dc:creator>Muhammad Ashraf</dc:creator>
  <cp:lastModifiedBy>Muhammad Ashraf</cp:lastModifiedBy>
  <cp:revision>28</cp:revision>
  <dcterms:created xsi:type="dcterms:W3CDTF">2024-03-20T11:08:43Z</dcterms:created>
  <dcterms:modified xsi:type="dcterms:W3CDTF">2024-04-05T13:08:26Z</dcterms:modified>
</cp:coreProperties>
</file>