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3"/>
  </p:handoutMasterIdLst>
  <p:sldIdLst>
    <p:sldId id="256" r:id="rId2"/>
    <p:sldId id="291" r:id="rId3"/>
    <p:sldId id="282" r:id="rId4"/>
    <p:sldId id="283" r:id="rId5"/>
    <p:sldId id="284" r:id="rId6"/>
    <p:sldId id="285" r:id="rId7"/>
    <p:sldId id="257" r:id="rId8"/>
    <p:sldId id="258" r:id="rId9"/>
    <p:sldId id="259" r:id="rId10"/>
    <p:sldId id="290" r:id="rId11"/>
    <p:sldId id="289" r:id="rId12"/>
    <p:sldId id="286" r:id="rId13"/>
    <p:sldId id="287" r:id="rId14"/>
    <p:sldId id="288" r:id="rId15"/>
    <p:sldId id="261" r:id="rId16"/>
    <p:sldId id="264" r:id="rId17"/>
    <p:sldId id="265" r:id="rId18"/>
    <p:sldId id="266"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9144000" cy="6858000" type="screen4x3"/>
  <p:notesSz cx="6858000" cy="9296400"/>
  <p:defaultTex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rtl="0"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rtl="0" fontAlgn="auto">
              <a:spcBef>
                <a:spcPts val="0"/>
              </a:spcBef>
              <a:spcAft>
                <a:spcPts val="0"/>
              </a:spcAft>
              <a:defRPr sz="1200">
                <a:latin typeface="+mn-lt"/>
                <a:cs typeface="+mn-cs"/>
              </a:defRPr>
            </a:lvl1pPr>
          </a:lstStyle>
          <a:p>
            <a:pPr>
              <a:defRPr/>
            </a:pPr>
            <a:fld id="{81186B39-9EDD-49AA-80F6-FC30277FF158}" type="datetimeFigureOut">
              <a:rPr lang="en-US"/>
              <a:pPr>
                <a:defRPr/>
              </a:pPr>
              <a:t>3/5/2024</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rtl="0"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rtl="0">
              <a:defRPr sz="1200">
                <a:latin typeface="Calibri" panose="020F0502020204030204" pitchFamily="34" charset="0"/>
              </a:defRPr>
            </a:lvl1pPr>
          </a:lstStyle>
          <a:p>
            <a:fld id="{EAFD8861-CC66-4D6A-867B-B05385B221E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1F106A3-E97A-459C-85FA-7EB333CD9424}" type="datetimeFigureOut">
              <a:rPr lang="en-US"/>
              <a:pPr>
                <a:defRPr/>
              </a:pPr>
              <a:t>3/5/2024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buFont typeface="Calibri" panose="020F0502020204030204" pitchFamily="34" charset="0"/>
              <a:buAutoNum type="arabicPeriod"/>
              <a:defRPr/>
            </a:lvl1pPr>
          </a:lstStyle>
          <a:p>
            <a:fld id="{A2FB6CB4-8828-4BC1-95E7-9D762B8028A2}" type="slidenum">
              <a:rPr lang="en-US" altLang="en-US"/>
              <a:pPr/>
              <a:t>‹#›</a:t>
            </a:fld>
            <a:endParaRPr lang="en-US" altLang="en-US"/>
          </a:p>
        </p:txBody>
      </p:sp>
    </p:spTree>
    <p:extLst>
      <p:ext uri="{BB962C8B-B14F-4D97-AF65-F5344CB8AC3E}">
        <p14:creationId xmlns:p14="http://schemas.microsoft.com/office/powerpoint/2010/main" val="354490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8C2E0D2-851A-4CB3-8856-7005F8CF9B7B}" type="datetimeFigureOut">
              <a:rPr lang="en-US"/>
              <a:pPr>
                <a:defRPr/>
              </a:pPr>
              <a:t>3/5/2024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8A6AC1B-83B1-43F1-B206-7A0E8BEAA96A}" type="slidenum">
              <a:rPr lang="en-US" altLang="en-US"/>
              <a:pPr/>
              <a:t>‹#›</a:t>
            </a:fld>
            <a:endParaRPr lang="en-US" altLang="en-US"/>
          </a:p>
        </p:txBody>
      </p:sp>
    </p:spTree>
    <p:extLst>
      <p:ext uri="{BB962C8B-B14F-4D97-AF65-F5344CB8AC3E}">
        <p14:creationId xmlns:p14="http://schemas.microsoft.com/office/powerpoint/2010/main" val="250875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A24F3D3-6B71-4FBD-9CAF-A0F9F3B57A0A}" type="datetimeFigureOut">
              <a:rPr lang="en-US"/>
              <a:pPr>
                <a:defRPr/>
              </a:pPr>
              <a:t>3/5/2024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177DA1D-3958-4C72-9024-0233E5072103}" type="slidenum">
              <a:rPr lang="en-US" altLang="en-US"/>
              <a:pPr/>
              <a:t>‹#›</a:t>
            </a:fld>
            <a:endParaRPr lang="en-US" altLang="en-US"/>
          </a:p>
        </p:txBody>
      </p:sp>
    </p:spTree>
    <p:extLst>
      <p:ext uri="{BB962C8B-B14F-4D97-AF65-F5344CB8AC3E}">
        <p14:creationId xmlns:p14="http://schemas.microsoft.com/office/powerpoint/2010/main" val="2475568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DFBEEF-0AD6-4991-B934-A6C9AD644724}" type="datetimeFigureOut">
              <a:rPr lang="en-US"/>
              <a:pPr>
                <a:defRPr/>
              </a:pPr>
              <a:t>3/5/2024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BAE73E1-E003-4AE9-95A1-924BD759B5BC}" type="slidenum">
              <a:rPr lang="en-US" altLang="en-US"/>
              <a:pPr/>
              <a:t>‹#›</a:t>
            </a:fld>
            <a:endParaRPr lang="en-US" altLang="en-US"/>
          </a:p>
        </p:txBody>
      </p:sp>
    </p:spTree>
    <p:extLst>
      <p:ext uri="{BB962C8B-B14F-4D97-AF65-F5344CB8AC3E}">
        <p14:creationId xmlns:p14="http://schemas.microsoft.com/office/powerpoint/2010/main" val="119118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8D454D1-C682-49CE-85E1-4EFFDA5CE1C5}" type="datetimeFigureOut">
              <a:rPr lang="en-US"/>
              <a:pPr>
                <a:defRPr/>
              </a:pPr>
              <a:t>3/5/2024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4F5DFC9-B61E-43FE-8211-4989FECF21DC}" type="slidenum">
              <a:rPr lang="en-US" altLang="en-US"/>
              <a:pPr/>
              <a:t>‹#›</a:t>
            </a:fld>
            <a:endParaRPr lang="en-US" altLang="en-US"/>
          </a:p>
        </p:txBody>
      </p:sp>
    </p:spTree>
    <p:extLst>
      <p:ext uri="{BB962C8B-B14F-4D97-AF65-F5344CB8AC3E}">
        <p14:creationId xmlns:p14="http://schemas.microsoft.com/office/powerpoint/2010/main" val="145401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4B66630-E00F-4348-AED5-74254A5ED774}" type="datetimeFigureOut">
              <a:rPr lang="en-US"/>
              <a:pPr>
                <a:defRPr/>
              </a:pPr>
              <a:t>3/5/2024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DB29897-D2D7-4C74-9758-8207F2EC92F0}" type="slidenum">
              <a:rPr lang="en-US" altLang="en-US"/>
              <a:pPr/>
              <a:t>‹#›</a:t>
            </a:fld>
            <a:endParaRPr lang="en-US" altLang="en-US"/>
          </a:p>
        </p:txBody>
      </p:sp>
    </p:spTree>
    <p:extLst>
      <p:ext uri="{BB962C8B-B14F-4D97-AF65-F5344CB8AC3E}">
        <p14:creationId xmlns:p14="http://schemas.microsoft.com/office/powerpoint/2010/main" val="387437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FA4550-13C6-4850-9576-CA0EB24C08A5}" type="datetimeFigureOut">
              <a:rPr lang="en-US"/>
              <a:pPr>
                <a:defRPr/>
              </a:pPr>
              <a:t>3/5/2024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B846574-0D87-4981-A005-E2A3D2719EA1}" type="slidenum">
              <a:rPr lang="en-US" altLang="en-US"/>
              <a:pPr/>
              <a:t>‹#›</a:t>
            </a:fld>
            <a:endParaRPr lang="en-US" altLang="en-US"/>
          </a:p>
        </p:txBody>
      </p:sp>
    </p:spTree>
    <p:extLst>
      <p:ext uri="{BB962C8B-B14F-4D97-AF65-F5344CB8AC3E}">
        <p14:creationId xmlns:p14="http://schemas.microsoft.com/office/powerpoint/2010/main" val="3695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533E3D8-F806-4A09-953B-E68054E5DBE8}" type="datetimeFigureOut">
              <a:rPr lang="en-US"/>
              <a:pPr>
                <a:defRPr/>
              </a:pPr>
              <a:t>3/5/2024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5D7F5A52-A6F8-4E13-9BEC-AA8FD8096C30}" type="slidenum">
              <a:rPr lang="en-US" altLang="en-US"/>
              <a:pPr/>
              <a:t>‹#›</a:t>
            </a:fld>
            <a:endParaRPr lang="en-US" altLang="en-US"/>
          </a:p>
        </p:txBody>
      </p:sp>
    </p:spTree>
    <p:extLst>
      <p:ext uri="{BB962C8B-B14F-4D97-AF65-F5344CB8AC3E}">
        <p14:creationId xmlns:p14="http://schemas.microsoft.com/office/powerpoint/2010/main" val="277312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3D177FD-466B-4CEA-A7EA-27FA2E813BB2}" type="datetimeFigureOut">
              <a:rPr lang="en-US"/>
              <a:pPr>
                <a:defRPr/>
              </a:pPr>
              <a:t>3/5/2024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A2CA473-8735-4C64-AB53-035969A73016}" type="slidenum">
              <a:rPr lang="en-US" altLang="en-US"/>
              <a:pPr/>
              <a:t>‹#›</a:t>
            </a:fld>
            <a:endParaRPr lang="en-US" altLang="en-US"/>
          </a:p>
        </p:txBody>
      </p:sp>
    </p:spTree>
    <p:extLst>
      <p:ext uri="{BB962C8B-B14F-4D97-AF65-F5344CB8AC3E}">
        <p14:creationId xmlns:p14="http://schemas.microsoft.com/office/powerpoint/2010/main" val="13355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9ADB93-85C8-47FA-8F13-6A8118575BDB}" type="datetimeFigureOut">
              <a:rPr lang="en-US"/>
              <a:pPr>
                <a:defRPr/>
              </a:pPr>
              <a:t>3/5/2024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D3AE9DC-3195-4886-AD06-906EBCF2AFEC}" type="slidenum">
              <a:rPr lang="en-US" altLang="en-US"/>
              <a:pPr/>
              <a:t>‹#›</a:t>
            </a:fld>
            <a:endParaRPr lang="en-US" altLang="en-US"/>
          </a:p>
        </p:txBody>
      </p:sp>
    </p:spTree>
    <p:extLst>
      <p:ext uri="{BB962C8B-B14F-4D97-AF65-F5344CB8AC3E}">
        <p14:creationId xmlns:p14="http://schemas.microsoft.com/office/powerpoint/2010/main" val="3518819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7C37992-78CC-4DDB-8894-44840B8BF6EE}" type="datetimeFigureOut">
              <a:rPr lang="en-US"/>
              <a:pPr>
                <a:defRPr/>
              </a:pPr>
              <a:t>3/5/2024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6749B46-E8C5-4925-9032-3D65C75013D3}" type="slidenum">
              <a:rPr lang="en-US" altLang="en-US"/>
              <a:pPr/>
              <a:t>‹#›</a:t>
            </a:fld>
            <a:endParaRPr lang="en-US" altLang="en-US"/>
          </a:p>
        </p:txBody>
      </p:sp>
    </p:spTree>
    <p:extLst>
      <p:ext uri="{BB962C8B-B14F-4D97-AF65-F5344CB8AC3E}">
        <p14:creationId xmlns:p14="http://schemas.microsoft.com/office/powerpoint/2010/main" val="131856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rtl="0" fontAlgn="auto">
              <a:spcBef>
                <a:spcPts val="0"/>
              </a:spcBef>
              <a:spcAft>
                <a:spcPts val="0"/>
              </a:spcAft>
              <a:defRPr sz="1200">
                <a:solidFill>
                  <a:schemeClr val="tx1">
                    <a:tint val="75000"/>
                  </a:schemeClr>
                </a:solidFill>
                <a:latin typeface="+mn-lt"/>
                <a:cs typeface="+mn-cs"/>
              </a:defRPr>
            </a:lvl1pPr>
          </a:lstStyle>
          <a:p>
            <a:pPr>
              <a:defRPr/>
            </a:pPr>
            <a:fld id="{48EDEBD7-82B5-43C0-A4F7-95291F9833A1}" type="datetimeFigureOut">
              <a:rPr lang="en-US"/>
              <a:pPr>
                <a:defRPr/>
              </a:pPr>
              <a:t>3/5/2024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0"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rtl="0">
              <a:defRPr sz="1200">
                <a:solidFill>
                  <a:srgbClr val="898989"/>
                </a:solidFill>
                <a:latin typeface="Calibri" panose="020F0502020204030204" pitchFamily="34" charset="0"/>
              </a:defRPr>
            </a:lvl1pPr>
          </a:lstStyle>
          <a:p>
            <a:fld id="{2243399A-AD94-41FB-984E-A9F39EAB6D3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14375" y="3000375"/>
            <a:ext cx="7772400" cy="1470025"/>
          </a:xfrm>
        </p:spPr>
        <p:txBody>
          <a:bodyPr/>
          <a:lstStyle/>
          <a:p>
            <a:pPr eaLnBrk="1" hangingPunct="1"/>
            <a:r>
              <a:rPr lang="en-CA" altLang="en-US" dirty="0" smtClean="0"/>
              <a:t>Introduction to Data structures and Algorithms</a:t>
            </a:r>
            <a:endParaRPr lang="en-US" altLang="en-US" dirty="0" smtClean="0"/>
          </a:p>
        </p:txBody>
      </p:sp>
      <p:sp>
        <p:nvSpPr>
          <p:cNvPr id="3075" name="Subtitle 2"/>
          <p:cNvSpPr>
            <a:spLocks noGrp="1"/>
          </p:cNvSpPr>
          <p:nvPr>
            <p:ph type="subTitle" idx="1"/>
          </p:nvPr>
        </p:nvSpPr>
        <p:spPr>
          <a:xfrm>
            <a:off x="1143000" y="642938"/>
            <a:ext cx="6400800" cy="1752600"/>
          </a:xfrm>
        </p:spPr>
        <p:txBody>
          <a:bodyPr/>
          <a:lstStyle/>
          <a:p>
            <a:pPr eaLnBrk="1" hangingPunct="1"/>
            <a:endParaRPr lang="en-US" altLang="en-US" smtClean="0">
              <a:solidFill>
                <a:srgbClr val="898989"/>
              </a:solidFill>
            </a:endParaRPr>
          </a:p>
          <a:p>
            <a:pPr eaLnBrk="1" hangingPunct="1"/>
            <a:r>
              <a:rPr lang="en-US" altLang="en-US" smtClean="0">
                <a:solidFill>
                  <a:srgbClr val="898989"/>
                </a:solidFill>
              </a:rPr>
              <a:t>Lecture 1</a:t>
            </a:r>
            <a:endParaRPr lang="ar-SA" altLang="en-US" smtClean="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2951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3746"/>
            <a:ext cx="9144000" cy="3200400"/>
          </a:xfrm>
          <a:prstGeom prst="rect">
            <a:avLst/>
          </a:prstGeom>
        </p:spPr>
      </p:pic>
      <p:pic>
        <p:nvPicPr>
          <p:cNvPr id="5" name="Picture 4"/>
          <p:cNvPicPr>
            <a:picLocks noChangeAspect="1"/>
          </p:cNvPicPr>
          <p:nvPr/>
        </p:nvPicPr>
        <p:blipFill>
          <a:blip r:embed="rId3"/>
          <a:stretch>
            <a:fillRect/>
          </a:stretch>
        </p:blipFill>
        <p:spPr>
          <a:xfrm>
            <a:off x="1" y="3186654"/>
            <a:ext cx="9144000" cy="2558504"/>
          </a:xfrm>
          <a:prstGeom prst="rect">
            <a:avLst/>
          </a:prstGeom>
        </p:spPr>
      </p:pic>
    </p:spTree>
    <p:extLst>
      <p:ext uri="{BB962C8B-B14F-4D97-AF65-F5344CB8AC3E}">
        <p14:creationId xmlns:p14="http://schemas.microsoft.com/office/powerpoint/2010/main" val="155925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Abstract Data Types</a:t>
            </a:r>
            <a:br>
              <a:rPr lang="en-CA" dirty="0"/>
            </a:br>
            <a:r>
              <a:rPr lang="en-CA" dirty="0"/>
              <a:t>ADT</a:t>
            </a:r>
            <a:endParaRPr lang="en-US" dirty="0"/>
          </a:p>
        </p:txBody>
      </p:sp>
      <p:sp>
        <p:nvSpPr>
          <p:cNvPr id="3" name="Content Placeholder 2"/>
          <p:cNvSpPr>
            <a:spLocks noGrp="1"/>
          </p:cNvSpPr>
          <p:nvPr>
            <p:ph idx="1"/>
          </p:nvPr>
        </p:nvSpPr>
        <p:spPr/>
        <p:txBody>
          <a:bodyPr/>
          <a:lstStyle/>
          <a:p>
            <a:pPr algn="just"/>
            <a:r>
              <a:rPr lang="en-US" dirty="0" smtClean="0"/>
              <a:t>ADTs are like user defined data types which defines operations on values using functions without specifying what is there inside the functions and how the operations are performed .</a:t>
            </a:r>
          </a:p>
          <a:p>
            <a:pPr algn="just"/>
            <a:r>
              <a:rPr lang="en-US" dirty="0" smtClean="0"/>
              <a:t>Example Stack ADT</a:t>
            </a:r>
          </a:p>
          <a:p>
            <a:pPr algn="just"/>
            <a:r>
              <a:rPr lang="en-US" dirty="0" smtClean="0"/>
              <a:t>A stack consists of element of same type arranged in a sequential order.</a:t>
            </a:r>
            <a:endParaRPr lang="en-US" dirty="0"/>
          </a:p>
          <a:p>
            <a:pPr algn="just"/>
            <a:endParaRPr lang="en-US" dirty="0"/>
          </a:p>
        </p:txBody>
      </p:sp>
    </p:spTree>
    <p:extLst>
      <p:ext uri="{BB962C8B-B14F-4D97-AF65-F5344CB8AC3E}">
        <p14:creationId xmlns:p14="http://schemas.microsoft.com/office/powerpoint/2010/main" val="2600724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197346"/>
            <a:ext cx="8712968" cy="2086725"/>
          </a:xfrm>
          <a:prstGeom prst="rect">
            <a:avLst/>
          </a:prstGeom>
        </p:spPr>
        <p:txBody>
          <a:bodyPr wrap="square">
            <a:spAutoFit/>
          </a:bodyPr>
          <a:lstStyle/>
          <a:p>
            <a:pPr algn="l"/>
            <a:r>
              <a:rPr lang="en-US" dirty="0">
                <a:latin typeface="Calibri (Body)"/>
              </a:rPr>
              <a:t>Stack ADT</a:t>
            </a:r>
          </a:p>
          <a:p>
            <a:pPr marL="342900" indent="-342900" algn="just" rtl="0" eaLnBrk="0" hangingPunct="0">
              <a:spcBef>
                <a:spcPct val="20000"/>
              </a:spcBef>
              <a:buFont typeface="Arial" panose="020B0604020202020204" pitchFamily="34" charset="0"/>
              <a:buChar char="•"/>
            </a:pPr>
            <a:r>
              <a:rPr lang="en-US" dirty="0">
                <a:latin typeface="+mn-lt"/>
                <a:cs typeface="+mn-cs"/>
              </a:rPr>
              <a:t>A stack is a linear data structure that only allows data to be accessed from the top. It simply has two operations: push (to insert data to the top of the stack) and pop (to remove data from the stack). (used to remove data from the stack top).</a:t>
            </a:r>
          </a:p>
          <a:p>
            <a:pPr algn="l"/>
            <a:endParaRPr lang="en-US" dirty="0">
              <a:latin typeface="Calibri (Body)"/>
            </a:endParaRPr>
          </a:p>
          <a:p>
            <a:pPr algn="l"/>
            <a:endParaRPr lang="en-US" dirty="0">
              <a:latin typeface="Calibri (Body)"/>
            </a:endParaRPr>
          </a:p>
          <a:p>
            <a:pPr algn="l"/>
            <a:endParaRPr lang="en-US" dirty="0">
              <a:latin typeface="Calibri (Body)"/>
            </a:endParaRPr>
          </a:p>
        </p:txBody>
      </p:sp>
      <p:pic>
        <p:nvPicPr>
          <p:cNvPr id="6" name="Picture 5"/>
          <p:cNvPicPr>
            <a:picLocks noChangeAspect="1"/>
          </p:cNvPicPr>
          <p:nvPr/>
        </p:nvPicPr>
        <p:blipFill>
          <a:blip r:embed="rId2"/>
          <a:stretch>
            <a:fillRect/>
          </a:stretch>
        </p:blipFill>
        <p:spPr>
          <a:xfrm>
            <a:off x="6084168" y="2708920"/>
            <a:ext cx="3888432" cy="3456384"/>
          </a:xfrm>
          <a:prstGeom prst="rect">
            <a:avLst/>
          </a:prstGeom>
        </p:spPr>
      </p:pic>
      <p:sp>
        <p:nvSpPr>
          <p:cNvPr id="7" name="Rectangle 6"/>
          <p:cNvSpPr/>
          <p:nvPr/>
        </p:nvSpPr>
        <p:spPr>
          <a:xfrm>
            <a:off x="29135" y="2132856"/>
            <a:ext cx="8784976" cy="3194721"/>
          </a:xfrm>
          <a:prstGeom prst="rect">
            <a:avLst/>
          </a:prstGeom>
        </p:spPr>
        <p:txBody>
          <a:bodyPr wrap="square">
            <a:spAutoFit/>
          </a:bodyPr>
          <a:lstStyle/>
          <a:p>
            <a:pPr marL="342900" indent="-342900" algn="just" rtl="0" eaLnBrk="0" hangingPunct="0">
              <a:spcBef>
                <a:spcPct val="20000"/>
              </a:spcBef>
              <a:buFont typeface="Arial" panose="020B0604020202020204" pitchFamily="34" charset="0"/>
              <a:buChar char="•"/>
            </a:pPr>
            <a:r>
              <a:rPr lang="en-US" dirty="0">
                <a:latin typeface="+mn-lt"/>
                <a:cs typeface="+mn-cs"/>
              </a:rPr>
              <a:t>Some of the most essential operations defined in Stack </a:t>
            </a:r>
            <a:r>
              <a:rPr lang="en-US" dirty="0" smtClean="0">
                <a:latin typeface="+mn-lt"/>
                <a:cs typeface="+mn-cs"/>
              </a:rPr>
              <a:t>ADT </a:t>
            </a:r>
            <a:r>
              <a:rPr lang="en-US" dirty="0">
                <a:latin typeface="+mn-lt"/>
                <a:cs typeface="+mn-cs"/>
              </a:rPr>
              <a:t>are listed below.</a:t>
            </a:r>
          </a:p>
          <a:p>
            <a:pPr marL="342900" indent="-342900" algn="just" rtl="0" eaLnBrk="0" hangingPunct="0">
              <a:lnSpc>
                <a:spcPct val="150000"/>
              </a:lnSpc>
              <a:spcBef>
                <a:spcPct val="20000"/>
              </a:spcBef>
              <a:buFont typeface="Arial" panose="020B0604020202020204" pitchFamily="34" charset="0"/>
              <a:buChar char="•"/>
            </a:pPr>
            <a:endParaRPr lang="en-US" dirty="0">
              <a:latin typeface="+mn-lt"/>
              <a:cs typeface="+mn-cs"/>
            </a:endParaRPr>
          </a:p>
          <a:p>
            <a:pPr marL="342900" indent="-342900" algn="just" rtl="0" eaLnBrk="0" hangingPunct="0">
              <a:lnSpc>
                <a:spcPct val="150000"/>
              </a:lnSpc>
              <a:spcBef>
                <a:spcPct val="20000"/>
              </a:spcBef>
              <a:buFont typeface="Arial" panose="020B0604020202020204" pitchFamily="34" charset="0"/>
              <a:buChar char="•"/>
            </a:pPr>
            <a:r>
              <a:rPr lang="en-US" dirty="0">
                <a:latin typeface="+mn-lt"/>
                <a:cs typeface="+mn-cs"/>
              </a:rPr>
              <a:t>top(): returns the value of the node present at the top of the stack.</a:t>
            </a:r>
          </a:p>
          <a:p>
            <a:pPr marL="342900" indent="-342900" algn="just" rtl="0" eaLnBrk="0" hangingPunct="0">
              <a:lnSpc>
                <a:spcPct val="150000"/>
              </a:lnSpc>
              <a:spcBef>
                <a:spcPct val="20000"/>
              </a:spcBef>
              <a:buFont typeface="Arial" panose="020B0604020202020204" pitchFamily="34" charset="0"/>
              <a:buChar char="•"/>
            </a:pPr>
            <a:r>
              <a:rPr lang="en-US" dirty="0">
                <a:latin typeface="+mn-lt"/>
                <a:cs typeface="+mn-cs"/>
              </a:rPr>
              <a:t>push(</a:t>
            </a:r>
            <a:r>
              <a:rPr lang="en-US" dirty="0" err="1">
                <a:latin typeface="+mn-lt"/>
                <a:cs typeface="+mn-cs"/>
              </a:rPr>
              <a:t>int</a:t>
            </a:r>
            <a:r>
              <a:rPr lang="en-US" dirty="0">
                <a:latin typeface="+mn-lt"/>
                <a:cs typeface="+mn-cs"/>
              </a:rPr>
              <a:t> </a:t>
            </a:r>
            <a:r>
              <a:rPr lang="en-US" dirty="0" err="1">
                <a:latin typeface="+mn-lt"/>
                <a:cs typeface="+mn-cs"/>
              </a:rPr>
              <a:t>val</a:t>
            </a:r>
            <a:r>
              <a:rPr lang="en-US" dirty="0">
                <a:latin typeface="+mn-lt"/>
                <a:cs typeface="+mn-cs"/>
              </a:rPr>
              <a:t>): creates a node with value = </a:t>
            </a:r>
            <a:r>
              <a:rPr lang="en-US" dirty="0" err="1">
                <a:latin typeface="+mn-lt"/>
                <a:cs typeface="+mn-cs"/>
              </a:rPr>
              <a:t>val</a:t>
            </a:r>
            <a:r>
              <a:rPr lang="en-US" dirty="0">
                <a:latin typeface="+mn-lt"/>
                <a:cs typeface="+mn-cs"/>
              </a:rPr>
              <a:t> and puts it at the </a:t>
            </a:r>
            <a:r>
              <a:rPr lang="en-US" dirty="0" smtClean="0">
                <a:latin typeface="+mn-lt"/>
                <a:cs typeface="+mn-cs"/>
              </a:rPr>
              <a:t>stack </a:t>
            </a:r>
            <a:r>
              <a:rPr lang="en-US" dirty="0">
                <a:latin typeface="+mn-lt"/>
                <a:cs typeface="+mn-cs"/>
              </a:rPr>
              <a:t>top.</a:t>
            </a:r>
          </a:p>
          <a:p>
            <a:pPr marL="342900" indent="-342900" algn="just" rtl="0" eaLnBrk="0" hangingPunct="0">
              <a:lnSpc>
                <a:spcPct val="150000"/>
              </a:lnSpc>
              <a:spcBef>
                <a:spcPct val="20000"/>
              </a:spcBef>
              <a:buFont typeface="Arial" panose="020B0604020202020204" pitchFamily="34" charset="0"/>
              <a:buChar char="•"/>
            </a:pPr>
            <a:r>
              <a:rPr lang="en-US" dirty="0">
                <a:latin typeface="+mn-lt"/>
                <a:cs typeface="+mn-cs"/>
              </a:rPr>
              <a:t>pop(): removes the node from the top of the stack.</a:t>
            </a:r>
          </a:p>
          <a:p>
            <a:pPr marL="342900" indent="-342900" algn="just" rtl="0" eaLnBrk="0" hangingPunct="0">
              <a:lnSpc>
                <a:spcPct val="150000"/>
              </a:lnSpc>
              <a:spcBef>
                <a:spcPct val="20000"/>
              </a:spcBef>
              <a:buFont typeface="Arial" panose="020B0604020202020204" pitchFamily="34" charset="0"/>
              <a:buChar char="•"/>
            </a:pPr>
            <a:r>
              <a:rPr lang="en-US" dirty="0">
                <a:latin typeface="+mn-lt"/>
                <a:cs typeface="+mn-cs"/>
              </a:rPr>
              <a:t>empty(): returns true if the stack is empty, otherwise returns false.</a:t>
            </a:r>
          </a:p>
          <a:p>
            <a:pPr marL="342900" indent="-342900" algn="just" rtl="0" eaLnBrk="0" hangingPunct="0">
              <a:lnSpc>
                <a:spcPct val="150000"/>
              </a:lnSpc>
              <a:spcBef>
                <a:spcPct val="20000"/>
              </a:spcBef>
              <a:buFont typeface="Arial" panose="020B0604020202020204" pitchFamily="34" charset="0"/>
              <a:buChar char="•"/>
            </a:pPr>
            <a:r>
              <a:rPr lang="en-US" dirty="0">
                <a:latin typeface="+mn-lt"/>
                <a:cs typeface="+mn-cs"/>
              </a:rPr>
              <a:t>size(): returns the number of nodes that are present in the stack.</a:t>
            </a:r>
          </a:p>
        </p:txBody>
      </p:sp>
    </p:spTree>
    <p:extLst>
      <p:ext uri="{BB962C8B-B14F-4D97-AF65-F5344CB8AC3E}">
        <p14:creationId xmlns:p14="http://schemas.microsoft.com/office/powerpoint/2010/main" val="2074696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179"/>
            <a:ext cx="8229600" cy="634082"/>
          </a:xfrm>
        </p:spPr>
        <p:txBody>
          <a:bodyPr/>
          <a:lstStyle/>
          <a:p>
            <a:r>
              <a:rPr lang="en-US" dirty="0" smtClean="0"/>
              <a:t>Why ADT</a:t>
            </a:r>
            <a:endParaRPr lang="en-US" dirty="0"/>
          </a:p>
        </p:txBody>
      </p:sp>
      <p:grpSp>
        <p:nvGrpSpPr>
          <p:cNvPr id="6" name="Group 5"/>
          <p:cNvGrpSpPr/>
          <p:nvPr/>
        </p:nvGrpSpPr>
        <p:grpSpPr>
          <a:xfrm>
            <a:off x="0" y="764704"/>
            <a:ext cx="9144000" cy="6076853"/>
            <a:chOff x="0" y="764704"/>
            <a:chExt cx="9144000" cy="6076853"/>
          </a:xfrm>
        </p:grpSpPr>
        <p:pic>
          <p:nvPicPr>
            <p:cNvPr id="4" name="Picture 3"/>
            <p:cNvPicPr>
              <a:picLocks noChangeAspect="1"/>
            </p:cNvPicPr>
            <p:nvPr/>
          </p:nvPicPr>
          <p:blipFill>
            <a:blip r:embed="rId2"/>
            <a:stretch>
              <a:fillRect/>
            </a:stretch>
          </p:blipFill>
          <p:spPr>
            <a:xfrm>
              <a:off x="0" y="764704"/>
              <a:ext cx="9144000" cy="5157192"/>
            </a:xfrm>
            <a:prstGeom prst="rect">
              <a:avLst/>
            </a:prstGeom>
          </p:spPr>
        </p:pic>
        <p:pic>
          <p:nvPicPr>
            <p:cNvPr id="5" name="Picture 4"/>
            <p:cNvPicPr>
              <a:picLocks noChangeAspect="1"/>
            </p:cNvPicPr>
            <p:nvPr/>
          </p:nvPicPr>
          <p:blipFill>
            <a:blip r:embed="rId3"/>
            <a:stretch>
              <a:fillRect/>
            </a:stretch>
          </p:blipFill>
          <p:spPr>
            <a:xfrm>
              <a:off x="0" y="5921896"/>
              <a:ext cx="9144000" cy="919661"/>
            </a:xfrm>
            <a:prstGeom prst="rect">
              <a:avLst/>
            </a:prstGeom>
          </p:spPr>
        </p:pic>
      </p:grpSp>
    </p:spTree>
    <p:extLst>
      <p:ext uri="{BB962C8B-B14F-4D97-AF65-F5344CB8AC3E}">
        <p14:creationId xmlns:p14="http://schemas.microsoft.com/office/powerpoint/2010/main" val="1787555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CA" dirty="0" smtClean="0"/>
              <a:t>Abstract Data Types</a:t>
            </a:r>
            <a:br>
              <a:rPr lang="en-CA" dirty="0" smtClean="0"/>
            </a:br>
            <a:r>
              <a:rPr lang="en-CA" dirty="0" smtClean="0"/>
              <a:t>ADT</a:t>
            </a:r>
            <a:endParaRPr lang="en-US" dirty="0"/>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defRPr/>
            </a:pPr>
            <a:r>
              <a:rPr lang="en-CA" dirty="0" smtClean="0"/>
              <a:t>Basic definitions</a:t>
            </a:r>
          </a:p>
          <a:p>
            <a:pPr lvl="1" eaLnBrk="1" fontAlgn="auto" hangingPunct="1">
              <a:spcAft>
                <a:spcPts val="0"/>
              </a:spcAft>
              <a:defRPr/>
            </a:pPr>
            <a:r>
              <a:rPr lang="en-CA" dirty="0" smtClean="0"/>
              <a:t>Type: a set of objects</a:t>
            </a:r>
          </a:p>
          <a:p>
            <a:pPr lvl="1" eaLnBrk="1" fontAlgn="auto" hangingPunct="1">
              <a:spcAft>
                <a:spcPts val="0"/>
              </a:spcAft>
              <a:defRPr/>
            </a:pPr>
            <a:r>
              <a:rPr lang="en-CA" dirty="0" smtClean="0"/>
              <a:t>Data item or element: a piece of information or record</a:t>
            </a:r>
          </a:p>
          <a:p>
            <a:pPr lvl="1" eaLnBrk="1" fontAlgn="auto" hangingPunct="1">
              <a:spcAft>
                <a:spcPts val="0"/>
              </a:spcAft>
              <a:defRPr/>
            </a:pPr>
            <a:r>
              <a:rPr lang="en-CA" dirty="0" smtClean="0"/>
              <a:t>Member: a data item is said to be a member of a data type</a:t>
            </a:r>
          </a:p>
          <a:p>
            <a:pPr lvl="1" eaLnBrk="1" fontAlgn="auto" hangingPunct="1">
              <a:spcAft>
                <a:spcPts val="0"/>
              </a:spcAft>
              <a:defRPr/>
            </a:pPr>
            <a:r>
              <a:rPr lang="en-CA" dirty="0" smtClean="0"/>
              <a:t>Simple data item: a data item containing no subparts</a:t>
            </a:r>
          </a:p>
          <a:p>
            <a:pPr lvl="1" eaLnBrk="1" fontAlgn="auto" hangingPunct="1">
              <a:spcAft>
                <a:spcPts val="0"/>
              </a:spcAft>
              <a:defRPr/>
            </a:pPr>
            <a:r>
              <a:rPr lang="en-CA" dirty="0" smtClean="0"/>
              <a:t>Aggregate data item: a data item that may contain several pieces of information</a:t>
            </a:r>
          </a:p>
          <a:p>
            <a:pPr lvl="1" eaLnBrk="1" fontAlgn="auto" hangingPunct="1">
              <a:spcAft>
                <a:spcPts val="0"/>
              </a:spcAft>
              <a:defRPr/>
            </a:pPr>
            <a:r>
              <a:rPr lang="en-CA" dirty="0" smtClean="0"/>
              <a:t>Abstract data type: a type and a collection of operations to manipulate that type</a:t>
            </a:r>
          </a:p>
          <a:p>
            <a:pPr lvl="1" eaLnBrk="1" fontAlgn="auto" hangingPunct="1">
              <a:spcAft>
                <a:spcPts val="0"/>
              </a:spcAft>
              <a:buFont typeface="Arial" panose="020B0604020202020204" pitchFamily="34" charset="0"/>
              <a:buNone/>
              <a:defRPr/>
            </a:pPr>
            <a:endParaRPr lang="en-CA" dirty="0" smtClean="0"/>
          </a:p>
          <a:p>
            <a:pPr lvl="1" eaLnBrk="1" fontAlgn="auto" hangingPunct="1">
              <a:spcAft>
                <a:spcPts val="0"/>
              </a:spcAft>
              <a:buFont typeface="Arial" panose="020B0604020202020204" pitchFamily="34" charset="0"/>
              <a:buNone/>
              <a:defRPr/>
            </a:pPr>
            <a:r>
              <a:rPr lang="en-CA" dirty="0" smtClean="0">
                <a:solidFill>
                  <a:srgbClr val="FF0000"/>
                </a:solidFill>
              </a:rPr>
              <a:t>ADT are mathematical abstractions, an ADT only mentions what is to be done, not how.</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CA" altLang="en-US" smtClean="0"/>
              <a:t>Data Structure</a:t>
            </a:r>
            <a:endParaRPr lang="en-US" altLang="en-US" smtClean="0"/>
          </a:p>
        </p:txBody>
      </p:sp>
      <p:sp>
        <p:nvSpPr>
          <p:cNvPr id="8195" name="Content Placeholder 2"/>
          <p:cNvSpPr>
            <a:spLocks noGrp="1"/>
          </p:cNvSpPr>
          <p:nvPr>
            <p:ph idx="1"/>
          </p:nvPr>
        </p:nvSpPr>
        <p:spPr/>
        <p:txBody>
          <a:bodyPr/>
          <a:lstStyle/>
          <a:p>
            <a:pPr eaLnBrk="1" hangingPunct="1"/>
            <a:r>
              <a:rPr lang="en-CA" altLang="en-US" dirty="0" smtClean="0"/>
              <a:t>A data Structure is a physical implementation of an ADT</a:t>
            </a:r>
          </a:p>
          <a:p>
            <a:pPr lvl="1" eaLnBrk="1" hangingPunct="1"/>
            <a:r>
              <a:rPr lang="en-CA" altLang="en-US" dirty="0" smtClean="0"/>
              <a:t>Each ADT operation is implemented by one or more subroutines</a:t>
            </a:r>
          </a:p>
          <a:p>
            <a:pPr lvl="1" eaLnBrk="1" hangingPunct="1"/>
            <a:r>
              <a:rPr lang="en-CA" altLang="en-US" dirty="0" smtClean="0"/>
              <a:t>Data structures are organizations for data in the main memory</a:t>
            </a:r>
            <a:endParaRPr lang="en-US" alt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CA" altLang="en-US" smtClean="0"/>
              <a:t>Selecting a Data Structure</a:t>
            </a:r>
            <a:endParaRPr lang="en-US" altLang="en-US" smtClean="0"/>
          </a:p>
        </p:txBody>
      </p:sp>
      <p:sp>
        <p:nvSpPr>
          <p:cNvPr id="9219" name="Content Placeholder 2"/>
          <p:cNvSpPr>
            <a:spLocks noGrp="1"/>
          </p:cNvSpPr>
          <p:nvPr>
            <p:ph idx="1"/>
          </p:nvPr>
        </p:nvSpPr>
        <p:spPr/>
        <p:txBody>
          <a:bodyPr/>
          <a:lstStyle/>
          <a:p>
            <a:pPr eaLnBrk="1" hangingPunct="1"/>
            <a:r>
              <a:rPr lang="en-CA" altLang="en-US" smtClean="0"/>
              <a:t>Analyze problem</a:t>
            </a:r>
          </a:p>
          <a:p>
            <a:pPr eaLnBrk="1" hangingPunct="1"/>
            <a:r>
              <a:rPr lang="en-CA" altLang="en-US" smtClean="0"/>
              <a:t>Determine basic operations</a:t>
            </a:r>
          </a:p>
          <a:p>
            <a:pPr eaLnBrk="1" hangingPunct="1"/>
            <a:r>
              <a:rPr lang="en-CA" altLang="en-US" smtClean="0"/>
              <a:t>Select a data structure</a:t>
            </a:r>
          </a:p>
          <a:p>
            <a:pPr eaLnBrk="1" hangingPunct="1"/>
            <a:r>
              <a:rPr lang="en-CA" altLang="en-US" smtClean="0"/>
              <a:t>Questions</a:t>
            </a:r>
          </a:p>
          <a:p>
            <a:pPr lvl="1" eaLnBrk="1" hangingPunct="1"/>
            <a:r>
              <a:rPr lang="en-CA" altLang="en-US" smtClean="0"/>
              <a:t>At what times(s) in the program run do inserts occur</a:t>
            </a:r>
          </a:p>
          <a:p>
            <a:pPr lvl="1" eaLnBrk="1" hangingPunct="1"/>
            <a:r>
              <a:rPr lang="en-CA" altLang="en-US" smtClean="0"/>
              <a:t>Are deletes allowed?</a:t>
            </a:r>
          </a:p>
          <a:p>
            <a:pPr lvl="1" eaLnBrk="1" hangingPunct="1"/>
            <a:r>
              <a:rPr lang="en-CA" altLang="en-US" smtClean="0"/>
              <a:t>Is there any Order to data processing?</a:t>
            </a:r>
          </a:p>
          <a:p>
            <a:pPr eaLnBrk="1" hangingPunct="1"/>
            <a:endParaRPr lang="en-US"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CA" altLang="en-US" smtClean="0"/>
              <a:t>Algorithm/ Data Structure</a:t>
            </a:r>
            <a:endParaRPr lang="en-US" altLang="en-US" smtClean="0"/>
          </a:p>
        </p:txBody>
      </p:sp>
      <p:sp>
        <p:nvSpPr>
          <p:cNvPr id="10243" name="Content Placeholder 2"/>
          <p:cNvSpPr>
            <a:spLocks noGrp="1"/>
          </p:cNvSpPr>
          <p:nvPr>
            <p:ph idx="1"/>
          </p:nvPr>
        </p:nvSpPr>
        <p:spPr/>
        <p:txBody>
          <a:bodyPr/>
          <a:lstStyle/>
          <a:p>
            <a:pPr eaLnBrk="1" hangingPunct="1"/>
            <a:r>
              <a:rPr lang="en-CA" altLang="en-US" smtClean="0"/>
              <a:t>Each data structure requires:</a:t>
            </a:r>
          </a:p>
          <a:p>
            <a:pPr lvl="1" eaLnBrk="1" hangingPunct="1"/>
            <a:r>
              <a:rPr lang="en-CA" altLang="en-US" smtClean="0"/>
              <a:t>Space to store each item, including overhead</a:t>
            </a:r>
          </a:p>
          <a:p>
            <a:pPr lvl="1" eaLnBrk="1" hangingPunct="1"/>
            <a:r>
              <a:rPr lang="en-CA" altLang="en-US" smtClean="0"/>
              <a:t>Time to perform basic operations</a:t>
            </a:r>
          </a:p>
          <a:p>
            <a:pPr lvl="1" eaLnBrk="1" hangingPunct="1"/>
            <a:r>
              <a:rPr lang="en-CA" altLang="en-US" smtClean="0"/>
              <a:t>Programming effort</a:t>
            </a:r>
          </a:p>
          <a:p>
            <a:pPr eaLnBrk="1" hangingPunct="1"/>
            <a:r>
              <a:rPr lang="en-CA" altLang="en-US" smtClean="0"/>
              <a:t>Algorithms are closely related:</a:t>
            </a:r>
          </a:p>
          <a:p>
            <a:pPr lvl="1" eaLnBrk="1" hangingPunct="1"/>
            <a:r>
              <a:rPr lang="en-CA" altLang="en-US" smtClean="0"/>
              <a:t>Poor data structure choice </a:t>
            </a:r>
            <a:r>
              <a:rPr lang="en-CA" altLang="en-US" smtClean="0">
                <a:sym typeface="Wingdings" panose="05000000000000000000" pitchFamily="2" charset="2"/>
              </a:rPr>
              <a:t>higher complexity algorithms</a:t>
            </a:r>
          </a:p>
          <a:p>
            <a:pPr lvl="1" eaLnBrk="1" hangingPunct="1"/>
            <a:r>
              <a:rPr lang="en-CA" altLang="en-US" smtClean="0">
                <a:sym typeface="Wingdings" panose="05000000000000000000" pitchFamily="2" charset="2"/>
              </a:rPr>
              <a:t>Good data structure choice  algorithm trivial</a:t>
            </a:r>
            <a:endParaRPr lang="en-US"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CA" altLang="en-US" smtClean="0"/>
              <a:t>Algorithms and Programs</a:t>
            </a:r>
            <a:endParaRPr lang="en-US" altLang="en-US" smtClean="0"/>
          </a:p>
        </p:txBody>
      </p:sp>
      <p:sp>
        <p:nvSpPr>
          <p:cNvPr id="3" name="Content Placeholder 2"/>
          <p:cNvSpPr>
            <a:spLocks noGrp="1"/>
          </p:cNvSpPr>
          <p:nvPr>
            <p:ph idx="1"/>
          </p:nvPr>
        </p:nvSpPr>
        <p:spPr/>
        <p:txBody>
          <a:bodyPr>
            <a:normAutofit lnSpcReduction="10000"/>
          </a:bodyPr>
          <a:lstStyle/>
          <a:p>
            <a:pPr eaLnBrk="1" hangingPunct="1">
              <a:lnSpc>
                <a:spcPct val="80000"/>
              </a:lnSpc>
              <a:defRPr/>
            </a:pPr>
            <a:r>
              <a:rPr lang="en-CA" sz="2700" smtClean="0"/>
              <a:t>Problem: task to be performed</a:t>
            </a:r>
            <a:endParaRPr lang="en-CA" sz="3000" b="1" smtClean="0"/>
          </a:p>
          <a:p>
            <a:pPr eaLnBrk="1" hangingPunct="1">
              <a:lnSpc>
                <a:spcPct val="80000"/>
              </a:lnSpc>
              <a:defRPr/>
            </a:pPr>
            <a:r>
              <a:rPr lang="en-CA" sz="3000" b="1" smtClean="0"/>
              <a:t>Algorithms: </a:t>
            </a:r>
            <a:r>
              <a:rPr lang="en-CA" sz="3000" smtClean="0"/>
              <a:t>a method or process to solve a problem</a:t>
            </a:r>
          </a:p>
          <a:p>
            <a:pPr lvl="1" eaLnBrk="1" hangingPunct="1">
              <a:lnSpc>
                <a:spcPct val="80000"/>
              </a:lnSpc>
              <a:defRPr/>
            </a:pPr>
            <a:r>
              <a:rPr lang="en-CA" sz="2600" smtClean="0"/>
              <a:t>Algorithm transforms the input of a problem to its outputs</a:t>
            </a:r>
          </a:p>
          <a:p>
            <a:pPr lvl="1" eaLnBrk="1" hangingPunct="1">
              <a:lnSpc>
                <a:spcPct val="80000"/>
              </a:lnSpc>
              <a:defRPr/>
            </a:pPr>
            <a:r>
              <a:rPr lang="en-CA" sz="2600" smtClean="0"/>
              <a:t>Algorithm proprieties</a:t>
            </a:r>
          </a:p>
          <a:p>
            <a:pPr marL="1371600" lvl="2" indent="-457200" eaLnBrk="1" hangingPunct="1">
              <a:lnSpc>
                <a:spcPct val="80000"/>
              </a:lnSpc>
              <a:buFont typeface="Arial" panose="020B0604020202020204" pitchFamily="34" charset="0"/>
              <a:buAutoNum type="arabicParenR"/>
              <a:defRPr/>
            </a:pPr>
            <a:r>
              <a:rPr lang="en-CA" sz="2200" smtClean="0"/>
              <a:t>Must be correct</a:t>
            </a:r>
          </a:p>
          <a:p>
            <a:pPr marL="1371600" lvl="2" indent="-457200" eaLnBrk="1" hangingPunct="1">
              <a:lnSpc>
                <a:spcPct val="80000"/>
              </a:lnSpc>
              <a:buFont typeface="Arial" panose="020B0604020202020204" pitchFamily="34" charset="0"/>
              <a:buAutoNum type="arabicParenR"/>
              <a:defRPr/>
            </a:pPr>
            <a:r>
              <a:rPr lang="en-CA" sz="2200" smtClean="0"/>
              <a:t>It must be composed of a series of correct steps</a:t>
            </a:r>
          </a:p>
          <a:p>
            <a:pPr marL="1371600" lvl="2" indent="-457200" eaLnBrk="1" hangingPunct="1">
              <a:lnSpc>
                <a:spcPct val="80000"/>
              </a:lnSpc>
              <a:buFont typeface="Arial" panose="020B0604020202020204" pitchFamily="34" charset="0"/>
              <a:buAutoNum type="arabicParenR"/>
              <a:defRPr/>
            </a:pPr>
            <a:r>
              <a:rPr lang="en-CA" sz="2200" smtClean="0"/>
              <a:t>There can be no ambiguity about which step is next</a:t>
            </a:r>
          </a:p>
          <a:p>
            <a:pPr marL="1371600" lvl="2" indent="-457200" eaLnBrk="1" hangingPunct="1">
              <a:lnSpc>
                <a:spcPct val="80000"/>
              </a:lnSpc>
              <a:buFont typeface="Arial" panose="020B0604020202020204" pitchFamily="34" charset="0"/>
              <a:buAutoNum type="arabicParenR"/>
              <a:defRPr/>
            </a:pPr>
            <a:r>
              <a:rPr lang="en-CA" sz="2200" smtClean="0"/>
              <a:t>It must be finite in length</a:t>
            </a:r>
          </a:p>
          <a:p>
            <a:pPr marL="1371600" lvl="2" indent="-457200" eaLnBrk="1" hangingPunct="1">
              <a:lnSpc>
                <a:spcPct val="80000"/>
              </a:lnSpc>
              <a:buFont typeface="Arial" panose="020B0604020202020204" pitchFamily="34" charset="0"/>
              <a:buAutoNum type="arabicParenR"/>
              <a:defRPr/>
            </a:pPr>
            <a:r>
              <a:rPr lang="en-CA" sz="2200" smtClean="0"/>
              <a:t>It must terminate</a:t>
            </a:r>
          </a:p>
          <a:p>
            <a:pPr eaLnBrk="1" hangingPunct="1">
              <a:lnSpc>
                <a:spcPct val="80000"/>
              </a:lnSpc>
              <a:defRPr/>
            </a:pPr>
            <a:r>
              <a:rPr lang="en-CA" sz="3000" b="1" smtClean="0"/>
              <a:t>Program</a:t>
            </a:r>
            <a:r>
              <a:rPr lang="en-CA" sz="3000" smtClean="0"/>
              <a:t>: an instance of an algorithm, written in some programming language.</a:t>
            </a:r>
          </a:p>
          <a:p>
            <a:pPr marL="1371600" lvl="2" indent="-457200" eaLnBrk="1" hangingPunct="1">
              <a:lnSpc>
                <a:spcPct val="80000"/>
              </a:lnSpc>
              <a:buFont typeface="Arial" panose="020B0604020202020204" pitchFamily="34" charset="0"/>
              <a:buAutoNum type="arabicParenR"/>
              <a:defRPr/>
            </a:pPr>
            <a:endParaRPr lang="en-US" sz="22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51520" y="188640"/>
            <a:ext cx="8568952" cy="1415772"/>
          </a:xfrm>
          <a:prstGeom prst="rect">
            <a:avLst/>
          </a:prstGeom>
          <a:noFill/>
        </p:spPr>
        <p:txBody>
          <a:bodyPr wrap="square" rtlCol="0" anchor="t">
            <a:spAutoFit/>
          </a:bodyPr>
          <a:lstStyle/>
          <a:p>
            <a:pPr algn="l"/>
            <a:r>
              <a:rPr lang="en-CA" altLang="en-US" sz="3200" b="1" dirty="0"/>
              <a:t>Data structures </a:t>
            </a:r>
            <a:endParaRPr lang="en-CA" altLang="en-US" sz="3200" b="1" dirty="0" smtClean="0"/>
          </a:p>
          <a:p>
            <a:pPr algn="l"/>
            <a:r>
              <a:rPr lang="en-US" dirty="0" smtClean="0"/>
              <a:t>It </a:t>
            </a:r>
            <a:r>
              <a:rPr lang="en-US" dirty="0"/>
              <a:t>is Way To Organize Data.</a:t>
            </a:r>
          </a:p>
          <a:p>
            <a:pPr algn="l"/>
            <a:r>
              <a:rPr lang="en-US" dirty="0" smtClean="0"/>
              <a:t>After </a:t>
            </a:r>
            <a:r>
              <a:rPr lang="en-US" dirty="0"/>
              <a:t>Organize data it becomes easy to process it.</a:t>
            </a:r>
          </a:p>
          <a:p>
            <a:pPr algn="l"/>
            <a:endParaRPr lang="en-US" dirty="0"/>
          </a:p>
        </p:txBody>
      </p:sp>
      <p:pic>
        <p:nvPicPr>
          <p:cNvPr id="2" name="Picture 1"/>
          <p:cNvPicPr>
            <a:picLocks noChangeAspect="1"/>
          </p:cNvPicPr>
          <p:nvPr/>
        </p:nvPicPr>
        <p:blipFill>
          <a:blip r:embed="rId2"/>
          <a:stretch>
            <a:fillRect/>
          </a:stretch>
        </p:blipFill>
        <p:spPr>
          <a:xfrm>
            <a:off x="16590" y="2060848"/>
            <a:ext cx="9144001" cy="4536504"/>
          </a:xfrm>
          <a:prstGeom prst="rect">
            <a:avLst/>
          </a:prstGeom>
        </p:spPr>
      </p:pic>
    </p:spTree>
    <p:extLst>
      <p:ext uri="{BB962C8B-B14F-4D97-AF65-F5344CB8AC3E}">
        <p14:creationId xmlns:p14="http://schemas.microsoft.com/office/powerpoint/2010/main" val="1370746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pPr eaLnBrk="1" hangingPunct="1"/>
            <a:r>
              <a:rPr lang="en-US" altLang="en-US" smtClean="0"/>
              <a:t>Collections</a:t>
            </a:r>
          </a:p>
        </p:txBody>
      </p:sp>
      <p:sp>
        <p:nvSpPr>
          <p:cNvPr id="12291" name="Rectangle 3"/>
          <p:cNvSpPr>
            <a:spLocks noGrp="1"/>
          </p:cNvSpPr>
          <p:nvPr>
            <p:ph type="body" idx="1"/>
          </p:nvPr>
        </p:nvSpPr>
        <p:spPr/>
        <p:txBody>
          <a:bodyPr/>
          <a:lstStyle/>
          <a:p>
            <a:pPr eaLnBrk="1" hangingPunct="1">
              <a:lnSpc>
                <a:spcPct val="80000"/>
              </a:lnSpc>
            </a:pPr>
            <a:r>
              <a:rPr lang="en-US" altLang="en-US" sz="2800" smtClean="0"/>
              <a:t>A collection is a structured data type that stores data and provides operations to manipulate this data (add, remove, and update)</a:t>
            </a:r>
          </a:p>
          <a:p>
            <a:pPr eaLnBrk="1" hangingPunct="1">
              <a:lnSpc>
                <a:spcPct val="80000"/>
              </a:lnSpc>
            </a:pPr>
            <a:r>
              <a:rPr lang="en-US" altLang="en-US" sz="2800" smtClean="0"/>
              <a:t>Collection types:</a:t>
            </a:r>
          </a:p>
          <a:p>
            <a:pPr lvl="1" eaLnBrk="1" hangingPunct="1">
              <a:lnSpc>
                <a:spcPct val="80000"/>
              </a:lnSpc>
            </a:pPr>
            <a:r>
              <a:rPr lang="en-US" altLang="en-US" sz="2400" smtClean="0"/>
              <a:t>Linear: List of elements where elements follow each other in a linear order (ordered by position first, second, …, etc ).</a:t>
            </a:r>
          </a:p>
          <a:p>
            <a:pPr lvl="2" eaLnBrk="1" hangingPunct="1">
              <a:lnSpc>
                <a:spcPct val="80000"/>
              </a:lnSpc>
            </a:pPr>
            <a:r>
              <a:rPr lang="en-US" altLang="en-US" sz="2000" smtClean="0"/>
              <a:t>E.g. Grocery list, array</a:t>
            </a:r>
          </a:p>
          <a:p>
            <a:pPr lvl="1" eaLnBrk="1" hangingPunct="1">
              <a:lnSpc>
                <a:spcPct val="80000"/>
              </a:lnSpc>
            </a:pPr>
            <a:r>
              <a:rPr lang="en-US" altLang="en-US" sz="2400" smtClean="0"/>
              <a:t>Nonlinear: List of elements which don’t have positional order</a:t>
            </a:r>
          </a:p>
          <a:p>
            <a:pPr lvl="2" eaLnBrk="1" hangingPunct="1">
              <a:lnSpc>
                <a:spcPct val="80000"/>
              </a:lnSpc>
            </a:pPr>
            <a:r>
              <a:rPr lang="en-US" altLang="en-US" sz="2000" smtClean="0"/>
              <a:t>E.g. Organization chart, trees and graphs</a:t>
            </a:r>
          </a:p>
          <a:p>
            <a:pPr eaLnBrk="1" hangingPunct="1">
              <a:lnSpc>
                <a:spcPct val="80000"/>
              </a:lnSpc>
            </a:pPr>
            <a:r>
              <a:rPr lang="en-US" altLang="en-US" sz="2800" smtClean="0"/>
              <a:t>Collection property such as</a:t>
            </a:r>
          </a:p>
          <a:p>
            <a:pPr lvl="1" eaLnBrk="1" hangingPunct="1">
              <a:lnSpc>
                <a:spcPct val="80000"/>
              </a:lnSpc>
            </a:pPr>
            <a:r>
              <a:rPr lang="en-US" altLang="en-US" sz="2400" smtClean="0"/>
              <a:t>Count: number of items in the collection</a:t>
            </a:r>
          </a:p>
          <a:p>
            <a:pPr eaLnBrk="1" hangingPunct="1">
              <a:lnSpc>
                <a:spcPct val="80000"/>
              </a:lnSpc>
            </a:pPr>
            <a:endParaRPr lang="en-US" altLang="en-US" sz="2800" smtClean="0"/>
          </a:p>
          <a:p>
            <a:pPr eaLnBrk="1" hangingPunct="1">
              <a:lnSpc>
                <a:spcPct val="80000"/>
              </a:lnSpc>
            </a:pPr>
            <a:endParaRPr lang="en-US" altLang="en-US" sz="28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pPr eaLnBrk="1" hangingPunct="1"/>
            <a:r>
              <a:rPr lang="en-US" altLang="en-US" sz="4000" b="1" smtClean="0"/>
              <a:t>Collection operations</a:t>
            </a:r>
            <a:r>
              <a:rPr lang="en-US" altLang="en-US" sz="4000" smtClean="0"/>
              <a:t/>
            </a:r>
            <a:br>
              <a:rPr lang="en-US" altLang="en-US" sz="4000" smtClean="0"/>
            </a:br>
            <a:endParaRPr lang="en-US" altLang="en-US" sz="4000" smtClean="0"/>
          </a:p>
        </p:txBody>
      </p:sp>
      <p:sp>
        <p:nvSpPr>
          <p:cNvPr id="13315" name="Rectangle 3"/>
          <p:cNvSpPr>
            <a:spLocks noGrp="1"/>
          </p:cNvSpPr>
          <p:nvPr>
            <p:ph type="body" idx="1"/>
          </p:nvPr>
        </p:nvSpPr>
        <p:spPr/>
        <p:txBody>
          <a:bodyPr/>
          <a:lstStyle/>
          <a:p>
            <a:pPr eaLnBrk="1" hangingPunct="1">
              <a:lnSpc>
                <a:spcPct val="90000"/>
              </a:lnSpc>
            </a:pPr>
            <a:r>
              <a:rPr lang="en-US" altLang="en-US" sz="2800" b="1" smtClean="0"/>
              <a:t>Add: </a:t>
            </a:r>
            <a:r>
              <a:rPr lang="en-US" altLang="en-US" sz="2800" smtClean="0"/>
              <a:t>Add a new element to the collection</a:t>
            </a:r>
          </a:p>
          <a:p>
            <a:pPr eaLnBrk="1" hangingPunct="1">
              <a:lnSpc>
                <a:spcPct val="90000"/>
              </a:lnSpc>
            </a:pPr>
            <a:r>
              <a:rPr lang="en-US" altLang="en-US" sz="2800" b="1" smtClean="0"/>
              <a:t>Insert: </a:t>
            </a:r>
            <a:r>
              <a:rPr lang="en-US" altLang="en-US" sz="2800" smtClean="0"/>
              <a:t>Add a new element to the collection at a specific location</a:t>
            </a:r>
          </a:p>
          <a:p>
            <a:pPr eaLnBrk="1" hangingPunct="1">
              <a:lnSpc>
                <a:spcPct val="90000"/>
              </a:lnSpc>
            </a:pPr>
            <a:r>
              <a:rPr lang="en-US" altLang="en-US" sz="2800" b="1" smtClean="0"/>
              <a:t>Remove: </a:t>
            </a:r>
            <a:r>
              <a:rPr lang="en-US" altLang="en-US" sz="2800" smtClean="0"/>
              <a:t>Remove a specific element from the collection</a:t>
            </a:r>
          </a:p>
          <a:p>
            <a:pPr eaLnBrk="1" hangingPunct="1">
              <a:lnSpc>
                <a:spcPct val="90000"/>
              </a:lnSpc>
            </a:pPr>
            <a:r>
              <a:rPr lang="en-US" altLang="en-US" sz="2800" b="1" smtClean="0"/>
              <a:t>Clear: </a:t>
            </a:r>
            <a:r>
              <a:rPr lang="en-US" altLang="en-US" sz="2800" smtClean="0"/>
              <a:t>Remove all element from the collection</a:t>
            </a:r>
          </a:p>
          <a:p>
            <a:pPr eaLnBrk="1" hangingPunct="1">
              <a:lnSpc>
                <a:spcPct val="90000"/>
              </a:lnSpc>
            </a:pPr>
            <a:r>
              <a:rPr lang="en-US" altLang="en-US" sz="2800" b="1" smtClean="0"/>
              <a:t>Contains: </a:t>
            </a:r>
            <a:r>
              <a:rPr lang="en-US" altLang="en-US" sz="2800" smtClean="0"/>
              <a:t>Determine if a specific element is a member of a collection</a:t>
            </a:r>
          </a:p>
          <a:p>
            <a:pPr eaLnBrk="1" hangingPunct="1">
              <a:lnSpc>
                <a:spcPct val="90000"/>
              </a:lnSpc>
            </a:pPr>
            <a:r>
              <a:rPr lang="en-US" altLang="en-US" sz="2800" b="1" smtClean="0"/>
              <a:t>IndexOf: </a:t>
            </a:r>
            <a:r>
              <a:rPr lang="en-US" altLang="en-US" sz="2800" smtClean="0"/>
              <a:t>Determine the index of a specific element in a collection</a:t>
            </a:r>
          </a:p>
          <a:p>
            <a:pPr eaLnBrk="1" hangingPunct="1">
              <a:lnSpc>
                <a:spcPct val="90000"/>
              </a:lnSpc>
            </a:pPr>
            <a:endParaRPr lang="en-US" altLang="en-US" sz="28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eaLnBrk="1" hangingPunct="1"/>
            <a:r>
              <a:rPr lang="en-US" altLang="en-US" sz="4000" b="1" smtClean="0"/>
              <a:t>Direct Access Collections</a:t>
            </a:r>
            <a:r>
              <a:rPr lang="en-US" altLang="en-US" sz="4000" smtClean="0"/>
              <a:t/>
            </a:r>
            <a:br>
              <a:rPr lang="en-US" altLang="en-US" sz="4000" smtClean="0"/>
            </a:br>
            <a:endParaRPr lang="en-US" altLang="en-US" sz="4000" smtClean="0"/>
          </a:p>
        </p:txBody>
      </p:sp>
      <p:sp>
        <p:nvSpPr>
          <p:cNvPr id="14339" name="Rectangle 3"/>
          <p:cNvSpPr>
            <a:spLocks noGrp="1"/>
          </p:cNvSpPr>
          <p:nvPr>
            <p:ph type="body" idx="1"/>
          </p:nvPr>
        </p:nvSpPr>
        <p:spPr>
          <a:xfrm>
            <a:off x="457200" y="1052513"/>
            <a:ext cx="8229600" cy="5400675"/>
          </a:xfrm>
        </p:spPr>
        <p:txBody>
          <a:bodyPr/>
          <a:lstStyle/>
          <a:p>
            <a:pPr eaLnBrk="1" hangingPunct="1"/>
            <a:r>
              <a:rPr lang="en-US" altLang="en-US" sz="2800" smtClean="0"/>
              <a:t>Array: a collection of elements with the same data type that are directly accessed via an integer index</a:t>
            </a:r>
          </a:p>
          <a:p>
            <a:pPr eaLnBrk="1" hangingPunct="1"/>
            <a:r>
              <a:rPr lang="en-US" altLang="en-US" sz="2800" smtClean="0"/>
              <a:t>String: a collection of characters that can be directly accessed via an index</a:t>
            </a:r>
          </a:p>
          <a:p>
            <a:pPr eaLnBrk="1" hangingPunct="1"/>
            <a:endParaRPr lang="en-US" altLang="en-US" sz="2800" smtClean="0"/>
          </a:p>
          <a:p>
            <a:pPr eaLnBrk="1" hangingPunct="1"/>
            <a:endParaRPr lang="en-US" altLang="en-US" sz="2800" smtClean="0"/>
          </a:p>
          <a:p>
            <a:pPr eaLnBrk="1" hangingPunct="1"/>
            <a:r>
              <a:rPr lang="en-US" altLang="en-US" sz="2800" smtClean="0"/>
              <a:t>Struct (Structure or record): a composite data type that holds data that may consist of many different data types</a:t>
            </a:r>
          </a:p>
          <a:p>
            <a:pPr lvl="1" eaLnBrk="1" hangingPunct="1"/>
            <a:r>
              <a:rPr lang="en-US" altLang="en-US" sz="2400" smtClean="0"/>
              <a:t>E.g.: Student record (num: int, name: string, avg: float)</a:t>
            </a:r>
          </a:p>
          <a:p>
            <a:pPr eaLnBrk="1" hangingPunct="1"/>
            <a:endParaRPr lang="en-US" altLang="en-US" sz="2800" smtClean="0"/>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13" y="2813050"/>
            <a:ext cx="73691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pPr eaLnBrk="1" hangingPunct="1"/>
            <a:r>
              <a:rPr lang="en-US" altLang="en-US" sz="4000" b="1" smtClean="0"/>
              <a:t>Sequential Access Collections</a:t>
            </a:r>
            <a:r>
              <a:rPr lang="en-US" altLang="en-US" sz="4000" smtClean="0"/>
              <a:t/>
            </a:r>
            <a:br>
              <a:rPr lang="en-US" altLang="en-US" sz="4000" smtClean="0"/>
            </a:br>
            <a:endParaRPr lang="en-US" altLang="en-US" sz="4000" smtClean="0"/>
          </a:p>
        </p:txBody>
      </p:sp>
      <p:sp>
        <p:nvSpPr>
          <p:cNvPr id="15363" name="Rectangle 3"/>
          <p:cNvSpPr>
            <a:spLocks noGrp="1"/>
          </p:cNvSpPr>
          <p:nvPr>
            <p:ph type="body" idx="1"/>
          </p:nvPr>
        </p:nvSpPr>
        <p:spPr>
          <a:xfrm>
            <a:off x="457200" y="1052513"/>
            <a:ext cx="8229600" cy="5400675"/>
          </a:xfrm>
        </p:spPr>
        <p:txBody>
          <a:bodyPr/>
          <a:lstStyle/>
          <a:p>
            <a:pPr eaLnBrk="1" hangingPunct="1"/>
            <a:r>
              <a:rPr lang="en-US" altLang="en-US" smtClean="0"/>
              <a:t>Is a list that stores its elements in a sequential order (i.e., linear list)</a:t>
            </a:r>
          </a:p>
          <a:p>
            <a:pPr eaLnBrk="1" hangingPunct="1"/>
            <a:r>
              <a:rPr lang="en-US" altLang="en-US" smtClean="0"/>
              <a:t>Linear list are not limited by size</a:t>
            </a:r>
          </a:p>
          <a:p>
            <a:pPr eaLnBrk="1" hangingPunct="1"/>
            <a:r>
              <a:rPr lang="en-US" altLang="en-US" smtClean="0"/>
              <a:t>Items in linear list are referenced (i.e., can only be accessed by their positions)</a:t>
            </a:r>
          </a:p>
          <a:p>
            <a:pPr eaLnBrk="1" hangingPunct="1"/>
            <a:r>
              <a:rPr lang="en-US" altLang="en-US" smtClean="0"/>
              <a:t>Examples: Stacks and Queues</a:t>
            </a:r>
          </a:p>
          <a:p>
            <a:pPr eaLnBrk="1" hangingPunct="1"/>
            <a:endParaRPr lang="en-US" altLang="en-US"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941888"/>
            <a:ext cx="5164137"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eaLnBrk="1" hangingPunct="1"/>
            <a:r>
              <a:rPr lang="en-US" altLang="en-US" sz="4000" b="1" smtClean="0"/>
              <a:t>Stack</a:t>
            </a:r>
            <a:r>
              <a:rPr lang="en-US" altLang="en-US" sz="4000" smtClean="0"/>
              <a:t/>
            </a:r>
            <a:br>
              <a:rPr lang="en-US" altLang="en-US" sz="4000" smtClean="0"/>
            </a:br>
            <a:endParaRPr lang="en-US" altLang="en-US" sz="4000" smtClean="0"/>
          </a:p>
        </p:txBody>
      </p:sp>
      <p:pic>
        <p:nvPicPr>
          <p:cNvPr id="16387"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135063" y="2298700"/>
            <a:ext cx="6873875" cy="3127375"/>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pPr eaLnBrk="1" hangingPunct="1"/>
            <a:r>
              <a:rPr lang="en-US" altLang="en-US" smtClean="0"/>
              <a:t>Queue</a:t>
            </a:r>
          </a:p>
        </p:txBody>
      </p:sp>
      <p:pic>
        <p:nvPicPr>
          <p:cNvPr id="17411"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900238" y="2028825"/>
            <a:ext cx="5343525" cy="3667125"/>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457200" y="274638"/>
            <a:ext cx="8229600" cy="634082"/>
          </a:xfrm>
        </p:spPr>
        <p:txBody>
          <a:bodyPr/>
          <a:lstStyle/>
          <a:p>
            <a:pPr eaLnBrk="1" hangingPunct="1"/>
            <a:r>
              <a:rPr lang="en-US" altLang="en-US" dirty="0" smtClean="0"/>
              <a:t>Hash Table</a:t>
            </a:r>
          </a:p>
        </p:txBody>
      </p:sp>
      <p:pic>
        <p:nvPicPr>
          <p:cNvPr id="18435"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60648" y="1124744"/>
            <a:ext cx="4428492" cy="3386137"/>
          </a:xfrm>
          <a:noFill/>
        </p:spPr>
      </p:pic>
      <p:sp>
        <p:nvSpPr>
          <p:cNvPr id="2" name="Rectangle 1"/>
          <p:cNvSpPr/>
          <p:nvPr/>
        </p:nvSpPr>
        <p:spPr>
          <a:xfrm>
            <a:off x="557808" y="4293096"/>
            <a:ext cx="8262664" cy="1200329"/>
          </a:xfrm>
          <a:prstGeom prst="rect">
            <a:avLst/>
          </a:prstGeom>
        </p:spPr>
        <p:txBody>
          <a:bodyPr wrap="square">
            <a:spAutoFit/>
          </a:bodyPr>
          <a:lstStyle/>
          <a:p>
            <a:pPr algn="l"/>
            <a:r>
              <a:rPr lang="en-US" dirty="0">
                <a:solidFill>
                  <a:srgbClr val="202124"/>
                </a:solidFill>
                <a:latin typeface="Google Sans"/>
              </a:rPr>
              <a:t>Hashing in the data structure is </a:t>
            </a:r>
            <a:r>
              <a:rPr lang="en-US" dirty="0">
                <a:solidFill>
                  <a:srgbClr val="040C28"/>
                </a:solidFill>
                <a:latin typeface="Google Sans"/>
              </a:rPr>
              <a:t>a technique of mapping a large chunk of data into small tables using a hashing function</a:t>
            </a:r>
            <a:r>
              <a:rPr lang="en-US" dirty="0">
                <a:solidFill>
                  <a:srgbClr val="202124"/>
                </a:solidFill>
                <a:latin typeface="Google Sans"/>
              </a:rPr>
              <a:t>. It is also known as the message digest function. It is a technique that uniquely identifies a specific item from a collection of similar items</a:t>
            </a:r>
            <a:endParaRPr lang="en-US" dirty="0"/>
          </a:p>
        </p:txBody>
      </p:sp>
      <p:grpSp>
        <p:nvGrpSpPr>
          <p:cNvPr id="6" name="Group 5"/>
          <p:cNvGrpSpPr/>
          <p:nvPr/>
        </p:nvGrpSpPr>
        <p:grpSpPr>
          <a:xfrm>
            <a:off x="4427984" y="1222320"/>
            <a:ext cx="1728192" cy="2088232"/>
            <a:chOff x="4185086" y="1222320"/>
            <a:chExt cx="1728192" cy="2088232"/>
          </a:xfrm>
        </p:grpSpPr>
        <p:sp>
          <p:nvSpPr>
            <p:cNvPr id="3" name="Flowchart: Connector 2"/>
            <p:cNvSpPr/>
            <p:nvPr/>
          </p:nvSpPr>
          <p:spPr>
            <a:xfrm>
              <a:off x="4185086" y="1222320"/>
              <a:ext cx="1728192" cy="2088232"/>
            </a:xfrm>
            <a:prstGeom prst="flowChartConnector">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TextBox 3"/>
            <p:cNvSpPr txBox="1"/>
            <p:nvPr/>
          </p:nvSpPr>
          <p:spPr>
            <a:xfrm>
              <a:off x="4365106" y="2081770"/>
              <a:ext cx="1368151" cy="369332"/>
            </a:xfrm>
            <a:prstGeom prst="rect">
              <a:avLst/>
            </a:prstGeom>
            <a:noFill/>
          </p:spPr>
          <p:txBody>
            <a:bodyPr wrap="square" rtlCol="0">
              <a:spAutoFit/>
            </a:bodyPr>
            <a:lstStyle/>
            <a:p>
              <a:pPr algn="l"/>
              <a:r>
                <a:rPr lang="en-US" dirty="0" smtClean="0"/>
                <a:t>Hash Table</a:t>
              </a:r>
              <a:endParaRPr lang="en-US" dirty="0"/>
            </a:p>
          </p:txBody>
        </p:sp>
      </p:grpSp>
      <p:graphicFrame>
        <p:nvGraphicFramePr>
          <p:cNvPr id="5" name="Table 4"/>
          <p:cNvGraphicFramePr>
            <a:graphicFrameLocks noGrp="1"/>
          </p:cNvGraphicFramePr>
          <p:nvPr>
            <p:extLst>
              <p:ext uri="{D42A27DB-BD31-4B8C-83A1-F6EECF244321}">
                <p14:modId xmlns:p14="http://schemas.microsoft.com/office/powerpoint/2010/main" val="3304028147"/>
              </p:ext>
            </p:extLst>
          </p:nvPr>
        </p:nvGraphicFramePr>
        <p:xfrm>
          <a:off x="6480213" y="1124744"/>
          <a:ext cx="2340260" cy="2448272"/>
        </p:xfrm>
        <a:graphic>
          <a:graphicData uri="http://schemas.openxmlformats.org/drawingml/2006/table">
            <a:tbl>
              <a:tblPr firstRow="1" bandRow="1">
                <a:tableStyleId>{5C22544A-7EE6-4342-B048-85BDC9FD1C3A}</a:tableStyleId>
              </a:tblPr>
              <a:tblGrid>
                <a:gridCol w="2340260">
                  <a:extLst>
                    <a:ext uri="{9D8B030D-6E8A-4147-A177-3AD203B41FA5}">
                      <a16:colId xmlns:a16="http://schemas.microsoft.com/office/drawing/2014/main" val="3737320339"/>
                    </a:ext>
                  </a:extLst>
                </a:gridCol>
              </a:tblGrid>
              <a:tr h="612068">
                <a:tc>
                  <a:txBody>
                    <a:bodyPr/>
                    <a:lstStyle/>
                    <a:p>
                      <a:r>
                        <a:rPr lang="en-US" dirty="0" smtClean="0"/>
                        <a:t>Name</a:t>
                      </a:r>
                      <a:endParaRPr lang="en-US" dirty="0"/>
                    </a:p>
                  </a:txBody>
                  <a:tcPr/>
                </a:tc>
                <a:extLst>
                  <a:ext uri="{0D108BD9-81ED-4DB2-BD59-A6C34878D82A}">
                    <a16:rowId xmlns:a16="http://schemas.microsoft.com/office/drawing/2014/main" val="3921963247"/>
                  </a:ext>
                </a:extLst>
              </a:tr>
              <a:tr h="612068">
                <a:tc>
                  <a:txBody>
                    <a:bodyPr/>
                    <a:lstStyle/>
                    <a:p>
                      <a:r>
                        <a:rPr lang="en-US" dirty="0" smtClean="0"/>
                        <a:t>Salary</a:t>
                      </a:r>
                      <a:endParaRPr lang="en-US" dirty="0"/>
                    </a:p>
                  </a:txBody>
                  <a:tcPr/>
                </a:tc>
                <a:extLst>
                  <a:ext uri="{0D108BD9-81ED-4DB2-BD59-A6C34878D82A}">
                    <a16:rowId xmlns:a16="http://schemas.microsoft.com/office/drawing/2014/main" val="1314834857"/>
                  </a:ext>
                </a:extLst>
              </a:tr>
              <a:tr h="612068">
                <a:tc>
                  <a:txBody>
                    <a:bodyPr/>
                    <a:lstStyle/>
                    <a:p>
                      <a:r>
                        <a:rPr lang="en-US" dirty="0" smtClean="0"/>
                        <a:t>Rank</a:t>
                      </a:r>
                      <a:endParaRPr lang="en-US" dirty="0"/>
                    </a:p>
                  </a:txBody>
                  <a:tcPr/>
                </a:tc>
                <a:extLst>
                  <a:ext uri="{0D108BD9-81ED-4DB2-BD59-A6C34878D82A}">
                    <a16:rowId xmlns:a16="http://schemas.microsoft.com/office/drawing/2014/main" val="3455744260"/>
                  </a:ext>
                </a:extLst>
              </a:tr>
              <a:tr h="612068">
                <a:tc>
                  <a:txBody>
                    <a:bodyPr/>
                    <a:lstStyle/>
                    <a:p>
                      <a:r>
                        <a:rPr lang="en-US" dirty="0" smtClean="0"/>
                        <a:t>Depart</a:t>
                      </a:r>
                      <a:endParaRPr lang="en-US" dirty="0"/>
                    </a:p>
                  </a:txBody>
                  <a:tcPr/>
                </a:tc>
                <a:extLst>
                  <a:ext uri="{0D108BD9-81ED-4DB2-BD59-A6C34878D82A}">
                    <a16:rowId xmlns:a16="http://schemas.microsoft.com/office/drawing/2014/main" val="1198597579"/>
                  </a:ext>
                </a:extLst>
              </a:tr>
            </a:tbl>
          </a:graphicData>
        </a:graphic>
      </p:graphicFrame>
      <p:cxnSp>
        <p:nvCxnSpPr>
          <p:cNvPr id="8" name="Straight Connector 7"/>
          <p:cNvCxnSpPr/>
          <p:nvPr/>
        </p:nvCxnSpPr>
        <p:spPr>
          <a:xfrm>
            <a:off x="3995936" y="1484784"/>
            <a:ext cx="87322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23928" y="2081770"/>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995936" y="2636912"/>
            <a:ext cx="1008112" cy="180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923928" y="3038797"/>
            <a:ext cx="1156692" cy="394849"/>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32240" y="548680"/>
            <a:ext cx="1954560" cy="646331"/>
          </a:xfrm>
          <a:prstGeom prst="rect">
            <a:avLst/>
          </a:prstGeom>
          <a:noFill/>
        </p:spPr>
        <p:txBody>
          <a:bodyPr wrap="square" rtlCol="0">
            <a:spAutoFit/>
          </a:bodyPr>
          <a:lstStyle/>
          <a:p>
            <a:pPr algn="l"/>
            <a:r>
              <a:rPr lang="en-US" dirty="0" smtClean="0"/>
              <a:t>Define Keys Examples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pPr eaLnBrk="1" hangingPunct="1"/>
            <a:r>
              <a:rPr lang="en-US" altLang="en-US" sz="4000" b="1" smtClean="0"/>
              <a:t>Hierarchical Collections</a:t>
            </a:r>
            <a:r>
              <a:rPr lang="en-US" altLang="en-US" sz="4000" smtClean="0"/>
              <a:t/>
            </a:r>
            <a:br>
              <a:rPr lang="en-US" altLang="en-US" sz="4000" smtClean="0"/>
            </a:br>
            <a:endParaRPr lang="en-US" altLang="en-US" sz="4000" smtClean="0"/>
          </a:p>
        </p:txBody>
      </p:sp>
      <p:pic>
        <p:nvPicPr>
          <p:cNvPr id="19459"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42963" y="1701800"/>
            <a:ext cx="7458075" cy="4321175"/>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a:lstStyle/>
          <a:p>
            <a:pPr eaLnBrk="1" hangingPunct="1"/>
            <a:r>
              <a:rPr lang="en-US" altLang="en-US" sz="4000" b="1" smtClean="0"/>
              <a:t>Group Collections</a:t>
            </a:r>
            <a:r>
              <a:rPr lang="en-US" altLang="en-US" sz="4000" smtClean="0"/>
              <a:t/>
            </a:r>
            <a:br>
              <a:rPr lang="en-US" altLang="en-US" sz="4000" smtClean="0"/>
            </a:br>
            <a:endParaRPr lang="en-US" altLang="en-US" sz="4000" smtClean="0"/>
          </a:p>
        </p:txBody>
      </p:sp>
      <p:sp>
        <p:nvSpPr>
          <p:cNvPr id="20483" name="Rectangle 3"/>
          <p:cNvSpPr>
            <a:spLocks noGrp="1"/>
          </p:cNvSpPr>
          <p:nvPr>
            <p:ph type="body" idx="1"/>
          </p:nvPr>
        </p:nvSpPr>
        <p:spPr/>
        <p:txBody>
          <a:bodyPr/>
          <a:lstStyle/>
          <a:p>
            <a:pPr eaLnBrk="1" hangingPunct="1"/>
            <a:r>
              <a:rPr lang="en-US" altLang="en-US" smtClean="0"/>
              <a:t>A nonlinear collection of items that are UNORDERED.</a:t>
            </a:r>
          </a:p>
          <a:p>
            <a:pPr eaLnBrk="1" hangingPunct="1"/>
            <a:r>
              <a:rPr lang="en-US" altLang="en-US" smtClean="0"/>
              <a:t>Examples:</a:t>
            </a:r>
          </a:p>
          <a:p>
            <a:pPr lvl="1" eaLnBrk="1" hangingPunct="1"/>
            <a:r>
              <a:rPr lang="en-US" altLang="en-US" smtClean="0"/>
              <a:t>sets,</a:t>
            </a:r>
          </a:p>
          <a:p>
            <a:pPr lvl="1" eaLnBrk="1" hangingPunct="1"/>
            <a:r>
              <a:rPr lang="en-US" altLang="en-US" smtClean="0"/>
              <a:t> graphs,</a:t>
            </a:r>
          </a:p>
          <a:p>
            <a:pPr lvl="1" eaLnBrk="1" hangingPunct="1"/>
            <a:r>
              <a:rPr lang="en-US" altLang="en-US" smtClean="0"/>
              <a:t> networks</a:t>
            </a:r>
          </a:p>
          <a:p>
            <a:pPr eaLnBrk="1" hangingPunct="1"/>
            <a:endParaRPr lang="en-US" alt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en-US" sz="4000" b="1" smtClean="0"/>
              <a:t>Sets</a:t>
            </a:r>
            <a:r>
              <a:rPr lang="en-US" altLang="en-US" sz="4000" smtClean="0"/>
              <a:t/>
            </a:r>
            <a:br>
              <a:rPr lang="en-US" altLang="en-US" sz="4000" smtClean="0"/>
            </a:br>
            <a:endParaRPr lang="en-US" altLang="en-US" sz="4000" smtClean="0"/>
          </a:p>
        </p:txBody>
      </p:sp>
      <p:pic>
        <p:nvPicPr>
          <p:cNvPr id="21507"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60375" y="2141538"/>
            <a:ext cx="8223250" cy="3443287"/>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504" y="476672"/>
            <a:ext cx="8856984" cy="4801314"/>
          </a:xfrm>
          <a:prstGeom prst="rect">
            <a:avLst/>
          </a:prstGeom>
        </p:spPr>
        <p:txBody>
          <a:bodyPr wrap="square">
            <a:spAutoFit/>
          </a:bodyPr>
          <a:lstStyle/>
          <a:p>
            <a:pPr algn="l"/>
            <a:r>
              <a:rPr lang="en-US" sz="3600" b="1" dirty="0"/>
              <a:t>Data </a:t>
            </a:r>
            <a:r>
              <a:rPr lang="en-US" sz="3600" b="1" dirty="0" smtClean="0"/>
              <a:t>Structures</a:t>
            </a:r>
          </a:p>
          <a:p>
            <a:pPr algn="l"/>
            <a:endParaRPr lang="en-US" dirty="0"/>
          </a:p>
          <a:p>
            <a:pPr algn="l">
              <a:lnSpc>
                <a:spcPct val="150000"/>
              </a:lnSpc>
            </a:pPr>
            <a:r>
              <a:rPr lang="en-US" sz="2800" dirty="0"/>
              <a:t>A data structure is a way of organizing and storing data so that it can be accessed and used efficiently. Different data structures are designed to organize data to suit different purposes, whether it's for fast insertion and retrieval, efficient searching, or sorting. Some common data structures include:</a:t>
            </a:r>
          </a:p>
        </p:txBody>
      </p:sp>
    </p:spTree>
    <p:extLst>
      <p:ext uri="{BB962C8B-B14F-4D97-AF65-F5344CB8AC3E}">
        <p14:creationId xmlns:p14="http://schemas.microsoft.com/office/powerpoint/2010/main" val="3209946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pPr eaLnBrk="1" hangingPunct="1"/>
            <a:r>
              <a:rPr lang="en-US" altLang="en-US" smtClean="0"/>
              <a:t>Graphs</a:t>
            </a:r>
          </a:p>
        </p:txBody>
      </p:sp>
      <p:pic>
        <p:nvPicPr>
          <p:cNvPr id="22531"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87413" y="2039938"/>
            <a:ext cx="7369175" cy="3644900"/>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pPr eaLnBrk="1" hangingPunct="1"/>
            <a:r>
              <a:rPr lang="en-US" altLang="en-US" smtClean="0"/>
              <a:t>Networks</a:t>
            </a:r>
          </a:p>
        </p:txBody>
      </p:sp>
      <p:pic>
        <p:nvPicPr>
          <p:cNvPr id="23555"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831975" y="2068513"/>
            <a:ext cx="5478463" cy="3589337"/>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751344"/>
            <a:ext cx="8496944" cy="5693866"/>
          </a:xfrm>
          <a:prstGeom prst="rect">
            <a:avLst/>
          </a:prstGeom>
        </p:spPr>
        <p:txBody>
          <a:bodyPr wrap="square">
            <a:spAutoFit/>
          </a:bodyPr>
          <a:lstStyle/>
          <a:p>
            <a:pPr algn="l"/>
            <a:r>
              <a:rPr lang="en-US" sz="2400" b="1" dirty="0"/>
              <a:t>Arrays: </a:t>
            </a:r>
            <a:r>
              <a:rPr lang="en-US" sz="2000" dirty="0"/>
              <a:t>A collection of elements, each identified by an index or key</a:t>
            </a:r>
            <a:r>
              <a:rPr lang="en-US" sz="2000" dirty="0" smtClean="0"/>
              <a:t>.</a:t>
            </a:r>
          </a:p>
          <a:p>
            <a:pPr algn="l"/>
            <a:endParaRPr lang="en-US" sz="2000" dirty="0"/>
          </a:p>
          <a:p>
            <a:pPr algn="l"/>
            <a:r>
              <a:rPr lang="en-US" sz="2400" b="1" dirty="0"/>
              <a:t>Linked Lists: </a:t>
            </a:r>
            <a:r>
              <a:rPr lang="en-US" sz="2000" dirty="0"/>
              <a:t>A collection of nodes where each node contains data and a reference (or pointer) to the next node in the sequence</a:t>
            </a:r>
            <a:r>
              <a:rPr lang="en-US" sz="2000" dirty="0" smtClean="0"/>
              <a:t>.</a:t>
            </a:r>
          </a:p>
          <a:p>
            <a:pPr algn="l"/>
            <a:endParaRPr lang="en-US" sz="2000" dirty="0"/>
          </a:p>
          <a:p>
            <a:pPr algn="l"/>
            <a:r>
              <a:rPr lang="en-US" sz="2400" b="1" dirty="0"/>
              <a:t>Stacks: </a:t>
            </a:r>
            <a:r>
              <a:rPr lang="en-US" sz="2000" dirty="0"/>
              <a:t>A collection of elements with two main operations: push (adds an element to the top) and pop (removes the most recently added element</a:t>
            </a:r>
            <a:r>
              <a:rPr lang="en-US" sz="2000" dirty="0" smtClean="0"/>
              <a:t>).</a:t>
            </a:r>
          </a:p>
          <a:p>
            <a:pPr algn="l"/>
            <a:endParaRPr lang="en-US" sz="2000" dirty="0"/>
          </a:p>
          <a:p>
            <a:pPr algn="l"/>
            <a:r>
              <a:rPr lang="en-US" sz="2400" b="1" dirty="0"/>
              <a:t>Queues: </a:t>
            </a:r>
            <a:r>
              <a:rPr lang="en-US" sz="2000" dirty="0"/>
              <a:t>Similar to stacks but with a first-in, first-out (FIFO) order. Elements are added to the rear and removed from the front</a:t>
            </a:r>
            <a:r>
              <a:rPr lang="en-US" sz="2000" dirty="0" smtClean="0"/>
              <a:t>.</a:t>
            </a:r>
          </a:p>
          <a:p>
            <a:pPr algn="l"/>
            <a:endParaRPr lang="en-US" sz="2000" dirty="0"/>
          </a:p>
          <a:p>
            <a:pPr algn="l"/>
            <a:r>
              <a:rPr lang="en-US" sz="2400" b="1" dirty="0"/>
              <a:t>Trees: </a:t>
            </a:r>
            <a:r>
              <a:rPr lang="en-US" sz="2000" dirty="0"/>
              <a:t>Hierarchical structures with a root node and child nodes, like binary trees, binary search trees, AVL trees, etc</a:t>
            </a:r>
            <a:r>
              <a:rPr lang="en-US" sz="2000" dirty="0" smtClean="0"/>
              <a:t>.</a:t>
            </a:r>
          </a:p>
          <a:p>
            <a:pPr algn="l"/>
            <a:endParaRPr lang="en-US" sz="2000" dirty="0"/>
          </a:p>
          <a:p>
            <a:pPr algn="l"/>
            <a:r>
              <a:rPr lang="en-US" sz="2400" b="1" dirty="0"/>
              <a:t>Graphs: </a:t>
            </a:r>
            <a:r>
              <a:rPr lang="en-US" sz="2000" dirty="0"/>
              <a:t>Representations of networks consisting of nodes (vertices) and edges (connections between nodes).</a:t>
            </a:r>
          </a:p>
        </p:txBody>
      </p:sp>
    </p:spTree>
    <p:extLst>
      <p:ext uri="{BB962C8B-B14F-4D97-AF65-F5344CB8AC3E}">
        <p14:creationId xmlns:p14="http://schemas.microsoft.com/office/powerpoint/2010/main" val="336797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476672"/>
            <a:ext cx="8712968" cy="5170646"/>
          </a:xfrm>
          <a:prstGeom prst="rect">
            <a:avLst/>
          </a:prstGeom>
        </p:spPr>
        <p:txBody>
          <a:bodyPr wrap="square">
            <a:spAutoFit/>
          </a:bodyPr>
          <a:lstStyle/>
          <a:p>
            <a:pPr algn="l"/>
            <a:r>
              <a:rPr lang="en-US" sz="3600" b="1" dirty="0"/>
              <a:t>Algorithms</a:t>
            </a:r>
          </a:p>
          <a:p>
            <a:pPr algn="l">
              <a:lnSpc>
                <a:spcPct val="150000"/>
              </a:lnSpc>
            </a:pPr>
            <a:r>
              <a:rPr lang="en-US" sz="2800" dirty="0"/>
              <a:t>Algorithms are step-by-step procedures or formulas for solving problems. They describe how to perform a specific task or solve a particular problem</a:t>
            </a:r>
            <a:r>
              <a:rPr lang="en-US" sz="2800" dirty="0" smtClean="0"/>
              <a:t>. </a:t>
            </a:r>
          </a:p>
          <a:p>
            <a:pPr algn="l">
              <a:lnSpc>
                <a:spcPct val="150000"/>
              </a:lnSpc>
            </a:pPr>
            <a:r>
              <a:rPr lang="en-US" sz="2800" dirty="0" smtClean="0"/>
              <a:t>Algorithms </a:t>
            </a:r>
            <a:r>
              <a:rPr lang="en-US" sz="2800" dirty="0"/>
              <a:t>can range from simple to highly complex, and their efficiency can significantly impact the performance of software applications. Some common algorithms include:</a:t>
            </a:r>
          </a:p>
        </p:txBody>
      </p:sp>
    </p:spTree>
    <p:extLst>
      <p:ext uri="{BB962C8B-B14F-4D97-AF65-F5344CB8AC3E}">
        <p14:creationId xmlns:p14="http://schemas.microsoft.com/office/powerpoint/2010/main" val="217814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9512" y="476672"/>
            <a:ext cx="8856984" cy="6036974"/>
          </a:xfrm>
          <a:prstGeom prst="rect">
            <a:avLst/>
          </a:prstGeom>
        </p:spPr>
        <p:txBody>
          <a:bodyPr wrap="square">
            <a:spAutoFit/>
          </a:bodyPr>
          <a:lstStyle/>
          <a:p>
            <a:pPr algn="l">
              <a:lnSpc>
                <a:spcPct val="150000"/>
              </a:lnSpc>
            </a:pPr>
            <a:r>
              <a:rPr lang="en-US" sz="2000" b="1" dirty="0">
                <a:solidFill>
                  <a:srgbClr val="0D0D0D"/>
                </a:solidFill>
                <a:latin typeface="Söhne"/>
              </a:rPr>
              <a:t>Importance</a:t>
            </a:r>
          </a:p>
          <a:p>
            <a:pPr algn="l">
              <a:lnSpc>
                <a:spcPct val="150000"/>
              </a:lnSpc>
            </a:pPr>
            <a:r>
              <a:rPr lang="en-US" sz="2000" dirty="0">
                <a:solidFill>
                  <a:srgbClr val="0D0D0D"/>
                </a:solidFill>
                <a:latin typeface="Söhne"/>
              </a:rPr>
              <a:t>Understanding data structures and algorithms is crucial for several reasons:</a:t>
            </a:r>
          </a:p>
          <a:p>
            <a:pPr algn="l">
              <a:lnSpc>
                <a:spcPct val="150000"/>
              </a:lnSpc>
            </a:pPr>
            <a:r>
              <a:rPr lang="en-US" sz="2000" b="1" dirty="0">
                <a:solidFill>
                  <a:srgbClr val="0D0D0D"/>
                </a:solidFill>
                <a:latin typeface="Söhne"/>
              </a:rPr>
              <a:t>Efficiency</a:t>
            </a:r>
            <a:r>
              <a:rPr lang="en-US" sz="2000" dirty="0">
                <a:solidFill>
                  <a:srgbClr val="0D0D0D"/>
                </a:solidFill>
                <a:latin typeface="Söhne"/>
              </a:rPr>
              <a:t>: The choice of data structure and algorithm affects how fast and how well a program performs.</a:t>
            </a:r>
          </a:p>
          <a:p>
            <a:pPr algn="l">
              <a:lnSpc>
                <a:spcPct val="150000"/>
              </a:lnSpc>
            </a:pPr>
            <a:r>
              <a:rPr lang="en-US" sz="2000" b="1" dirty="0">
                <a:solidFill>
                  <a:srgbClr val="0D0D0D"/>
                </a:solidFill>
                <a:latin typeface="Söhne"/>
              </a:rPr>
              <a:t>Problem Solving</a:t>
            </a:r>
            <a:r>
              <a:rPr lang="en-US" sz="2000" dirty="0">
                <a:solidFill>
                  <a:srgbClr val="0D0D0D"/>
                </a:solidFill>
                <a:latin typeface="Söhne"/>
              </a:rPr>
              <a:t>: Many programming interview questions and real-world problems require knowledge of these concepts.</a:t>
            </a:r>
          </a:p>
          <a:p>
            <a:pPr algn="l">
              <a:lnSpc>
                <a:spcPct val="150000"/>
              </a:lnSpc>
            </a:pPr>
            <a:r>
              <a:rPr lang="en-US" sz="2000" b="1" dirty="0">
                <a:solidFill>
                  <a:srgbClr val="0D0D0D"/>
                </a:solidFill>
                <a:latin typeface="Söhne"/>
              </a:rPr>
              <a:t>Resource Management</a:t>
            </a:r>
            <a:r>
              <a:rPr lang="en-US" sz="2000" dirty="0">
                <a:solidFill>
                  <a:srgbClr val="0D0D0D"/>
                </a:solidFill>
                <a:latin typeface="Söhne"/>
              </a:rPr>
              <a:t>: Proper data structures and algorithms can save memory and improve the use of system resources.</a:t>
            </a:r>
          </a:p>
          <a:p>
            <a:pPr algn="l">
              <a:lnSpc>
                <a:spcPct val="150000"/>
              </a:lnSpc>
            </a:pPr>
            <a:r>
              <a:rPr lang="en-US" sz="2000" b="1" dirty="0">
                <a:solidFill>
                  <a:srgbClr val="0D0D0D"/>
                </a:solidFill>
                <a:latin typeface="Söhne"/>
              </a:rPr>
              <a:t>Software Design</a:t>
            </a:r>
            <a:r>
              <a:rPr lang="en-US" sz="2000" dirty="0">
                <a:solidFill>
                  <a:srgbClr val="0D0D0D"/>
                </a:solidFill>
                <a:latin typeface="Söhne"/>
              </a:rPr>
              <a:t>: They are fundamental tools for designing software systems and architectures.</a:t>
            </a:r>
          </a:p>
          <a:p>
            <a:pPr algn="l">
              <a:lnSpc>
                <a:spcPct val="150000"/>
              </a:lnSpc>
            </a:pPr>
            <a:r>
              <a:rPr lang="en-US" sz="2000" dirty="0">
                <a:solidFill>
                  <a:srgbClr val="0D0D0D"/>
                </a:solidFill>
                <a:latin typeface="Söhne"/>
              </a:rPr>
              <a:t>In essence, data structures and algorithms are the building blocks of efficient and scalable software solutions, providing the foundation for problem-solving and computational thinking in computer science.</a:t>
            </a:r>
            <a:endParaRPr lang="en-US" sz="2000" b="0" i="0" dirty="0">
              <a:solidFill>
                <a:srgbClr val="0D0D0D"/>
              </a:solidFill>
              <a:effectLst/>
              <a:latin typeface="Söhne"/>
            </a:endParaRPr>
          </a:p>
        </p:txBody>
      </p:sp>
    </p:spTree>
    <p:extLst>
      <p:ext uri="{BB962C8B-B14F-4D97-AF65-F5344CB8AC3E}">
        <p14:creationId xmlns:p14="http://schemas.microsoft.com/office/powerpoint/2010/main" val="112191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CA" altLang="en-US" smtClean="0"/>
              <a:t>Why Study Data Structures?</a:t>
            </a:r>
            <a:endParaRPr lang="en-US" altLang="en-US" smtClean="0"/>
          </a:p>
        </p:txBody>
      </p:sp>
      <p:sp>
        <p:nvSpPr>
          <p:cNvPr id="4099" name="Content Placeholder 2"/>
          <p:cNvSpPr>
            <a:spLocks noGrp="1"/>
          </p:cNvSpPr>
          <p:nvPr>
            <p:ph idx="1"/>
          </p:nvPr>
        </p:nvSpPr>
        <p:spPr/>
        <p:txBody>
          <a:bodyPr/>
          <a:lstStyle/>
          <a:p>
            <a:pPr eaLnBrk="1" hangingPunct="1"/>
            <a:r>
              <a:rPr lang="en-CA" altLang="en-US" smtClean="0"/>
              <a:t>Data structures organize Data</a:t>
            </a:r>
          </a:p>
          <a:p>
            <a:pPr lvl="1" eaLnBrk="1" hangingPunct="1"/>
            <a:r>
              <a:rPr lang="en-CA" altLang="en-US" smtClean="0"/>
              <a:t>Good choice </a:t>
            </a:r>
            <a:r>
              <a:rPr lang="en-CA" altLang="en-US" smtClean="0">
                <a:sym typeface="Wingdings" panose="05000000000000000000" pitchFamily="2" charset="2"/>
              </a:rPr>
              <a:t> better program (more efficient program)</a:t>
            </a:r>
          </a:p>
          <a:p>
            <a:pPr lvl="1" eaLnBrk="1" hangingPunct="1"/>
            <a:r>
              <a:rPr lang="en-CA" altLang="en-US" smtClean="0">
                <a:sym typeface="Wingdings" panose="05000000000000000000" pitchFamily="2" charset="2"/>
              </a:rPr>
              <a:t>Bad choice  poor program performance</a:t>
            </a:r>
          </a:p>
          <a:p>
            <a:pPr eaLnBrk="1" hangingPunct="1"/>
            <a:r>
              <a:rPr lang="en-CA" altLang="en-US" smtClean="0"/>
              <a:t>Changes over time</a:t>
            </a:r>
          </a:p>
          <a:p>
            <a:pPr lvl="1" eaLnBrk="1" hangingPunct="1"/>
            <a:r>
              <a:rPr lang="en-CA" altLang="en-US" smtClean="0"/>
              <a:t>More powerful computers</a:t>
            </a:r>
          </a:p>
          <a:p>
            <a:pPr lvl="1" eaLnBrk="1" hangingPunct="1"/>
            <a:r>
              <a:rPr lang="en-CA" altLang="en-US" smtClean="0"/>
              <a:t>More complex applications</a:t>
            </a:r>
          </a:p>
          <a:p>
            <a:pPr lvl="1" eaLnBrk="1" hangingPunct="1"/>
            <a:r>
              <a:rPr lang="en-CA" altLang="en-US" smtClean="0"/>
              <a:t>More complex tasks</a:t>
            </a:r>
          </a:p>
          <a:p>
            <a:pPr lvl="1" eaLnBrk="1" hangingPunct="1">
              <a:buFont typeface="Arial" panose="020B0604020202020204" pitchFamily="34" charset="0"/>
              <a:buNone/>
            </a:pPr>
            <a:endParaRPr lang="en-US"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CA" altLang="en-US" smtClean="0"/>
              <a:t>Why Study Data Structures?</a:t>
            </a:r>
            <a:endParaRPr lang="en-US" altLang="en-US" smtClean="0"/>
          </a:p>
        </p:txBody>
      </p:sp>
      <p:sp>
        <p:nvSpPr>
          <p:cNvPr id="5123" name="Content Placeholder 2"/>
          <p:cNvSpPr>
            <a:spLocks noGrp="1"/>
          </p:cNvSpPr>
          <p:nvPr>
            <p:ph idx="1"/>
          </p:nvPr>
        </p:nvSpPr>
        <p:spPr/>
        <p:txBody>
          <a:bodyPr/>
          <a:lstStyle/>
          <a:p>
            <a:pPr eaLnBrk="1" hangingPunct="1"/>
            <a:r>
              <a:rPr lang="en-CA" altLang="en-US" smtClean="0"/>
              <a:t>Characteristics of problem’s solution</a:t>
            </a:r>
          </a:p>
          <a:p>
            <a:pPr lvl="1" eaLnBrk="1" hangingPunct="1"/>
            <a:r>
              <a:rPr lang="en-CA" altLang="en-US" smtClean="0"/>
              <a:t>Efficiency: a solution is efficient if it solves problem within resource constraints</a:t>
            </a:r>
          </a:p>
          <a:p>
            <a:pPr lvl="2" eaLnBrk="1" hangingPunct="1"/>
            <a:r>
              <a:rPr lang="en-CA" altLang="en-US" smtClean="0"/>
              <a:t>Time</a:t>
            </a:r>
          </a:p>
          <a:p>
            <a:pPr lvl="2" eaLnBrk="1" hangingPunct="1"/>
            <a:r>
              <a:rPr lang="en-CA" altLang="en-US" smtClean="0"/>
              <a:t>Space</a:t>
            </a:r>
          </a:p>
          <a:p>
            <a:pPr lvl="1" eaLnBrk="1" hangingPunct="1"/>
            <a:r>
              <a:rPr lang="en-CA" altLang="en-US" smtClean="0"/>
              <a:t>Cost: the amount of resources a solution will consume</a:t>
            </a:r>
            <a:endParaRPr lang="en-US"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CA" altLang="en-US" dirty="0" smtClean="0"/>
              <a:t>Why study Algorithms</a:t>
            </a:r>
            <a:endParaRPr lang="en-US" altLang="en-US" dirty="0" smtClean="0"/>
          </a:p>
        </p:txBody>
      </p:sp>
      <p:sp>
        <p:nvSpPr>
          <p:cNvPr id="6147" name="Content Placeholder 2"/>
          <p:cNvSpPr>
            <a:spLocks noGrp="1"/>
          </p:cNvSpPr>
          <p:nvPr>
            <p:ph idx="1"/>
          </p:nvPr>
        </p:nvSpPr>
        <p:spPr/>
        <p:txBody>
          <a:bodyPr/>
          <a:lstStyle/>
          <a:p>
            <a:pPr eaLnBrk="1" hangingPunct="1"/>
            <a:r>
              <a:rPr lang="en-CA" altLang="en-US" dirty="0" smtClean="0"/>
              <a:t>Algorithms solve problems</a:t>
            </a:r>
          </a:p>
          <a:p>
            <a:pPr lvl="1" eaLnBrk="1" hangingPunct="1"/>
            <a:r>
              <a:rPr lang="en-CA" altLang="en-US" dirty="0" smtClean="0"/>
              <a:t>Good choice </a:t>
            </a:r>
            <a:r>
              <a:rPr lang="en-CA" altLang="en-US" dirty="0" smtClean="0">
                <a:sym typeface="Wingdings" panose="05000000000000000000" pitchFamily="2" charset="2"/>
              </a:rPr>
              <a:t> more efficient program</a:t>
            </a:r>
          </a:p>
          <a:p>
            <a:pPr lvl="1" eaLnBrk="1" hangingPunct="1"/>
            <a:r>
              <a:rPr lang="en-CA" altLang="en-US" dirty="0" smtClean="0">
                <a:sym typeface="Wingdings" panose="05000000000000000000" pitchFamily="2" charset="2"/>
              </a:rPr>
              <a:t>Bad choice  poor program performance</a:t>
            </a:r>
          </a:p>
          <a:p>
            <a:pPr eaLnBrk="1" hangingPunct="1"/>
            <a:r>
              <a:rPr lang="en-CA" altLang="en-US" dirty="0" smtClean="0">
                <a:sym typeface="Wingdings" panose="05000000000000000000" pitchFamily="2" charset="2"/>
              </a:rPr>
              <a:t>Impact</a:t>
            </a:r>
          </a:p>
          <a:p>
            <a:pPr lvl="1" eaLnBrk="1" hangingPunct="1"/>
            <a:r>
              <a:rPr lang="en-CA" altLang="en-US" dirty="0" smtClean="0">
                <a:sym typeface="Wingdings" panose="05000000000000000000" pitchFamily="2" charset="2"/>
              </a:rPr>
              <a:t>Different algorithms perform better on different inputs</a:t>
            </a:r>
          </a:p>
          <a:p>
            <a:pPr lvl="1" eaLnBrk="1" hangingPunct="1"/>
            <a:r>
              <a:rPr lang="en-CA" altLang="en-US" dirty="0" smtClean="0">
                <a:sym typeface="Wingdings" panose="05000000000000000000" pitchFamily="2" charset="2"/>
              </a:rPr>
              <a:t>Input size can affect the performance</a:t>
            </a:r>
            <a:endParaRPr lang="en-US" alt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1294</Words>
  <Application>Microsoft Office PowerPoint</Application>
  <PresentationFormat>On-screen Show (4:3)</PresentationFormat>
  <Paragraphs>155</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(Body)</vt:lpstr>
      <vt:lpstr>Google Sans</vt:lpstr>
      <vt:lpstr>Söhne</vt:lpstr>
      <vt:lpstr>Wingdings</vt:lpstr>
      <vt:lpstr>Office Theme</vt:lpstr>
      <vt:lpstr>Introduction to Data structures and Algorithms</vt:lpstr>
      <vt:lpstr>PowerPoint Presentation</vt:lpstr>
      <vt:lpstr>PowerPoint Presentation</vt:lpstr>
      <vt:lpstr>PowerPoint Presentation</vt:lpstr>
      <vt:lpstr>PowerPoint Presentation</vt:lpstr>
      <vt:lpstr>PowerPoint Presentation</vt:lpstr>
      <vt:lpstr>Why Study Data Structures?</vt:lpstr>
      <vt:lpstr>Why Study Data Structures?</vt:lpstr>
      <vt:lpstr>Why study Algorithms</vt:lpstr>
      <vt:lpstr>PowerPoint Presentation</vt:lpstr>
      <vt:lpstr>PowerPoint Presentation</vt:lpstr>
      <vt:lpstr>Abstract Data Types ADT</vt:lpstr>
      <vt:lpstr>PowerPoint Presentation</vt:lpstr>
      <vt:lpstr>Why ADT</vt:lpstr>
      <vt:lpstr>Abstract Data Types ADT</vt:lpstr>
      <vt:lpstr>Data Structure</vt:lpstr>
      <vt:lpstr>Selecting a Data Structure</vt:lpstr>
      <vt:lpstr>Algorithm/ Data Structure</vt:lpstr>
      <vt:lpstr>Algorithms and Programs</vt:lpstr>
      <vt:lpstr>Collections</vt:lpstr>
      <vt:lpstr>Collection operations </vt:lpstr>
      <vt:lpstr>Direct Access Collections </vt:lpstr>
      <vt:lpstr>Sequential Access Collections </vt:lpstr>
      <vt:lpstr>Stack </vt:lpstr>
      <vt:lpstr>Queue</vt:lpstr>
      <vt:lpstr>Hash Table</vt:lpstr>
      <vt:lpstr>Hierarchical Collections </vt:lpstr>
      <vt:lpstr>Group Collections </vt:lpstr>
      <vt:lpstr>Sets </vt:lpstr>
      <vt:lpstr>Graphs</vt:lpstr>
      <vt:lpstr>Networks</vt:lpstr>
    </vt:vector>
  </TitlesOfParts>
  <Company>Engineering and 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352 Data structures and Algorithms</dc:title>
  <dc:creator>ENCS</dc:creator>
  <cp:lastModifiedBy>Muhammad Ashraf</cp:lastModifiedBy>
  <cp:revision>50</cp:revision>
  <dcterms:created xsi:type="dcterms:W3CDTF">2010-06-28T17:27:23Z</dcterms:created>
  <dcterms:modified xsi:type="dcterms:W3CDTF">2024-03-05T14:18:13Z</dcterms:modified>
</cp:coreProperties>
</file>