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rial Black"/>
      <p:regular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2f14b78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62f14b78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66217" y="3600440"/>
            <a:ext cx="6619243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866216" y="514350"/>
            <a:ext cx="6619244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66215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66215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47800" y="2828381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66215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3721" y="728440"/>
            <a:ext cx="60143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6997867" y="1960340"/>
            <a:ext cx="601434" cy="14773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0" i="0" lang="en" sz="9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66215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66215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9347" y="2000250"/>
            <a:ext cx="2195513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2912744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2904830" y="2000250"/>
            <a:ext cx="2210096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5343525" y="2000250"/>
            <a:ext cx="2199085" cy="26920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489347" y="1657350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489347" y="3620408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2917031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2917030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2916016" y="3620407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5343524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5343431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609132" y="-241959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259682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484" y="1545431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27485" y="1428750"/>
            <a:ext cx="329725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27484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240871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240871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66215" y="2346960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65430" y="1390644"/>
            <a:ext cx="3819679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66215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8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616729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4405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242750" y="562672"/>
            <a:ext cx="6619200" cy="18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</a:pPr>
            <a:r>
              <a:rPr lang="en" sz="4300">
                <a:latin typeface="Arial Black"/>
                <a:ea typeface="Arial Black"/>
                <a:cs typeface="Arial Black"/>
                <a:sym typeface="Arial Black"/>
              </a:rPr>
              <a:t>SEMI SUPERVISED LEARNING </a:t>
            </a:r>
            <a:endParaRPr sz="5200"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335959" y="3328511"/>
            <a:ext cx="6619244" cy="1394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latin typeface="Arial Black"/>
                <a:ea typeface="Arial Black"/>
                <a:cs typeface="Arial Black"/>
                <a:sym typeface="Arial Black"/>
              </a:rPr>
              <a:t>PARTICIPANTS:   DHEERAJ NAGURU </a:t>
            </a:r>
            <a:endParaRPr sz="1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latin typeface="Arial Black"/>
                <a:ea typeface="Arial Black"/>
                <a:cs typeface="Arial Black"/>
                <a:sym typeface="Arial Black"/>
              </a:rPr>
              <a:t>      RIDHIMA CHEBOLU </a:t>
            </a:r>
            <a:endParaRPr sz="140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371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400">
                <a:latin typeface="Arial Black"/>
                <a:ea typeface="Arial Black"/>
                <a:cs typeface="Arial Black"/>
                <a:sym typeface="Arial Black"/>
              </a:rPr>
              <a:t>      ROHITH SHASHI</a:t>
            </a:r>
            <a:endParaRPr b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235077" y="440391"/>
            <a:ext cx="7053542" cy="57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511478" y="1519517"/>
            <a:ext cx="3468851" cy="24003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SUPERVISED LEARNING:</a:t>
            </a:r>
            <a:endParaRPr/>
          </a:p>
          <a:p>
            <a:pPr indent="-222250" lvl="1" marL="55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LOGISTIC REGRESSION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SEMI SUPERVISED LEARNING:</a:t>
            </a:r>
            <a:endParaRPr/>
          </a:p>
          <a:p>
            <a:pPr indent="-222250" lvl="1" marL="55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SELF TRAINING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UNSUPERVISED LEARNING:</a:t>
            </a:r>
            <a:endParaRPr/>
          </a:p>
          <a:p>
            <a:pPr indent="-222250" lvl="1" marL="558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K -MEANS</a:t>
            </a:r>
            <a:endParaRPr/>
          </a:p>
          <a:p>
            <a:pPr indent="-1778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4948517" y="1478375"/>
            <a:ext cx="3536576" cy="34642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31" r="0" t="-657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6078071" y="2094379"/>
            <a:ext cx="638735" cy="373157"/>
          </a:xfrm>
          <a:prstGeom prst="rect">
            <a:avLst/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6078071" y="2566706"/>
            <a:ext cx="638735" cy="373157"/>
          </a:xfrm>
          <a:prstGeom prst="rect">
            <a:avLst/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6969251" y="2566706"/>
            <a:ext cx="638735" cy="373157"/>
          </a:xfrm>
          <a:prstGeom prst="rect">
            <a:avLst/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6969251" y="2094379"/>
            <a:ext cx="638735" cy="373157"/>
          </a:xfrm>
          <a:prstGeom prst="rect">
            <a:avLst/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6338763" y="1817380"/>
            <a:ext cx="12609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 rot="-5400000">
            <a:off x="5344850" y="2291701"/>
            <a:ext cx="900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484575" y="339549"/>
            <a:ext cx="7053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Upcoming Semester Focus Areas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24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Co-Training method in semi supervised learning</a:t>
            </a:r>
            <a:endParaRPr/>
          </a:p>
          <a:p>
            <a:pPr indent="-247674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Longest Common Subsequence</a:t>
            </a:r>
            <a:endParaRPr/>
          </a:p>
          <a:p>
            <a:pPr indent="-247674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Documenting the Research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89"/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484575" y="339549"/>
            <a:ext cx="7053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827484" y="1539689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248309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80000"/>
              <a:buChar char="►"/>
            </a:pPr>
            <a:r>
              <a:rPr lang="en"/>
              <a:t>Xiaojin Zhu (2005), Semi-Supervised Learning Literature Survey</a:t>
            </a:r>
            <a:endParaRPr/>
          </a:p>
          <a:p>
            <a:pPr indent="-248309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80000"/>
              <a:buChar char="►"/>
            </a:pPr>
            <a:r>
              <a:rPr lang="en"/>
              <a:t>V. Jothi Prakash , Dr. L.M. Nithya (2014), A Survey On Semi-Supervised Learning Techniques, International Journal of Computer Trends and Technology (IJCTT) – volume 8 number 1– Feb 2014</a:t>
            </a:r>
            <a:endParaRPr/>
          </a:p>
          <a:p>
            <a:pPr indent="-248309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80000"/>
              <a:buChar char="►"/>
            </a:pPr>
            <a:r>
              <a:rPr lang="en"/>
              <a:t>Xiangli Yang, Zixing Song, Irwin King, A Survey on Deep Semi-supervised Learning</a:t>
            </a:r>
            <a:endParaRPr/>
          </a:p>
          <a:p>
            <a:pPr indent="-248309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80000"/>
              <a:buChar char="►"/>
            </a:pPr>
            <a:r>
              <a:rPr lang="en"/>
              <a:t>Subhabrata Mukherjee, Sentiment Analysis (2012), https://www.researchgate.net/publication/236203597_Sentiment_Analysis_A_Literature_Survey/link/00b7d51c746a1c5aab000000/download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9279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9279"/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35036" y="91140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35036" y="1301003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INTRODUCTION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DIFFERENT SEMI SUPERVISED LEARNING METHODS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TWITTER SENTIMENT ANALYSIS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DATA PRE-PROCESSING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SELF LEARNING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COMPARISON WITH SUPERVISED AND UNSUPERVISED LEARNING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CONCLUSION</a:t>
            </a:r>
            <a:endParaRPr/>
          </a:p>
          <a:p>
            <a:pPr indent="-1778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LARGE AMOUNT OF DATA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SUPERVISED LEARNING : Labelling all the data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UNSUPERVISED LEARNING : Use of Unlabeled Data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SEMI SUPERVISED LEARNING : Supervised Learning + Unsupervised Learning</a:t>
            </a:r>
            <a:endParaRPr/>
          </a:p>
          <a:p>
            <a:pPr indent="-1778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SEMI SUPERVISED LEARNING METHODS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594170" y="1657351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SELF TRAINING : Use of Pseudo Labelling Data.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GENERATIVE MIXTURE MODELS : Use of only one labelled example per component.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CO-TRAINING : Each classifier classifies the unlabelled data and teaches the other classifier with the few unlabelled examples.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TRANSDUCTIVE SVM : Use of Hyperplane to maximize the margin.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GRAPH BASED MODEL : Aims to classify unLABELLED data by learning the graph structure and LABELLED data jointly.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TWITTER SENTIMENT ANALYSIS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47650" lvl="0" marL="2540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PROVIDES INSIGHTS ON USER SENTIMENTS</a:t>
            </a:r>
            <a:endParaRPr/>
          </a:p>
          <a:p>
            <a:pPr indent="-254000" lvl="0" marL="2540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TWITTER HAS LARGE AMOUNT OF DATA</a:t>
            </a:r>
            <a:endParaRPr/>
          </a:p>
          <a:p>
            <a:pPr indent="-254000" lvl="0" marL="2540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NOT PRACTICAL TO LABEL ALL TWEETS</a:t>
            </a:r>
            <a:endParaRPr/>
          </a:p>
          <a:p>
            <a:pPr indent="-254000" lvl="0" marL="2540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USE OF UNLABELLED TWEETS FOR MODEL TRAINING</a:t>
            </a:r>
            <a:endParaRPr/>
          </a:p>
          <a:p>
            <a:pPr indent="-254000" lvl="0" marL="2540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SELF TRAINED SENTIMENT ANALYSIS</a:t>
            </a:r>
            <a:endParaRPr/>
          </a:p>
          <a:p>
            <a:pPr indent="-1778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DATA CLEANING</a:t>
            </a:r>
            <a:endParaRPr/>
          </a:p>
          <a:p>
            <a:pPr indent="-222250" lvl="1" marL="55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REMOVED URLs, </a:t>
            </a:r>
            <a:endParaRPr/>
          </a:p>
          <a:p>
            <a:pPr indent="-222250" lvl="1" marL="55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REMOVED ‘#’ FROM HASHTAGS</a:t>
            </a:r>
            <a:endParaRPr/>
          </a:p>
          <a:p>
            <a:pPr indent="-222250" lvl="1" marL="55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REMOVED EMOJIS, </a:t>
            </a:r>
            <a:endParaRPr/>
          </a:p>
          <a:p>
            <a:pPr indent="-222250" lvl="1" marL="55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REMOVED HTML(OR SIMILAR) TAGS</a:t>
            </a:r>
            <a:endParaRPr/>
          </a:p>
          <a:p>
            <a:pPr indent="-222250" lvl="1" marL="55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REMOVED DUPLICATES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REMOVED STOP WORDS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TOKENIZATION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STEMMING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Overview of Dataset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878325" y="4255150"/>
            <a:ext cx="6608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/>
              <a:t>Number of datapoints with positive and negative sentiments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8400" y="1238850"/>
            <a:ext cx="3987950" cy="276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Overview of Dataset</a:t>
            </a:r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00" y="1315825"/>
            <a:ext cx="3646226" cy="31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315825"/>
            <a:ext cx="3827874" cy="31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222366" y="178174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/>
              <a:t>SELF TRAINING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566003" y="820271"/>
            <a:ext cx="6709906" cy="22456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CLASSIFIER TRAINED ON SMALL AMOUNT OF LABELLED DATA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UNLABELLED DATA IS PREDICTED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PREDICTED LABELS USED FOR TRAINING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CLASSIFIER IS RE-TRAINED 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USES IT’S OWN PREDICTION TO TEACH ITSELF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►"/>
            </a:pPr>
            <a:r>
              <a:rPr lang="en"/>
              <a:t>UNLEARN WHEN PREDICTION CONFIDENCE DROPS BELOW A THRESHOLD</a:t>
            </a:r>
            <a:endParaRPr/>
          </a:p>
          <a:p>
            <a:pPr indent="-1778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183571" y="3634417"/>
            <a:ext cx="1331258" cy="524435"/>
          </a:xfrm>
          <a:prstGeom prst="rect">
            <a:avLst/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5061242" y="3634416"/>
            <a:ext cx="1331258" cy="524435"/>
          </a:xfrm>
          <a:prstGeom prst="rect">
            <a:avLst/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1010316" y="3795779"/>
            <a:ext cx="1109382" cy="20170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6510163" y="3799141"/>
            <a:ext cx="1109382" cy="20170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7"/>
          <p:cNvSpPr/>
          <p:nvPr/>
        </p:nvSpPr>
        <p:spPr>
          <a:xfrm rot="5400000">
            <a:off x="5464652" y="3165446"/>
            <a:ext cx="524437" cy="20170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6903486" y="3984034"/>
            <a:ext cx="121026" cy="605121"/>
          </a:xfrm>
          <a:prstGeom prst="rect">
            <a:avLst/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27"/>
          <p:cNvSpPr/>
          <p:nvPr/>
        </p:nvSpPr>
        <p:spPr>
          <a:xfrm rot="-5400000">
            <a:off x="2645813" y="4284914"/>
            <a:ext cx="406775" cy="20170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27"/>
          <p:cNvSpPr/>
          <p:nvPr/>
        </p:nvSpPr>
        <p:spPr>
          <a:xfrm rot="5400000">
            <a:off x="4844405" y="2540163"/>
            <a:ext cx="131115" cy="4229099"/>
          </a:xfrm>
          <a:prstGeom prst="rect">
            <a:avLst/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684224" y="3472390"/>
            <a:ext cx="1499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LABELLED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5827724" y="3089068"/>
            <a:ext cx="1623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UNLABELLED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1161593" y="4385767"/>
            <a:ext cx="15867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PREDICTED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3755198" y="3798298"/>
            <a:ext cx="1109382" cy="201707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9BCA6"/>
              </a:gs>
              <a:gs pos="100000">
                <a:srgbClr val="528A73"/>
              </a:gs>
            </a:gsLst>
            <a:lin ang="5400000" scaled="0"/>
          </a:gradFill>
          <a:ln>
            <a:noFill/>
          </a:ln>
          <a:effectLst>
            <a:outerShdw blurRad="635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