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2" r:id="rId6"/>
    <p:sldId id="303" r:id="rId7"/>
    <p:sldId id="280" r:id="rId8"/>
    <p:sldId id="305" r:id="rId9"/>
    <p:sldId id="310" r:id="rId10"/>
    <p:sldId id="306" r:id="rId11"/>
    <p:sldId id="307" r:id="rId12"/>
    <p:sldId id="309" r:id="rId13"/>
    <p:sldId id="311" r:id="rId14"/>
    <p:sldId id="304" r:id="rId15"/>
    <p:sldId id="308" r:id="rId16"/>
    <p:sldId id="300" r:id="rId17"/>
    <p:sldId id="281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25A00-179C-47FA-B918-CCDBA0B71F6C}" v="175" dt="2025-04-18T18:01:36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5701"/>
  </p:normalViewPr>
  <p:slideViewPr>
    <p:cSldViewPr>
      <p:cViewPr varScale="1">
        <p:scale>
          <a:sx n="85" d="100"/>
          <a:sy n="85" d="100"/>
        </p:scale>
        <p:origin x="648" y="53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BBF0B4-4939-9D9E-33C3-F42B85DDF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C2305-6AB8-6127-AFD6-E2471EEA6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580D8D8E-15C9-4861-8338-1F36A17D400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70DF-B2B7-15B5-8AC3-A416EC987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D7292-6355-7DAB-9BAE-4BA49BF312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952578C0-3825-40B8-AE9F-C96DD660A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48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D5C88E34-8C8C-8747-BADB-40E1ACC00129}" type="datetimeFigureOut">
              <a:rPr lang="en-GB" smtClean="0"/>
              <a:t>18/04/2025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821E5FCA-B2DD-C941-A2C1-6389394334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69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01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10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29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1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45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43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46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11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3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78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21E5FCA-B2DD-C941-A2C1-63893943348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1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GB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GB" sz="2400" b="1" baseline="0">
                <a:latin typeface="+mn-lt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b="1" cap="all" spc="200" baseline="0"/>
            </a:lvl1pPr>
          </a:lstStyle>
          <a:p>
            <a:pPr lvl="0" rtl="0"/>
            <a:r>
              <a:rPr lang="en-GB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b="1" cap="all" spc="200" baseline="0"/>
            </a:lvl1pPr>
          </a:lstStyle>
          <a:p>
            <a:pPr lvl="0" rtl="0"/>
            <a:r>
              <a:rPr lang="en-GB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b="1" cap="all" spc="200" baseline="0"/>
            </a:lvl1pPr>
          </a:lstStyle>
          <a:p>
            <a:pPr lvl="0" rtl="0"/>
            <a:r>
              <a:rPr lang="en-GB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b="1" cap="all" spc="200" baseline="0"/>
            </a:lvl1pPr>
          </a:lstStyle>
          <a:p>
            <a:pPr lvl="0" rtl="0"/>
            <a:r>
              <a:rPr lang="en-GB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b="1" cap="all" spc="200" baseline="0"/>
            </a:lvl1pPr>
          </a:lstStyle>
          <a:p>
            <a:pPr lvl="0" rtl="0"/>
            <a:r>
              <a:rPr lang="en-GB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spc="1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000" b="1" cap="all" spc="200" baseline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GB" sz="4800" cap="all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GB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GB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GB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GB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GB" sz="16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GB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en-GB" sz="2400" b="1" baseline="0">
                <a:latin typeface="+mn-lt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GB" sz="4800" cap="all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GB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GB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GB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GB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GB" sz="24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GB" sz="4800" cap="all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GB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GB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GB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GB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GB" sz="16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GB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GB" sz="2400" b="1" baseline="0">
                <a:latin typeface="+mn-lt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GB" sz="4800" cap="all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GB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GB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GB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GB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GB" sz="16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GB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GB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GB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GB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GB" sz="1100" spc="10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en-GB" sz="2800" cap="none" spc="2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en-GB" sz="1800" spc="200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GB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en-GB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GB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en-GB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GB" sz="4800" spc="4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GB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GB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en-GB" dirty="0"/>
              <a:t>Twitter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en-GB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10040112" cy="2615184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sz="8000" b="0" dirty="0">
                <a:solidFill>
                  <a:srgbClr val="000000"/>
                </a:solidFill>
                <a:latin typeface="Arial (Headings)"/>
                <a:ea typeface="Roboto"/>
                <a:cs typeface="Roboto"/>
              </a:rPr>
              <a:t>Twitter analytics</a:t>
            </a:r>
            <a:endParaRPr lang="en-GB" sz="8000" b="0" dirty="0">
              <a:ln w="28575">
                <a:solidFill>
                  <a:srgbClr val="000000"/>
                </a:solidFill>
              </a:ln>
              <a:latin typeface="Arial (Headings)"/>
              <a:ea typeface="Roboto"/>
              <a:cs typeface="Robo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992" y="5399024"/>
            <a:ext cx="7561072" cy="128016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GB"/>
            </a:defPPr>
          </a:lstStyle>
          <a:p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N.Dheeraj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- 2210080007</a:t>
            </a:r>
          </a:p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Adithya Reddy May Reddy    - 2210080077</a:t>
            </a:r>
          </a:p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Abhaya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Aditya.Ch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- 2210080038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6F402D0D-1253-FDCF-200C-358D2373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6972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Top Contributors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041C-BA32-9DB5-9158-1264919F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01FA3-0BE0-D543-3ABD-0B0771F3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92B8B-2B63-5728-1156-261152E3F068}"/>
              </a:ext>
            </a:extLst>
          </p:cNvPr>
          <p:cNvSpPr txBox="1"/>
          <p:nvPr/>
        </p:nvSpPr>
        <p:spPr>
          <a:xfrm>
            <a:off x="1371600" y="2967335"/>
            <a:ext cx="967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Accounts with high tweet volume and engagement were listed. These influential users amplify messages and shape trends.</a:t>
            </a:r>
          </a:p>
        </p:txBody>
      </p:sp>
    </p:spTree>
    <p:extLst>
      <p:ext uri="{BB962C8B-B14F-4D97-AF65-F5344CB8AC3E}">
        <p14:creationId xmlns:p14="http://schemas.microsoft.com/office/powerpoint/2010/main" val="31204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49ABFAC-D966-9A7C-EFB9-4AA2A4BF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Regional Insights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8156F-B502-2468-F7F7-7EF56BA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DD88D28-D711-5AC9-E34C-3050A641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11122152" cy="3247462"/>
          </a:xfrm>
        </p:spPr>
        <p:txBody>
          <a:bodyPr rtlCol="0"/>
          <a:lstStyle>
            <a:defPPr>
              <a:defRPr lang="en-GB"/>
            </a:def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Location-enabled tweets were analyzed geographically. Regions with high tweet density often correspond to major population centers or relevant incidents.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1DE16D-6222-1703-D240-DA742BD7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31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0AD-52EA-8A3D-00F9-72C649D7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Findings Summary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8FD8E-3A0A-CCD4-5C2F-5B65BE73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86B75-8C5A-A01F-F202-D3CB14D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D1C27-AF31-467F-2B74-E617B63F92AE}"/>
              </a:ext>
            </a:extLst>
          </p:cNvPr>
          <p:cNvSpPr txBox="1"/>
          <p:nvPr/>
        </p:nvSpPr>
        <p:spPr>
          <a:xfrm>
            <a:off x="1524000" y="2967334"/>
            <a:ext cx="937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Twitter is a pulse of real-time opinion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Major hashtags and users drive visibility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Events strongly influence sentiment and volume</a:t>
            </a:r>
          </a:p>
        </p:txBody>
      </p:sp>
    </p:spTree>
    <p:extLst>
      <p:ext uri="{BB962C8B-B14F-4D97-AF65-F5344CB8AC3E}">
        <p14:creationId xmlns:p14="http://schemas.microsoft.com/office/powerpoint/2010/main" val="23529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6152"/>
            <a:ext cx="6248400" cy="441655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sz="4000" dirty="0"/>
              <a:t>Strategic Recommendations</a:t>
            </a:r>
            <a:endParaRPr lang="en-GB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1DD75-A4B1-D99B-2111-46A878B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DA331-68CA-C2AE-0A48-6F7117361A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US" dirty="0"/>
              <a:t>• Track key hashtags for campaign alignment</a:t>
            </a:r>
          </a:p>
          <a:p>
            <a:r>
              <a:rPr lang="en-US" dirty="0"/>
              <a:t>• Engage with top users to amplify reach</a:t>
            </a:r>
          </a:p>
          <a:p>
            <a:r>
              <a:rPr lang="en-US" dirty="0"/>
              <a:t>• Monitor sentiment to adapt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4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t">
            <a:noAutofit/>
          </a:bodyPr>
          <a:lstStyle>
            <a:defPPr>
              <a:defRPr lang="en-GB"/>
            </a:defPPr>
          </a:lstStyle>
          <a:p>
            <a:pPr algn="l" rtl="0"/>
            <a:r>
              <a:rPr lang="en-GB" sz="9600" spc="30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sz="4400" b="0" dirty="0">
                <a:latin typeface="Calibri"/>
                <a:ea typeface="Calibri"/>
                <a:cs typeface="Calibri"/>
              </a:rPr>
              <a:t>Project Overview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sz="1800" b="0" dirty="0">
                <a:latin typeface="Roboto"/>
                <a:ea typeface="Roboto"/>
                <a:cs typeface="Roboto"/>
              </a:rPr>
              <a:t>Twitter analytics</a:t>
            </a:r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409065"/>
            <a:ext cx="5184648" cy="4416425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sz="3200" b="0" dirty="0">
                <a:latin typeface="Calibri"/>
                <a:ea typeface="Calibri"/>
                <a:cs typeface="Calibri"/>
              </a:rPr>
              <a:t>This Twitter analytics report focuses on real-time social media monitoring. By examining tweets containing selected keywords, we uncover insights into user </a:t>
            </a:r>
            <a:r>
              <a:rPr lang="en-GB" sz="3200" b="0" dirty="0" err="1">
                <a:latin typeface="Calibri"/>
                <a:ea typeface="Calibri"/>
                <a:cs typeface="Calibri"/>
              </a:rPr>
              <a:t>behavior</a:t>
            </a:r>
            <a:r>
              <a:rPr lang="en-GB" sz="3200" b="0" dirty="0">
                <a:latin typeface="Calibri"/>
                <a:ea typeface="Calibri"/>
                <a:cs typeface="Calibri"/>
              </a:rPr>
              <a:t>, popular trends, and sentiment.</a:t>
            </a: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sz="4400" b="0" dirty="0">
                <a:latin typeface="Calibri"/>
                <a:ea typeface="Calibri"/>
                <a:cs typeface="Calibri"/>
              </a:rPr>
              <a:t>Tools &amp; Technologies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sz="2000" dirty="0">
                <a:cs typeface="Arial"/>
              </a:rPr>
              <a:t>•</a:t>
            </a:r>
            <a:r>
              <a:rPr lang="en-GB" sz="2000" dirty="0">
                <a:latin typeface="Calibri"/>
                <a:ea typeface="Calibri"/>
                <a:cs typeface="Calibri"/>
              </a:rPr>
              <a:t> </a:t>
            </a:r>
            <a:r>
              <a:rPr lang="en-GB" sz="2000" dirty="0" err="1">
                <a:latin typeface="Calibri"/>
                <a:ea typeface="Calibri"/>
                <a:cs typeface="Calibri"/>
              </a:rPr>
              <a:t>Tweepy</a:t>
            </a:r>
            <a:r>
              <a:rPr lang="en-GB" sz="2000" dirty="0">
                <a:latin typeface="Calibri"/>
                <a:ea typeface="Calibri"/>
                <a:cs typeface="Calibri"/>
              </a:rPr>
              <a:t> – for accessing Twitter API</a:t>
            </a:r>
            <a:endParaRPr lang="en-US" sz="2000" dirty="0"/>
          </a:p>
          <a:p>
            <a:r>
              <a:rPr lang="en-GB" sz="2000" dirty="0">
                <a:cs typeface="Arial"/>
              </a:rPr>
              <a:t>•</a:t>
            </a:r>
            <a:r>
              <a:rPr lang="en-GB" sz="2000" dirty="0">
                <a:latin typeface="Calibri"/>
                <a:ea typeface="Calibri"/>
                <a:cs typeface="Calibri"/>
              </a:rPr>
              <a:t> Pandas – data manipulation</a:t>
            </a:r>
            <a:endParaRPr lang="en-GB" sz="2000" dirty="0"/>
          </a:p>
          <a:p>
            <a:r>
              <a:rPr lang="en-GB" sz="2000" dirty="0">
                <a:cs typeface="Arial"/>
              </a:rPr>
              <a:t>•</a:t>
            </a:r>
            <a:r>
              <a:rPr lang="en-GB" sz="2000" dirty="0">
                <a:latin typeface="Calibri"/>
                <a:ea typeface="Calibri"/>
                <a:cs typeface="Calibri"/>
              </a:rPr>
              <a:t> Flair – sentiment analysis</a:t>
            </a:r>
            <a:endParaRPr lang="en-GB" sz="2000" dirty="0"/>
          </a:p>
          <a:p>
            <a:r>
              <a:rPr lang="en-GB" sz="2000" dirty="0">
                <a:cs typeface="Arial"/>
              </a:rPr>
              <a:t>•</a:t>
            </a:r>
            <a:r>
              <a:rPr lang="en-GB" sz="2000" dirty="0">
                <a:latin typeface="Calibri"/>
                <a:ea typeface="Calibri"/>
                <a:cs typeface="Calibri"/>
              </a:rPr>
              <a:t> Matplotlib – visualization</a:t>
            </a:r>
            <a:endParaRPr lang="en-GB" sz="2000" dirty="0"/>
          </a:p>
          <a:p>
            <a:r>
              <a:rPr lang="en-GB" sz="2000" dirty="0">
                <a:cs typeface="Arial"/>
              </a:rPr>
              <a:t>•</a:t>
            </a:r>
            <a:r>
              <a:rPr lang="en-GB" sz="2000" dirty="0">
                <a:latin typeface="Calibri"/>
                <a:ea typeface="Calibri"/>
                <a:cs typeface="Calibri"/>
              </a:rPr>
              <a:t>These tools helped us automate data     collection and build meaningful visual     representations.</a:t>
            </a:r>
          </a:p>
          <a:p>
            <a:endParaRPr lang="en-GB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33400"/>
            <a:ext cx="10040112" cy="2538984"/>
          </a:xfrm>
        </p:spPr>
        <p:txBody>
          <a:bodyPr rtlCol="0" anchor="t">
            <a:noAutofit/>
          </a:bodyPr>
          <a:lstStyle>
            <a:defPPr>
              <a:defRPr lang="en-GB"/>
            </a:defPPr>
          </a:lstStyle>
          <a:p>
            <a:pPr algn="l" rtl="0"/>
            <a:r>
              <a:rPr lang="en-IN" dirty="0"/>
              <a:t>Scraping Tweets</a:t>
            </a:r>
            <a:endParaRPr lang="en-GB" sz="96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60376"/>
            <a:ext cx="10668000" cy="2102224"/>
          </a:xfrm>
        </p:spPr>
        <p:txBody>
          <a:bodyPr rtlCol="0" anchor="t"/>
          <a:lstStyle>
            <a:defPPr>
              <a:defRPr lang="en-GB"/>
            </a:defPPr>
          </a:lstStyle>
          <a:p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collected up to 500 recent tweets using specific keywords. Retweets were excluded to ensure data originality. Each tweet included metadata like date, likes, retweets, and user info.</a:t>
            </a:r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41B7-60D7-2BA4-B058-7AB43FA4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Data Cleaning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1DF4C-EB67-6575-7791-C347DD98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A244-3A6A-5970-796B-08549B1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B995A-9F0C-AEF2-FAF9-0EEBB4D5C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Tweets were cleaned to remove noise: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URLs, emojis, hashtags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Case normalization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Tokenization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Prepared data was then ready for sentiment and frequency analysis.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B727DE-9C16-360C-F34F-96B63BA5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Daily Tweet Activity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67AB90-919C-547C-EA0C-C5763E0BC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1101525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graphs show fluctuations in daily tweet volume. Activity spikes coincide with major events or trending topics.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8F1D27-7C00-ADDA-3E62-FDBF008D5D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4783237"/>
            <a:ext cx="1171575" cy="127000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E24183-EEFA-02B9-BFB3-2C57E0B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600" y="2042668"/>
            <a:ext cx="1171575" cy="121818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137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99B5F29-ED3B-9B44-DBBE-FD28E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Trending Hashtags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8AD5F-DCF2-F71C-E7E2-C2FD428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CC6B6-E9D4-1736-ABF6-727D246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F366A97-3870-02B5-B3AA-DE892882D028}"/>
              </a:ext>
            </a:extLst>
          </p:cNvPr>
          <p:cNvSpPr txBox="1">
            <a:spLocks/>
          </p:cNvSpPr>
          <p:nvPr/>
        </p:nvSpPr>
        <p:spPr>
          <a:xfrm>
            <a:off x="838200" y="3460376"/>
            <a:ext cx="10668000" cy="2102224"/>
          </a:xfrm>
          <a:prstGeom prst="rect">
            <a:avLst/>
          </a:prstGeom>
        </p:spPr>
        <p:txBody>
          <a:bodyPr rtlCol="0" anchor="t"/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hashtags were extracted and plotted to identify major discussion themes. Word frequency helps highlight the dominant context of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402841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99B5F29-ED3B-9B44-DBBE-FD28E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User Interaction Metrics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8AD5F-DCF2-F71C-E7E2-C2FD428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884D8B-9832-8A1C-7015-4A72378C7C7D}"/>
              </a:ext>
            </a:extLst>
          </p:cNvPr>
          <p:cNvSpPr txBox="1"/>
          <p:nvPr/>
        </p:nvSpPr>
        <p:spPr>
          <a:xfrm>
            <a:off x="1066800" y="296733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computed average likes and retweets. High interaction tweets often contain emotional language, calls to action, or visual media.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900335-5063-976C-6A40-56066F666C48}"/>
              </a:ext>
            </a:extLst>
          </p:cNvPr>
          <p:cNvSpPr txBox="1"/>
          <p:nvPr/>
        </p:nvSpPr>
        <p:spPr>
          <a:xfrm>
            <a:off x="5943600" y="63246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fld id="{294A09A9-5501-47C1-A89A-A340965A2BE2}" type="slidenum">
              <a:rPr lang="en-GB" sz="1200" b="1" smtClean="0"/>
              <a:pPr rtl="0"/>
              <a:t>8</a:t>
            </a:fld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62877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7D19-4D60-B5D0-74C9-46A5D812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6972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IN" dirty="0"/>
              <a:t>Sentiment Insights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924E8-B6E6-C266-842D-422148E5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0" dirty="0"/>
              <a:t>Twitter analytics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03090-E0B3-3E53-A5C4-2204A1664237}"/>
              </a:ext>
            </a:extLst>
          </p:cNvPr>
          <p:cNvSpPr txBox="1"/>
          <p:nvPr/>
        </p:nvSpPr>
        <p:spPr>
          <a:xfrm>
            <a:off x="612648" y="2967335"/>
            <a:ext cx="10893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Tweets were classified as Positive, Negative, or Neutral. The sentiment breakdown helps us gauge public opinion and emotional tone.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07414-A0A1-9787-090D-E9E081AD1E09}"/>
              </a:ext>
            </a:extLst>
          </p:cNvPr>
          <p:cNvSpPr txBox="1"/>
          <p:nvPr/>
        </p:nvSpPr>
        <p:spPr>
          <a:xfrm>
            <a:off x="5943600" y="63246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fld id="{294A09A9-5501-47C1-A89A-A340965A2BE2}" type="slidenum">
              <a:rPr lang="en-GB" sz="1200" b="1" smtClean="0"/>
              <a:pPr rtl="0"/>
              <a:t>9</a:t>
            </a:fld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00874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398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(Headings)</vt:lpstr>
      <vt:lpstr>Calibri</vt:lpstr>
      <vt:lpstr>Roboto</vt:lpstr>
      <vt:lpstr>Office Theme</vt:lpstr>
      <vt:lpstr>Twitter analytics</vt:lpstr>
      <vt:lpstr>Project Overview</vt:lpstr>
      <vt:lpstr>Tools &amp; Technologies</vt:lpstr>
      <vt:lpstr>Scraping Tweets</vt:lpstr>
      <vt:lpstr>Data Cleaning</vt:lpstr>
      <vt:lpstr>Daily Tweet Activity</vt:lpstr>
      <vt:lpstr>Trending Hashtags</vt:lpstr>
      <vt:lpstr>User Interaction Metrics</vt:lpstr>
      <vt:lpstr>Sentiment Insights</vt:lpstr>
      <vt:lpstr>Top Contributors</vt:lpstr>
      <vt:lpstr>Regional Insights</vt:lpstr>
      <vt:lpstr>Findings Summary</vt:lpstr>
      <vt:lpstr>Strategic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Abhaya Aditya Ch</cp:lastModifiedBy>
  <cp:revision>53</cp:revision>
  <dcterms:created xsi:type="dcterms:W3CDTF">2025-04-18T16:49:15Z</dcterms:created>
  <dcterms:modified xsi:type="dcterms:W3CDTF">2025-04-18T18:40:38Z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