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63" r:id="rId6"/>
    <p:sldId id="264" r:id="rId7"/>
    <p:sldId id="265" r:id="rId8"/>
    <p:sldId id="266" r:id="rId9"/>
    <p:sldId id="267" r:id="rId10"/>
    <p:sldId id="268" r:id="rId11"/>
    <p:sldId id="269" r:id="rId12"/>
    <p:sldId id="270" r:id="rId13"/>
    <p:sldId id="272" r:id="rId14"/>
    <p:sldId id="273" r:id="rId15"/>
    <p:sldId id="274" r:id="rId16"/>
    <p:sldId id="280" r:id="rId17"/>
    <p:sldId id="281" r:id="rId18"/>
    <p:sldId id="276" r:id="rId19"/>
    <p:sldId id="277" r:id="rId20"/>
    <p:sldId id="278"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1C53E-3F90-4897-B667-65791C0149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311C53E-3F90-4897-B667-65791C0149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311C53E-3F90-4897-B667-65791C0149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311C53E-3F90-4897-B667-65791C0149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311C53E-3F90-4897-B667-65791C0149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311C53E-3F90-4897-B667-65791C0149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311C53E-3F90-4897-B667-65791C01492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11C53E-3F90-4897-B667-65791C01492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1C53E-3F90-4897-B667-65791C01492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311C53E-3F90-4897-B667-65791C0149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311C53E-3F90-4897-B667-65791C0149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15A5-ADFF-45DC-BA8C-BF4647BEED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1C53E-3F90-4897-B667-65791C01492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815A5-ADFF-45DC-BA8C-BF4647BEED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914401"/>
            <a:ext cx="7772400" cy="1828800"/>
          </a:xfrm>
        </p:spPr>
        <p:txBody>
          <a:bodyPr>
            <a:normAutofit/>
          </a:bodyPr>
          <a:lstStyle/>
          <a:p>
            <a:r>
              <a:rPr lang="en-US" sz="4800" b="1" dirty="0" smtClean="0">
                <a:latin typeface="Arial Rounded MT Bold" panose="020F0704030504030204" pitchFamily="34" charset="0"/>
              </a:rPr>
              <a:t>Brain </a:t>
            </a:r>
            <a:r>
              <a:rPr lang="en-US" sz="4800" b="1" dirty="0" err="1" smtClean="0">
                <a:latin typeface="Arial Rounded MT Bold" panose="020F0704030504030204" pitchFamily="34" charset="0"/>
              </a:rPr>
              <a:t>Tumour</a:t>
            </a:r>
            <a:r>
              <a:rPr lang="en-US" sz="4800" b="1" dirty="0" smtClean="0">
                <a:latin typeface="Arial Rounded MT Bold" panose="020F0704030504030204" pitchFamily="34" charset="0"/>
              </a:rPr>
              <a:t> Detector</a:t>
            </a:r>
            <a:endParaRPr lang="en-US" sz="4800" b="1" dirty="0">
              <a:latin typeface="Arial Rounded MT Bold" panose="020F0704030504030204" pitchFamily="34" charset="0"/>
            </a:endParaRPr>
          </a:p>
        </p:txBody>
      </p:sp>
      <p:sp>
        <p:nvSpPr>
          <p:cNvPr id="3" name="Subtitle 2"/>
          <p:cNvSpPr>
            <a:spLocks noGrp="1"/>
          </p:cNvSpPr>
          <p:nvPr>
            <p:ph type="subTitle" idx="1"/>
          </p:nvPr>
        </p:nvSpPr>
        <p:spPr>
          <a:xfrm>
            <a:off x="990600" y="2667000"/>
            <a:ext cx="7391400" cy="3886200"/>
          </a:xfrm>
        </p:spPr>
        <p:txBody>
          <a:bodyPr>
            <a:normAutofit/>
          </a:bodyPr>
          <a:lstStyle/>
          <a:p>
            <a:r>
              <a:rPr lang="en-US" sz="3600" b="1" dirty="0" smtClean="0">
                <a:solidFill>
                  <a:srgbClr val="0070C0"/>
                </a:solidFill>
              </a:rPr>
              <a:t>Mentor : Sh. </a:t>
            </a:r>
            <a:r>
              <a:rPr lang="en-US" sz="3600" b="1" dirty="0" err="1" smtClean="0">
                <a:solidFill>
                  <a:srgbClr val="0070C0"/>
                </a:solidFill>
              </a:rPr>
              <a:t>Piyush</a:t>
            </a:r>
            <a:r>
              <a:rPr lang="en-US" sz="3600" b="1" dirty="0" smtClean="0">
                <a:solidFill>
                  <a:srgbClr val="0070C0"/>
                </a:solidFill>
              </a:rPr>
              <a:t> Gupta Sir</a:t>
            </a:r>
            <a:endParaRPr lang="en-US" sz="3600" b="1" dirty="0" smtClean="0">
              <a:solidFill>
                <a:srgbClr val="0070C0"/>
              </a:solidFill>
            </a:endParaRPr>
          </a:p>
          <a:p>
            <a:endParaRPr lang="en-US" sz="3600" b="1" dirty="0">
              <a:solidFill>
                <a:srgbClr val="0070C0"/>
              </a:solidFill>
            </a:endParaRPr>
          </a:p>
          <a:p>
            <a:pPr algn="r"/>
            <a:r>
              <a:rPr lang="en-US" sz="2400" b="1" dirty="0" err="1" smtClean="0">
                <a:solidFill>
                  <a:schemeClr val="tx1"/>
                </a:solidFill>
              </a:rPr>
              <a:t>Vivek</a:t>
            </a:r>
            <a:r>
              <a:rPr lang="en-US" sz="2400" b="1" dirty="0" smtClean="0">
                <a:solidFill>
                  <a:schemeClr val="tx1"/>
                </a:solidFill>
              </a:rPr>
              <a:t>  (19001011068)</a:t>
            </a:r>
            <a:endParaRPr lang="en-US" sz="2400" b="1" dirty="0" smtClean="0">
              <a:solidFill>
                <a:schemeClr val="tx1"/>
              </a:solidFill>
            </a:endParaRPr>
          </a:p>
          <a:p>
            <a:pPr algn="r"/>
            <a:r>
              <a:rPr lang="en-US" sz="2400" b="1" dirty="0" err="1" smtClean="0">
                <a:solidFill>
                  <a:schemeClr val="tx1"/>
                </a:solidFill>
              </a:rPr>
              <a:t>Yashpal</a:t>
            </a:r>
            <a:r>
              <a:rPr lang="en-US" sz="2400" b="1" dirty="0" smtClean="0">
                <a:solidFill>
                  <a:schemeClr val="tx1"/>
                </a:solidFill>
              </a:rPr>
              <a:t> </a:t>
            </a:r>
            <a:r>
              <a:rPr lang="en-US" sz="2400" b="1" dirty="0" err="1" smtClean="0">
                <a:solidFill>
                  <a:schemeClr val="tx1"/>
                </a:solidFill>
              </a:rPr>
              <a:t>Sorout</a:t>
            </a:r>
            <a:r>
              <a:rPr lang="en-US" sz="2400" b="1" dirty="0">
                <a:solidFill>
                  <a:schemeClr val="tx1"/>
                </a:solidFill>
              </a:rPr>
              <a:t> </a:t>
            </a:r>
            <a:r>
              <a:rPr lang="en-US" sz="2400" b="1" dirty="0" smtClean="0">
                <a:solidFill>
                  <a:schemeClr val="tx1"/>
                </a:solidFill>
              </a:rPr>
              <a:t> (19001011071)</a:t>
            </a:r>
            <a:endParaRPr lang="en-US" sz="2400" b="1" dirty="0" smtClean="0">
              <a:solidFill>
                <a:schemeClr val="tx1"/>
              </a:solidFill>
            </a:endParaRPr>
          </a:p>
          <a:p>
            <a:pPr algn="r"/>
            <a:r>
              <a:rPr lang="en-US" sz="2400" b="1" dirty="0" err="1" smtClean="0">
                <a:solidFill>
                  <a:schemeClr val="tx1"/>
                </a:solidFill>
              </a:rPr>
              <a:t>B.Tech</a:t>
            </a:r>
            <a:r>
              <a:rPr lang="en-US" sz="2400" b="1" dirty="0" smtClean="0">
                <a:solidFill>
                  <a:schemeClr val="tx1"/>
                </a:solidFill>
              </a:rPr>
              <a:t> IT 5</a:t>
            </a:r>
            <a:r>
              <a:rPr lang="en-US" sz="2400" b="1" baseline="30000" dirty="0" smtClean="0">
                <a:solidFill>
                  <a:schemeClr val="tx1"/>
                </a:solidFill>
              </a:rPr>
              <a:t>th</a:t>
            </a:r>
            <a:r>
              <a:rPr lang="en-US" sz="2400" b="1" dirty="0" smtClean="0">
                <a:solidFill>
                  <a:schemeClr val="tx1"/>
                </a:solidFill>
              </a:rPr>
              <a:t> </a:t>
            </a:r>
            <a:r>
              <a:rPr lang="en-US" sz="2400" b="1" dirty="0" err="1" smtClean="0">
                <a:solidFill>
                  <a:schemeClr val="tx1"/>
                </a:solidFill>
              </a:rPr>
              <a:t>Sem</a:t>
            </a:r>
            <a:endParaRPr lang="en-US" sz="2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457200" y="1371600"/>
            <a:ext cx="8305800" cy="5029200"/>
          </a:xfrm>
        </p:spPr>
        <p:txBody>
          <a:bodyPr>
            <a:noAutofit/>
          </a:bodyPr>
          <a:lstStyle/>
          <a:p>
            <a:pPr algn="l"/>
            <a:r>
              <a:rPr lang="en-US" sz="2400" b="1" dirty="0" smtClean="0">
                <a:solidFill>
                  <a:schemeClr val="tx1"/>
                </a:solidFill>
              </a:rPr>
              <a:t>Feature Extraction: </a:t>
            </a:r>
            <a:r>
              <a:rPr lang="en-US" sz="2400" dirty="0" smtClean="0">
                <a:solidFill>
                  <a:schemeClr val="tx1"/>
                </a:solidFill>
              </a:rPr>
              <a:t>The feature extraction is used for edge detection of the images. It is the process of collecting higher level information of image such as shape, texture, color, and contrast. </a:t>
            </a:r>
            <a:endParaRPr lang="en-US" sz="2400" dirty="0" smtClean="0">
              <a:solidFill>
                <a:schemeClr val="tx1"/>
              </a:solidFill>
            </a:endParaRPr>
          </a:p>
          <a:p>
            <a:pPr algn="l"/>
            <a:endParaRPr lang="en-US" sz="2400" dirty="0" smtClean="0">
              <a:solidFill>
                <a:schemeClr val="tx1"/>
              </a:solidFill>
            </a:endParaRPr>
          </a:p>
          <a:p>
            <a:pPr algn="l"/>
            <a:r>
              <a:rPr lang="en-US" sz="2400" b="1" dirty="0" smtClean="0">
                <a:solidFill>
                  <a:schemeClr val="tx1"/>
                </a:solidFill>
              </a:rPr>
              <a:t>Connected component labeling: </a:t>
            </a:r>
            <a:r>
              <a:rPr lang="en-US" sz="2400" dirty="0" smtClean="0">
                <a:solidFill>
                  <a:schemeClr val="tx1"/>
                </a:solidFill>
              </a:rPr>
              <a:t>After recognizing connected components of an image, every set of connected pixels having same gray-level values are assigned the same unique region label.</a:t>
            </a:r>
            <a:endParaRPr lang="en-US" sz="2400" dirty="0" smtClean="0">
              <a:solidFill>
                <a:schemeClr val="tx1"/>
              </a:solidFill>
            </a:endParaRPr>
          </a:p>
          <a:p>
            <a:pPr algn="l"/>
            <a:r>
              <a:rPr lang="en-US" sz="2400" dirty="0" smtClean="0">
                <a:solidFill>
                  <a:schemeClr val="tx1"/>
                </a:solidFill>
              </a:rPr>
              <a:t> </a:t>
            </a:r>
            <a:endParaRPr lang="en-US" sz="2400" dirty="0" smtClean="0">
              <a:solidFill>
                <a:schemeClr val="tx1"/>
              </a:solidFill>
            </a:endParaRPr>
          </a:p>
          <a:p>
            <a:pPr algn="l"/>
            <a:r>
              <a:rPr lang="en-US" sz="2400" b="1" dirty="0" smtClean="0">
                <a:solidFill>
                  <a:schemeClr val="tx1"/>
                </a:solidFill>
              </a:rPr>
              <a:t>Tumor Identification: </a:t>
            </a:r>
            <a:r>
              <a:rPr lang="en-US" sz="2400" dirty="0" smtClean="0">
                <a:solidFill>
                  <a:schemeClr val="tx1"/>
                </a:solidFill>
              </a:rPr>
              <a:t>In this phase, we are having dataset previously collected brain MRIs from which we are extracting features. Knowledge base is created for comparison.  </a:t>
            </a:r>
            <a:endParaRPr lang="en-US" sz="2400" dirty="0" smtClean="0">
              <a:solidFill>
                <a:schemeClr val="tx1"/>
              </a:solidFill>
            </a:endParaRPr>
          </a:p>
          <a:p>
            <a:pPr algn="l"/>
            <a:endParaRPr lang="en-US" sz="24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533400"/>
            <a:ext cx="7772400" cy="1971675"/>
          </a:xfrm>
        </p:spPr>
        <p:txBody>
          <a:bodyPr>
            <a:normAutofit/>
          </a:bodyPr>
          <a:lstStyle/>
          <a:p>
            <a:r>
              <a:rPr lang="en-US" sz="4000" b="1" dirty="0" smtClean="0"/>
              <a:t>Working of CNN Model</a:t>
            </a:r>
            <a:endParaRPr lang="en-US" sz="4000" b="1"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53" y="2618509"/>
            <a:ext cx="8574494" cy="315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457200" y="1371600"/>
            <a:ext cx="8305800" cy="5257800"/>
          </a:xfrm>
        </p:spPr>
        <p:txBody>
          <a:bodyPr>
            <a:noAutofit/>
          </a:bodyPr>
          <a:lstStyle/>
          <a:p>
            <a:pPr algn="l"/>
            <a:r>
              <a:rPr lang="en-US" sz="2400" b="1" dirty="0" smtClean="0">
                <a:solidFill>
                  <a:schemeClr val="tx1"/>
                </a:solidFill>
              </a:rPr>
              <a:t>Layer of CNN model: </a:t>
            </a:r>
            <a:endParaRPr lang="en-US" sz="2400" b="1"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Convolution 2D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MAX Poolig2D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Dropout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Flatten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Dense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Activation </a:t>
            </a:r>
            <a:endParaRPr lang="en-US" sz="2400" dirty="0" smtClean="0">
              <a:solidFill>
                <a:schemeClr val="tx1"/>
              </a:solidFill>
            </a:endParaRPr>
          </a:p>
          <a:p>
            <a:pPr algn="l"/>
            <a:r>
              <a:rPr lang="en-US" sz="2400" b="1" dirty="0" smtClean="0">
                <a:solidFill>
                  <a:schemeClr val="tx1"/>
                </a:solidFill>
              </a:rPr>
              <a:t>Convolution 2D: </a:t>
            </a:r>
            <a:r>
              <a:rPr lang="en-US" sz="2400" dirty="0" smtClean="0">
                <a:solidFill>
                  <a:schemeClr val="tx1"/>
                </a:solidFill>
              </a:rPr>
              <a:t>In the Convolution 2D extract the featured from input image. It given the output in matrix form. </a:t>
            </a:r>
            <a:endParaRPr lang="en-US" sz="2400" dirty="0" smtClean="0">
              <a:solidFill>
                <a:schemeClr val="tx1"/>
              </a:solidFill>
            </a:endParaRPr>
          </a:p>
          <a:p>
            <a:pPr algn="l"/>
            <a:r>
              <a:rPr lang="en-US" sz="2400" b="1" dirty="0" smtClean="0">
                <a:solidFill>
                  <a:schemeClr val="tx1"/>
                </a:solidFill>
              </a:rPr>
              <a:t>MAX Poolig2D: </a:t>
            </a:r>
            <a:r>
              <a:rPr lang="en-US" sz="2400" dirty="0" smtClean="0">
                <a:solidFill>
                  <a:schemeClr val="tx1"/>
                </a:solidFill>
              </a:rPr>
              <a:t>In the MAX polling 2D it take the largest element from rectified feature map. </a:t>
            </a:r>
            <a:endParaRPr lang="en-US" sz="24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6202362"/>
          </a:xfrm>
        </p:spPr>
        <p:txBody>
          <a:bodyPr>
            <a:normAutofit/>
          </a:bodyPr>
          <a:lstStyle/>
          <a:p>
            <a:pPr algn="l"/>
            <a:r>
              <a:rPr lang="en-US" sz="2800" b="1" dirty="0" smtClean="0"/>
              <a:t>Dropout: </a:t>
            </a:r>
            <a:r>
              <a:rPr lang="en-US" sz="2800" dirty="0" smtClean="0"/>
              <a:t>Dropout is randomly selected neurons are ignored during training. </a:t>
            </a:r>
            <a:br>
              <a:rPr lang="en-US" sz="2800" dirty="0" smtClean="0"/>
            </a:br>
            <a:br>
              <a:rPr lang="en-US" sz="2800" dirty="0"/>
            </a:br>
            <a:r>
              <a:rPr lang="en-US" sz="2800" b="1" dirty="0" smtClean="0"/>
              <a:t>Flatten: </a:t>
            </a:r>
            <a:r>
              <a:rPr lang="en-US" sz="2800" dirty="0" smtClean="0"/>
              <a:t>Flatten feed output into fully connected layer. It gives data in list form. </a:t>
            </a:r>
            <a:br>
              <a:rPr lang="en-US" sz="2800" dirty="0" smtClean="0"/>
            </a:br>
            <a:br>
              <a:rPr lang="en-US" sz="2800" dirty="0" smtClean="0"/>
            </a:br>
            <a:r>
              <a:rPr lang="en-US" sz="2800" b="1" dirty="0" smtClean="0"/>
              <a:t>Dense: </a:t>
            </a:r>
            <a:r>
              <a:rPr lang="en-US" sz="2800" dirty="0" smtClean="0"/>
              <a:t>A Linear operation in which every input is connected to every output by weight. It followed by nonlinear activation function.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27" y="0"/>
            <a:ext cx="9144000" cy="6858000"/>
          </a:xfrm>
          <a:prstGeom prst="rect">
            <a:avLst/>
          </a:prstGeom>
        </p:spPr>
      </p:pic>
      <p:sp>
        <p:nvSpPr>
          <p:cNvPr id="2" name="Title 1"/>
          <p:cNvSpPr>
            <a:spLocks noGrp="1"/>
          </p:cNvSpPr>
          <p:nvPr>
            <p:ph type="ctrTitle"/>
          </p:nvPr>
        </p:nvSpPr>
        <p:spPr>
          <a:xfrm>
            <a:off x="685800" y="609601"/>
            <a:ext cx="7772400" cy="1676399"/>
          </a:xfrm>
        </p:spPr>
        <p:txBody>
          <a:bodyPr>
            <a:normAutofit/>
          </a:bodyPr>
          <a:lstStyle/>
          <a:p>
            <a:r>
              <a:rPr lang="en-US" sz="4000" b="1" dirty="0"/>
              <a:t>Train Data </a:t>
            </a:r>
            <a:endParaRPr lang="en-US" sz="4000" b="1" dirty="0"/>
          </a:p>
        </p:txBody>
      </p:sp>
      <p:sp>
        <p:nvSpPr>
          <p:cNvPr id="6" name="Subtitle 5"/>
          <p:cNvSpPr>
            <a:spLocks noGrp="1"/>
          </p:cNvSpPr>
          <p:nvPr>
            <p:ph type="subTitle" idx="1"/>
          </p:nvPr>
        </p:nvSpPr>
        <p:spPr>
          <a:xfrm>
            <a:off x="685800" y="2057400"/>
            <a:ext cx="7848600" cy="4267200"/>
          </a:xfrm>
        </p:spPr>
        <p:txBody>
          <a:bodyPr>
            <a:normAutofit/>
          </a:bodyPr>
          <a:lstStyle/>
          <a:p>
            <a:pPr algn="l"/>
            <a:r>
              <a:rPr lang="en-US" sz="2800" dirty="0" smtClean="0">
                <a:solidFill>
                  <a:schemeClr val="tx1"/>
                </a:solidFill>
              </a:rPr>
              <a:t> </a:t>
            </a:r>
            <a:endParaRPr lang="en-US" sz="2800" dirty="0">
              <a:solidFill>
                <a:schemeClr val="tx1"/>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19" y="2438400"/>
            <a:ext cx="798921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609601"/>
            <a:ext cx="7772400" cy="1676399"/>
          </a:xfrm>
        </p:spPr>
        <p:txBody>
          <a:bodyPr/>
          <a:lstStyle/>
          <a:p>
            <a:r>
              <a:rPr lang="en-US" b="1" dirty="0" smtClean="0"/>
              <a:t>Prediction</a:t>
            </a:r>
            <a:endParaRPr lang="en-US" b="1" dirty="0"/>
          </a:p>
        </p:txBody>
      </p:sp>
      <p:sp>
        <p:nvSpPr>
          <p:cNvPr id="3" name="Subtitle 2"/>
          <p:cNvSpPr>
            <a:spLocks noGrp="1"/>
          </p:cNvSpPr>
          <p:nvPr>
            <p:ph type="subTitle" idx="1"/>
          </p:nvPr>
        </p:nvSpPr>
        <p:spPr>
          <a:xfrm>
            <a:off x="419100" y="1828800"/>
            <a:ext cx="8305800" cy="4572000"/>
          </a:xfrm>
        </p:spPr>
        <p:txBody>
          <a:bodyPr>
            <a:noAutofit/>
          </a:bodyPr>
          <a:lstStyle/>
          <a:p>
            <a:pPr algn="l"/>
            <a:r>
              <a:rPr lang="en-US" sz="2400" dirty="0" smtClean="0">
                <a:solidFill>
                  <a:schemeClr val="tx1"/>
                </a:solidFill>
              </a:rPr>
              <a:t> </a:t>
            </a:r>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762000" y="1752600"/>
            <a:ext cx="7077075" cy="4714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609601"/>
            <a:ext cx="7772400" cy="1676399"/>
          </a:xfrm>
        </p:spPr>
        <p:txBody>
          <a:bodyPr/>
          <a:lstStyle/>
          <a:p>
            <a:r>
              <a:rPr lang="en-US" b="1" dirty="0" smtClean="0"/>
              <a:t>Prediction</a:t>
            </a:r>
            <a:endParaRPr lang="en-US" b="1" dirty="0"/>
          </a:p>
        </p:txBody>
      </p:sp>
      <p:sp>
        <p:nvSpPr>
          <p:cNvPr id="3" name="Subtitle 2"/>
          <p:cNvSpPr>
            <a:spLocks noGrp="1"/>
          </p:cNvSpPr>
          <p:nvPr>
            <p:ph type="subTitle" idx="1"/>
          </p:nvPr>
        </p:nvSpPr>
        <p:spPr>
          <a:xfrm>
            <a:off x="457200" y="1828800"/>
            <a:ext cx="8305800" cy="4572000"/>
          </a:xfrm>
        </p:spPr>
        <p:txBody>
          <a:bodyPr>
            <a:noAutofit/>
          </a:bodyPr>
          <a:lstStyle/>
          <a:p>
            <a:pPr algn="l"/>
            <a:r>
              <a:rPr lang="en-US" sz="2400" dirty="0" smtClean="0">
                <a:solidFill>
                  <a:schemeClr val="tx1"/>
                </a:solidFill>
              </a:rPr>
              <a:t> </a:t>
            </a:r>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1244600" y="1981200"/>
            <a:ext cx="6771005" cy="42468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50" y="0"/>
            <a:ext cx="9139450" cy="683067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0"/>
            <a:ext cx="5124450" cy="24955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3428999"/>
            <a:ext cx="4695825" cy="26765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95342"/>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219200"/>
            <a:ext cx="4248150" cy="3619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147145"/>
            <a:ext cx="4933950" cy="3438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 y="0"/>
            <a:ext cx="9144000" cy="6834320"/>
          </a:xfrm>
          <a:prstGeom prst="rect">
            <a:avLst/>
          </a:prstGeom>
        </p:spPr>
      </p:pic>
      <p:sp>
        <p:nvSpPr>
          <p:cNvPr id="2" name="Title 1"/>
          <p:cNvSpPr>
            <a:spLocks noGrp="1"/>
          </p:cNvSpPr>
          <p:nvPr>
            <p:ph type="title"/>
          </p:nvPr>
        </p:nvSpPr>
        <p:spPr/>
        <p:txBody>
          <a:bodyPr/>
          <a:lstStyle/>
          <a:p>
            <a:r>
              <a:rPr lang="en-IN" altLang="en-US" b="1" dirty="0" smtClean="0"/>
              <a:t>Recall</a:t>
            </a:r>
            <a:r>
              <a:rPr lang="en-US" b="1" dirty="0" smtClean="0"/>
              <a:t> and Accuracy</a:t>
            </a:r>
            <a:endParaRPr lang="en-US" b="1" dirty="0"/>
          </a:p>
        </p:txBody>
      </p:sp>
      <p:pic>
        <p:nvPicPr>
          <p:cNvPr id="5" name="Content Placeholder 4"/>
          <p:cNvPicPr>
            <a:picLocks noChangeAspect="1"/>
          </p:cNvPicPr>
          <p:nvPr>
            <p:ph idx="1"/>
          </p:nvPr>
        </p:nvPicPr>
        <p:blipFill>
          <a:blip r:embed="rId2"/>
          <a:stretch>
            <a:fillRect/>
          </a:stretch>
        </p:blipFill>
        <p:spPr>
          <a:xfrm>
            <a:off x="457200" y="2261870"/>
            <a:ext cx="8229600" cy="3201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43001"/>
            <a:ext cx="7772400" cy="685799"/>
          </a:xfrm>
        </p:spPr>
        <p:txBody>
          <a:bodyPr>
            <a:normAutofit/>
          </a:bodyPr>
          <a:lstStyle/>
          <a:p>
            <a:pPr algn="l"/>
            <a:r>
              <a:rPr lang="en-US" sz="3600" b="1" dirty="0" smtClean="0"/>
              <a:t>Technologies </a:t>
            </a:r>
            <a:r>
              <a:rPr lang="en-US" sz="3600" b="1" dirty="0" smtClean="0"/>
              <a:t>used : </a:t>
            </a:r>
            <a:endParaRPr lang="en-US" sz="3600" b="1" dirty="0"/>
          </a:p>
        </p:txBody>
      </p:sp>
      <p:sp>
        <p:nvSpPr>
          <p:cNvPr id="3" name="Subtitle 2"/>
          <p:cNvSpPr>
            <a:spLocks noGrp="1"/>
          </p:cNvSpPr>
          <p:nvPr>
            <p:ph type="subTitle" idx="1"/>
          </p:nvPr>
        </p:nvSpPr>
        <p:spPr>
          <a:xfrm>
            <a:off x="533400" y="1981200"/>
            <a:ext cx="7924800" cy="4572000"/>
          </a:xfrm>
        </p:spPr>
        <p:txBody>
          <a:bodyPr>
            <a:normAutofit fontScale="25000" lnSpcReduction="20000"/>
          </a:bodyPr>
          <a:lstStyle/>
          <a:p>
            <a:pPr algn="l"/>
            <a:r>
              <a:rPr lang="en-US" sz="8000" dirty="0" smtClean="0">
                <a:solidFill>
                  <a:schemeClr val="tx1"/>
                </a:solidFill>
              </a:rPr>
              <a:t>➢ Python: Python was the language of selection for this project. This was a straightforward call for many reasons.  </a:t>
            </a:r>
            <a:endParaRPr lang="en-US" sz="8000" dirty="0" smtClean="0">
              <a:solidFill>
                <a:schemeClr val="tx1"/>
              </a:solidFill>
            </a:endParaRPr>
          </a:p>
          <a:p>
            <a:pPr marL="514350" indent="-514350" algn="l">
              <a:buAutoNum type="arabicPeriod"/>
            </a:pPr>
            <a:r>
              <a:rPr lang="en-US" sz="8000" dirty="0" smtClean="0">
                <a:solidFill>
                  <a:schemeClr val="tx1"/>
                </a:solidFill>
              </a:rPr>
              <a:t>Python as a language has a vast community behind it. Any problems which may be faced is simply resolved with a visit to Stack Overflow.</a:t>
            </a:r>
            <a:endParaRPr lang="en-US" sz="8000" dirty="0" smtClean="0">
              <a:solidFill>
                <a:schemeClr val="tx1"/>
              </a:solidFill>
            </a:endParaRPr>
          </a:p>
          <a:p>
            <a:pPr marL="514350" indent="-514350" algn="l">
              <a:buAutoNum type="arabicPeriod"/>
            </a:pPr>
            <a:r>
              <a:rPr lang="en-US" sz="8000" dirty="0" smtClean="0">
                <a:solidFill>
                  <a:schemeClr val="tx1"/>
                </a:solidFill>
              </a:rPr>
              <a:t>Python has an abundance of powerful tools prepared for scientific computing Packages like </a:t>
            </a:r>
            <a:r>
              <a:rPr lang="en-US" sz="8000" dirty="0" err="1" smtClean="0">
                <a:solidFill>
                  <a:schemeClr val="tx1"/>
                </a:solidFill>
              </a:rPr>
              <a:t>NumPy</a:t>
            </a:r>
            <a:r>
              <a:rPr lang="en-US" sz="8000" dirty="0" smtClean="0">
                <a:solidFill>
                  <a:schemeClr val="tx1"/>
                </a:solidFill>
              </a:rPr>
              <a:t>, Pandas and </a:t>
            </a:r>
            <a:r>
              <a:rPr lang="en-US" sz="8000" dirty="0" err="1" smtClean="0">
                <a:solidFill>
                  <a:schemeClr val="tx1"/>
                </a:solidFill>
              </a:rPr>
              <a:t>SciPy</a:t>
            </a:r>
            <a:r>
              <a:rPr lang="en-US" sz="8000" dirty="0" smtClean="0">
                <a:solidFill>
                  <a:schemeClr val="tx1"/>
                </a:solidFill>
              </a:rPr>
              <a:t> area unit freely available and well documented.</a:t>
            </a:r>
            <a:endParaRPr lang="en-US" sz="8000" dirty="0" smtClean="0">
              <a:solidFill>
                <a:schemeClr val="tx1"/>
              </a:solidFill>
            </a:endParaRPr>
          </a:p>
          <a:p>
            <a:pPr marL="514350" indent="-514350" algn="l">
              <a:buAutoNum type="arabicPeriod"/>
            </a:pPr>
            <a:r>
              <a:rPr lang="en-US" sz="8000" dirty="0" smtClean="0">
                <a:solidFill>
                  <a:schemeClr val="tx1"/>
                </a:solidFill>
              </a:rPr>
              <a:t> Python as a language is forgiving and permits for program that appear as if pseudo code. </a:t>
            </a:r>
            <a:endParaRPr lang="en-US" sz="8000" dirty="0" smtClean="0">
              <a:solidFill>
                <a:schemeClr val="tx1"/>
              </a:solidFill>
            </a:endParaRPr>
          </a:p>
          <a:p>
            <a:pPr algn="l"/>
            <a:endParaRPr lang="en-US" sz="8000" dirty="0" smtClean="0">
              <a:solidFill>
                <a:schemeClr val="tx1"/>
              </a:solidFill>
            </a:endParaRPr>
          </a:p>
          <a:p>
            <a:pPr algn="l"/>
            <a:r>
              <a:rPr lang="en-US" sz="8000" dirty="0" smtClean="0">
                <a:solidFill>
                  <a:schemeClr val="tx1"/>
                </a:solidFill>
              </a:rPr>
              <a:t>➢ Jupiter Notebook: The </a:t>
            </a:r>
            <a:r>
              <a:rPr lang="en-US" sz="8000" dirty="0" err="1" smtClean="0">
                <a:solidFill>
                  <a:schemeClr val="tx1"/>
                </a:solidFill>
              </a:rPr>
              <a:t>Jupyter</a:t>
            </a:r>
            <a:r>
              <a:rPr lang="en-US" sz="8000" dirty="0" smtClean="0">
                <a:solidFill>
                  <a:schemeClr val="tx1"/>
                </a:solidFill>
              </a:rPr>
              <a:t> Notebook is an open-source web application that enables you to make and share documents that contain live code, equations, visualizations and narrative text. Uses include: data cleaning and transformation, numerical simulation, statistical </a:t>
            </a:r>
            <a:r>
              <a:rPr lang="en-US" sz="8000" dirty="0" err="1" smtClean="0">
                <a:solidFill>
                  <a:schemeClr val="tx1"/>
                </a:solidFill>
              </a:rPr>
              <a:t>modelling</a:t>
            </a:r>
            <a:r>
              <a:rPr lang="en-US" sz="8000" dirty="0" smtClean="0">
                <a:solidFill>
                  <a:schemeClr val="tx1"/>
                </a:solidFill>
              </a:rPr>
              <a:t>, data visualization, machine learning, and much more. </a:t>
            </a:r>
            <a:endParaRPr lang="en-US" sz="8000" dirty="0" smtClean="0">
              <a:solidFill>
                <a:schemeClr val="tx1"/>
              </a:solidFill>
            </a:endParaRPr>
          </a:p>
          <a:p>
            <a:r>
              <a:rPr lang="en-US" dirty="0" smtClean="0"/>
              <a:t> </a:t>
            </a:r>
            <a:endParaRPr lang="en-US" dirty="0" smtClean="0"/>
          </a:p>
          <a:p>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4906962"/>
          </a:xfrm>
        </p:spPr>
        <p:txBody>
          <a:bodyPr>
            <a:noAutofit/>
          </a:bodyPr>
          <a:lstStyle/>
          <a:p>
            <a:r>
              <a:rPr lang="en-US" sz="7200" b="1" dirty="0" smtClean="0">
                <a:latin typeface="Arial Rounded MT Bold" panose="020F0704030504030204" pitchFamily="34" charset="0"/>
              </a:rPr>
              <a:t>THANK   YOU</a:t>
            </a:r>
            <a:endParaRPr lang="en-US" sz="7200" b="1"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304800" y="1219200"/>
            <a:ext cx="8382000" cy="5410200"/>
          </a:xfrm>
        </p:spPr>
        <p:txBody>
          <a:bodyPr>
            <a:normAutofit fontScale="62500" lnSpcReduction="20000"/>
          </a:bodyPr>
          <a:lstStyle/>
          <a:p>
            <a:pPr algn="l"/>
            <a:r>
              <a:rPr lang="en-US" dirty="0" smtClean="0">
                <a:solidFill>
                  <a:schemeClr val="tx1"/>
                </a:solidFill>
              </a:rPr>
              <a:t>➢ Noise Removal and Sharpening: Unwanted data of element are remove using filter and image Can be sharpen and black and white gray scale image is used as a input. </a:t>
            </a:r>
            <a:endParaRPr lang="en-US" dirty="0" smtClean="0">
              <a:solidFill>
                <a:schemeClr val="tx1"/>
              </a:solidFill>
            </a:endParaRPr>
          </a:p>
          <a:p>
            <a:pPr algn="l"/>
            <a:r>
              <a:rPr lang="en-US" dirty="0" smtClean="0">
                <a:solidFill>
                  <a:schemeClr val="tx1"/>
                </a:solidFill>
              </a:rPr>
              <a:t>➢ Erosion and Dilation: It is applied to binary image, but there are many versions so that can be work on </a:t>
            </a:r>
            <a:r>
              <a:rPr lang="en-US" dirty="0" err="1" smtClean="0">
                <a:solidFill>
                  <a:schemeClr val="tx1"/>
                </a:solidFill>
              </a:rPr>
              <a:t>grayscale</a:t>
            </a:r>
            <a:r>
              <a:rPr lang="en-US" dirty="0" smtClean="0">
                <a:solidFill>
                  <a:schemeClr val="tx1"/>
                </a:solidFill>
              </a:rPr>
              <a:t> images. The basic effect of the operator on a binary image is eroding away to the boundaries of regions for ground pixels. </a:t>
            </a:r>
            <a:endParaRPr lang="en-US" dirty="0" smtClean="0">
              <a:solidFill>
                <a:schemeClr val="tx1"/>
              </a:solidFill>
            </a:endParaRPr>
          </a:p>
          <a:p>
            <a:pPr algn="l"/>
            <a:r>
              <a:rPr lang="en-US" dirty="0" smtClean="0">
                <a:solidFill>
                  <a:schemeClr val="tx1"/>
                </a:solidFill>
              </a:rPr>
              <a:t> ➢ Negation: A negative is an image, usually it used on a strip or sheet of transparent plastic film, in negation the lightest areas of the photographed subject appear darkest and the darkest areas appear lightest. </a:t>
            </a:r>
            <a:endParaRPr lang="en-US" dirty="0" smtClean="0">
              <a:solidFill>
                <a:schemeClr val="tx1"/>
              </a:solidFill>
            </a:endParaRPr>
          </a:p>
          <a:p>
            <a:pPr algn="l"/>
            <a:r>
              <a:rPr lang="en-US" dirty="0" smtClean="0">
                <a:solidFill>
                  <a:schemeClr val="tx1"/>
                </a:solidFill>
              </a:rPr>
              <a:t>➢ Subtraction: Image subtraction process is the digital numeric value of one pixel or whole image is subtracted from another image. The white part of tumor can be subtracted from another remaining part that is the black portion of the images.  </a:t>
            </a:r>
            <a:endParaRPr lang="en-US" dirty="0" smtClean="0">
              <a:solidFill>
                <a:schemeClr val="tx1"/>
              </a:solidFill>
            </a:endParaRPr>
          </a:p>
          <a:p>
            <a:pPr algn="l"/>
            <a:r>
              <a:rPr lang="en-US" dirty="0" smtClean="0">
                <a:solidFill>
                  <a:schemeClr val="tx1"/>
                </a:solidFill>
              </a:rPr>
              <a:t>➢ Threshold: </a:t>
            </a:r>
            <a:r>
              <a:rPr lang="en-US" dirty="0" err="1" smtClean="0">
                <a:solidFill>
                  <a:schemeClr val="tx1"/>
                </a:solidFill>
              </a:rPr>
              <a:t>Thresholding</a:t>
            </a:r>
            <a:r>
              <a:rPr lang="en-US" dirty="0" smtClean="0">
                <a:solidFill>
                  <a:schemeClr val="tx1"/>
                </a:solidFill>
              </a:rPr>
              <a:t> is a process of image segmentation. It converts the gray scale image into binary image.  </a:t>
            </a:r>
            <a:endParaRPr lang="en-US" dirty="0" smtClean="0">
              <a:solidFill>
                <a:schemeClr val="tx1"/>
              </a:solidFill>
            </a:endParaRPr>
          </a:p>
          <a:p>
            <a:pPr algn="l"/>
            <a:r>
              <a:rPr lang="en-US" dirty="0" smtClean="0">
                <a:solidFill>
                  <a:schemeClr val="tx1"/>
                </a:solidFill>
              </a:rPr>
              <a:t>➢ Boundary Detection: Total area or boundary can be form properly using boundary detection method. White part of tumor tissues can be highlighted and there proper boundary can be detected. It is useful method to calculate the size and shape occupy by tumor tissues. </a:t>
            </a:r>
            <a:endParaRPr lang="en-US" dirty="0" smtClean="0">
              <a:solidFill>
                <a:schemeClr val="tx1"/>
              </a:solidFill>
            </a:endParaRPr>
          </a:p>
          <a:p>
            <a:pPr algn="l"/>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0" y="533401"/>
            <a:ext cx="7391400" cy="2362199"/>
          </a:xfrm>
        </p:spPr>
        <p:txBody>
          <a:bodyPr>
            <a:normAutofit/>
          </a:bodyPr>
          <a:lstStyle/>
          <a:p>
            <a:r>
              <a:rPr lang="en-US" sz="3600" b="1" dirty="0" smtClean="0"/>
              <a:t>BRAIN </a:t>
            </a:r>
            <a:r>
              <a:rPr lang="en-US" sz="3600" b="1" dirty="0" smtClean="0"/>
              <a:t>TUMOUR </a:t>
            </a:r>
            <a:r>
              <a:rPr lang="en-US" sz="3600" b="1" dirty="0" smtClean="0"/>
              <a:t>DETECTION SYSTEM</a:t>
            </a:r>
            <a:br>
              <a:rPr lang="en-US" dirty="0" smtClean="0"/>
            </a:br>
            <a:endParaRPr lang="en-US" dirty="0"/>
          </a:p>
        </p:txBody>
      </p:sp>
      <p:sp>
        <p:nvSpPr>
          <p:cNvPr id="3" name="Subtitle 2"/>
          <p:cNvSpPr>
            <a:spLocks noGrp="1"/>
          </p:cNvSpPr>
          <p:nvPr>
            <p:ph type="subTitle" idx="1"/>
          </p:nvPr>
        </p:nvSpPr>
        <p:spPr>
          <a:xfrm>
            <a:off x="152400" y="1905000"/>
            <a:ext cx="8686800" cy="4724400"/>
          </a:xfrm>
        </p:spPr>
        <p:txBody>
          <a:bodyPr>
            <a:normAutofit/>
          </a:bodyPr>
          <a:lstStyle/>
          <a:p>
            <a:r>
              <a:rPr lang="en-US" sz="2000" dirty="0" smtClean="0">
                <a:solidFill>
                  <a:schemeClr val="tx1"/>
                </a:solidFill>
              </a:rPr>
              <a:t>The human body is made up of many organs and brain is the most critical and vital organ of them all. One of the common reasons for dysfunction of brain is brain tumor. A tumor is nothing but excess cells growing in an uncontrolled manner. </a:t>
            </a:r>
            <a:endParaRPr lang="en-US" sz="20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124200"/>
            <a:ext cx="44005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304800" y="762001"/>
            <a:ext cx="8153400" cy="1295399"/>
          </a:xfrm>
        </p:spPr>
        <p:txBody>
          <a:bodyPr>
            <a:normAutofit/>
          </a:bodyPr>
          <a:lstStyle/>
          <a:p>
            <a:pPr algn="l"/>
            <a:r>
              <a:rPr lang="en-US" sz="3200" b="1" dirty="0" smtClean="0"/>
              <a:t>MAGNETIC RESONANCE IMAGING (MRI) </a:t>
            </a:r>
            <a:endParaRPr lang="en-US" sz="3200" b="1" dirty="0"/>
          </a:p>
        </p:txBody>
      </p:sp>
      <p:sp>
        <p:nvSpPr>
          <p:cNvPr id="3" name="Subtitle 2"/>
          <p:cNvSpPr>
            <a:spLocks noGrp="1"/>
          </p:cNvSpPr>
          <p:nvPr>
            <p:ph type="subTitle" idx="1"/>
          </p:nvPr>
        </p:nvSpPr>
        <p:spPr>
          <a:xfrm>
            <a:off x="304800" y="1905000"/>
            <a:ext cx="8458200" cy="4724400"/>
          </a:xfrm>
        </p:spPr>
        <p:txBody>
          <a:bodyPr>
            <a:noAutofit/>
          </a:bodyPr>
          <a:lstStyle/>
          <a:p>
            <a:pPr algn="just"/>
            <a:r>
              <a:rPr lang="en-US" sz="2000" dirty="0" smtClean="0">
                <a:solidFill>
                  <a:schemeClr val="tx1"/>
                </a:solidFill>
              </a:rPr>
              <a:t>Raymond v. </a:t>
            </a:r>
            <a:r>
              <a:rPr lang="en-US" sz="2000" dirty="0" err="1" smtClean="0">
                <a:solidFill>
                  <a:schemeClr val="tx1"/>
                </a:solidFill>
              </a:rPr>
              <a:t>Damadian</a:t>
            </a:r>
            <a:r>
              <a:rPr lang="en-US" sz="2000" dirty="0" smtClean="0">
                <a:solidFill>
                  <a:schemeClr val="tx1"/>
                </a:solidFill>
              </a:rPr>
              <a:t> invented the first magnetic image in 1969. In 1977 the first MRI image were invented for human body and the most perfect technique. MRI is good technique for knowing the brain tumor in human body. There are different images of MRI for mapping tumor induced Change including T1 weighted, T2 weighted and FLAIR (Fluid attenuated inversion recovery) weighted.</a:t>
            </a:r>
            <a:endParaRPr lang="en-US" sz="20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701" y="3962400"/>
            <a:ext cx="626659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609601"/>
            <a:ext cx="7772400" cy="1752599"/>
          </a:xfrm>
        </p:spPr>
        <p:txBody>
          <a:bodyPr/>
          <a:lstStyle/>
          <a:p>
            <a:r>
              <a:rPr lang="en-US" sz="4000" b="1" dirty="0" smtClean="0"/>
              <a:t>Objective</a:t>
            </a:r>
            <a:endParaRPr lang="en-US" b="1" dirty="0"/>
          </a:p>
        </p:txBody>
      </p:sp>
      <p:sp>
        <p:nvSpPr>
          <p:cNvPr id="3" name="Subtitle 2"/>
          <p:cNvSpPr>
            <a:spLocks noGrp="1"/>
          </p:cNvSpPr>
          <p:nvPr>
            <p:ph type="subTitle" idx="1"/>
          </p:nvPr>
        </p:nvSpPr>
        <p:spPr>
          <a:xfrm>
            <a:off x="228600" y="2133600"/>
            <a:ext cx="8686800" cy="4419600"/>
          </a:xfrm>
        </p:spPr>
        <p:txBody>
          <a:bodyPr>
            <a:normAutofit/>
          </a:bodyPr>
          <a:lstStyle/>
          <a:p>
            <a:pPr marL="342900" indent="-342900" algn="l">
              <a:buFont typeface="Arial" panose="020B0604020202020204" pitchFamily="34" charset="0"/>
              <a:buChar char="•"/>
            </a:pPr>
            <a:r>
              <a:rPr lang="en-US" sz="2400" dirty="0" smtClean="0">
                <a:solidFill>
                  <a:schemeClr val="tx1"/>
                </a:solidFill>
              </a:rPr>
              <a:t>The main aim of the applications is tumor identification. </a:t>
            </a:r>
            <a:endParaRPr lang="en-US" sz="2400" dirty="0">
              <a:solidFill>
                <a:schemeClr val="tx1"/>
              </a:solidFill>
            </a:endParaRPr>
          </a:p>
          <a:p>
            <a:pPr marL="342900" indent="-342900" algn="l">
              <a:buFont typeface="Arial" panose="020B0604020202020204" pitchFamily="34" charset="0"/>
              <a:buChar char="•"/>
            </a:pPr>
            <a:r>
              <a:rPr lang="en-US" sz="2400" dirty="0" smtClean="0">
                <a:solidFill>
                  <a:schemeClr val="tx1"/>
                </a:solidFill>
              </a:rPr>
              <a:t>The main reason behind the development of this application is to provide proper treatment as soon as possible and protect the human life which is in danger. </a:t>
            </a:r>
            <a:endParaRPr lang="en-US" sz="2400" dirty="0">
              <a:solidFill>
                <a:schemeClr val="tx1"/>
              </a:solidFill>
            </a:endParaRPr>
          </a:p>
          <a:p>
            <a:pPr marL="342900" indent="-342900" algn="l">
              <a:buFont typeface="Arial" panose="020B0604020202020204" pitchFamily="34" charset="0"/>
              <a:buChar char="•"/>
            </a:pPr>
            <a:r>
              <a:rPr lang="en-US" sz="2400" dirty="0" smtClean="0">
                <a:solidFill>
                  <a:schemeClr val="tx1"/>
                </a:solidFill>
              </a:rPr>
              <a:t>This application is helpful to doctors as well as patient. </a:t>
            </a:r>
            <a:endParaRPr lang="en-US" sz="2400" dirty="0">
              <a:solidFill>
                <a:schemeClr val="tx1"/>
              </a:solidFill>
            </a:endParaRPr>
          </a:p>
          <a:p>
            <a:pPr marL="342900" indent="-342900" algn="l">
              <a:buFont typeface="Arial" panose="020B0604020202020204" pitchFamily="34" charset="0"/>
              <a:buChar char="•"/>
            </a:pPr>
            <a:r>
              <a:rPr lang="en-US" sz="2400" dirty="0" smtClean="0">
                <a:solidFill>
                  <a:schemeClr val="tx1"/>
                </a:solidFill>
              </a:rPr>
              <a:t>The manual identification is not so fast, more accurate and efficient for user. To overcome those problem this application is design.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To provide doctors good software to identify tumor and their causes. </a:t>
            </a:r>
            <a:endParaRPr lang="en-US" sz="2400" dirty="0" smtClean="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38201"/>
            <a:ext cx="7772400" cy="1447799"/>
          </a:xfrm>
        </p:spPr>
        <p:txBody>
          <a:bodyPr/>
          <a:lstStyle/>
          <a:p>
            <a:r>
              <a:rPr lang="en-US" sz="4000" b="1" dirty="0" smtClean="0"/>
              <a:t>Motivation</a:t>
            </a:r>
            <a:endParaRPr lang="en-US" b="1" dirty="0"/>
          </a:p>
        </p:txBody>
      </p:sp>
      <p:sp>
        <p:nvSpPr>
          <p:cNvPr id="3" name="Subtitle 2"/>
          <p:cNvSpPr>
            <a:spLocks noGrp="1"/>
          </p:cNvSpPr>
          <p:nvPr>
            <p:ph type="subTitle" idx="1"/>
          </p:nvPr>
        </p:nvSpPr>
        <p:spPr>
          <a:xfrm>
            <a:off x="533400" y="2362200"/>
            <a:ext cx="8153400" cy="3733800"/>
          </a:xfrm>
        </p:spPr>
        <p:txBody>
          <a:bodyPr>
            <a:normAutofit/>
          </a:bodyPr>
          <a:lstStyle/>
          <a:p>
            <a:r>
              <a:rPr lang="en-US" sz="2400" dirty="0" smtClean="0">
                <a:solidFill>
                  <a:schemeClr val="tx1"/>
                </a:solidFill>
              </a:rPr>
              <a:t>The main motivation behind Brain tumor detection is to not only detect tumor but it can also classify types of tumor. So it can be useful in cases such as we have to sure the tumor is positive or negative, it can detect tumor from image and return the result tumor is positive or not. This project deals with such a system, which uses computer, based procedures to detect tumor blocks and classify the type of tumor using Convolution Neural Network Algorithm for MRI images of different patients.</a:t>
            </a:r>
            <a:endParaRPr lang="en-US" sz="2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990600"/>
            <a:ext cx="7772400" cy="1295400"/>
          </a:xfrm>
        </p:spPr>
        <p:txBody>
          <a:bodyPr>
            <a:normAutofit/>
          </a:bodyPr>
          <a:lstStyle/>
          <a:p>
            <a:r>
              <a:rPr lang="en-US" sz="3200" b="1" dirty="0" smtClean="0">
                <a:solidFill>
                  <a:schemeClr val="tx1"/>
                </a:solidFill>
              </a:rPr>
              <a:t>Exiting Work &amp; Proposed Workflow </a:t>
            </a:r>
            <a:br>
              <a:rPr lang="en-US" b="1" dirty="0" smtClean="0">
                <a:solidFill>
                  <a:schemeClr val="tx1"/>
                </a:solidFill>
              </a:rPr>
            </a:br>
            <a:endParaRPr lang="en-US" dirty="0"/>
          </a:p>
        </p:txBody>
      </p:sp>
      <p:sp>
        <p:nvSpPr>
          <p:cNvPr id="3" name="Subtitle 2"/>
          <p:cNvSpPr>
            <a:spLocks noGrp="1"/>
          </p:cNvSpPr>
          <p:nvPr>
            <p:ph type="subTitle" idx="1"/>
          </p:nvPr>
        </p:nvSpPr>
        <p:spPr>
          <a:xfrm>
            <a:off x="685800" y="2133600"/>
            <a:ext cx="7924800" cy="4495800"/>
          </a:xfrm>
        </p:spPr>
        <p:txBody>
          <a:bodyPr>
            <a:normAutofit/>
          </a:bodyPr>
          <a:lstStyle/>
          <a:p>
            <a:r>
              <a:rPr lang="en-US" b="1" dirty="0" smtClean="0">
                <a:solidFill>
                  <a:schemeClr val="tx1"/>
                </a:solidFill>
              </a:rPr>
              <a:t> </a:t>
            </a:r>
            <a:endParaRPr lang="en-US" b="1"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676400"/>
            <a:ext cx="5257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457200" y="1371600"/>
            <a:ext cx="8001000" cy="4953000"/>
          </a:xfrm>
        </p:spPr>
        <p:txBody>
          <a:bodyPr>
            <a:normAutofit lnSpcReduction="10000"/>
          </a:bodyPr>
          <a:lstStyle/>
          <a:p>
            <a:pPr marL="342900" indent="-342900" algn="l">
              <a:buFont typeface="Arial" panose="020B0604020202020204" pitchFamily="34" charset="0"/>
              <a:buChar char="•"/>
            </a:pPr>
            <a:r>
              <a:rPr lang="en-US" sz="2400" b="1" dirty="0" smtClean="0">
                <a:solidFill>
                  <a:schemeClr val="tx1"/>
                </a:solidFill>
              </a:rPr>
              <a:t>Image Preprocessing: </a:t>
            </a:r>
            <a:r>
              <a:rPr lang="en-US" sz="2400" dirty="0" smtClean="0">
                <a:solidFill>
                  <a:schemeClr val="tx1"/>
                </a:solidFill>
              </a:rPr>
              <a:t>As input for this system is MRI, scanned image and it contain noise. Therefore, our first aim is to remove noise from input image. As explained in system flow we are using high pass filter for noise removal and preprocessing.  </a:t>
            </a:r>
            <a:endParaRPr lang="en-US" sz="2400" dirty="0">
              <a:solidFill>
                <a:schemeClr val="tx1"/>
              </a:solidFill>
            </a:endParaRPr>
          </a:p>
          <a:p>
            <a:pPr marL="342900" indent="-342900" algn="l">
              <a:buFont typeface="Arial" panose="020B0604020202020204" pitchFamily="34" charset="0"/>
              <a:buChar char="•"/>
            </a:pPr>
            <a:r>
              <a:rPr lang="en-US" sz="2400" b="1" dirty="0" smtClean="0">
                <a:solidFill>
                  <a:schemeClr val="tx1"/>
                </a:solidFill>
              </a:rPr>
              <a:t>Segmentation: </a:t>
            </a:r>
            <a:r>
              <a:rPr lang="en-US" sz="2400" dirty="0" smtClean="0">
                <a:solidFill>
                  <a:schemeClr val="tx1"/>
                </a:solidFill>
              </a:rPr>
              <a:t>Region growing is the simple region-based image segmentation technique. It is also classified as a pixel based image segmentation technique since it is involve the selection of initial seed points.  </a:t>
            </a:r>
            <a:endParaRPr lang="en-US" sz="2400" dirty="0">
              <a:solidFill>
                <a:schemeClr val="tx1"/>
              </a:solidFill>
            </a:endParaRPr>
          </a:p>
          <a:p>
            <a:pPr marL="342900" indent="-342900" algn="l">
              <a:buFont typeface="Arial" panose="020B0604020202020204" pitchFamily="34" charset="0"/>
              <a:buChar char="•"/>
            </a:pPr>
            <a:r>
              <a:rPr lang="en-US" sz="2400" b="1" dirty="0" smtClean="0">
                <a:solidFill>
                  <a:schemeClr val="tx1"/>
                </a:solidFill>
              </a:rPr>
              <a:t>Morphological operation: </a:t>
            </a:r>
            <a:r>
              <a:rPr lang="en-US" sz="2400" dirty="0" smtClean="0">
                <a:solidFill>
                  <a:schemeClr val="tx1"/>
                </a:solidFill>
              </a:rPr>
              <a:t>The morphological operation is used for the extraction of boundary areas of the brain images. This operation is only rearranging the relative order of pixel value, not mathematical value, so it is suitable for only binary images. </a:t>
            </a:r>
            <a:endParaRPr lang="en-US" sz="24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5865</Words>
  <Application>WPS Presentation</Application>
  <PresentationFormat>On-screen Show (4:3)</PresentationFormat>
  <Paragraphs>102</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Arial Rounded MT Bold</vt:lpstr>
      <vt:lpstr>Calibri</vt:lpstr>
      <vt:lpstr>Microsoft YaHei</vt:lpstr>
      <vt:lpstr>Arial Unicode MS</vt:lpstr>
      <vt:lpstr>Office Theme</vt:lpstr>
      <vt:lpstr>Brain Tumour Detector</vt:lpstr>
      <vt:lpstr>Technologies used : </vt:lpstr>
      <vt:lpstr> </vt:lpstr>
      <vt:lpstr>BRAIN TUMOUR DETECTION SYSTEM </vt:lpstr>
      <vt:lpstr>MAGNETIC RESONANCE IMAGING (MRI) </vt:lpstr>
      <vt:lpstr>Objective</vt:lpstr>
      <vt:lpstr>Motivation</vt:lpstr>
      <vt:lpstr>Exiting Work &amp; Proposed Workflow  </vt:lpstr>
      <vt:lpstr> </vt:lpstr>
      <vt:lpstr> </vt:lpstr>
      <vt:lpstr>Working of CNN Model</vt:lpstr>
      <vt:lpstr> </vt:lpstr>
      <vt:lpstr>Dropout: Dropout is randomly selected neurons are ignored during training.   Flatten: Flatten feed output into fully connected layer. It gives data in list form.   Dense: A Linear operation in which every input is connected to every output by weight. It followed by nonlinear activation function. </vt:lpstr>
      <vt:lpstr>Train Data </vt:lpstr>
      <vt:lpstr>Prediction</vt:lpstr>
      <vt:lpstr>Prediction</vt:lpstr>
      <vt:lpstr>PowerPoint 演示文稿</vt:lpstr>
      <vt:lpstr>PowerPoint 演示文稿</vt:lpstr>
      <vt:lpstr>Recall and Accuracy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Tumour Detector</dc:title>
  <dc:creator>rk</dc:creator>
  <cp:lastModifiedBy>VIVEK BANSAL</cp:lastModifiedBy>
  <cp:revision>10</cp:revision>
  <dcterms:created xsi:type="dcterms:W3CDTF">2022-01-10T17:30:00Z</dcterms:created>
  <dcterms:modified xsi:type="dcterms:W3CDTF">2022-01-13T07:21:40Z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AF1C29AF0455407ABDAAA6D742243CA0</vt:lpwstr>
  </property>
  <property fmtid="{D5CDD505-2E9C-101B-9397-08002B2CF9AE}" pid="3" name="KSOProductBuildVer">
    <vt:lpwstr>1033-11.2.0.10443</vt:lpwstr>
  </property>
</Properties>
</file>