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848754d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9848754d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9cdb01db7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9cdb01db79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9ce3f79a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9ce3f79a4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826451" y="-6536600"/>
            <a:ext cx="27378789" cy="22858800"/>
          </a:xfrm>
          <a:custGeom>
            <a:rect b="b" l="l" r="r" t="t"/>
            <a:pathLst>
              <a:path extrusionOk="0" h="20733605" w="23450783">
                <a:moveTo>
                  <a:pt x="0" y="0"/>
                </a:moveTo>
                <a:lnTo>
                  <a:pt x="23450784" y="0"/>
                </a:lnTo>
                <a:lnTo>
                  <a:pt x="23450784" y="20733605"/>
                </a:lnTo>
                <a:lnTo>
                  <a:pt x="0" y="207336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7000"/>
            </a:blip>
            <a:stretch>
              <a:fillRect b="-13099" l="0" r="0" t="0"/>
            </a:stretch>
          </a:blip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85" name="Google Shape;85;p13"/>
          <p:cNvSpPr txBox="1"/>
          <p:nvPr/>
        </p:nvSpPr>
        <p:spPr>
          <a:xfrm>
            <a:off x="1028700" y="6290021"/>
            <a:ext cx="375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3380022" y="4057375"/>
            <a:ext cx="13683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99">
                <a:solidFill>
                  <a:srgbClr val="FFFFFF"/>
                </a:solidFill>
              </a:rPr>
              <a:t>Insurance Claims Processing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139500" y="7367300"/>
            <a:ext cx="60090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0">
                <a:solidFill>
                  <a:srgbClr val="FFFFFF"/>
                </a:solidFill>
              </a:rPr>
              <a:t>Hash Hustlers</a:t>
            </a:r>
            <a:endParaRPr/>
          </a:p>
        </p:txBody>
      </p:sp>
      <p:pic>
        <p:nvPicPr>
          <p:cNvPr id="88" name="Google Shape;88;p13" title="Microsoft Innovations Club (3)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050" y="-2276750"/>
            <a:ext cx="16676352" cy="833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-1028701" y="-5904900"/>
            <a:ext cx="27378789" cy="22858800"/>
          </a:xfrm>
          <a:custGeom>
            <a:rect b="b" l="l" r="r" t="t"/>
            <a:pathLst>
              <a:path extrusionOk="0" h="20733605" w="23450783">
                <a:moveTo>
                  <a:pt x="0" y="0"/>
                </a:moveTo>
                <a:lnTo>
                  <a:pt x="23450784" y="0"/>
                </a:lnTo>
                <a:lnTo>
                  <a:pt x="23450784" y="20733605"/>
                </a:lnTo>
                <a:lnTo>
                  <a:pt x="0" y="207336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7000"/>
            </a:blip>
            <a:stretch>
              <a:fillRect b="-13099" l="0" r="0" t="0"/>
            </a:stretch>
          </a:blipFill>
          <a:ln>
            <a:noFill/>
          </a:ln>
        </p:spPr>
      </p:sp>
      <p:sp>
        <p:nvSpPr>
          <p:cNvPr id="164" name="Google Shape;164;p22"/>
          <p:cNvSpPr/>
          <p:nvPr/>
        </p:nvSpPr>
        <p:spPr>
          <a:xfrm>
            <a:off x="7857558" y="807975"/>
            <a:ext cx="2421330" cy="2421330"/>
          </a:xfrm>
          <a:custGeom>
            <a:rect b="b" l="l" r="r" t="t"/>
            <a:pathLst>
              <a:path extrusionOk="0" h="2421330" w="2421330">
                <a:moveTo>
                  <a:pt x="0" y="0"/>
                </a:moveTo>
                <a:lnTo>
                  <a:pt x="2421330" y="0"/>
                </a:lnTo>
                <a:lnTo>
                  <a:pt x="2421330" y="2421330"/>
                </a:lnTo>
                <a:lnTo>
                  <a:pt x="0" y="2421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65" name="Google Shape;165;p22" title="Microsoft Innovations Club (3) (2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7850" y="2182475"/>
            <a:ext cx="14082775" cy="7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-914401" y="-7048500"/>
            <a:ext cx="27378789" cy="22858800"/>
          </a:xfrm>
          <a:custGeom>
            <a:rect b="b" l="l" r="r" t="t"/>
            <a:pathLst>
              <a:path extrusionOk="0" h="20733605" w="23450783">
                <a:moveTo>
                  <a:pt x="0" y="0"/>
                </a:moveTo>
                <a:lnTo>
                  <a:pt x="23450784" y="0"/>
                </a:lnTo>
                <a:lnTo>
                  <a:pt x="23450784" y="20733605"/>
                </a:lnTo>
                <a:lnTo>
                  <a:pt x="0" y="207336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7000"/>
            </a:blip>
            <a:stretch>
              <a:fillRect b="-13099" l="0" r="0" t="0"/>
            </a:stretch>
          </a:blipFill>
          <a:ln>
            <a:noFill/>
          </a:ln>
        </p:spPr>
      </p:sp>
      <p:sp>
        <p:nvSpPr>
          <p:cNvPr id="94" name="Google Shape;94;p14"/>
          <p:cNvSpPr txBox="1"/>
          <p:nvPr/>
        </p:nvSpPr>
        <p:spPr>
          <a:xfrm>
            <a:off x="-5092499" y="1063776"/>
            <a:ext cx="163959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Details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028700" y="2638775"/>
            <a:ext cx="8980800" cy="19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Head : Krit Lunkad 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r>
              <a:rPr lang="en-US" sz="2400">
                <a:solidFill>
                  <a:srgbClr val="FFFFFF"/>
                </a:solidFill>
              </a:rPr>
              <a:t> : krit24110267@snuchennai.edu.in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Phone : 9043044776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University / College : Shiv Nadar U</a:t>
            </a:r>
            <a:r>
              <a:rPr lang="en-US" sz="2400">
                <a:solidFill>
                  <a:srgbClr val="FFFFFF"/>
                </a:solidFill>
              </a:rPr>
              <a:t>n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iversity Chennai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028700" y="6154475"/>
            <a:ext cx="5323200" cy="3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Member 1 : Anshukman MJ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Email : </a:t>
            </a:r>
            <a:r>
              <a:rPr lang="en-US" sz="2400">
                <a:solidFill>
                  <a:schemeClr val="lt1"/>
                </a:solidFill>
              </a:rPr>
              <a:t>anshukman24110341@snuchennai.edu.in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Phone : </a:t>
            </a:r>
            <a:r>
              <a:rPr lang="en-US" sz="2400">
                <a:solidFill>
                  <a:schemeClr val="lt1"/>
                </a:solidFill>
              </a:rPr>
              <a:t>6380889875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University / College </a:t>
            </a:r>
            <a:r>
              <a:rPr lang="en-US" sz="2400">
                <a:solidFill>
                  <a:srgbClr val="FFFFFF"/>
                </a:solidFill>
              </a:rPr>
              <a:t>: </a:t>
            </a:r>
            <a:r>
              <a:rPr lang="en-US" sz="2400">
                <a:solidFill>
                  <a:schemeClr val="lt1"/>
                </a:solidFill>
              </a:rPr>
              <a:t>Shiv Nadar University Chennai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7421399" y="6154475"/>
            <a:ext cx="4629000" cy="3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Member 2 : Aravin</a:t>
            </a:r>
            <a:r>
              <a:rPr lang="en-US" sz="2400">
                <a:solidFill>
                  <a:srgbClr val="FFFFFF"/>
                </a:solidFill>
              </a:rPr>
              <a:t>d Kumar S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Email :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lt1"/>
                </a:solidFill>
              </a:rPr>
              <a:t>aravindkumar24110463@snuchennai.edu.in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Phone : </a:t>
            </a:r>
            <a:r>
              <a:rPr lang="en-US" sz="2400">
                <a:solidFill>
                  <a:schemeClr val="lt1"/>
                </a:solidFill>
              </a:rPr>
              <a:t>7539962693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University / College </a:t>
            </a:r>
            <a:r>
              <a:rPr lang="en-US" sz="2400">
                <a:solidFill>
                  <a:srgbClr val="FFFFFF"/>
                </a:solidFill>
              </a:rPr>
              <a:t>: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lt1"/>
                </a:solidFill>
              </a:rPr>
              <a:t>Shiv Nadar University Chennai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13365175" y="6154475"/>
            <a:ext cx="4629000" cy="3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Member 3 : Dheeran Sankaran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Email : </a:t>
            </a:r>
            <a:r>
              <a:rPr lang="en-US" sz="2400">
                <a:solidFill>
                  <a:schemeClr val="lt1"/>
                </a:solidFill>
              </a:rPr>
              <a:t>dheeran24110056@snuchennai.edu.in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Phone : </a:t>
            </a:r>
            <a:r>
              <a:rPr lang="en-US" sz="2400">
                <a:solidFill>
                  <a:schemeClr val="lt1"/>
                </a:solidFill>
              </a:rPr>
              <a:t>6383766338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University / College : </a:t>
            </a:r>
            <a:r>
              <a:rPr lang="en-US" sz="2400">
                <a:solidFill>
                  <a:schemeClr val="lt1"/>
                </a:solidFill>
              </a:rPr>
              <a:t>Shiv Nadar University Chennai</a:t>
            </a:r>
            <a:endParaRPr/>
          </a:p>
        </p:txBody>
      </p:sp>
      <p:pic>
        <p:nvPicPr>
          <p:cNvPr id="99" name="Google Shape;99;p14" title="Microsoft Innovations Club (3)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2675" y="-930650"/>
            <a:ext cx="9302252" cy="465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-1028701" y="-5904900"/>
            <a:ext cx="27378789" cy="22858800"/>
          </a:xfrm>
          <a:custGeom>
            <a:rect b="b" l="l" r="r" t="t"/>
            <a:pathLst>
              <a:path extrusionOk="0" h="20733605" w="23450783">
                <a:moveTo>
                  <a:pt x="0" y="0"/>
                </a:moveTo>
                <a:lnTo>
                  <a:pt x="23450784" y="0"/>
                </a:lnTo>
                <a:lnTo>
                  <a:pt x="23450784" y="20733605"/>
                </a:lnTo>
                <a:lnTo>
                  <a:pt x="0" y="207336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7000"/>
            </a:blip>
            <a:stretch>
              <a:fillRect b="-13099" l="0" r="0" t="0"/>
            </a:stretch>
          </a:blipFill>
          <a:ln>
            <a:noFill/>
          </a:ln>
        </p:spPr>
      </p:sp>
      <p:sp>
        <p:nvSpPr>
          <p:cNvPr id="105" name="Google Shape;105;p15"/>
          <p:cNvSpPr txBox="1"/>
          <p:nvPr/>
        </p:nvSpPr>
        <p:spPr>
          <a:xfrm>
            <a:off x="5965511" y="2492064"/>
            <a:ext cx="63570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5190">
              <a:solidFill>
                <a:srgbClr val="FFFFFF"/>
              </a:solidFill>
            </a:endParaRPr>
          </a:p>
        </p:txBody>
      </p:sp>
      <p:pic>
        <p:nvPicPr>
          <p:cNvPr id="106" name="Google Shape;106;p15" title="Microsoft Innovations Club (3)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600" y="-169025"/>
            <a:ext cx="6052803" cy="302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 title="Hash Hustler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8378" y="3429000"/>
            <a:ext cx="14331248" cy="670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-1028701" y="-5605775"/>
            <a:ext cx="27378789" cy="22858800"/>
          </a:xfrm>
          <a:custGeom>
            <a:rect b="b" l="l" r="r" t="t"/>
            <a:pathLst>
              <a:path extrusionOk="0" h="20733605" w="23450783">
                <a:moveTo>
                  <a:pt x="0" y="0"/>
                </a:moveTo>
                <a:lnTo>
                  <a:pt x="23450784" y="0"/>
                </a:lnTo>
                <a:lnTo>
                  <a:pt x="23450784" y="20733605"/>
                </a:lnTo>
                <a:lnTo>
                  <a:pt x="0" y="207336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7000"/>
            </a:blip>
            <a:stretch>
              <a:fillRect b="-13099" l="0" r="0" t="0"/>
            </a:stretch>
          </a:blipFill>
          <a:ln>
            <a:noFill/>
          </a:ln>
        </p:spPr>
      </p:sp>
      <p:sp>
        <p:nvSpPr>
          <p:cNvPr id="113" name="Google Shape;113;p16"/>
          <p:cNvSpPr txBox="1"/>
          <p:nvPr/>
        </p:nvSpPr>
        <p:spPr>
          <a:xfrm>
            <a:off x="6898811" y="2238214"/>
            <a:ext cx="44904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90">
                <a:solidFill>
                  <a:srgbClr val="FFFFFF"/>
                </a:solidFill>
              </a:rPr>
              <a:t>Opportunities</a:t>
            </a:r>
            <a:endParaRPr/>
          </a:p>
        </p:txBody>
      </p:sp>
      <p:pic>
        <p:nvPicPr>
          <p:cNvPr id="114" name="Google Shape;114;p16" title="Microsoft Innovations Club (3)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600" y="-144175"/>
            <a:ext cx="6052803" cy="302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 title="1. 🌍 Transparency &amp; Trust Revolution - visual selection (2).png"/>
          <p:cNvPicPr preferRelativeResize="0"/>
          <p:nvPr/>
        </p:nvPicPr>
        <p:blipFill rotWithShape="1">
          <a:blip r:embed="rId5">
            <a:alphaModFix/>
          </a:blip>
          <a:srcRect b="6758" l="0" r="0" t="18725"/>
          <a:stretch/>
        </p:blipFill>
        <p:spPr>
          <a:xfrm>
            <a:off x="1095375" y="3037125"/>
            <a:ext cx="15689001" cy="666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-1028701" y="-5904900"/>
            <a:ext cx="27378789" cy="22858800"/>
          </a:xfrm>
          <a:custGeom>
            <a:rect b="b" l="l" r="r" t="t"/>
            <a:pathLst>
              <a:path extrusionOk="0" h="20733605" w="23450783">
                <a:moveTo>
                  <a:pt x="0" y="0"/>
                </a:moveTo>
                <a:lnTo>
                  <a:pt x="23450784" y="0"/>
                </a:lnTo>
                <a:lnTo>
                  <a:pt x="23450784" y="20733605"/>
                </a:lnTo>
                <a:lnTo>
                  <a:pt x="0" y="207336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7000"/>
            </a:blip>
            <a:stretch>
              <a:fillRect b="-13099" l="0" r="0" t="0"/>
            </a:stretch>
          </a:blipFill>
          <a:ln>
            <a:noFill/>
          </a:ln>
        </p:spPr>
      </p:sp>
      <p:sp>
        <p:nvSpPr>
          <p:cNvPr id="121" name="Google Shape;121;p17"/>
          <p:cNvSpPr txBox="1"/>
          <p:nvPr/>
        </p:nvSpPr>
        <p:spPr>
          <a:xfrm>
            <a:off x="5756146" y="2690839"/>
            <a:ext cx="67758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Methods / Approach</a:t>
            </a:r>
            <a:endParaRPr/>
          </a:p>
        </p:txBody>
      </p:sp>
      <p:pic>
        <p:nvPicPr>
          <p:cNvPr id="122" name="Google Shape;122;p17" title="Microsoft Innovations Club (3)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925" y="0"/>
            <a:ext cx="6052803" cy="302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207075" y="3886200"/>
            <a:ext cx="17890500" cy="51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b="1" lang="en-US" sz="2700">
                <a:solidFill>
                  <a:schemeClr val="lt1"/>
                </a:solidFill>
              </a:rPr>
              <a:t>Blockchain Automation:</a:t>
            </a:r>
            <a:r>
              <a:rPr lang="en-US" sz="2700">
                <a:solidFill>
                  <a:schemeClr val="lt1"/>
                </a:solidFill>
              </a:rPr>
              <a:t> Use blockchain to log and track each stage of the claim process—such as verification, tracking history, and status updates—ensuring transparency and reducing delays and manual work. </a:t>
            </a:r>
            <a:endParaRPr sz="2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b="1" lang="en-US" sz="2700">
                <a:solidFill>
                  <a:schemeClr val="lt1"/>
                </a:solidFill>
              </a:rPr>
              <a:t>AI-Powered Document Analysis : </a:t>
            </a:r>
            <a:r>
              <a:rPr lang="en-US" sz="2700">
                <a:solidFill>
                  <a:schemeClr val="lt1"/>
                </a:solidFill>
              </a:rPr>
              <a:t>Use </a:t>
            </a:r>
            <a:r>
              <a:rPr b="1" i="1" lang="en-US" sz="2700">
                <a:solidFill>
                  <a:schemeClr val="lt1"/>
                </a:solidFill>
              </a:rPr>
              <a:t>AI models </a:t>
            </a:r>
            <a:r>
              <a:rPr lang="en-US" sz="2700">
                <a:solidFill>
                  <a:schemeClr val="lt1"/>
                </a:solidFill>
              </a:rPr>
              <a:t>to extract, validate, and compare claim documents against policies and fraud data for faster, accurate processing.  </a:t>
            </a:r>
            <a:endParaRPr sz="2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b="1" lang="en-US" sz="2700">
                <a:solidFill>
                  <a:schemeClr val="lt1"/>
                </a:solidFill>
              </a:rPr>
              <a:t>Decentralized Verification Network : </a:t>
            </a:r>
            <a:r>
              <a:rPr lang="en-US" sz="2700">
                <a:solidFill>
                  <a:schemeClr val="lt1"/>
                </a:solidFill>
              </a:rPr>
              <a:t>Enable </a:t>
            </a:r>
            <a:r>
              <a:rPr b="1" i="1" lang="en-US" sz="2700">
                <a:solidFill>
                  <a:schemeClr val="lt1"/>
                </a:solidFill>
              </a:rPr>
              <a:t>consensus-based claim validatio</a:t>
            </a:r>
            <a:r>
              <a:rPr lang="en-US" sz="2700">
                <a:solidFill>
                  <a:schemeClr val="lt1"/>
                </a:solidFill>
              </a:rPr>
              <a:t>n among insurers, third parties, and regulators for transparent, tamper-proof verification.  </a:t>
            </a:r>
            <a:endParaRPr sz="2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Char char="●"/>
            </a:pPr>
            <a:r>
              <a:rPr b="1" lang="en-US" sz="2700">
                <a:solidFill>
                  <a:schemeClr val="lt1"/>
                </a:solidFill>
              </a:rPr>
              <a:t>Immutable Audit Trail </a:t>
            </a:r>
            <a:r>
              <a:rPr lang="en-US" sz="2700">
                <a:solidFill>
                  <a:schemeClr val="lt1"/>
                </a:solidFill>
              </a:rPr>
              <a:t>: </a:t>
            </a:r>
            <a:r>
              <a:rPr b="1" i="1" lang="en-US" sz="2700">
                <a:solidFill>
                  <a:schemeClr val="lt1"/>
                </a:solidFill>
              </a:rPr>
              <a:t>Record all claim actions </a:t>
            </a:r>
            <a:r>
              <a:rPr lang="en-US" sz="2700">
                <a:solidFill>
                  <a:schemeClr val="lt1"/>
                </a:solidFill>
              </a:rPr>
              <a:t>on a distributed ledger to ensure transparency, traceability, and regulatory compliance.  </a:t>
            </a:r>
            <a:endParaRPr sz="27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-1028701" y="-5904900"/>
            <a:ext cx="27378789" cy="22858800"/>
          </a:xfrm>
          <a:custGeom>
            <a:rect b="b" l="l" r="r" t="t"/>
            <a:pathLst>
              <a:path extrusionOk="0" h="20733605" w="23450783">
                <a:moveTo>
                  <a:pt x="0" y="0"/>
                </a:moveTo>
                <a:lnTo>
                  <a:pt x="23450784" y="0"/>
                </a:lnTo>
                <a:lnTo>
                  <a:pt x="23450784" y="20733605"/>
                </a:lnTo>
                <a:lnTo>
                  <a:pt x="0" y="207336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7000"/>
            </a:blip>
            <a:stretch>
              <a:fillRect b="-13099" l="0" r="0" t="0"/>
            </a:stretch>
          </a:blipFill>
          <a:ln>
            <a:noFill/>
          </a:ln>
        </p:spPr>
      </p:sp>
      <p:sp>
        <p:nvSpPr>
          <p:cNvPr id="129" name="Google Shape;129;p18"/>
          <p:cNvSpPr txBox="1"/>
          <p:nvPr/>
        </p:nvSpPr>
        <p:spPr>
          <a:xfrm>
            <a:off x="3799891" y="2193914"/>
            <a:ext cx="106881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9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Technology Stack</a:t>
            </a:r>
            <a:endParaRPr sz="900"/>
          </a:p>
        </p:txBody>
      </p:sp>
      <p:pic>
        <p:nvPicPr>
          <p:cNvPr id="130" name="Google Shape;130;p18" title="Microsoft Innovations Club (3)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600" y="-144175"/>
            <a:ext cx="6052803" cy="302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 title="Hash Hustlers (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8538" y="2992825"/>
            <a:ext cx="12270921" cy="705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-2822576" y="-5917000"/>
            <a:ext cx="27378789" cy="22858800"/>
          </a:xfrm>
          <a:custGeom>
            <a:rect b="b" l="l" r="r" t="t"/>
            <a:pathLst>
              <a:path extrusionOk="0" h="20733605" w="23450783">
                <a:moveTo>
                  <a:pt x="0" y="0"/>
                </a:moveTo>
                <a:lnTo>
                  <a:pt x="23450784" y="0"/>
                </a:lnTo>
                <a:lnTo>
                  <a:pt x="23450784" y="20733605"/>
                </a:lnTo>
                <a:lnTo>
                  <a:pt x="0" y="207336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7000"/>
            </a:blip>
            <a:stretch>
              <a:fillRect b="-13099" l="0" r="0" t="0"/>
            </a:stretch>
          </a:blipFill>
          <a:ln>
            <a:noFill/>
          </a:ln>
        </p:spPr>
      </p:sp>
      <p:sp>
        <p:nvSpPr>
          <p:cNvPr id="137" name="Google Shape;137;p19"/>
          <p:cNvSpPr txBox="1"/>
          <p:nvPr/>
        </p:nvSpPr>
        <p:spPr>
          <a:xfrm>
            <a:off x="863428" y="2126439"/>
            <a:ext cx="163959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r>
              <a:rPr b="1" lang="en-US" sz="5190">
                <a:solidFill>
                  <a:srgbClr val="FFFFFF"/>
                </a:solidFill>
              </a:rPr>
              <a:t> </a:t>
            </a:r>
            <a:r>
              <a:rPr b="1" i="0" lang="en-US" sz="519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863428" y="5309518"/>
            <a:ext cx="16395872" cy="405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be extended to multiple slides if necessary</a:t>
            </a:r>
            <a:endParaRPr/>
          </a:p>
        </p:txBody>
      </p:sp>
      <p:pic>
        <p:nvPicPr>
          <p:cNvPr id="139" name="Google Shape;139;p19" title="Microsoft Innovations Club (3)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600" y="-144175"/>
            <a:ext cx="6052803" cy="302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5">
            <a:alphaModFix/>
          </a:blip>
          <a:srcRect b="11738" l="0" r="0" t="0"/>
          <a:stretch/>
        </p:blipFill>
        <p:spPr>
          <a:xfrm>
            <a:off x="2243488" y="2882225"/>
            <a:ext cx="14336825" cy="7316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-1028701" y="-5904900"/>
            <a:ext cx="27378789" cy="22858800"/>
          </a:xfrm>
          <a:custGeom>
            <a:rect b="b" l="l" r="r" t="t"/>
            <a:pathLst>
              <a:path extrusionOk="0" h="20733605" w="23450783">
                <a:moveTo>
                  <a:pt x="0" y="0"/>
                </a:moveTo>
                <a:lnTo>
                  <a:pt x="23450784" y="0"/>
                </a:lnTo>
                <a:lnTo>
                  <a:pt x="23450784" y="20733605"/>
                </a:lnTo>
                <a:lnTo>
                  <a:pt x="0" y="207336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7000"/>
            </a:blip>
            <a:stretch>
              <a:fillRect b="-13099" l="0" r="0" t="0"/>
            </a:stretch>
          </a:blipFill>
          <a:ln>
            <a:noFill/>
          </a:ln>
        </p:spPr>
      </p:sp>
      <p:sp>
        <p:nvSpPr>
          <p:cNvPr id="146" name="Google Shape;146;p20"/>
          <p:cNvSpPr txBox="1"/>
          <p:nvPr/>
        </p:nvSpPr>
        <p:spPr>
          <a:xfrm>
            <a:off x="863428" y="2126439"/>
            <a:ext cx="163959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90">
                <a:solidFill>
                  <a:srgbClr val="FFFFFF"/>
                </a:solidFill>
              </a:rPr>
              <a:t>Process Flow</a:t>
            </a:r>
            <a:r>
              <a:rPr b="1" lang="en-US" sz="5190">
                <a:solidFill>
                  <a:srgbClr val="FFFFFF"/>
                </a:solidFill>
              </a:rPr>
              <a:t> </a:t>
            </a:r>
            <a:r>
              <a:rPr b="1" i="0" lang="en-US" sz="519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863428" y="5309518"/>
            <a:ext cx="163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be extended to multiple slides if necessary</a:t>
            </a:r>
            <a:endParaRPr/>
          </a:p>
        </p:txBody>
      </p:sp>
      <p:pic>
        <p:nvPicPr>
          <p:cNvPr id="148" name="Google Shape;148;p20" title="Microsoft Innovations Club (3)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600" y="-144175"/>
            <a:ext cx="6052803" cy="302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250" y="3429000"/>
            <a:ext cx="17221750" cy="55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-1028701" y="-5904900"/>
            <a:ext cx="27378789" cy="22858800"/>
          </a:xfrm>
          <a:custGeom>
            <a:rect b="b" l="l" r="r" t="t"/>
            <a:pathLst>
              <a:path extrusionOk="0" h="20733605" w="23450783">
                <a:moveTo>
                  <a:pt x="0" y="0"/>
                </a:moveTo>
                <a:lnTo>
                  <a:pt x="23450784" y="0"/>
                </a:lnTo>
                <a:lnTo>
                  <a:pt x="23450784" y="20733605"/>
                </a:lnTo>
                <a:lnTo>
                  <a:pt x="0" y="207336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7000"/>
            </a:blip>
            <a:stretch>
              <a:fillRect b="-13099" l="0" r="0" t="0"/>
            </a:stretch>
          </a:blipFill>
          <a:ln>
            <a:noFill/>
          </a:ln>
        </p:spPr>
      </p:sp>
      <p:sp>
        <p:nvSpPr>
          <p:cNvPr id="155" name="Google Shape;155;p21"/>
          <p:cNvSpPr txBox="1"/>
          <p:nvPr/>
        </p:nvSpPr>
        <p:spPr>
          <a:xfrm>
            <a:off x="863428" y="2126439"/>
            <a:ext cx="163959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90">
                <a:solidFill>
                  <a:srgbClr val="FFFFFF"/>
                </a:solidFill>
              </a:rPr>
              <a:t>Use Case</a:t>
            </a:r>
            <a:r>
              <a:rPr b="1" lang="en-US" sz="5190">
                <a:solidFill>
                  <a:srgbClr val="FFFFFF"/>
                </a:solidFill>
              </a:rPr>
              <a:t> </a:t>
            </a:r>
            <a:r>
              <a:rPr b="1" i="0" lang="en-US" sz="519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863428" y="5309518"/>
            <a:ext cx="1639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be extended to multiple slides if necessary</a:t>
            </a:r>
            <a:endParaRPr/>
          </a:p>
        </p:txBody>
      </p:sp>
      <p:pic>
        <p:nvPicPr>
          <p:cNvPr id="157" name="Google Shape;157;p21" title="Microsoft Innovations Club (3)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7600" y="-144175"/>
            <a:ext cx="6052803" cy="302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5">
            <a:alphaModFix/>
          </a:blip>
          <a:srcRect b="9999" l="0" r="2997" t="0"/>
          <a:stretch/>
        </p:blipFill>
        <p:spPr>
          <a:xfrm>
            <a:off x="3657875" y="3429000"/>
            <a:ext cx="11568901" cy="60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