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F1C0C-0D08-9389-E9B1-BA5CA718078B}" v="2226" dt="2024-02-14T15:28:15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39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7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B058E69D-CB3A-05AB-48C5-66CE8F8B5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r="-79" b="-811"/>
          <a:stretch/>
        </p:blipFill>
        <p:spPr>
          <a:xfrm>
            <a:off x="20" y="10"/>
            <a:ext cx="11684064" cy="6857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407" y="2034395"/>
            <a:ext cx="10360899" cy="2554142"/>
          </a:xfrm>
        </p:spPr>
        <p:txBody>
          <a:bodyPr vert="horz" lIns="91440" tIns="45720" rIns="91440" bIns="45720" rtlCol="0" anchorCtr="0">
            <a:noAutofit/>
          </a:bodyPr>
          <a:lstStyle/>
          <a:p>
            <a:r>
              <a:rPr lang="en-US" sz="6000" dirty="0"/>
              <a:t>Enhancing Audio Clarity through Advanced Disfluency Detection and Removal with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96" y="4982157"/>
            <a:ext cx="4063617" cy="204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Team Members:</a:t>
            </a:r>
            <a:endParaRPr lang="en-US"/>
          </a:p>
          <a:p>
            <a:pPr>
              <a:spcAft>
                <a:spcPts val="0"/>
              </a:spcAft>
            </a:pPr>
            <a:r>
              <a:rPr lang="en-US" dirty="0"/>
              <a:t>Pooja M J (2021503532)</a:t>
            </a:r>
          </a:p>
          <a:p>
            <a:pPr>
              <a:spcAft>
                <a:spcPts val="0"/>
              </a:spcAft>
            </a:pPr>
            <a:r>
              <a:rPr lang="en-US" dirty="0"/>
              <a:t>Manokar S (2021503028)</a:t>
            </a:r>
          </a:p>
          <a:p>
            <a:pPr>
              <a:spcAft>
                <a:spcPts val="0"/>
              </a:spcAft>
            </a:pPr>
            <a:r>
              <a:rPr lang="en-US" dirty="0"/>
              <a:t>Bhumisvara K (2021503704)</a:t>
            </a:r>
          </a:p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393C3-8B56-4412-7C57-C42848AC09D6}"/>
              </a:ext>
            </a:extLst>
          </p:cNvPr>
          <p:cNvSpPr txBox="1"/>
          <p:nvPr/>
        </p:nvSpPr>
        <p:spPr>
          <a:xfrm>
            <a:off x="2836940" y="594648"/>
            <a:ext cx="72847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CS6611-CREATIVE AND INNOVATIVE PROJECT</a:t>
            </a:r>
          </a:p>
          <a:p>
            <a:r>
              <a:rPr lang="en-US" sz="2400" dirty="0"/>
              <a:t>                                 </a:t>
            </a:r>
          </a:p>
          <a:p>
            <a:r>
              <a:rPr lang="en-US" sz="2400" dirty="0"/>
              <a:t>                             </a:t>
            </a:r>
            <a:r>
              <a:rPr lang="en-US" sz="2400" dirty="0">
                <a:latin typeface="Aptos"/>
              </a:rPr>
              <a:t>      </a:t>
            </a:r>
            <a:r>
              <a:rPr lang="en-US" sz="2400" i="1" dirty="0">
                <a:latin typeface="Avenir Next LT Pro"/>
              </a:rPr>
              <a:t>TEAM-35</a:t>
            </a:r>
            <a:endParaRPr lang="en-US" i="1" dirty="0">
              <a:latin typeface="Avenir Next LT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90A5-3F6B-7D39-5129-DC7410D180D1}"/>
              </a:ext>
            </a:extLst>
          </p:cNvPr>
          <p:cNvSpPr txBox="1"/>
          <p:nvPr/>
        </p:nvSpPr>
        <p:spPr>
          <a:xfrm>
            <a:off x="8988437" y="4982905"/>
            <a:ext cx="31851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ea typeface="+mn-lt"/>
                <a:cs typeface="+mn-lt"/>
              </a:rPr>
              <a:t>Mentor</a:t>
            </a:r>
            <a:r>
              <a:rPr lang="en-US" dirty="0"/>
              <a:t>:</a:t>
            </a:r>
          </a:p>
          <a:p>
            <a:r>
              <a:rPr lang="en-US" sz="2200" dirty="0"/>
              <a:t>Dr. B. Thanasekhar</a:t>
            </a:r>
            <a:endParaRPr lang="en-US" dirty="0"/>
          </a:p>
          <a:p>
            <a:r>
              <a:rPr lang="en-US" dirty="0"/>
              <a:t>     </a:t>
            </a:r>
          </a:p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7E0A-3D76-EBC1-2392-CA173120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0" y="169480"/>
            <a:ext cx="5599751" cy="1289937"/>
          </a:xfrm>
        </p:spPr>
        <p:txBody>
          <a:bodyPr>
            <a:normAutofit/>
          </a:bodyPr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CE34A67-E4AE-11E8-91E8-24101B7C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19442"/>
              </p:ext>
            </p:extLst>
          </p:nvPr>
        </p:nvGraphicFramePr>
        <p:xfrm>
          <a:off x="158150" y="1250830"/>
          <a:ext cx="11935066" cy="5423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950">
                  <a:extLst>
                    <a:ext uri="{9D8B030D-6E8A-4147-A177-3AD203B41FA5}">
                      <a16:colId xmlns:a16="http://schemas.microsoft.com/office/drawing/2014/main" val="1916465869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005172704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2080784534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737852941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2558363728"/>
                    </a:ext>
                  </a:extLst>
                </a:gridCol>
                <a:gridCol w="2176920">
                  <a:extLst>
                    <a:ext uri="{9D8B030D-6E8A-4147-A177-3AD203B41FA5}">
                      <a16:colId xmlns:a16="http://schemas.microsoft.com/office/drawing/2014/main" val="4169044706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TITLE OF THE PAPER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 NAME OF THE JOURNAL AND YEAR PUBLISHED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PROPOSED 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PROPOSED METHODOLOGY</a:t>
                      </a:r>
                    </a:p>
                  </a:txBody>
                  <a:tcPr marL="68580" marR="68580" marT="0" marB="0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A5A5A5"/>
                      </a:solidFill>
                    </a:lnT>
                    <a:lnB w="1270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LIMITATIONS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01298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FluentNet</a:t>
                      </a: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: End-to-End Detection of Stuttered Speech Disfluencies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With Deep Learning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IEEE/ACM Transactions on Audio, Speech, and Language Processing, vol. 29, pp. 2986-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2999, 2021.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FluentNet</a:t>
                      </a: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, deep neural network for disfluency detection. Spectrogram features, which represent the time-frequency distribution of speech audio, are used as input.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FluentNet</a:t>
                      </a: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is trained on UCLASS and </a:t>
                      </a:r>
                      <a:r>
                        <a:rPr lang="en-US" sz="1700" b="0" kern="1200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LibriStutter</a:t>
                      </a: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datasets for disfluency detection, learning to classify each frame.</a:t>
                      </a:r>
                    </a:p>
                  </a:txBody>
                  <a:tcPr marL="68580" marR="68580" marT="0" marB="0">
                    <a:lnL w="12700">
                      <a:solidFill>
                        <a:srgbClr val="C9C9C9"/>
                      </a:solidFill>
                    </a:lnL>
                    <a:lnR w="12700">
                      <a:solidFill>
                        <a:srgbClr val="C9C9C9"/>
                      </a:solidFill>
                    </a:lnR>
                    <a:lnT w="12700">
                      <a:solidFill>
                        <a:srgbClr val="A5A5A5"/>
                      </a:solidFill>
                    </a:lnT>
                    <a:lnB w="12700">
                      <a:solidFill>
                        <a:srgbClr val="C9C9C9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The paper focuses on binary detection (fluent/disfluent) but doesn't explore fine-grained classification of different disfluency types.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29326"/>
                  </a:ext>
                </a:extLst>
              </a:tr>
              <a:tr h="2406319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Edit disfluency detection and correction using a cleanup language model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and an alignment model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IEEE Transactions on Audio, Speech, and Language Processing, vol. 14, no. 5, pp.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1574-1583, Sept. 2006.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This paper focuses on finding "edit disfluencies", where speakers insert,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delete, or reorder words within an utterance</a:t>
                      </a:r>
                      <a:endParaRPr lang="en-US" sz="1700" b="0" kern="120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Extract acoustic features (like MFCCs) from the audio signal.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Generate a corrected version of the utterance based on the IP location.</a:t>
                      </a:r>
                      <a:endParaRPr lang="en-US" sz="1700" b="0" kern="120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C9C9C9"/>
                      </a:solidFill>
                    </a:lnL>
                    <a:lnR w="12700">
                      <a:solidFill>
                        <a:srgbClr val="C9C9C9"/>
                      </a:solidFill>
                    </a:lnR>
                    <a:lnT w="12700">
                      <a:solidFill>
                        <a:srgbClr val="C9C9C9"/>
                      </a:solidFill>
                    </a:lnT>
                    <a:lnB w="12700">
                      <a:solidFill>
                        <a:srgbClr val="C9C9C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The limitations of using acoustic features for disfluency detection are not discussed.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7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EC0EBFA3-F0CC-4DE4-C8CD-CF09275B9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526398"/>
              </p:ext>
            </p:extLst>
          </p:nvPr>
        </p:nvGraphicFramePr>
        <p:xfrm>
          <a:off x="86263" y="1135811"/>
          <a:ext cx="12041753" cy="594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034">
                  <a:extLst>
                    <a:ext uri="{9D8B030D-6E8A-4147-A177-3AD203B41FA5}">
                      <a16:colId xmlns:a16="http://schemas.microsoft.com/office/drawing/2014/main" val="191646586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5172704"/>
                    </a:ext>
                  </a:extLst>
                </a:gridCol>
                <a:gridCol w="2484120">
                  <a:extLst>
                    <a:ext uri="{9D8B030D-6E8A-4147-A177-3AD203B41FA5}">
                      <a16:colId xmlns:a16="http://schemas.microsoft.com/office/drawing/2014/main" val="2080784534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1737852941"/>
                    </a:ext>
                  </a:extLst>
                </a:gridCol>
                <a:gridCol w="2529839">
                  <a:extLst>
                    <a:ext uri="{9D8B030D-6E8A-4147-A177-3AD203B41FA5}">
                      <a16:colId xmlns:a16="http://schemas.microsoft.com/office/drawing/2014/main" val="2558363728"/>
                    </a:ext>
                  </a:extLst>
                </a:gridCol>
                <a:gridCol w="1982761">
                  <a:extLst>
                    <a:ext uri="{9D8B030D-6E8A-4147-A177-3AD203B41FA5}">
                      <a16:colId xmlns:a16="http://schemas.microsoft.com/office/drawing/2014/main" val="4169044706"/>
                    </a:ext>
                  </a:extLst>
                </a:gridCol>
              </a:tblGrid>
              <a:tr h="735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TITLE OF THE PAPER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 NAME OF THE JOURNAL AND YEAR PUBLISHED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PROPOSED 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PROPOSED METHODOLOGY</a:t>
                      </a:r>
                    </a:p>
                  </a:txBody>
                  <a:tcPr marL="68580" marR="68580" marT="0" marB="0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A5A5A5"/>
                      </a:solidFill>
                    </a:lnT>
                    <a:lnB w="12700">
                      <a:solidFill>
                        <a:srgbClr val="A5A5A5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LIMITATIONS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01298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marL="0" lvl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+mn-ea"/>
                          <a:cs typeface="+mn-cs"/>
                        </a:rPr>
                        <a:t>3.</a:t>
                      </a:r>
                      <a:endParaRPr lang="en-US" sz="17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Enriching speech recognition with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automatic detection of sentence boundaries and disfluencies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IEEE Transactions on Audio, Speech, and Language Processing, vol. 14, no. 5, pp. 1526-1540, Sept. 2006.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This paper investigates the automatic detection of sentence boundaries and disfluencies in transcribed speech.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Features like pitch,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duration are used to predict disfluencies.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Decision tree models are employed to leverage these features.</a:t>
                      </a:r>
                      <a:endParaRPr lang="en-US" sz="1700" b="0" kern="120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C9C9C9"/>
                      </a:solidFill>
                    </a:lnL>
                    <a:lnR w="12700">
                      <a:solidFill>
                        <a:srgbClr val="C9C9C9"/>
                      </a:solidFill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C9C9C9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The system primarily focuses on English and may not generalize well to other languages.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35881"/>
                  </a:ext>
                </a:extLst>
              </a:tr>
              <a:tr h="1527794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</a:t>
                      </a:r>
                      <a:endParaRPr lang="en-US" sz="17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Audio and ASR-based Filled Pause Detection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2022 10th International Conference on Affective Computing and Intelligent Interaction (ACII), Nara, Japan, 2022.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 filled pause detector trained on Mel-Frequency Cepstral Coefficients (MFCCs) to identify filled pause regions. </a:t>
                      </a:r>
                      <a:endParaRPr lang="en-US" sz="170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The paper utilizes the Switchboard corpus for training, </a:t>
                      </a:r>
                      <a:endParaRPr lang="en-US" sz="1700" b="0" i="0" u="none" strike="noStrike" kern="1200" noProof="0" dirty="0">
                        <a:solidFill>
                          <a:srgbClr val="808080"/>
                        </a:solidFill>
                        <a:effectLst/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extracting audio features and ASR outputs.</a:t>
                      </a:r>
                      <a:endParaRPr lang="en-US" sz="1700" b="0" i="0" u="none" strike="noStrike" kern="1200" noProof="0">
                        <a:solidFill>
                          <a:srgbClr val="80808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C9C9C9"/>
                      </a:solidFill>
                    </a:lnL>
                    <a:lnR w="12700">
                      <a:solidFill>
                        <a:srgbClr val="C9C9C9"/>
                      </a:solidFill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C9C9C9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The performance might be affected </a:t>
                      </a:r>
                      <a:endParaRPr lang="en-US" sz="1700" b="0" i="0" u="none" strike="noStrike" kern="1200" noProof="0" dirty="0">
                        <a:solidFill>
                          <a:srgbClr val="808080"/>
                        </a:solidFill>
                        <a:effectLst/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by the quality and domain of the </a:t>
                      </a:r>
                      <a:endParaRPr lang="en-US" sz="1700" b="0" i="0" u="none" strike="noStrike" kern="1200" noProof="0" dirty="0">
                        <a:solidFill>
                          <a:srgbClr val="808080"/>
                        </a:solidFill>
                        <a:effectLst/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speech data used for training.</a:t>
                      </a:r>
                      <a:endParaRPr lang="en-US" sz="1700" b="0" i="0" u="none" strike="noStrike" kern="1200" noProof="0">
                        <a:solidFill>
                          <a:srgbClr val="80808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29326"/>
                  </a:ext>
                </a:extLst>
              </a:tr>
              <a:tr h="1527794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Towards a Database For Detection of Multiple Speech 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Disfluencies in Indian English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2021 National Conference on Communications (NCC), Kanpur, India, 2021.</a:t>
                      </a:r>
                      <a:endParaRPr lang="en-US" sz="1700" b="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This paper focuses on the recordings with detailed information, </a:t>
                      </a:r>
                      <a:endParaRPr lang="en-US" dirty="0"/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including type, duration.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Utilized disfluency annotation schemes like Transcriber Disfluency System (TDS) with possible adaptations.</a:t>
                      </a:r>
                    </a:p>
                  </a:txBody>
                  <a:tcPr marL="68580" marR="68580" marT="0" marB="0">
                    <a:lnL w="12700">
                      <a:solidFill>
                        <a:srgbClr val="C9C9C9"/>
                      </a:solidFill>
                    </a:lnL>
                    <a:lnR w="12700">
                      <a:solidFill>
                        <a:srgbClr val="C9C9C9"/>
                      </a:solidFill>
                    </a:lnR>
                    <a:lnT w="12700">
                      <a:solidFill>
                        <a:srgbClr val="C9C9C9"/>
                      </a:solidFill>
                    </a:lnT>
                    <a:lnB w="12700">
                      <a:solidFill>
                        <a:srgbClr val="C9C9C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Challenges in capturing disfluencies due </a:t>
                      </a:r>
                      <a:endParaRPr lang="en-US"/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700" b="0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to pronunciation variations, and background noise.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70480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FD751403-FBDD-7194-ECDC-1B91FA83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31" y="198235"/>
            <a:ext cx="5599751" cy="1289937"/>
          </a:xfrm>
        </p:spPr>
        <p:txBody>
          <a:bodyPr>
            <a:normAutofit/>
          </a:bodyPr>
          <a:lstStyle/>
          <a:p>
            <a:r>
              <a:rPr lang="en-US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50002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FCE5-0757-51F6-A98D-22D60AEB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24" y="155103"/>
            <a:ext cx="6131713" cy="1088654"/>
          </a:xfrm>
        </p:spPr>
        <p:txBody>
          <a:bodyPr>
            <a:normAutofit/>
          </a:bodyPr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58BB-55A8-750E-C9AB-B956B6CD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66" y="1290914"/>
            <a:ext cx="11320558" cy="5243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To utilize Convolutional Neural Networks (CNN) for analyzing the audio signals and identify the patterns associated with filled pauses.</a:t>
            </a:r>
          </a:p>
          <a:p>
            <a:r>
              <a:rPr lang="en-US" sz="2400" dirty="0">
                <a:latin typeface="Arial"/>
                <a:cs typeface="Arial"/>
              </a:rPr>
              <a:t>Implementing a real-time speech recognition system with Natural Language Processing to filter out unnecessary filler words.</a:t>
            </a:r>
          </a:p>
          <a:p>
            <a:r>
              <a:rPr lang="en-US" sz="2400" dirty="0">
                <a:latin typeface="Arial"/>
                <a:cs typeface="Arial"/>
              </a:rPr>
              <a:t>To use existing libraries or develop a custom solution using machine learning models trained on a dataset containing various filler words.</a:t>
            </a:r>
          </a:p>
          <a:p>
            <a:r>
              <a:rPr lang="en-US" sz="2400" dirty="0">
                <a:latin typeface="Arial"/>
                <a:cs typeface="Arial"/>
              </a:rPr>
              <a:t>Machine learning techniques such as neural networks, are used for the removal of special type of disfluencies.</a:t>
            </a:r>
          </a:p>
          <a:p>
            <a:r>
              <a:rPr lang="en-US" sz="2400" dirty="0">
                <a:latin typeface="Arial"/>
                <a:cs typeface="Arial"/>
              </a:rPr>
              <a:t>These approaches improve the performance and enhance the overall quality of the recorded speech.</a:t>
            </a:r>
          </a:p>
        </p:txBody>
      </p:sp>
    </p:spTree>
    <p:extLst>
      <p:ext uri="{BB962C8B-B14F-4D97-AF65-F5344CB8AC3E}">
        <p14:creationId xmlns:p14="http://schemas.microsoft.com/office/powerpoint/2010/main" val="22658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BD2EED-6BD5-86A8-6AC6-6F5D92F08006}"/>
              </a:ext>
            </a:extLst>
          </p:cNvPr>
          <p:cNvSpPr txBox="1"/>
          <p:nvPr/>
        </p:nvSpPr>
        <p:spPr>
          <a:xfrm>
            <a:off x="1462016" y="788533"/>
            <a:ext cx="9267968" cy="27326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9600" i="1" spc="1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37B2A-0025-9B8C-6B60-D2E9FA2BA49A}"/>
              </a:ext>
            </a:extLst>
          </p:cNvPr>
          <p:cNvCxnSpPr/>
          <p:nvPr/>
        </p:nvCxnSpPr>
        <p:spPr>
          <a:xfrm flipV="1">
            <a:off x="2863970" y="3684917"/>
            <a:ext cx="6449682" cy="57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1616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HeadlinesVTI</vt:lpstr>
      <vt:lpstr>Enhancing Audio Clarity through Advanced Disfluency Detection and Removal with CNN</vt:lpstr>
      <vt:lpstr>Literature Survey</vt:lpstr>
      <vt:lpstr>Literature Survey</vt:lpstr>
      <vt:lpstr>Proposed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512</cp:revision>
  <dcterms:created xsi:type="dcterms:W3CDTF">2024-02-14T12:13:01Z</dcterms:created>
  <dcterms:modified xsi:type="dcterms:W3CDTF">2024-02-14T15:28:58Z</dcterms:modified>
</cp:coreProperties>
</file>