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22"/>
  </p:notesMasterIdLst>
  <p:sldIdLst>
    <p:sldId id="256" r:id="rId2"/>
    <p:sldId id="266" r:id="rId3"/>
    <p:sldId id="280" r:id="rId4"/>
    <p:sldId id="264" r:id="rId5"/>
    <p:sldId id="257" r:id="rId6"/>
    <p:sldId id="267" r:id="rId7"/>
    <p:sldId id="268" r:id="rId8"/>
    <p:sldId id="269" r:id="rId9"/>
    <p:sldId id="270" r:id="rId10"/>
    <p:sldId id="271" r:id="rId11"/>
    <p:sldId id="259" r:id="rId12"/>
    <p:sldId id="272" r:id="rId13"/>
    <p:sldId id="273" r:id="rId14"/>
    <p:sldId id="279" r:id="rId15"/>
    <p:sldId id="274" r:id="rId16"/>
    <p:sldId id="275" r:id="rId17"/>
    <p:sldId id="276" r:id="rId18"/>
    <p:sldId id="277" r:id="rId19"/>
    <p:sldId id="278"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7F1AF-F535-F405-69D1-114B19E749B4}" v="385" dt="2024-03-06T13:03:06.167"/>
    <p1510:client id="{51D5B64C-FE65-1B06-F349-FA55011E2D8B}" v="1688" dt="2024-03-06T15:08:33.887"/>
    <p1510:client id="{58B20AB6-CE8F-49B7-520A-FDF17F03E79C}" v="324" dt="2024-03-06T12:19:48.585"/>
    <p1510:client id="{D107A4C3-7826-ABE9-B77C-15967F2939F9}" v="412" dt="2024-03-06T15:04:02.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F1B9F-231B-49FE-B992-9175ED179555}" type="datetimeFigureOut">
              <a:rPr lang="en-IN" smtClean="0"/>
              <a:t>06-03-2024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840D1-8D40-4641-9CA9-764619B5694A}" type="slidenum">
              <a:rPr lang="en-IN" smtClean="0"/>
              <a:t>‹#›</a:t>
            </a:fld>
            <a:endParaRPr lang="en-IN"/>
          </a:p>
        </p:txBody>
      </p:sp>
    </p:spTree>
    <p:extLst>
      <p:ext uri="{BB962C8B-B14F-4D97-AF65-F5344CB8AC3E}">
        <p14:creationId xmlns:p14="http://schemas.microsoft.com/office/powerpoint/2010/main" val="422214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2840D1-8D40-4641-9CA9-764619B5694A}" type="slidenum">
              <a:rPr lang="en-IN" smtClean="0"/>
              <a:t>16</a:t>
            </a:fld>
            <a:endParaRPr lang="en-IN"/>
          </a:p>
        </p:txBody>
      </p:sp>
    </p:spTree>
    <p:extLst>
      <p:ext uri="{BB962C8B-B14F-4D97-AF65-F5344CB8AC3E}">
        <p14:creationId xmlns:p14="http://schemas.microsoft.com/office/powerpoint/2010/main" val="187518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6B53377E-6B1A-489E-BC85-F63255C38317}" type="datetime1">
              <a:rPr lang="en-US" smtClean="0"/>
              <a:t>3/6/2024</a:t>
            </a:fld>
            <a:endParaRPr lang="en-US"/>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5600005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25EB83B6-DED0-4BCD-A1EA-7C04A3D3EAE6}" type="datetime1">
              <a:rPr lang="en-US" smtClean="0"/>
              <a:t>3/6/2024</a:t>
            </a:fld>
            <a:endParaRPr lang="en-US"/>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5137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900919B9-376A-4481-9188-44BBBF1AD944}" type="datetime1">
              <a:rPr lang="en-US" smtClean="0"/>
              <a:t>3/6/2024</a:t>
            </a:fld>
            <a:endParaRPr lang="en-US"/>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1544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7926D89F-9D8D-4B79-AD63-1FE3FADABF7B}" type="datetime1">
              <a:rPr lang="en-US" smtClean="0"/>
              <a:t>3/6/2024</a:t>
            </a:fld>
            <a:endParaRPr lang="en-US"/>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5845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45F8FF29-8371-42B1-BBB0-E23E634B53B1}" type="datetime1">
              <a:rPr lang="en-US" smtClean="0"/>
              <a:t>3/6/2024</a:t>
            </a:fld>
            <a:endParaRPr lang="en-US"/>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19659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B4F0DDB7-B796-4264-963C-B05AD1512274}" type="datetime1">
              <a:rPr lang="en-US" smtClean="0"/>
              <a:t>3/6/2024</a:t>
            </a:fld>
            <a:endParaRPr lang="en-US"/>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3916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7E7E4B34-05C8-46F1-BDDF-A00573951E68}" type="datetime1">
              <a:rPr lang="en-US" smtClean="0"/>
              <a:t>3/6/2024</a:t>
            </a:fld>
            <a:endParaRPr lang="en-US"/>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15720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F51525CA-4815-4CEB-9A1A-6D4B1613D5CA}" type="datetime1">
              <a:rPr lang="en-US" smtClean="0"/>
              <a:t>3/6/2024</a:t>
            </a:fld>
            <a:endParaRPr lang="en-US"/>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5154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B6082323-A332-4BF8-A531-763C2D564CF5}" type="datetime1">
              <a:rPr lang="en-US" smtClean="0"/>
              <a:t>3/6/2024</a:t>
            </a:fld>
            <a:endParaRPr lang="en-US"/>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56848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BE4A71BD-AC56-4752-B118-7F27138A8485}" type="datetime1">
              <a:rPr lang="en-US" smtClean="0"/>
              <a:t>3/6/2024</a:t>
            </a:fld>
            <a:endParaRPr lang="en-US"/>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p>
        </p:txBody>
      </p:sp>
    </p:spTree>
    <p:extLst>
      <p:ext uri="{BB962C8B-B14F-4D97-AF65-F5344CB8AC3E}">
        <p14:creationId xmlns:p14="http://schemas.microsoft.com/office/powerpoint/2010/main" val="210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3FCB0D37-40D3-4D44-BEDB-838EA20BE498}" type="datetime1">
              <a:rPr lang="en-US" smtClean="0"/>
              <a:t>3/6/2024</a:t>
            </a:fld>
            <a:endParaRPr lang="en-US"/>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p>
        </p:txBody>
      </p:sp>
    </p:spTree>
    <p:extLst>
      <p:ext uri="{BB962C8B-B14F-4D97-AF65-F5344CB8AC3E}">
        <p14:creationId xmlns:p14="http://schemas.microsoft.com/office/powerpoint/2010/main" val="359900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FE8446FA-F6BD-4E84-9445-B1C2E05E6633}" type="datetime1">
              <a:rPr lang="en-US" smtClean="0"/>
              <a:t>3/6/2024</a:t>
            </a:fld>
            <a:endParaRPr lang="en-US"/>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84567683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78" r:id="rId6"/>
    <p:sldLayoutId id="2147483783" r:id="rId7"/>
    <p:sldLayoutId id="2147483779" r:id="rId8"/>
    <p:sldLayoutId id="2147483780" r:id="rId9"/>
    <p:sldLayoutId id="2147483781" r:id="rId10"/>
    <p:sldLayoutId id="2147483782" r:id="rId11"/>
  </p:sldLayoutIdLst>
  <p:hf hdr="0" ftr="0" dt="0"/>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B058E69D-CB3A-05AB-48C5-66CE8F8B5A2D}"/>
              </a:ext>
            </a:extLst>
          </p:cNvPr>
          <p:cNvPicPr>
            <a:picLocks noChangeAspect="1"/>
          </p:cNvPicPr>
          <p:nvPr/>
        </p:nvPicPr>
        <p:blipFill rotWithShape="1">
          <a:blip r:embed="rId2">
            <a:alphaModFix amt="33000"/>
          </a:blip>
          <a:srcRect r="-79" b="-811"/>
          <a:stretch/>
        </p:blipFill>
        <p:spPr>
          <a:xfrm>
            <a:off x="20" y="10"/>
            <a:ext cx="11684064" cy="6857568"/>
          </a:xfrm>
          <a:prstGeom prst="rect">
            <a:avLst/>
          </a:prstGeom>
        </p:spPr>
      </p:pic>
      <p:sp>
        <p:nvSpPr>
          <p:cNvPr id="2" name="Title 1"/>
          <p:cNvSpPr>
            <a:spLocks noGrp="1"/>
          </p:cNvSpPr>
          <p:nvPr>
            <p:ph type="ctrTitle"/>
          </p:nvPr>
        </p:nvSpPr>
        <p:spPr>
          <a:xfrm>
            <a:off x="664480" y="1828655"/>
            <a:ext cx="11509117" cy="2554142"/>
          </a:xfrm>
        </p:spPr>
        <p:txBody>
          <a:bodyPr vert="horz" lIns="91440" tIns="45720" rIns="91440" bIns="45720" rtlCol="0" anchorCtr="0">
            <a:noAutofit/>
          </a:bodyPr>
          <a:lstStyle/>
          <a:p>
            <a:pPr algn="ctr"/>
            <a:r>
              <a:rPr lang="en-US" sz="6000" dirty="0"/>
              <a:t>Enhancing Audio Clarity through Disfluency Detection and Removal with CNN</a:t>
            </a:r>
          </a:p>
        </p:txBody>
      </p:sp>
      <p:sp>
        <p:nvSpPr>
          <p:cNvPr id="3" name="Subtitle 2"/>
          <p:cNvSpPr>
            <a:spLocks noGrp="1"/>
          </p:cNvSpPr>
          <p:nvPr>
            <p:ph type="subTitle" idx="1"/>
          </p:nvPr>
        </p:nvSpPr>
        <p:spPr>
          <a:xfrm>
            <a:off x="949596" y="4982157"/>
            <a:ext cx="4063617" cy="2041182"/>
          </a:xfrm>
        </p:spPr>
        <p:txBody>
          <a:bodyPr vert="horz" lIns="91440" tIns="45720" rIns="91440" bIns="45720" rtlCol="0" anchor="t">
            <a:normAutofit/>
          </a:bodyPr>
          <a:lstStyle/>
          <a:p>
            <a:pPr>
              <a:spcAft>
                <a:spcPts val="0"/>
              </a:spcAft>
            </a:pPr>
            <a:r>
              <a:rPr lang="en-US">
                <a:latin typeface="Times New Roman"/>
                <a:cs typeface="Times New Roman"/>
              </a:rPr>
              <a:t>Team Members:</a:t>
            </a:r>
          </a:p>
          <a:p>
            <a:pPr>
              <a:spcAft>
                <a:spcPts val="0"/>
              </a:spcAft>
            </a:pPr>
            <a:r>
              <a:rPr lang="en-US">
                <a:latin typeface="Times New Roman"/>
                <a:cs typeface="Times New Roman"/>
              </a:rPr>
              <a:t>Pooja M J (2021503532)</a:t>
            </a:r>
          </a:p>
          <a:p>
            <a:pPr>
              <a:spcAft>
                <a:spcPts val="0"/>
              </a:spcAft>
            </a:pPr>
            <a:r>
              <a:rPr lang="en-US">
                <a:latin typeface="Times New Roman"/>
                <a:cs typeface="Times New Roman"/>
              </a:rPr>
              <a:t>Manokar S (2021503028)</a:t>
            </a:r>
          </a:p>
          <a:p>
            <a:pPr>
              <a:spcAft>
                <a:spcPts val="0"/>
              </a:spcAft>
            </a:pPr>
            <a:r>
              <a:rPr lang="en-US">
                <a:latin typeface="Times New Roman"/>
                <a:cs typeface="Times New Roman"/>
              </a:rPr>
              <a:t>Bhumisvara K (2021503704)</a:t>
            </a:r>
          </a:p>
          <a:p>
            <a:endParaRPr lang="en-US">
              <a:latin typeface="Times New Roman"/>
              <a:cs typeface="Times New Roman"/>
            </a:endParaRPr>
          </a:p>
        </p:txBody>
      </p:sp>
      <p:cxnSp>
        <p:nvCxnSpPr>
          <p:cNvPr id="20" name="Straight Connector 19">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2D5393C3-8B56-4412-7C57-C42848AC09D6}"/>
              </a:ext>
            </a:extLst>
          </p:cNvPr>
          <p:cNvSpPr txBox="1"/>
          <p:nvPr/>
        </p:nvSpPr>
        <p:spPr>
          <a:xfrm>
            <a:off x="1975913" y="224636"/>
            <a:ext cx="891900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latin typeface="Times New Roman"/>
                <a:cs typeface="Times New Roman"/>
              </a:rPr>
              <a:t>CS6611-CREATIVE AND INNOVATIVE PROJECT</a:t>
            </a:r>
            <a:endParaRPr lang="en-US" sz="2800">
              <a:latin typeface="Avenir Next LT Pro"/>
              <a:cs typeface="Times New Roman"/>
            </a:endParaRPr>
          </a:p>
          <a:p>
            <a:pPr algn="ctr"/>
            <a:endParaRPr lang="en-US" sz="2800">
              <a:latin typeface="Times New Roman"/>
              <a:cs typeface="Times New Roman"/>
            </a:endParaRPr>
          </a:p>
          <a:p>
            <a:pPr algn="ctr"/>
            <a:endParaRPr lang="en-US" sz="2800" i="1">
              <a:latin typeface="Times New Roman"/>
              <a:cs typeface="Times New Roman"/>
            </a:endParaRPr>
          </a:p>
        </p:txBody>
      </p:sp>
      <p:sp>
        <p:nvSpPr>
          <p:cNvPr id="6" name="TextBox 5">
            <a:extLst>
              <a:ext uri="{FF2B5EF4-FFF2-40B4-BE49-F238E27FC236}">
                <a16:creationId xmlns:a16="http://schemas.microsoft.com/office/drawing/2014/main" id="{916390A5-3F6B-7D39-5129-DC7410D180D1}"/>
              </a:ext>
            </a:extLst>
          </p:cNvPr>
          <p:cNvSpPr txBox="1"/>
          <p:nvPr/>
        </p:nvSpPr>
        <p:spPr>
          <a:xfrm>
            <a:off x="8988437" y="4982905"/>
            <a:ext cx="318516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latin typeface="Times New Roman"/>
                <a:ea typeface="+mn-lt"/>
                <a:cs typeface="+mn-lt"/>
              </a:rPr>
              <a:t>Mentor</a:t>
            </a:r>
            <a:r>
              <a:rPr lang="en-US">
                <a:latin typeface="Times New Roman"/>
                <a:cs typeface="Times New Roman"/>
              </a:rPr>
              <a:t>:</a:t>
            </a:r>
          </a:p>
          <a:p>
            <a:r>
              <a:rPr lang="en-US" sz="2200">
                <a:latin typeface="Times New Roman"/>
                <a:cs typeface="Times New Roman"/>
              </a:rPr>
              <a:t>Dr. B. Thanasekhar</a:t>
            </a:r>
            <a:endParaRPr lang="en-US">
              <a:latin typeface="Times New Roman"/>
              <a:cs typeface="Times New Roman"/>
            </a:endParaRPr>
          </a:p>
          <a:p>
            <a:r>
              <a:rPr lang="en-US">
                <a:latin typeface="Times New Roman"/>
                <a:cs typeface="Times New Roman"/>
              </a:rPr>
              <a:t>     </a:t>
            </a:r>
          </a:p>
          <a:p>
            <a:r>
              <a:rPr lang="en-US">
                <a:latin typeface="Times New Roman"/>
                <a:cs typeface="Times New Roman"/>
              </a:rPr>
              <a:t>  </a:t>
            </a:r>
          </a:p>
        </p:txBody>
      </p:sp>
      <p:sp>
        <p:nvSpPr>
          <p:cNvPr id="7" name="TextBox 6">
            <a:extLst>
              <a:ext uri="{FF2B5EF4-FFF2-40B4-BE49-F238E27FC236}">
                <a16:creationId xmlns:a16="http://schemas.microsoft.com/office/drawing/2014/main" id="{284A80AC-3092-2877-165B-0D4B211920DD}"/>
              </a:ext>
            </a:extLst>
          </p:cNvPr>
          <p:cNvSpPr txBox="1"/>
          <p:nvPr/>
        </p:nvSpPr>
        <p:spPr>
          <a:xfrm>
            <a:off x="1614537" y="881683"/>
            <a:ext cx="89190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Avenir Next LT Pro"/>
                <a:cs typeface="Times New Roman"/>
              </a:rPr>
              <a:t>Team -35</a:t>
            </a:r>
          </a:p>
        </p:txBody>
      </p:sp>
      <p:sp>
        <p:nvSpPr>
          <p:cNvPr id="9" name="Slide Number Placeholder 8">
            <a:extLst>
              <a:ext uri="{FF2B5EF4-FFF2-40B4-BE49-F238E27FC236}">
                <a16:creationId xmlns:a16="http://schemas.microsoft.com/office/drawing/2014/main" id="{A4941B7B-194C-585E-0B95-604909E75BFB}"/>
              </a:ext>
            </a:extLst>
          </p:cNvPr>
          <p:cNvSpPr>
            <a:spLocks noGrp="1"/>
          </p:cNvSpPr>
          <p:nvPr>
            <p:ph type="sldNum" sz="quarter" idx="12"/>
          </p:nvPr>
        </p:nvSpPr>
        <p:spPr/>
        <p:txBody>
          <a:bodyPr/>
          <a:lstStyle/>
          <a:p>
            <a:pPr algn="ctr"/>
            <a:fld id="{D79E6812-DF0E-4B88-AFAA-EAC7168F54C0}" type="slidenum">
              <a:rPr lang="en-US" smtClean="0"/>
              <a:pPr algn="ctr"/>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474483-4FA4-A86A-FE72-0CCF559A6DD0}"/>
              </a:ext>
            </a:extLst>
          </p:cNvPr>
          <p:cNvSpPr txBox="1"/>
          <p:nvPr/>
        </p:nvSpPr>
        <p:spPr>
          <a:xfrm>
            <a:off x="571858" y="1459667"/>
            <a:ext cx="1081177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1" indent="-342900" algn="just">
              <a:buFont typeface="Wingdings"/>
              <a:buChar char="§"/>
            </a:pPr>
            <a:r>
              <a:rPr lang="en-US" sz="2400" dirty="0">
                <a:latin typeface="Times New Roman"/>
                <a:cs typeface="Times New Roman"/>
              </a:rPr>
              <a:t>To utilize Convolutional Neural Networks (CNN) for analyzing the audio signals and addressing interruptions, particularly for speakers with fast-paced speech.</a:t>
            </a:r>
            <a:r>
              <a:rPr lang="en-GB" sz="2400" dirty="0">
                <a:latin typeface="Times New Roman"/>
                <a:cs typeface="Times New Roman"/>
              </a:rPr>
              <a:t> </a:t>
            </a:r>
            <a:endParaRPr lang="en-US" dirty="0"/>
          </a:p>
          <a:p>
            <a:pPr marL="342900" lvl="1" indent="-342900" algn="just">
              <a:buFont typeface="Wingdings"/>
              <a:buChar char="§"/>
            </a:pPr>
            <a:r>
              <a:rPr lang="en-US" sz="2400" dirty="0">
                <a:latin typeface="Times New Roman"/>
                <a:cs typeface="Times New Roman"/>
              </a:rPr>
              <a:t>Mel-frequency cepstral coefficients (MFCCs) or other features will be extracted from the preprocessed audio to capture speaker characteristics and speech patterns.</a:t>
            </a:r>
            <a:r>
              <a:rPr lang="en-GB" sz="2400" dirty="0">
                <a:latin typeface="Times New Roman"/>
                <a:cs typeface="Times New Roman"/>
              </a:rPr>
              <a:t> </a:t>
            </a:r>
          </a:p>
          <a:p>
            <a:pPr marL="342900" lvl="1" indent="-342900" algn="just">
              <a:buFont typeface="Wingdings"/>
              <a:buChar char="§"/>
            </a:pPr>
            <a:r>
              <a:rPr lang="en-US" sz="2400" dirty="0">
                <a:latin typeface="Times New Roman"/>
                <a:cs typeface="Times New Roman"/>
              </a:rPr>
              <a:t>Train the model and optimize the accuracy in detecting various disfluencies.</a:t>
            </a:r>
            <a:r>
              <a:rPr lang="en-GB" sz="2400" dirty="0">
                <a:latin typeface="Times New Roman"/>
                <a:cs typeface="Times New Roman"/>
              </a:rPr>
              <a:t> </a:t>
            </a:r>
          </a:p>
          <a:p>
            <a:pPr marL="342900" lvl="1" indent="-342900" algn="just">
              <a:buFont typeface="Wingdings"/>
              <a:buChar char="§"/>
            </a:pPr>
            <a:r>
              <a:rPr lang="en-US" sz="2400" dirty="0">
                <a:latin typeface="Times New Roman"/>
                <a:cs typeface="Times New Roman"/>
              </a:rPr>
              <a:t>For fast speakers, pauses will be inserted between speech segments based on the predicted disfluency locations and speaker's speaking rate.</a:t>
            </a:r>
            <a:r>
              <a:rPr lang="en-GB" sz="2400" dirty="0">
                <a:latin typeface="Times New Roman"/>
                <a:cs typeface="Times New Roman"/>
              </a:rPr>
              <a:t> </a:t>
            </a:r>
          </a:p>
          <a:p>
            <a:pPr marL="342900" lvl="1" indent="-342900" algn="just">
              <a:buFont typeface="Wingdings"/>
              <a:buChar char="§"/>
            </a:pPr>
            <a:r>
              <a:rPr lang="en-US" sz="2400" dirty="0">
                <a:latin typeface="Times New Roman"/>
                <a:cs typeface="Times New Roman"/>
              </a:rPr>
              <a:t>Remove the detected disfluencies using interpolation, noise reduction, or dynamic time warping and ensure that the removal process maintains the naturalness and authenticity of the speaker's voice.</a:t>
            </a:r>
            <a:r>
              <a:rPr lang="en-GB" sz="2400" dirty="0">
                <a:latin typeface="Times New Roman"/>
                <a:cs typeface="Times New Roman"/>
              </a:rPr>
              <a:t> </a:t>
            </a:r>
          </a:p>
          <a:p>
            <a:pPr marL="342900" lvl="1" indent="-342900" algn="just">
              <a:buFont typeface="Wingdings"/>
              <a:buChar char="§"/>
            </a:pPr>
            <a:r>
              <a:rPr lang="en-US" sz="2400" dirty="0">
                <a:latin typeface="Times New Roman"/>
                <a:cs typeface="Times New Roman"/>
              </a:rPr>
              <a:t>An interactive question pool will be generated based on the audio content and also the performance of the speaker will be evaluated by analyzing the speech rate.</a:t>
            </a:r>
            <a:r>
              <a:rPr lang="en-GB" sz="2400" dirty="0">
                <a:latin typeface="Times New Roman"/>
                <a:cs typeface="Times New Roman"/>
              </a:rPr>
              <a:t> </a:t>
            </a:r>
          </a:p>
        </p:txBody>
      </p:sp>
      <p:sp>
        <p:nvSpPr>
          <p:cNvPr id="7" name="Title 1">
            <a:extLst>
              <a:ext uri="{FF2B5EF4-FFF2-40B4-BE49-F238E27FC236}">
                <a16:creationId xmlns:a16="http://schemas.microsoft.com/office/drawing/2014/main" id="{2C78FA87-2FEE-E32F-A3A9-DF7F033DBA7C}"/>
              </a:ext>
            </a:extLst>
          </p:cNvPr>
          <p:cNvSpPr>
            <a:spLocks noGrp="1"/>
          </p:cNvSpPr>
          <p:nvPr>
            <p:ph type="title"/>
          </p:nvPr>
        </p:nvSpPr>
        <p:spPr>
          <a:xfrm>
            <a:off x="567910" y="434737"/>
            <a:ext cx="5599751" cy="1289937"/>
          </a:xfrm>
        </p:spPr>
        <p:txBody>
          <a:bodyPr>
            <a:normAutofit/>
          </a:bodyPr>
          <a:lstStyle/>
          <a:p>
            <a:r>
              <a:rPr lang="en-US"/>
              <a:t>Proposed Work</a:t>
            </a:r>
          </a:p>
        </p:txBody>
      </p:sp>
      <p:sp>
        <p:nvSpPr>
          <p:cNvPr id="3" name="Slide Number Placeholder 2">
            <a:extLst>
              <a:ext uri="{FF2B5EF4-FFF2-40B4-BE49-F238E27FC236}">
                <a16:creationId xmlns:a16="http://schemas.microsoft.com/office/drawing/2014/main" id="{2EAEE543-4119-B473-D420-28C8F840DB5B}"/>
              </a:ext>
            </a:extLst>
          </p:cNvPr>
          <p:cNvSpPr>
            <a:spLocks noGrp="1"/>
          </p:cNvSpPr>
          <p:nvPr>
            <p:ph type="sldNum" sz="quarter" idx="12"/>
          </p:nvPr>
        </p:nvSpPr>
        <p:spPr/>
        <p:txBody>
          <a:bodyPr/>
          <a:lstStyle/>
          <a:p>
            <a:pPr algn="ctr"/>
            <a:fld id="{D79E6812-DF0E-4B88-AFAA-EAC7168F54C0}" type="slidenum">
              <a:rPr lang="en-US" smtClean="0"/>
              <a:pPr algn="ctr"/>
              <a:t>10</a:t>
            </a:fld>
            <a:endParaRPr lang="en-US"/>
          </a:p>
        </p:txBody>
      </p:sp>
    </p:spTree>
    <p:extLst>
      <p:ext uri="{BB962C8B-B14F-4D97-AF65-F5344CB8AC3E}">
        <p14:creationId xmlns:p14="http://schemas.microsoft.com/office/powerpoint/2010/main" val="3283526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EFCE5-0757-51F6-A98D-22D60AEB17AD}"/>
              </a:ext>
            </a:extLst>
          </p:cNvPr>
          <p:cNvSpPr>
            <a:spLocks noGrp="1"/>
          </p:cNvSpPr>
          <p:nvPr>
            <p:ph type="title"/>
          </p:nvPr>
        </p:nvSpPr>
        <p:spPr>
          <a:xfrm>
            <a:off x="586424" y="155103"/>
            <a:ext cx="6620621" cy="985439"/>
          </a:xfrm>
        </p:spPr>
        <p:txBody>
          <a:bodyPr>
            <a:normAutofit/>
          </a:bodyPr>
          <a:lstStyle/>
          <a:p>
            <a:r>
              <a:rPr lang="en-US" dirty="0"/>
              <a:t>System Architecture</a:t>
            </a:r>
          </a:p>
        </p:txBody>
      </p:sp>
      <p:pic>
        <p:nvPicPr>
          <p:cNvPr id="5" name="Picture 4">
            <a:extLst>
              <a:ext uri="{FF2B5EF4-FFF2-40B4-BE49-F238E27FC236}">
                <a16:creationId xmlns:a16="http://schemas.microsoft.com/office/drawing/2014/main" id="{F9CCF599-7DFB-D370-237E-7CC0430E496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142240" y="1280079"/>
            <a:ext cx="11563705" cy="5422818"/>
          </a:xfrm>
          <a:prstGeom prst="rect">
            <a:avLst/>
          </a:prstGeom>
        </p:spPr>
      </p:pic>
      <p:sp>
        <p:nvSpPr>
          <p:cNvPr id="4" name="Slide Number Placeholder 3">
            <a:extLst>
              <a:ext uri="{FF2B5EF4-FFF2-40B4-BE49-F238E27FC236}">
                <a16:creationId xmlns:a16="http://schemas.microsoft.com/office/drawing/2014/main" id="{E8E40520-ED42-6D64-817B-E7C2C5B101EB}"/>
              </a:ext>
            </a:extLst>
          </p:cNvPr>
          <p:cNvSpPr>
            <a:spLocks noGrp="1"/>
          </p:cNvSpPr>
          <p:nvPr>
            <p:ph type="sldNum" sz="quarter" idx="12"/>
          </p:nvPr>
        </p:nvSpPr>
        <p:spPr/>
        <p:txBody>
          <a:bodyPr/>
          <a:lstStyle/>
          <a:p>
            <a:pPr algn="ctr"/>
            <a:fld id="{D79E6812-DF0E-4B88-AFAA-EAC7168F54C0}" type="slidenum">
              <a:rPr lang="en-US" smtClean="0"/>
              <a:pPr algn="ctr"/>
              <a:t>11</a:t>
            </a:fld>
            <a:endParaRPr lang="en-US"/>
          </a:p>
        </p:txBody>
      </p:sp>
    </p:spTree>
    <p:extLst>
      <p:ext uri="{BB962C8B-B14F-4D97-AF65-F5344CB8AC3E}">
        <p14:creationId xmlns:p14="http://schemas.microsoft.com/office/powerpoint/2010/main" val="226582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nversation&#10;&#10;Description automatically generated">
            <a:extLst>
              <a:ext uri="{FF2B5EF4-FFF2-40B4-BE49-F238E27FC236}">
                <a16:creationId xmlns:a16="http://schemas.microsoft.com/office/drawing/2014/main" id="{801C3E5E-C733-BE74-B586-D8697FE34790}"/>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618831" y="1437105"/>
            <a:ext cx="10954338" cy="5199303"/>
          </a:xfrm>
          <a:prstGeom prst="rect">
            <a:avLst/>
          </a:prstGeom>
        </p:spPr>
      </p:pic>
      <p:sp>
        <p:nvSpPr>
          <p:cNvPr id="7" name="Title 1">
            <a:extLst>
              <a:ext uri="{FF2B5EF4-FFF2-40B4-BE49-F238E27FC236}">
                <a16:creationId xmlns:a16="http://schemas.microsoft.com/office/drawing/2014/main" id="{4188BDA1-015E-CB2F-0B97-DF05E32F8637}"/>
              </a:ext>
            </a:extLst>
          </p:cNvPr>
          <p:cNvSpPr>
            <a:spLocks noGrp="1"/>
          </p:cNvSpPr>
          <p:nvPr>
            <p:ph type="title"/>
          </p:nvPr>
        </p:nvSpPr>
        <p:spPr>
          <a:xfrm>
            <a:off x="749739" y="349411"/>
            <a:ext cx="5599751" cy="1289937"/>
          </a:xfrm>
        </p:spPr>
        <p:txBody>
          <a:bodyPr>
            <a:normAutofit/>
          </a:bodyPr>
          <a:lstStyle/>
          <a:p>
            <a:r>
              <a:rPr lang="en-US" dirty="0"/>
              <a:t>Illustration</a:t>
            </a:r>
          </a:p>
        </p:txBody>
      </p:sp>
      <p:sp>
        <p:nvSpPr>
          <p:cNvPr id="3" name="Slide Number Placeholder 2">
            <a:extLst>
              <a:ext uri="{FF2B5EF4-FFF2-40B4-BE49-F238E27FC236}">
                <a16:creationId xmlns:a16="http://schemas.microsoft.com/office/drawing/2014/main" id="{2AAE7127-507F-40A0-AF16-0AF6F96A51B6}"/>
              </a:ext>
            </a:extLst>
          </p:cNvPr>
          <p:cNvSpPr>
            <a:spLocks noGrp="1"/>
          </p:cNvSpPr>
          <p:nvPr>
            <p:ph type="sldNum" sz="quarter" idx="12"/>
          </p:nvPr>
        </p:nvSpPr>
        <p:spPr/>
        <p:txBody>
          <a:bodyPr/>
          <a:lstStyle/>
          <a:p>
            <a:pPr algn="ctr"/>
            <a:fld id="{D79E6812-DF0E-4B88-AFAA-EAC7168F54C0}" type="slidenum">
              <a:rPr lang="en-US" smtClean="0"/>
              <a:pPr algn="ctr"/>
              <a:t>12</a:t>
            </a:fld>
            <a:endParaRPr lang="en-US"/>
          </a:p>
        </p:txBody>
      </p:sp>
    </p:spTree>
    <p:extLst>
      <p:ext uri="{BB962C8B-B14F-4D97-AF65-F5344CB8AC3E}">
        <p14:creationId xmlns:p14="http://schemas.microsoft.com/office/powerpoint/2010/main" val="91861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283D71-54E9-5248-B0E7-9EF178FDB3B0}"/>
              </a:ext>
            </a:extLst>
          </p:cNvPr>
          <p:cNvSpPr txBox="1"/>
          <p:nvPr/>
        </p:nvSpPr>
        <p:spPr>
          <a:xfrm>
            <a:off x="688258" y="1118846"/>
            <a:ext cx="10578854"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a:cs typeface="Segoe UI"/>
              </a:rPr>
              <a:t>1) </a:t>
            </a:r>
            <a:r>
              <a:rPr lang="en-US" sz="2400" b="1" dirty="0">
                <a:latin typeface="Times New Roman"/>
                <a:cs typeface="Segoe UI"/>
              </a:rPr>
              <a:t>Data Preparation and Feature Analysis: </a:t>
            </a:r>
            <a:r>
              <a:rPr lang="en-US" sz="2000" dirty="0">
                <a:latin typeface="Times New Roman"/>
                <a:cs typeface="Segoe UI"/>
              </a:rPr>
              <a:t>Collect a diverse dataset containing both fluent and disfluent speech recordings. </a:t>
            </a:r>
            <a:endParaRPr lang="en-US" sz="2000" dirty="0"/>
          </a:p>
          <a:p>
            <a:pPr algn="just"/>
            <a:r>
              <a:rPr lang="en-US" sz="2400" dirty="0">
                <a:latin typeface="Times New Roman"/>
                <a:cs typeface="Segoe UI"/>
              </a:rPr>
              <a:t>2) </a:t>
            </a:r>
            <a:r>
              <a:rPr lang="en-US" sz="2400" b="1" dirty="0">
                <a:latin typeface="Times New Roman"/>
                <a:cs typeface="Segoe UI"/>
              </a:rPr>
              <a:t>Training the Model</a:t>
            </a:r>
            <a:r>
              <a:rPr lang="en-GB" sz="2400" b="1" dirty="0">
                <a:latin typeface="Times New Roman"/>
                <a:cs typeface="Times New Roman"/>
              </a:rPr>
              <a:t>:</a:t>
            </a:r>
            <a:r>
              <a:rPr lang="en-GB" sz="2800" dirty="0">
                <a:latin typeface="Times New Roman"/>
                <a:cs typeface="Times New Roman"/>
              </a:rPr>
              <a:t> </a:t>
            </a:r>
            <a:r>
              <a:rPr lang="en-US" sz="2000" kern="0" dirty="0">
                <a:effectLst/>
                <a:latin typeface="Times New Roman" panose="02020603050405020304" pitchFamily="18" charset="0"/>
                <a:ea typeface="Times New Roman" panose="02020603050405020304" pitchFamily="18" charset="0"/>
              </a:rPr>
              <a:t>Design and train the CNN model to identify disfluencies based on features.</a:t>
            </a:r>
            <a:endParaRPr lang="en-GB" sz="2800" dirty="0"/>
          </a:p>
          <a:p>
            <a:pPr algn="just"/>
            <a:r>
              <a:rPr lang="en-US" sz="2400" dirty="0">
                <a:latin typeface="Times New Roman"/>
                <a:cs typeface="Segoe UI"/>
              </a:rPr>
              <a:t>3) </a:t>
            </a:r>
            <a:r>
              <a:rPr lang="en-US" sz="2400" b="1" dirty="0">
                <a:latin typeface="Times New Roman"/>
                <a:cs typeface="Segoe UI"/>
              </a:rPr>
              <a:t>Disfluency Detection: </a:t>
            </a:r>
            <a:r>
              <a:rPr lang="en-US" sz="2000" dirty="0">
                <a:latin typeface="Times New Roman"/>
                <a:cs typeface="Segoe UI"/>
              </a:rPr>
              <a:t>Implement the trained CNN model to effectively identify disfluencies within speech segments. </a:t>
            </a:r>
            <a:endParaRPr lang="en-US" sz="2800" dirty="0">
              <a:latin typeface="Times New Roman"/>
              <a:cs typeface="Segoe UI"/>
            </a:endParaRPr>
          </a:p>
          <a:p>
            <a:pPr algn="just"/>
            <a:r>
              <a:rPr lang="en-US" sz="2400" dirty="0">
                <a:latin typeface="Times New Roman"/>
                <a:cs typeface="Segoe UI"/>
              </a:rPr>
              <a:t>4) </a:t>
            </a:r>
            <a:r>
              <a:rPr lang="en-US" sz="2400" b="1" dirty="0">
                <a:latin typeface="Times New Roman"/>
                <a:cs typeface="Segoe UI"/>
              </a:rPr>
              <a:t>Inclusion of Pauses:</a:t>
            </a:r>
            <a:r>
              <a:rPr lang="en-US" sz="2400" dirty="0">
                <a:latin typeface="Times New Roman"/>
                <a:cs typeface="Segoe UI"/>
              </a:rPr>
              <a:t> </a:t>
            </a:r>
            <a:r>
              <a:rPr lang="en-US" sz="2000" dirty="0">
                <a:latin typeface="Times New Roman"/>
                <a:cs typeface="Segoe UI"/>
              </a:rPr>
              <a:t>Insert pauses between speech segments based on the predicted disfluency locations and speaker's speaking rate</a:t>
            </a:r>
            <a:r>
              <a:rPr lang="en-GB" sz="2000" dirty="0">
                <a:latin typeface="Times New Roman"/>
                <a:cs typeface="Times New Roman"/>
              </a:rPr>
              <a:t>.</a:t>
            </a:r>
            <a:endParaRPr lang="en-GB" sz="2000" dirty="0"/>
          </a:p>
          <a:p>
            <a:pPr algn="just"/>
            <a:r>
              <a:rPr lang="en-US" sz="2400" dirty="0">
                <a:latin typeface="Times New Roman"/>
                <a:cs typeface="Times New Roman"/>
              </a:rPr>
              <a:t>5) </a:t>
            </a:r>
            <a:r>
              <a:rPr lang="en-US" sz="2400" b="1" dirty="0">
                <a:latin typeface="Times New Roman"/>
                <a:cs typeface="Times New Roman"/>
              </a:rPr>
              <a:t>Disfluency Elimination:</a:t>
            </a:r>
            <a:r>
              <a:rPr lang="en-US" sz="2000" dirty="0">
                <a:latin typeface="Times New Roman"/>
                <a:cs typeface="Segoe UI"/>
              </a:rPr>
              <a:t> Removes the identified disfluencies using techniques like interpolation, noise reduction, or dynamic time warping.</a:t>
            </a:r>
            <a:endParaRPr lang="en-GB" sz="2000" dirty="0">
              <a:latin typeface="Times New Roman"/>
              <a:cs typeface="Segoe UI"/>
            </a:endParaRPr>
          </a:p>
          <a:p>
            <a:pPr algn="just"/>
            <a:r>
              <a:rPr lang="en-US" sz="2400" dirty="0">
                <a:latin typeface="Times New Roman"/>
                <a:cs typeface="Times New Roman"/>
              </a:rPr>
              <a:t>6) </a:t>
            </a:r>
            <a:r>
              <a:rPr lang="en-US" sz="2400" b="1" dirty="0">
                <a:latin typeface="Times New Roman"/>
                <a:cs typeface="Times New Roman"/>
              </a:rPr>
              <a:t>Questions Pool Generation:</a:t>
            </a:r>
            <a:r>
              <a:rPr lang="en-GB" sz="2400" dirty="0">
                <a:latin typeface="Times New Roman"/>
                <a:cs typeface="Times New Roman"/>
              </a:rPr>
              <a:t> </a:t>
            </a:r>
            <a:r>
              <a:rPr lang="en-US" sz="2400" dirty="0">
                <a:latin typeface="Times New Roman"/>
                <a:cs typeface="Times New Roman"/>
              </a:rPr>
              <a:t> </a:t>
            </a:r>
            <a:r>
              <a:rPr lang="en-US" sz="2000" dirty="0">
                <a:latin typeface="Times New Roman"/>
                <a:cs typeface="Times New Roman"/>
              </a:rPr>
              <a:t>Generating questions based on the audio content to prompt user reflection or feedback</a:t>
            </a:r>
            <a:endParaRPr lang="en-GB" sz="2400" dirty="0">
              <a:latin typeface="Times New Roman"/>
              <a:cs typeface="Times New Roman"/>
            </a:endParaRPr>
          </a:p>
          <a:p>
            <a:pPr algn="just"/>
            <a:r>
              <a:rPr lang="en-US" sz="2400" dirty="0">
                <a:latin typeface="Times New Roman"/>
                <a:cs typeface="Times New Roman"/>
              </a:rPr>
              <a:t>7) </a:t>
            </a:r>
            <a:r>
              <a:rPr lang="en-US" sz="2400" b="1" dirty="0">
                <a:latin typeface="Times New Roman"/>
                <a:cs typeface="Times New Roman"/>
              </a:rPr>
              <a:t>Speaker’s Performance Analysis:</a:t>
            </a:r>
            <a:r>
              <a:rPr lang="en-US" sz="2400" dirty="0">
                <a:latin typeface="Times New Roman"/>
                <a:cs typeface="Times New Roman"/>
              </a:rPr>
              <a:t> </a:t>
            </a:r>
            <a:r>
              <a:rPr lang="en-US" sz="2000" dirty="0">
                <a:latin typeface="Times New Roman"/>
                <a:cs typeface="Times New Roman"/>
              </a:rPr>
              <a:t>Could analyze speech rate changes to assess the impact of disfluency removal on speaking pace.</a:t>
            </a:r>
            <a:r>
              <a:rPr lang="en-US" sz="2400" dirty="0">
                <a:latin typeface="Times New Roman"/>
                <a:cs typeface="Times New Roman"/>
              </a:rPr>
              <a:t> </a:t>
            </a:r>
            <a:r>
              <a:rPr lang="en-GB" sz="2400" dirty="0">
                <a:latin typeface="Times New Roman"/>
                <a:cs typeface="Times New Roman"/>
              </a:rPr>
              <a:t> </a:t>
            </a:r>
            <a:endParaRPr lang="en-GB" sz="2800" dirty="0">
              <a:latin typeface="Times New Roman"/>
              <a:cs typeface="Times New Roman"/>
            </a:endParaRPr>
          </a:p>
        </p:txBody>
      </p:sp>
      <p:sp>
        <p:nvSpPr>
          <p:cNvPr id="7" name="Title 1">
            <a:extLst>
              <a:ext uri="{FF2B5EF4-FFF2-40B4-BE49-F238E27FC236}">
                <a16:creationId xmlns:a16="http://schemas.microsoft.com/office/drawing/2014/main" id="{B5863950-1B0E-648D-F8B2-B2AA51DB69C9}"/>
              </a:ext>
            </a:extLst>
          </p:cNvPr>
          <p:cNvSpPr>
            <a:spLocks noGrp="1"/>
          </p:cNvSpPr>
          <p:nvPr>
            <p:ph type="title"/>
          </p:nvPr>
        </p:nvSpPr>
        <p:spPr>
          <a:xfrm>
            <a:off x="688258" y="123079"/>
            <a:ext cx="5073445" cy="995767"/>
          </a:xfrm>
        </p:spPr>
        <p:txBody>
          <a:bodyPr>
            <a:normAutofit/>
          </a:bodyPr>
          <a:lstStyle/>
          <a:p>
            <a:r>
              <a:rPr lang="en-US" dirty="0"/>
              <a:t>Modules</a:t>
            </a:r>
          </a:p>
        </p:txBody>
      </p:sp>
      <p:sp>
        <p:nvSpPr>
          <p:cNvPr id="3" name="Slide Number Placeholder 2">
            <a:extLst>
              <a:ext uri="{FF2B5EF4-FFF2-40B4-BE49-F238E27FC236}">
                <a16:creationId xmlns:a16="http://schemas.microsoft.com/office/drawing/2014/main" id="{C37549BD-EAA5-E585-965C-313B0E45018A}"/>
              </a:ext>
            </a:extLst>
          </p:cNvPr>
          <p:cNvSpPr>
            <a:spLocks noGrp="1"/>
          </p:cNvSpPr>
          <p:nvPr>
            <p:ph type="sldNum" sz="quarter" idx="12"/>
          </p:nvPr>
        </p:nvSpPr>
        <p:spPr/>
        <p:txBody>
          <a:bodyPr/>
          <a:lstStyle/>
          <a:p>
            <a:pPr algn="ctr"/>
            <a:fld id="{D79E6812-DF0E-4B88-AFAA-EAC7168F54C0}" type="slidenum">
              <a:rPr lang="en-US" smtClean="0"/>
              <a:pPr algn="ctr"/>
              <a:t>13</a:t>
            </a:fld>
            <a:endParaRPr lang="en-US"/>
          </a:p>
        </p:txBody>
      </p:sp>
    </p:spTree>
    <p:extLst>
      <p:ext uri="{BB962C8B-B14F-4D97-AF65-F5344CB8AC3E}">
        <p14:creationId xmlns:p14="http://schemas.microsoft.com/office/powerpoint/2010/main" val="53443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8098" y="1545866"/>
            <a:ext cx="10999433" cy="4093428"/>
          </a:xfrm>
          <a:prstGeom prst="rect">
            <a:avLst/>
          </a:prstGeom>
        </p:spPr>
        <p:txBody>
          <a:bodyPr wrap="square">
            <a:spAutoFit/>
          </a:bodyPr>
          <a:lstStyle/>
          <a:p>
            <a:pPr fontAlgn="base"/>
            <a:r>
              <a:rPr lang="en-GB" sz="2800" b="1" dirty="0">
                <a:solidFill>
                  <a:srgbClr val="000000"/>
                </a:solidFill>
                <a:latin typeface="+mj-lt"/>
              </a:rPr>
              <a:t>DATA PREPARATION:</a:t>
            </a:r>
            <a:r>
              <a:rPr lang="en-GB" sz="2800" dirty="0">
                <a:solidFill>
                  <a:srgbClr val="000000"/>
                </a:solidFill>
                <a:latin typeface="+mj-lt"/>
              </a:rPr>
              <a:t> </a:t>
            </a:r>
          </a:p>
          <a:p>
            <a:pPr marL="342900" indent="-250825" algn="just" fontAlgn="base">
              <a:buFont typeface="Wingdings" panose="05000000000000000000" pitchFamily="2" charset="2"/>
              <a:buChar char="§"/>
            </a:pPr>
            <a:r>
              <a:rPr lang="en-GB" sz="2400" dirty="0">
                <a:solidFill>
                  <a:srgbClr val="000000"/>
                </a:solidFill>
                <a:latin typeface="Times New Roman" panose="02020603050405020304" pitchFamily="18" charset="0"/>
                <a:cs typeface="Times New Roman" panose="02020603050405020304" pitchFamily="18" charset="0"/>
              </a:rPr>
              <a:t>Collect a diverse set of labelled audio recordings, ensuring a balanced representation  of fluent and disfluent speech. </a:t>
            </a:r>
          </a:p>
          <a:p>
            <a:pPr marL="342900" indent="-250825" algn="just" fontAlgn="base">
              <a:buFont typeface="Wingdings" panose="05000000000000000000" pitchFamily="2" charset="2"/>
              <a:buChar char="§"/>
            </a:pPr>
            <a:r>
              <a:rPr lang="en-GB" sz="2400" dirty="0">
                <a:solidFill>
                  <a:srgbClr val="000000"/>
                </a:solidFill>
                <a:latin typeface="Times New Roman" panose="02020603050405020304" pitchFamily="18" charset="0"/>
                <a:cs typeface="Times New Roman" panose="02020603050405020304" pitchFamily="18" charset="0"/>
              </a:rPr>
              <a:t>Organize the data into appropriate categories for training and testing purposes. </a:t>
            </a:r>
          </a:p>
          <a:p>
            <a:pPr algn="just" fontAlgn="base"/>
            <a:endParaRPr lang="en-GB" sz="2000" b="1" dirty="0">
              <a:solidFill>
                <a:srgbClr val="000000"/>
              </a:solidFill>
              <a:latin typeface="+mj-lt"/>
            </a:endParaRPr>
          </a:p>
          <a:p>
            <a:pPr marL="630238" indent="-285750" fontAlgn="base"/>
            <a:r>
              <a:rPr lang="en-GB" sz="2800" b="1" dirty="0">
                <a:solidFill>
                  <a:srgbClr val="000000"/>
                </a:solidFill>
                <a:latin typeface="+mj-lt"/>
              </a:rPr>
              <a:t>Audio Segmentation:</a:t>
            </a:r>
          </a:p>
          <a:p>
            <a:pPr marL="687388" indent="-342900" fontAlgn="base">
              <a:buFont typeface="Wingdings" panose="05000000000000000000" pitchFamily="2" charset="2"/>
              <a:buChar char="§"/>
            </a:pPr>
            <a:r>
              <a:rPr lang="en-GB" sz="2400" dirty="0">
                <a:solidFill>
                  <a:srgbClr val="000000"/>
                </a:solidFill>
                <a:latin typeface="Times New Roman" panose="02020603050405020304" pitchFamily="18" charset="0"/>
              </a:rPr>
              <a:t>Audio Segmentation divides raw audio data into smaller segments or frames..</a:t>
            </a:r>
          </a:p>
          <a:p>
            <a:pPr marL="687388" indent="-342900" fontAlgn="base">
              <a:buFont typeface="Wingdings" panose="05000000000000000000" pitchFamily="2" charset="2"/>
              <a:buChar char="§"/>
            </a:pPr>
            <a:r>
              <a:rPr lang="en-GB" sz="2400" dirty="0">
                <a:solidFill>
                  <a:srgbClr val="000000"/>
                </a:solidFill>
                <a:latin typeface="Times New Roman" panose="02020603050405020304" pitchFamily="18" charset="0"/>
              </a:rPr>
              <a:t>Segments enable feature extraction, capturing acoustic properties.</a:t>
            </a:r>
          </a:p>
          <a:p>
            <a:pPr marL="687388" indent="-342900" fontAlgn="base">
              <a:buFont typeface="Wingdings" panose="05000000000000000000" pitchFamily="2" charset="2"/>
              <a:buChar char="§"/>
            </a:pPr>
            <a:r>
              <a:rPr lang="en-GB" sz="2400" dirty="0">
                <a:solidFill>
                  <a:srgbClr val="000000"/>
                </a:solidFill>
                <a:latin typeface="Times New Roman" panose="02020603050405020304" pitchFamily="18" charset="0"/>
              </a:rPr>
              <a:t>Acoustic properties are essential for identifying filled pauses and disfluencies.</a:t>
            </a:r>
          </a:p>
          <a:p>
            <a:pPr marL="687388" indent="-342900" fontAlgn="base">
              <a:buFont typeface="Wingdings" panose="05000000000000000000" pitchFamily="2" charset="2"/>
              <a:buChar char="§"/>
            </a:pPr>
            <a:r>
              <a:rPr lang="en-GB" sz="2400" dirty="0">
                <a:solidFill>
                  <a:srgbClr val="000000"/>
                </a:solidFill>
                <a:latin typeface="Times New Roman" panose="02020603050405020304" pitchFamily="18" charset="0"/>
              </a:rPr>
              <a:t>Improved detection contributes to better classification outcomes.</a:t>
            </a:r>
          </a:p>
          <a:p>
            <a:pPr fontAlgn="base">
              <a:buFont typeface="Arial" panose="020B0604020202020204" pitchFamily="34" charset="0"/>
              <a:buChar char="•"/>
            </a:pPr>
            <a:endParaRPr lang="en-GB" sz="1600" b="0" i="0" dirty="0">
              <a:solidFill>
                <a:srgbClr val="000000"/>
              </a:solidFill>
              <a:effectLst/>
              <a:latin typeface="Symbol" panose="05050102010706020507" pitchFamily="18" charset="2"/>
            </a:endParaRPr>
          </a:p>
        </p:txBody>
      </p:sp>
      <p:sp>
        <p:nvSpPr>
          <p:cNvPr id="2" name="Title 1">
            <a:extLst>
              <a:ext uri="{FF2B5EF4-FFF2-40B4-BE49-F238E27FC236}">
                <a16:creationId xmlns:a16="http://schemas.microsoft.com/office/drawing/2014/main" id="{798E378B-E982-F40B-9925-611E9C5AC93D}"/>
              </a:ext>
            </a:extLst>
          </p:cNvPr>
          <p:cNvSpPr>
            <a:spLocks noGrp="1"/>
          </p:cNvSpPr>
          <p:nvPr>
            <p:ph type="title"/>
          </p:nvPr>
        </p:nvSpPr>
        <p:spPr>
          <a:xfrm>
            <a:off x="678098" y="243259"/>
            <a:ext cx="5073445" cy="995767"/>
          </a:xfrm>
        </p:spPr>
        <p:txBody>
          <a:bodyPr>
            <a:normAutofit/>
          </a:bodyPr>
          <a:lstStyle/>
          <a:p>
            <a:r>
              <a:rPr lang="en-US" dirty="0"/>
              <a:t>Module - 1</a:t>
            </a:r>
          </a:p>
        </p:txBody>
      </p:sp>
      <p:sp>
        <p:nvSpPr>
          <p:cNvPr id="5" name="Slide Number Placeholder 4">
            <a:extLst>
              <a:ext uri="{FF2B5EF4-FFF2-40B4-BE49-F238E27FC236}">
                <a16:creationId xmlns:a16="http://schemas.microsoft.com/office/drawing/2014/main" id="{C0ADEE2B-DF4A-4234-FB1A-1050799BA77E}"/>
              </a:ext>
            </a:extLst>
          </p:cNvPr>
          <p:cNvSpPr>
            <a:spLocks noGrp="1"/>
          </p:cNvSpPr>
          <p:nvPr>
            <p:ph type="sldNum" sz="quarter" idx="12"/>
          </p:nvPr>
        </p:nvSpPr>
        <p:spPr/>
        <p:txBody>
          <a:bodyPr/>
          <a:lstStyle/>
          <a:p>
            <a:pPr algn="ctr"/>
            <a:fld id="{D79E6812-DF0E-4B88-AFAA-EAC7168F54C0}" type="slidenum">
              <a:rPr lang="en-US" smtClean="0"/>
              <a:pPr algn="ctr"/>
              <a:t>14</a:t>
            </a:fld>
            <a:endParaRPr lang="en-US"/>
          </a:p>
        </p:txBody>
      </p:sp>
    </p:spTree>
    <p:extLst>
      <p:ext uri="{BB962C8B-B14F-4D97-AF65-F5344CB8AC3E}">
        <p14:creationId xmlns:p14="http://schemas.microsoft.com/office/powerpoint/2010/main" val="3094776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A diagram of a process&#10;&#10;Description automatically generated">
            <a:extLst>
              <a:ext uri="{FF2B5EF4-FFF2-40B4-BE49-F238E27FC236}">
                <a16:creationId xmlns:a16="http://schemas.microsoft.com/office/drawing/2014/main" id="{2D0356D1-A463-82F4-78E4-D360BCEB6C40}"/>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1618552" y="1469856"/>
            <a:ext cx="8954896" cy="5165559"/>
          </a:xfrm>
          <a:prstGeom prst="rect">
            <a:avLst/>
          </a:prstGeom>
        </p:spPr>
      </p:pic>
      <p:sp>
        <p:nvSpPr>
          <p:cNvPr id="2" name="Title 1">
            <a:extLst>
              <a:ext uri="{FF2B5EF4-FFF2-40B4-BE49-F238E27FC236}">
                <a16:creationId xmlns:a16="http://schemas.microsoft.com/office/drawing/2014/main" id="{1504A510-5768-DB6B-604E-EFC78565B8B8}"/>
              </a:ext>
            </a:extLst>
          </p:cNvPr>
          <p:cNvSpPr>
            <a:spLocks noGrp="1"/>
          </p:cNvSpPr>
          <p:nvPr>
            <p:ph type="title"/>
          </p:nvPr>
        </p:nvSpPr>
        <p:spPr>
          <a:xfrm>
            <a:off x="772160" y="231810"/>
            <a:ext cx="12080240" cy="995767"/>
          </a:xfrm>
        </p:spPr>
        <p:txBody>
          <a:bodyPr>
            <a:normAutofit/>
          </a:bodyPr>
          <a:lstStyle/>
          <a:p>
            <a:r>
              <a:rPr lang="en-US" sz="4800" dirty="0"/>
              <a:t>Mel-Frequency </a:t>
            </a:r>
            <a:r>
              <a:rPr lang="en-US" sz="4800" dirty="0" err="1"/>
              <a:t>Ceptral</a:t>
            </a:r>
            <a:r>
              <a:rPr lang="en-US" sz="4800" dirty="0"/>
              <a:t> Coefficients (MFCC)</a:t>
            </a:r>
          </a:p>
        </p:txBody>
      </p:sp>
      <p:sp>
        <p:nvSpPr>
          <p:cNvPr id="4" name="Slide Number Placeholder 3">
            <a:extLst>
              <a:ext uri="{FF2B5EF4-FFF2-40B4-BE49-F238E27FC236}">
                <a16:creationId xmlns:a16="http://schemas.microsoft.com/office/drawing/2014/main" id="{8D85C3EB-8902-4192-69DA-BD794D08026B}"/>
              </a:ext>
            </a:extLst>
          </p:cNvPr>
          <p:cNvSpPr>
            <a:spLocks noGrp="1"/>
          </p:cNvSpPr>
          <p:nvPr>
            <p:ph type="sldNum" sz="quarter" idx="12"/>
          </p:nvPr>
        </p:nvSpPr>
        <p:spPr/>
        <p:txBody>
          <a:bodyPr/>
          <a:lstStyle/>
          <a:p>
            <a:pPr algn="ctr"/>
            <a:fld id="{D79E6812-DF0E-4B88-AFAA-EAC7168F54C0}" type="slidenum">
              <a:rPr lang="en-US" smtClean="0"/>
              <a:pPr algn="ctr"/>
              <a:t>15</a:t>
            </a:fld>
            <a:endParaRPr lang="en-US"/>
          </a:p>
        </p:txBody>
      </p:sp>
    </p:spTree>
    <p:extLst>
      <p:ext uri="{BB962C8B-B14F-4D97-AF65-F5344CB8AC3E}">
        <p14:creationId xmlns:p14="http://schemas.microsoft.com/office/powerpoint/2010/main" val="49704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ABDF81-99AC-6932-27FA-D4881446A8C8}"/>
              </a:ext>
            </a:extLst>
          </p:cNvPr>
          <p:cNvSpPr txBox="1"/>
          <p:nvPr/>
        </p:nvSpPr>
        <p:spPr>
          <a:xfrm>
            <a:off x="1979463" y="1094260"/>
            <a:ext cx="11225462"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latin typeface="Times New Roman"/>
                <a:cs typeface="Segoe UI"/>
              </a:rPr>
              <a:t>Input: Audio Signal </a:t>
            </a:r>
            <a:endParaRPr lang="en-US" sz="2200" dirty="0">
              <a:latin typeface="Times New Roman"/>
              <a:cs typeface="Segoe UI"/>
            </a:endParaRPr>
          </a:p>
          <a:p>
            <a:r>
              <a:rPr lang="en-US" sz="2200" b="1" dirty="0">
                <a:latin typeface="Times New Roman"/>
                <a:cs typeface="Segoe UI"/>
              </a:rPr>
              <a:t>Output</a:t>
            </a:r>
            <a:r>
              <a:rPr lang="en-US" sz="2200" dirty="0">
                <a:latin typeface="Times New Roman"/>
                <a:cs typeface="Segoe UI"/>
              </a:rPr>
              <a:t>: MFCC Features  </a:t>
            </a:r>
            <a:r>
              <a:rPr lang="en-GB" sz="2200" dirty="0">
                <a:latin typeface="Times New Roman"/>
                <a:cs typeface="Times New Roman"/>
              </a:rPr>
              <a:t> </a:t>
            </a:r>
            <a:endParaRPr lang="en-US" sz="2200" dirty="0">
              <a:latin typeface="Times New Roman"/>
              <a:cs typeface="Times New Roman"/>
            </a:endParaRPr>
          </a:p>
          <a:p>
            <a:r>
              <a:rPr lang="en-US" sz="2200" b="1" dirty="0">
                <a:latin typeface="Times New Roman"/>
                <a:cs typeface="Segoe UI"/>
              </a:rPr>
              <a:t>Function</a:t>
            </a:r>
            <a:r>
              <a:rPr lang="en-US" sz="2200" dirty="0">
                <a:latin typeface="Times New Roman"/>
                <a:cs typeface="Segoe UI"/>
              </a:rPr>
              <a:t>: </a:t>
            </a:r>
            <a:r>
              <a:rPr lang="en-US" sz="2200" dirty="0" err="1">
                <a:latin typeface="Times New Roman"/>
                <a:cs typeface="Segoe UI"/>
              </a:rPr>
              <a:t>extract_MFCC</a:t>
            </a:r>
            <a:r>
              <a:rPr lang="en-US" sz="2200" dirty="0">
                <a:latin typeface="Times New Roman"/>
                <a:cs typeface="Segoe UI"/>
              </a:rPr>
              <a:t>(</a:t>
            </a:r>
            <a:r>
              <a:rPr lang="en-US" sz="2200" dirty="0" err="1">
                <a:latin typeface="Times New Roman"/>
                <a:cs typeface="Segoe UI"/>
              </a:rPr>
              <a:t>audio_signal</a:t>
            </a:r>
            <a:r>
              <a:rPr lang="en-US" sz="2200" dirty="0">
                <a:latin typeface="Times New Roman"/>
                <a:cs typeface="Segoe UI"/>
              </a:rPr>
              <a:t>, </a:t>
            </a:r>
            <a:r>
              <a:rPr lang="en-US" sz="2200" dirty="0" err="1">
                <a:latin typeface="Times New Roman"/>
                <a:cs typeface="Segoe UI"/>
              </a:rPr>
              <a:t>sample_rate</a:t>
            </a:r>
            <a:r>
              <a:rPr lang="en-US" sz="2200" dirty="0">
                <a:latin typeface="Times New Roman"/>
                <a:cs typeface="Segoe UI"/>
              </a:rPr>
              <a:t>, </a:t>
            </a:r>
            <a:r>
              <a:rPr lang="en-US" sz="2200" dirty="0" err="1">
                <a:latin typeface="Times New Roman"/>
                <a:cs typeface="Segoe UI"/>
              </a:rPr>
              <a:t>frame_length</a:t>
            </a:r>
            <a:r>
              <a:rPr lang="en-US" sz="2200" dirty="0">
                <a:latin typeface="Times New Roman"/>
                <a:cs typeface="Segoe UI"/>
              </a:rPr>
              <a:t>, </a:t>
            </a:r>
            <a:r>
              <a:rPr lang="en-US" sz="2200" dirty="0" err="1">
                <a:latin typeface="Times New Roman"/>
                <a:cs typeface="Segoe UI"/>
              </a:rPr>
              <a:t>frame_step</a:t>
            </a:r>
            <a:r>
              <a:rPr lang="en-US" sz="2200" dirty="0">
                <a:latin typeface="Times New Roman"/>
                <a:cs typeface="Segoe UI"/>
              </a:rPr>
              <a:t>)</a:t>
            </a:r>
            <a:r>
              <a:rPr lang="en-GB" sz="2200" dirty="0">
                <a:latin typeface="Times New Roman"/>
                <a:cs typeface="Times New Roman"/>
              </a:rPr>
              <a:t> </a:t>
            </a:r>
          </a:p>
          <a:p>
            <a:r>
              <a:rPr lang="en-US" sz="2200" b="1" dirty="0">
                <a:latin typeface="Times New Roman"/>
                <a:cs typeface="Times New Roman"/>
              </a:rPr>
              <a:t>Steps:</a:t>
            </a:r>
            <a:endParaRPr lang="en-GB" sz="2200" dirty="0">
              <a:latin typeface="Times New Roman"/>
              <a:cs typeface="Times New Roman"/>
            </a:endParaRPr>
          </a:p>
          <a:p>
            <a:pPr marL="447675">
              <a:buAutoNum type="arabicPeriod"/>
            </a:pPr>
            <a:r>
              <a:rPr lang="en-US" sz="2200" dirty="0">
                <a:latin typeface="Times New Roman"/>
                <a:cs typeface="Times New Roman"/>
              </a:rPr>
              <a:t> Define a pre-emphasis coefficient.</a:t>
            </a:r>
            <a:endParaRPr lang="en-GB" sz="2200" dirty="0">
              <a:latin typeface="Times New Roman"/>
              <a:cs typeface="Times New Roman"/>
            </a:endParaRPr>
          </a:p>
          <a:p>
            <a:pPr marL="447675">
              <a:buAutoNum type="arabicPeriod"/>
            </a:pPr>
            <a:r>
              <a:rPr lang="en-US" sz="2200" dirty="0">
                <a:latin typeface="Times New Roman"/>
                <a:cs typeface="Times New Roman"/>
              </a:rPr>
              <a:t> Apply a filter to the audio signal: </a:t>
            </a:r>
            <a:endParaRPr lang="en-GB" sz="2200" dirty="0">
              <a:latin typeface="Times New Roman"/>
              <a:cs typeface="Times New Roman"/>
            </a:endParaRPr>
          </a:p>
          <a:p>
            <a:pPr marL="447675"/>
            <a:r>
              <a:rPr lang="en-US" sz="2200" dirty="0">
                <a:latin typeface="Times New Roman"/>
                <a:cs typeface="Times New Roman"/>
              </a:rPr>
              <a:t>   </a:t>
            </a:r>
            <a:r>
              <a:rPr lang="en-US" sz="2200" dirty="0" err="1">
                <a:latin typeface="Times New Roman"/>
                <a:cs typeface="Times New Roman"/>
              </a:rPr>
              <a:t>pre_emphasized_signal</a:t>
            </a:r>
            <a:r>
              <a:rPr lang="en-US" sz="2200" dirty="0">
                <a:latin typeface="Times New Roman"/>
                <a:cs typeface="Times New Roman"/>
              </a:rPr>
              <a:t> = </a:t>
            </a:r>
            <a:r>
              <a:rPr lang="en-US" sz="2200" dirty="0" err="1">
                <a:latin typeface="Times New Roman"/>
                <a:cs typeface="Times New Roman"/>
              </a:rPr>
              <a:t>audio_signal</a:t>
            </a:r>
            <a:r>
              <a:rPr lang="en-US" sz="2200" dirty="0">
                <a:latin typeface="Times New Roman"/>
                <a:cs typeface="Times New Roman"/>
              </a:rPr>
              <a:t>[n] + alpha * </a:t>
            </a:r>
            <a:r>
              <a:rPr lang="en-US" sz="2200" dirty="0" err="1">
                <a:latin typeface="Times New Roman"/>
                <a:cs typeface="Times New Roman"/>
              </a:rPr>
              <a:t>audio_signal</a:t>
            </a:r>
            <a:r>
              <a:rPr lang="en-US" sz="2200" dirty="0">
                <a:latin typeface="Times New Roman"/>
                <a:cs typeface="Times New Roman"/>
              </a:rPr>
              <a:t>[n-1]</a:t>
            </a:r>
          </a:p>
          <a:p>
            <a:pPr marL="447675"/>
            <a:r>
              <a:rPr lang="en-US" sz="2200" dirty="0">
                <a:latin typeface="Times New Roman"/>
                <a:cs typeface="Times New Roman"/>
              </a:rPr>
              <a:t>3. Initialize empty list to store frames (frames = [])</a:t>
            </a:r>
            <a:endParaRPr lang="en-GB" sz="2200" dirty="0">
              <a:latin typeface="Times New Roman"/>
              <a:cs typeface="Times New Roman"/>
            </a:endParaRPr>
          </a:p>
          <a:p>
            <a:pPr marL="447675"/>
            <a:r>
              <a:rPr lang="en-US" sz="2200" dirty="0">
                <a:latin typeface="Times New Roman"/>
                <a:cs typeface="Times New Roman"/>
              </a:rPr>
              <a:t>4. frame = </a:t>
            </a:r>
            <a:r>
              <a:rPr lang="en-US" sz="2200" dirty="0" err="1">
                <a:latin typeface="Times New Roman"/>
                <a:cs typeface="Times New Roman"/>
              </a:rPr>
              <a:t>pre_emphasized_signal</a:t>
            </a:r>
            <a:r>
              <a:rPr lang="en-US" sz="2200" dirty="0">
                <a:latin typeface="Times New Roman"/>
                <a:cs typeface="Times New Roman"/>
              </a:rPr>
              <a:t>[frame_size-1]</a:t>
            </a:r>
            <a:endParaRPr lang="en-GB" sz="2200" dirty="0">
              <a:latin typeface="Times New Roman"/>
              <a:cs typeface="Times New Roman"/>
            </a:endParaRPr>
          </a:p>
          <a:p>
            <a:pPr marL="447675"/>
            <a:r>
              <a:rPr lang="en-US" sz="2200" dirty="0">
                <a:latin typeface="Times New Roman"/>
                <a:cs typeface="Times New Roman"/>
              </a:rPr>
              <a:t>5. Loop through each frame in the list:</a:t>
            </a:r>
            <a:endParaRPr lang="en-GB" sz="2200" dirty="0">
              <a:latin typeface="Times New Roman"/>
              <a:cs typeface="Times New Roman"/>
            </a:endParaRPr>
          </a:p>
          <a:p>
            <a:pPr marL="447675"/>
            <a:r>
              <a:rPr lang="en-US" sz="2200" dirty="0">
                <a:latin typeface="Times New Roman"/>
                <a:cs typeface="Times New Roman"/>
              </a:rPr>
              <a:t>  </a:t>
            </a:r>
            <a:r>
              <a:rPr lang="en-US" sz="2200" dirty="0" err="1">
                <a:latin typeface="Times New Roman"/>
                <a:cs typeface="Times New Roman"/>
              </a:rPr>
              <a:t>i</a:t>
            </a:r>
            <a:r>
              <a:rPr lang="en-US" sz="2200" dirty="0">
                <a:latin typeface="Times New Roman"/>
                <a:cs typeface="Times New Roman"/>
              </a:rPr>
              <a:t>. </a:t>
            </a:r>
            <a:r>
              <a:rPr lang="en-US" sz="2200" dirty="0" err="1">
                <a:latin typeface="Times New Roman"/>
                <a:cs typeface="Times New Roman"/>
              </a:rPr>
              <a:t>windowed_frame</a:t>
            </a:r>
            <a:r>
              <a:rPr lang="en-US" sz="2200" dirty="0">
                <a:latin typeface="Times New Roman"/>
                <a:cs typeface="Times New Roman"/>
              </a:rPr>
              <a:t> = frame * </a:t>
            </a:r>
            <a:r>
              <a:rPr lang="en-US" sz="2200" dirty="0" err="1">
                <a:latin typeface="Times New Roman"/>
                <a:cs typeface="Times New Roman"/>
              </a:rPr>
              <a:t>window_function</a:t>
            </a:r>
            <a:r>
              <a:rPr lang="en-US" sz="2200" dirty="0">
                <a:latin typeface="Times New Roman"/>
                <a:cs typeface="Times New Roman"/>
              </a:rPr>
              <a:t>(</a:t>
            </a:r>
            <a:r>
              <a:rPr lang="en-US" sz="2200" dirty="0" err="1">
                <a:latin typeface="Times New Roman"/>
                <a:cs typeface="Times New Roman"/>
              </a:rPr>
              <a:t>len</a:t>
            </a:r>
            <a:r>
              <a:rPr lang="en-US" sz="2200" dirty="0">
                <a:latin typeface="Times New Roman"/>
                <a:cs typeface="Times New Roman"/>
              </a:rPr>
              <a:t>(frame))</a:t>
            </a:r>
            <a:endParaRPr lang="en-GB" sz="2200" dirty="0">
              <a:latin typeface="Times New Roman"/>
              <a:cs typeface="Times New Roman"/>
            </a:endParaRPr>
          </a:p>
          <a:p>
            <a:pPr marL="447675"/>
            <a:r>
              <a:rPr lang="en-US" sz="2200" dirty="0">
                <a:latin typeface="Times New Roman"/>
                <a:cs typeface="Times New Roman"/>
              </a:rPr>
              <a:t>  ii. Compute the magnitude spectrum using DFT:</a:t>
            </a:r>
            <a:endParaRPr lang="en-GB" sz="2200" dirty="0">
              <a:latin typeface="Times New Roman"/>
              <a:cs typeface="Times New Roman"/>
            </a:endParaRPr>
          </a:p>
          <a:p>
            <a:pPr marL="447675"/>
            <a:r>
              <a:rPr lang="en-US" sz="2200" dirty="0">
                <a:latin typeface="Times New Roman"/>
                <a:cs typeface="Times New Roman"/>
              </a:rPr>
              <a:t>           </a:t>
            </a:r>
            <a:r>
              <a:rPr lang="en-US" sz="2200" dirty="0" err="1">
                <a:latin typeface="Times New Roman"/>
                <a:cs typeface="Times New Roman"/>
              </a:rPr>
              <a:t>magnitude_spectrum</a:t>
            </a:r>
            <a:r>
              <a:rPr lang="en-US" sz="2200" dirty="0">
                <a:latin typeface="Times New Roman"/>
                <a:cs typeface="Times New Roman"/>
              </a:rPr>
              <a:t> = abs(</a:t>
            </a:r>
            <a:r>
              <a:rPr lang="en-US" sz="2200" dirty="0" err="1">
                <a:latin typeface="Times New Roman"/>
                <a:cs typeface="Times New Roman"/>
              </a:rPr>
              <a:t>fft</a:t>
            </a:r>
            <a:r>
              <a:rPr lang="en-US" sz="2200" dirty="0">
                <a:latin typeface="Times New Roman"/>
                <a:cs typeface="Times New Roman"/>
              </a:rPr>
              <a:t>(</a:t>
            </a:r>
            <a:r>
              <a:rPr lang="en-US" sz="2200" dirty="0" err="1">
                <a:latin typeface="Times New Roman"/>
                <a:cs typeface="Times New Roman"/>
              </a:rPr>
              <a:t>windowed_frame</a:t>
            </a:r>
            <a:r>
              <a:rPr lang="en-US" sz="2200" dirty="0">
                <a:latin typeface="Times New Roman"/>
                <a:cs typeface="Times New Roman"/>
              </a:rPr>
              <a:t>))</a:t>
            </a:r>
            <a:endParaRPr lang="en-GB" sz="2200" dirty="0">
              <a:latin typeface="Times New Roman"/>
              <a:cs typeface="Times New Roman"/>
            </a:endParaRPr>
          </a:p>
          <a:p>
            <a:pPr marL="447675"/>
            <a:r>
              <a:rPr lang="en-US" sz="2200" dirty="0">
                <a:latin typeface="Times New Roman"/>
                <a:cs typeface="Times New Roman"/>
              </a:rPr>
              <a:t>  iii. Compute the DCT of the log </a:t>
            </a:r>
            <a:r>
              <a:rPr lang="en-US" sz="2200" dirty="0" err="1">
                <a:latin typeface="Times New Roman"/>
                <a:cs typeface="Times New Roman"/>
              </a:rPr>
              <a:t>mel</a:t>
            </a:r>
            <a:r>
              <a:rPr lang="en-US" sz="2200" dirty="0">
                <a:latin typeface="Times New Roman"/>
                <a:cs typeface="Times New Roman"/>
              </a:rPr>
              <a:t> energies: </a:t>
            </a:r>
            <a:endParaRPr lang="en-GB" sz="2200" dirty="0">
              <a:latin typeface="Times New Roman"/>
              <a:cs typeface="Times New Roman"/>
            </a:endParaRPr>
          </a:p>
          <a:p>
            <a:pPr marL="447675"/>
            <a:r>
              <a:rPr lang="en-US" sz="2200" dirty="0">
                <a:latin typeface="Times New Roman"/>
                <a:cs typeface="Times New Roman"/>
              </a:rPr>
              <a:t>     </a:t>
            </a:r>
            <a:r>
              <a:rPr lang="en-US" sz="2200" dirty="0" err="1">
                <a:latin typeface="Times New Roman"/>
                <a:cs typeface="Times New Roman"/>
              </a:rPr>
              <a:t>mfcc_coefficients</a:t>
            </a:r>
            <a:r>
              <a:rPr lang="en-US" sz="2200" dirty="0">
                <a:latin typeface="Times New Roman"/>
                <a:cs typeface="Times New Roman"/>
              </a:rPr>
              <a:t> = </a:t>
            </a:r>
            <a:r>
              <a:rPr lang="en-US" sz="2200" dirty="0" err="1">
                <a:latin typeface="Times New Roman"/>
                <a:cs typeface="Times New Roman"/>
              </a:rPr>
              <a:t>dct</a:t>
            </a:r>
            <a:r>
              <a:rPr lang="en-US" sz="2200" dirty="0">
                <a:latin typeface="Times New Roman"/>
                <a:cs typeface="Times New Roman"/>
              </a:rPr>
              <a:t>(</a:t>
            </a:r>
            <a:r>
              <a:rPr lang="en-US" sz="2200" dirty="0" err="1">
                <a:latin typeface="Times New Roman"/>
                <a:cs typeface="Times New Roman"/>
              </a:rPr>
              <a:t>log_mel_energies</a:t>
            </a:r>
            <a:r>
              <a:rPr lang="en-US" sz="2200" dirty="0">
                <a:latin typeface="Times New Roman"/>
                <a:cs typeface="Times New Roman"/>
              </a:rPr>
              <a:t>)</a:t>
            </a:r>
            <a:endParaRPr lang="en-GB" sz="2200" dirty="0">
              <a:latin typeface="Times New Roman"/>
              <a:cs typeface="Times New Roman"/>
            </a:endParaRPr>
          </a:p>
          <a:p>
            <a:pPr marL="447675"/>
            <a:r>
              <a:rPr lang="en-US" sz="2200" dirty="0">
                <a:latin typeface="Times New Roman"/>
                <a:cs typeface="Times New Roman"/>
              </a:rPr>
              <a:t>6. End loop.</a:t>
            </a:r>
            <a:endParaRPr lang="en-GB" sz="2200" dirty="0">
              <a:latin typeface="Times New Roman"/>
              <a:cs typeface="Times New Roman"/>
            </a:endParaRPr>
          </a:p>
          <a:p>
            <a:endParaRPr lang="en-GB" sz="1200" dirty="0">
              <a:latin typeface="Times New Roman"/>
              <a:cs typeface="Times New Roman"/>
            </a:endParaRPr>
          </a:p>
        </p:txBody>
      </p:sp>
      <p:sp>
        <p:nvSpPr>
          <p:cNvPr id="2" name="Title 1">
            <a:extLst>
              <a:ext uri="{FF2B5EF4-FFF2-40B4-BE49-F238E27FC236}">
                <a16:creationId xmlns:a16="http://schemas.microsoft.com/office/drawing/2014/main" id="{0FA1D4FB-1B76-9A9D-E4B8-963DE3251B95}"/>
              </a:ext>
            </a:extLst>
          </p:cNvPr>
          <p:cNvSpPr>
            <a:spLocks noGrp="1"/>
          </p:cNvSpPr>
          <p:nvPr>
            <p:ph type="title"/>
          </p:nvPr>
        </p:nvSpPr>
        <p:spPr>
          <a:xfrm>
            <a:off x="1196258" y="123079"/>
            <a:ext cx="10995742" cy="995767"/>
          </a:xfrm>
        </p:spPr>
        <p:txBody>
          <a:bodyPr>
            <a:normAutofit fontScale="90000"/>
          </a:bodyPr>
          <a:lstStyle/>
          <a:p>
            <a:r>
              <a:rPr lang="en-US" dirty="0"/>
              <a:t>Algorithm: MFCC Feature Extraction</a:t>
            </a:r>
          </a:p>
        </p:txBody>
      </p:sp>
      <p:sp>
        <p:nvSpPr>
          <p:cNvPr id="6" name="Slide Number Placeholder 5">
            <a:extLst>
              <a:ext uri="{FF2B5EF4-FFF2-40B4-BE49-F238E27FC236}">
                <a16:creationId xmlns:a16="http://schemas.microsoft.com/office/drawing/2014/main" id="{E658B8CA-CC5E-33C5-0843-DBF7307509CB}"/>
              </a:ext>
            </a:extLst>
          </p:cNvPr>
          <p:cNvSpPr>
            <a:spLocks noGrp="1"/>
          </p:cNvSpPr>
          <p:nvPr>
            <p:ph type="sldNum" sz="quarter" idx="12"/>
          </p:nvPr>
        </p:nvSpPr>
        <p:spPr/>
        <p:txBody>
          <a:bodyPr/>
          <a:lstStyle/>
          <a:p>
            <a:pPr algn="ctr"/>
            <a:fld id="{D79E6812-DF0E-4B88-AFAA-EAC7168F54C0}" type="slidenum">
              <a:rPr lang="en-US" smtClean="0"/>
              <a:pPr algn="ctr"/>
              <a:t>16</a:t>
            </a:fld>
            <a:endParaRPr lang="en-US"/>
          </a:p>
        </p:txBody>
      </p:sp>
    </p:spTree>
    <p:extLst>
      <p:ext uri="{BB962C8B-B14F-4D97-AF65-F5344CB8AC3E}">
        <p14:creationId xmlns:p14="http://schemas.microsoft.com/office/powerpoint/2010/main" val="3609587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C08779-1985-B670-2680-ABF72B43CF71}"/>
              </a:ext>
            </a:extLst>
          </p:cNvPr>
          <p:cNvSpPr txBox="1"/>
          <p:nvPr/>
        </p:nvSpPr>
        <p:spPr>
          <a:xfrm>
            <a:off x="673769" y="1475874"/>
            <a:ext cx="10262936"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85838" indent="-342900" algn="just">
              <a:buFont typeface="Wingdings" panose="05000000000000000000" pitchFamily="2" charset="2"/>
              <a:buChar char="§"/>
            </a:pPr>
            <a:r>
              <a:rPr lang="en-US" sz="2400" dirty="0">
                <a:latin typeface="Times New Roman"/>
                <a:cs typeface="Times New Roman"/>
              </a:rPr>
              <a:t>Disfluency Detection Accuracy</a:t>
            </a:r>
            <a:r>
              <a:rPr lang="en-GB" sz="2400" dirty="0">
                <a:latin typeface="Times New Roman"/>
                <a:cs typeface="Times New Roman"/>
              </a:rPr>
              <a:t> </a:t>
            </a:r>
            <a:endParaRPr lang="en-US" dirty="0"/>
          </a:p>
          <a:p>
            <a:pPr marL="985838" indent="-342900" algn="just">
              <a:buFont typeface="Wingdings" panose="05000000000000000000" pitchFamily="2" charset="2"/>
              <a:buChar char="§"/>
            </a:pPr>
            <a:r>
              <a:rPr lang="en-US" sz="2400" dirty="0">
                <a:latin typeface="Times New Roman"/>
                <a:cs typeface="Times New Roman"/>
              </a:rPr>
              <a:t>Fluency of the generated audio</a:t>
            </a:r>
            <a:r>
              <a:rPr lang="en-GB" sz="2400" dirty="0">
                <a:latin typeface="Times New Roman"/>
                <a:cs typeface="Times New Roman"/>
              </a:rPr>
              <a:t> </a:t>
            </a:r>
          </a:p>
          <a:p>
            <a:pPr marL="985838" indent="-342900" algn="just">
              <a:buFont typeface="Wingdings" panose="05000000000000000000" pitchFamily="2" charset="2"/>
              <a:buChar char="§"/>
            </a:pPr>
            <a:r>
              <a:rPr lang="en-US" sz="2400" dirty="0">
                <a:latin typeface="Times New Roman"/>
                <a:cs typeface="Times New Roman"/>
              </a:rPr>
              <a:t>Overall speech quality improvement</a:t>
            </a:r>
            <a:r>
              <a:rPr lang="en-GB" sz="2400" dirty="0">
                <a:latin typeface="Times New Roman"/>
                <a:cs typeface="Times New Roman"/>
              </a:rPr>
              <a:t> </a:t>
            </a:r>
          </a:p>
          <a:p>
            <a:pPr marL="985838" indent="-342900" algn="just">
              <a:buFont typeface="Wingdings" panose="05000000000000000000" pitchFamily="2" charset="2"/>
              <a:buChar char="§"/>
            </a:pPr>
            <a:r>
              <a:rPr lang="en-US" sz="2400" dirty="0">
                <a:latin typeface="Times New Roman"/>
                <a:cs typeface="Times New Roman"/>
              </a:rPr>
              <a:t>Speaker’s Performance Analysis</a:t>
            </a:r>
            <a:r>
              <a:rPr lang="en-GB" sz="2400" dirty="0">
                <a:latin typeface="Times New Roman"/>
                <a:cs typeface="Times New Roman"/>
              </a:rPr>
              <a:t> </a:t>
            </a:r>
          </a:p>
          <a:p>
            <a:pPr marL="228600" indent="-228600" algn="just">
              <a:buFont typeface="Wingdings"/>
              <a:buChar char="•"/>
            </a:pPr>
            <a:endParaRPr lang="en-GB" sz="2400" dirty="0">
              <a:latin typeface="Times New Roman"/>
              <a:cs typeface="Times New Roman"/>
            </a:endParaRPr>
          </a:p>
          <a:p>
            <a:pPr algn="just"/>
            <a:r>
              <a:rPr lang="en-US" sz="2400" dirty="0">
                <a:latin typeface="Times New Roman"/>
                <a:cs typeface="Times New Roman"/>
              </a:rPr>
              <a:t>1) Pre-emphasis operation: </a:t>
            </a:r>
            <a:r>
              <a:rPr lang="en-US" sz="2400" b="1" dirty="0">
                <a:latin typeface="Times New Roman"/>
                <a:cs typeface="Times New Roman"/>
              </a:rPr>
              <a:t>y(t)=x(t)−α</a:t>
            </a:r>
            <a:r>
              <a:rPr lang="en-US" sz="2400" dirty="0">
                <a:latin typeface="Times New Roman"/>
                <a:ea typeface="Cambria Math"/>
                <a:cs typeface="Times New Roman"/>
              </a:rPr>
              <a:t>⋅</a:t>
            </a:r>
            <a:r>
              <a:rPr lang="en-US" sz="2400" b="1" dirty="0">
                <a:latin typeface="Times New Roman"/>
                <a:cs typeface="Times New Roman"/>
              </a:rPr>
              <a:t>x(t−1) </a:t>
            </a:r>
            <a:r>
              <a:rPr lang="en-US" sz="2400" dirty="0">
                <a:latin typeface="Times New Roman"/>
                <a:cs typeface="Times New Roman"/>
              </a:rPr>
              <a:t>where </a:t>
            </a:r>
            <a:r>
              <a:rPr lang="en-US" sz="2400" b="1" dirty="0">
                <a:latin typeface="Times New Roman"/>
                <a:cs typeface="Times New Roman"/>
              </a:rPr>
              <a:t>x(t) </a:t>
            </a:r>
            <a:r>
              <a:rPr lang="en-US" sz="2400" dirty="0">
                <a:latin typeface="Times New Roman"/>
                <a:cs typeface="Times New Roman"/>
              </a:rPr>
              <a:t>is the input signal, </a:t>
            </a:r>
            <a:r>
              <a:rPr lang="en-US" sz="2400" b="1" dirty="0">
                <a:latin typeface="Times New Roman"/>
                <a:cs typeface="Times New Roman"/>
              </a:rPr>
              <a:t>y(t)</a:t>
            </a:r>
            <a:endParaRPr lang="en-GB" sz="2400" dirty="0">
              <a:latin typeface="Times New Roman"/>
              <a:cs typeface="Times New Roman"/>
            </a:endParaRPr>
          </a:p>
          <a:p>
            <a:pPr algn="just"/>
            <a:r>
              <a:rPr lang="en-US" sz="2400" dirty="0">
                <a:latin typeface="Times New Roman"/>
                <a:cs typeface="Times New Roman"/>
              </a:rPr>
              <a:t>is the output signal, and </a:t>
            </a:r>
            <a:r>
              <a:rPr lang="en-US" sz="2400" b="1" dirty="0">
                <a:latin typeface="Times New Roman"/>
                <a:cs typeface="Times New Roman"/>
              </a:rPr>
              <a:t>α </a:t>
            </a:r>
            <a:r>
              <a:rPr lang="en-US" sz="2400" dirty="0">
                <a:latin typeface="Times New Roman"/>
                <a:cs typeface="Times New Roman"/>
              </a:rPr>
              <a:t>is the pre-emphasis coefficient.</a:t>
            </a:r>
          </a:p>
          <a:p>
            <a:pPr algn="just"/>
            <a:endParaRPr lang="en-GB" sz="2400" dirty="0">
              <a:latin typeface="Times New Roman"/>
              <a:cs typeface="Times New Roman"/>
            </a:endParaRPr>
          </a:p>
          <a:p>
            <a:pPr algn="just"/>
            <a:r>
              <a:rPr lang="en-US" sz="2400" dirty="0">
                <a:latin typeface="Times New Roman"/>
                <a:cs typeface="Times New Roman"/>
              </a:rPr>
              <a:t>2) The DFT formula is: </a:t>
            </a:r>
            <a:r>
              <a:rPr lang="en-US" sz="2400" b="1" dirty="0">
                <a:latin typeface="Times New Roman"/>
                <a:cs typeface="Times New Roman"/>
              </a:rPr>
              <a:t>X(k) = </a:t>
            </a:r>
            <a:r>
              <a:rPr lang="en-US" sz="2400" dirty="0">
                <a:latin typeface="Times New Roman"/>
                <a:ea typeface="Cambria Math"/>
                <a:cs typeface="Times New Roman"/>
              </a:rPr>
              <a:t>∑</a:t>
            </a:r>
            <a:r>
              <a:rPr lang="en-US" sz="2400" baseline="30000" dirty="0">
                <a:latin typeface="Times New Roman"/>
                <a:ea typeface="Cambria Math"/>
                <a:cs typeface="Times New Roman"/>
              </a:rPr>
              <a:t>𝑵–𝟏</a:t>
            </a:r>
            <a:r>
              <a:rPr lang="en-US" sz="2400" dirty="0">
                <a:latin typeface="Times New Roman"/>
                <a:ea typeface="Cambria Math"/>
                <a:cs typeface="Times New Roman"/>
              </a:rPr>
              <a:t> 𝒙(𝒏). 𝒆</a:t>
            </a:r>
            <a:r>
              <a:rPr lang="en-US" sz="2400" baseline="30000" dirty="0">
                <a:latin typeface="Times New Roman"/>
                <a:ea typeface="Cambria Math"/>
                <a:cs typeface="Times New Roman"/>
              </a:rPr>
              <a:t>–𝒋𝟐𝝅𝒌𝒏/𝑵</a:t>
            </a:r>
            <a:r>
              <a:rPr lang="en-US" sz="2400" dirty="0">
                <a:latin typeface="Times New Roman"/>
                <a:ea typeface="Cambria Math"/>
                <a:cs typeface="Times New Roman"/>
              </a:rPr>
              <a:t> </a:t>
            </a:r>
            <a:r>
              <a:rPr lang="en-US" sz="2400" dirty="0">
                <a:latin typeface="Times New Roman"/>
                <a:cs typeface="Times New Roman"/>
              </a:rPr>
              <a:t>where </a:t>
            </a:r>
            <a:r>
              <a:rPr lang="en-US" sz="2400" b="1" dirty="0">
                <a:latin typeface="Times New Roman"/>
                <a:cs typeface="Times New Roman"/>
              </a:rPr>
              <a:t>X(k) </a:t>
            </a:r>
            <a:r>
              <a:rPr lang="en-US" sz="2400" dirty="0">
                <a:latin typeface="Times New Roman"/>
                <a:cs typeface="Times New Roman"/>
              </a:rPr>
              <a:t>is the DFT coefficient at frequency bin k, </a:t>
            </a:r>
            <a:r>
              <a:rPr lang="en-US" sz="2400" b="1" dirty="0">
                <a:latin typeface="Times New Roman"/>
                <a:cs typeface="Times New Roman"/>
              </a:rPr>
              <a:t>x(n) </a:t>
            </a:r>
            <a:r>
              <a:rPr lang="en-US" sz="2400" dirty="0">
                <a:latin typeface="Times New Roman"/>
                <a:cs typeface="Times New Roman"/>
              </a:rPr>
              <a:t>is the input signal, and </a:t>
            </a:r>
            <a:r>
              <a:rPr lang="en-US" sz="2400" b="1" dirty="0">
                <a:latin typeface="Times New Roman"/>
                <a:cs typeface="Times New Roman"/>
              </a:rPr>
              <a:t>N </a:t>
            </a:r>
            <a:r>
              <a:rPr lang="en-US" sz="2400" dirty="0">
                <a:latin typeface="Times New Roman"/>
                <a:cs typeface="Times New Roman"/>
              </a:rPr>
              <a:t>is the frame length.</a:t>
            </a:r>
            <a:endParaRPr lang="en-GB" sz="2400" dirty="0">
              <a:latin typeface="Times New Roman"/>
              <a:cs typeface="Times New Roman"/>
            </a:endParaRPr>
          </a:p>
          <a:p>
            <a:endParaRPr lang="en-GB" sz="1400" dirty="0">
              <a:latin typeface="Times New Roman"/>
              <a:cs typeface="Times New Roman"/>
            </a:endParaRPr>
          </a:p>
          <a:p>
            <a:endParaRPr lang="en-GB" dirty="0">
              <a:latin typeface="Times New Roman"/>
              <a:cs typeface="Times New Roman"/>
            </a:endParaRPr>
          </a:p>
          <a:p>
            <a:endParaRPr lang="en-GB" sz="1400" dirty="0">
              <a:latin typeface="Times New Roman"/>
              <a:cs typeface="Times New Roman"/>
            </a:endParaRPr>
          </a:p>
          <a:p>
            <a:endParaRPr lang="en-GB" sz="1400" dirty="0">
              <a:latin typeface="Times New Roman"/>
              <a:cs typeface="Times New Roman"/>
            </a:endParaRPr>
          </a:p>
        </p:txBody>
      </p:sp>
      <p:sp>
        <p:nvSpPr>
          <p:cNvPr id="2" name="Title 1">
            <a:extLst>
              <a:ext uri="{FF2B5EF4-FFF2-40B4-BE49-F238E27FC236}">
                <a16:creationId xmlns:a16="http://schemas.microsoft.com/office/drawing/2014/main" id="{ABCE79A1-9D97-AE91-F90A-D2CF66D99F03}"/>
              </a:ext>
            </a:extLst>
          </p:cNvPr>
          <p:cNvSpPr>
            <a:spLocks noGrp="1"/>
          </p:cNvSpPr>
          <p:nvPr>
            <p:ph type="title"/>
          </p:nvPr>
        </p:nvSpPr>
        <p:spPr>
          <a:xfrm>
            <a:off x="673769" y="305959"/>
            <a:ext cx="6078302" cy="995767"/>
          </a:xfrm>
        </p:spPr>
        <p:txBody>
          <a:bodyPr>
            <a:normAutofit/>
          </a:bodyPr>
          <a:lstStyle/>
          <a:p>
            <a:r>
              <a:rPr lang="en-US" dirty="0"/>
              <a:t>Evaluation Metrics</a:t>
            </a:r>
          </a:p>
        </p:txBody>
      </p:sp>
      <p:sp>
        <p:nvSpPr>
          <p:cNvPr id="5" name="Slide Number Placeholder 4">
            <a:extLst>
              <a:ext uri="{FF2B5EF4-FFF2-40B4-BE49-F238E27FC236}">
                <a16:creationId xmlns:a16="http://schemas.microsoft.com/office/drawing/2014/main" id="{17825719-D992-E141-F3E4-FC5CEE5F0596}"/>
              </a:ext>
            </a:extLst>
          </p:cNvPr>
          <p:cNvSpPr>
            <a:spLocks noGrp="1"/>
          </p:cNvSpPr>
          <p:nvPr>
            <p:ph type="sldNum" sz="quarter" idx="12"/>
          </p:nvPr>
        </p:nvSpPr>
        <p:spPr/>
        <p:txBody>
          <a:bodyPr/>
          <a:lstStyle/>
          <a:p>
            <a:pPr algn="ctr"/>
            <a:fld id="{D79E6812-DF0E-4B88-AFAA-EAC7168F54C0}" type="slidenum">
              <a:rPr lang="en-US" smtClean="0"/>
              <a:pPr algn="ctr"/>
              <a:t>17</a:t>
            </a:fld>
            <a:endParaRPr lang="en-US"/>
          </a:p>
        </p:txBody>
      </p:sp>
    </p:spTree>
    <p:extLst>
      <p:ext uri="{BB962C8B-B14F-4D97-AF65-F5344CB8AC3E}">
        <p14:creationId xmlns:p14="http://schemas.microsoft.com/office/powerpoint/2010/main" val="3479617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1CE617-9A0C-D8CE-0D10-808ADF7188F3}"/>
              </a:ext>
            </a:extLst>
          </p:cNvPr>
          <p:cNvSpPr txBox="1"/>
          <p:nvPr/>
        </p:nvSpPr>
        <p:spPr>
          <a:xfrm>
            <a:off x="495635" y="1158815"/>
            <a:ext cx="10934365"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mj-lt"/>
              <a:buAutoNum type="arabicParenR"/>
            </a:pPr>
            <a:r>
              <a:rPr lang="en-US" dirty="0">
                <a:latin typeface="Times New Roman"/>
                <a:ea typeface="+mn-lt"/>
                <a:cs typeface="+mn-lt"/>
              </a:rPr>
              <a:t>1. T. </a:t>
            </a:r>
            <a:r>
              <a:rPr lang="en-US" dirty="0" err="1">
                <a:latin typeface="Times New Roman"/>
                <a:ea typeface="+mn-lt"/>
                <a:cs typeface="+mn-lt"/>
              </a:rPr>
              <a:t>Kourkounakis</a:t>
            </a:r>
            <a:r>
              <a:rPr lang="en-US" dirty="0">
                <a:latin typeface="Times New Roman"/>
                <a:ea typeface="+mn-lt"/>
                <a:cs typeface="+mn-lt"/>
              </a:rPr>
              <a:t>, A. </a:t>
            </a:r>
            <a:r>
              <a:rPr lang="en-US" dirty="0" err="1">
                <a:latin typeface="Times New Roman"/>
                <a:ea typeface="+mn-lt"/>
                <a:cs typeface="+mn-lt"/>
              </a:rPr>
              <a:t>Hajavi</a:t>
            </a:r>
            <a:r>
              <a:rPr lang="en-US" dirty="0">
                <a:latin typeface="Times New Roman"/>
                <a:ea typeface="+mn-lt"/>
                <a:cs typeface="+mn-lt"/>
              </a:rPr>
              <a:t> and A. Etemad, "</a:t>
            </a:r>
            <a:r>
              <a:rPr lang="en-US" dirty="0" err="1">
                <a:latin typeface="Times New Roman"/>
                <a:ea typeface="+mn-lt"/>
                <a:cs typeface="+mn-lt"/>
              </a:rPr>
              <a:t>FluentNet</a:t>
            </a:r>
            <a:r>
              <a:rPr lang="en-US" dirty="0">
                <a:latin typeface="Times New Roman"/>
                <a:ea typeface="+mn-lt"/>
                <a:cs typeface="+mn-lt"/>
              </a:rPr>
              <a:t>: End-to-End Detection of Stuttered Speech Disfluencies With Deep Learning," in IEEE/ACM Transactions on Audio, Speech, and Language Processing, vol. 29, pp. 2986-2999, 2021, </a:t>
            </a:r>
            <a:r>
              <a:rPr lang="en-US" dirty="0" err="1">
                <a:latin typeface="Times New Roman"/>
                <a:ea typeface="+mn-lt"/>
                <a:cs typeface="+mn-lt"/>
              </a:rPr>
              <a:t>doi</a:t>
            </a:r>
            <a:r>
              <a:rPr lang="en-US" dirty="0">
                <a:latin typeface="Times New Roman"/>
                <a:ea typeface="+mn-lt"/>
                <a:cs typeface="+mn-lt"/>
              </a:rPr>
              <a:t>: 10.1109/TASLP.2021.3110146. </a:t>
            </a:r>
            <a:endParaRPr lang="en-US" dirty="0">
              <a:latin typeface="Times New Roman"/>
              <a:cs typeface="Times New Roman"/>
            </a:endParaRPr>
          </a:p>
          <a:p>
            <a:pPr marL="342900" indent="-342900">
              <a:buFont typeface="+mj-lt"/>
              <a:buAutoNum type="arabicParenR"/>
            </a:pPr>
            <a:endParaRPr lang="en-US" dirty="0">
              <a:latin typeface="Times New Roman"/>
              <a:cs typeface="Times New Roman"/>
            </a:endParaRPr>
          </a:p>
          <a:p>
            <a:pPr marL="342900" indent="-342900">
              <a:buFont typeface="+mj-lt"/>
              <a:buAutoNum type="arabicParenR"/>
            </a:pPr>
            <a:r>
              <a:rPr lang="en-US" dirty="0">
                <a:latin typeface="Times New Roman"/>
                <a:ea typeface="+mn-lt"/>
                <a:cs typeface="+mn-lt"/>
              </a:rPr>
              <a:t>2. O. Abdel-Hamid, A. -r. Mohamed, H. Jiang, L. Deng, G. Penn and D. Yu, "Convolutional Neural Networks for Speech Recognition," in IEEE Transactions on Audio, Speech, and Language Processing, vol. 22, no. 10, pp. 1533-1545, Oct. 2014, </a:t>
            </a:r>
            <a:r>
              <a:rPr lang="en-US" dirty="0" err="1">
                <a:latin typeface="Times New Roman"/>
                <a:ea typeface="+mn-lt"/>
                <a:cs typeface="+mn-lt"/>
              </a:rPr>
              <a:t>doi</a:t>
            </a:r>
            <a:r>
              <a:rPr lang="en-US" dirty="0">
                <a:latin typeface="Times New Roman"/>
                <a:ea typeface="+mn-lt"/>
                <a:cs typeface="+mn-lt"/>
              </a:rPr>
              <a:t>: 10.1109/TASLP.2014.2339736. </a:t>
            </a:r>
            <a:endParaRPr lang="en-US" dirty="0">
              <a:latin typeface="Times New Roman"/>
              <a:cs typeface="Times New Roman"/>
            </a:endParaRPr>
          </a:p>
          <a:p>
            <a:pPr marL="342900" indent="-342900">
              <a:buFont typeface="+mj-lt"/>
              <a:buAutoNum type="arabicParenR"/>
            </a:pPr>
            <a:endParaRPr lang="en-US" dirty="0">
              <a:latin typeface="Times New Roman"/>
              <a:cs typeface="Times New Roman"/>
            </a:endParaRPr>
          </a:p>
          <a:p>
            <a:pPr marL="342900" indent="-342900">
              <a:buFont typeface="+mj-lt"/>
              <a:buAutoNum type="arabicParenR"/>
            </a:pPr>
            <a:r>
              <a:rPr lang="en-US" dirty="0">
                <a:latin typeface="Times New Roman"/>
                <a:ea typeface="+mn-lt"/>
                <a:cs typeface="+mn-lt"/>
              </a:rPr>
              <a:t>3. M. P. V. </a:t>
            </a:r>
            <a:r>
              <a:rPr lang="en-US" dirty="0" err="1">
                <a:latin typeface="Times New Roman"/>
                <a:ea typeface="+mn-lt"/>
                <a:cs typeface="+mn-lt"/>
              </a:rPr>
              <a:t>Shifas</a:t>
            </a:r>
            <a:r>
              <a:rPr lang="en-US" dirty="0">
                <a:latin typeface="Times New Roman"/>
                <a:ea typeface="+mn-lt"/>
                <a:cs typeface="+mn-lt"/>
              </a:rPr>
              <a:t>, C. </a:t>
            </a:r>
            <a:r>
              <a:rPr lang="en-US" dirty="0" err="1">
                <a:latin typeface="Times New Roman"/>
                <a:ea typeface="+mn-lt"/>
                <a:cs typeface="+mn-lt"/>
              </a:rPr>
              <a:t>Zorilă</a:t>
            </a:r>
            <a:r>
              <a:rPr lang="en-US" dirty="0">
                <a:latin typeface="Times New Roman"/>
                <a:ea typeface="+mn-lt"/>
                <a:cs typeface="+mn-lt"/>
              </a:rPr>
              <a:t> and Y. Stylianou, "End-to-End Neural Based Modification of Noisy Speech for Speech-in-Noise Intelligibility Improvement," in IEEE/ACM Transactions on Audio, Speech, and Language Processing, vol. 30, pp. 162-173, 2022, </a:t>
            </a:r>
            <a:r>
              <a:rPr lang="en-US" dirty="0" err="1">
                <a:latin typeface="Times New Roman"/>
                <a:ea typeface="+mn-lt"/>
                <a:cs typeface="+mn-lt"/>
              </a:rPr>
              <a:t>doi</a:t>
            </a:r>
            <a:r>
              <a:rPr lang="en-US" dirty="0">
                <a:latin typeface="Times New Roman"/>
                <a:ea typeface="+mn-lt"/>
                <a:cs typeface="+mn-lt"/>
              </a:rPr>
              <a:t>: 10.1109/TASLP.2021.3126947. . </a:t>
            </a:r>
            <a:endParaRPr lang="en-US" dirty="0">
              <a:latin typeface="Times New Roman"/>
              <a:cs typeface="Times New Roman"/>
            </a:endParaRPr>
          </a:p>
          <a:p>
            <a:pPr marL="342900" indent="-342900">
              <a:buFont typeface="+mj-lt"/>
              <a:buAutoNum type="arabicParenR"/>
            </a:pPr>
            <a:endParaRPr lang="en-US" dirty="0">
              <a:latin typeface="Times New Roman"/>
              <a:cs typeface="Times New Roman"/>
            </a:endParaRPr>
          </a:p>
          <a:p>
            <a:pPr marL="342900" indent="-342900">
              <a:buFont typeface="+mj-lt"/>
              <a:buAutoNum type="arabicParenR"/>
            </a:pPr>
            <a:r>
              <a:rPr lang="en-US" dirty="0">
                <a:latin typeface="Times New Roman"/>
                <a:ea typeface="+mn-lt"/>
                <a:cs typeface="+mn-lt"/>
              </a:rPr>
              <a:t>4. S. Yildirim and S. Narayanan, "Automatic Detection of Disfluency Boundaries in Spontaneous Speech of Children Using Audio–Visual Information," in IEEE Transactions on Audio, Speech, and Language Processing, vol. 17, no. 1, pp. 2-12, Jan. 2009, </a:t>
            </a:r>
            <a:r>
              <a:rPr lang="en-US" dirty="0" err="1">
                <a:latin typeface="Times New Roman"/>
                <a:ea typeface="+mn-lt"/>
                <a:cs typeface="+mn-lt"/>
              </a:rPr>
              <a:t>doi</a:t>
            </a:r>
            <a:r>
              <a:rPr lang="en-US" dirty="0">
                <a:latin typeface="Times New Roman"/>
                <a:ea typeface="+mn-lt"/>
                <a:cs typeface="+mn-lt"/>
              </a:rPr>
              <a:t>: 10.1109/TASL.2008.2006728. </a:t>
            </a:r>
            <a:endParaRPr lang="en-US" dirty="0">
              <a:latin typeface="Times New Roman"/>
              <a:cs typeface="Times New Roman"/>
            </a:endParaRPr>
          </a:p>
          <a:p>
            <a:pPr marL="342900" indent="-342900">
              <a:buFont typeface="+mj-lt"/>
              <a:buAutoNum type="arabicParenR"/>
            </a:pPr>
            <a:endParaRPr lang="en-US" dirty="0">
              <a:latin typeface="Times New Roman"/>
              <a:cs typeface="Times New Roman"/>
            </a:endParaRPr>
          </a:p>
          <a:p>
            <a:pPr marL="342900" indent="-342900">
              <a:buFont typeface="+mj-lt"/>
              <a:buAutoNum type="arabicParenR"/>
            </a:pPr>
            <a:r>
              <a:rPr lang="en-US" dirty="0">
                <a:latin typeface="Times New Roman"/>
                <a:ea typeface="+mn-lt"/>
                <a:cs typeface="+mn-lt"/>
              </a:rPr>
              <a:t>5. Y. Prabhu and N. Seliya, "A CNN-Based Automated Stuttering Identification System," 2022 21st IEEE International Conference on Machine Learning and Applications (ICMLA), Nassau, Bahamas, 2022, pp. 1601-1605, </a:t>
            </a:r>
            <a:r>
              <a:rPr lang="en-US" dirty="0" err="1">
                <a:latin typeface="Times New Roman"/>
                <a:ea typeface="+mn-lt"/>
                <a:cs typeface="+mn-lt"/>
              </a:rPr>
              <a:t>doi</a:t>
            </a:r>
            <a:r>
              <a:rPr lang="en-US" dirty="0">
                <a:latin typeface="Times New Roman"/>
                <a:ea typeface="+mn-lt"/>
                <a:cs typeface="+mn-lt"/>
              </a:rPr>
              <a:t>: 10.1109/ICMLA55696.2022.00247. </a:t>
            </a:r>
            <a:endParaRPr lang="en-US" dirty="0">
              <a:latin typeface="Times New Roman"/>
              <a:cs typeface="Times New Roman"/>
            </a:endParaRPr>
          </a:p>
        </p:txBody>
      </p:sp>
      <p:sp>
        <p:nvSpPr>
          <p:cNvPr id="2" name="Title 1">
            <a:extLst>
              <a:ext uri="{FF2B5EF4-FFF2-40B4-BE49-F238E27FC236}">
                <a16:creationId xmlns:a16="http://schemas.microsoft.com/office/drawing/2014/main" id="{F115115E-F22B-F75C-DE19-77107A1435C3}"/>
              </a:ext>
            </a:extLst>
          </p:cNvPr>
          <p:cNvSpPr>
            <a:spLocks noGrp="1"/>
          </p:cNvSpPr>
          <p:nvPr>
            <p:ph type="title"/>
          </p:nvPr>
        </p:nvSpPr>
        <p:spPr>
          <a:xfrm>
            <a:off x="606978" y="163048"/>
            <a:ext cx="5073445" cy="995767"/>
          </a:xfrm>
        </p:spPr>
        <p:txBody>
          <a:bodyPr>
            <a:normAutofit/>
          </a:bodyPr>
          <a:lstStyle/>
          <a:p>
            <a:r>
              <a:rPr lang="en-US" dirty="0"/>
              <a:t>References</a:t>
            </a:r>
          </a:p>
        </p:txBody>
      </p:sp>
      <p:sp>
        <p:nvSpPr>
          <p:cNvPr id="6" name="Slide Number Placeholder 5">
            <a:extLst>
              <a:ext uri="{FF2B5EF4-FFF2-40B4-BE49-F238E27FC236}">
                <a16:creationId xmlns:a16="http://schemas.microsoft.com/office/drawing/2014/main" id="{10D6D702-A895-B476-097D-D15C0621ECB0}"/>
              </a:ext>
            </a:extLst>
          </p:cNvPr>
          <p:cNvSpPr>
            <a:spLocks noGrp="1"/>
          </p:cNvSpPr>
          <p:nvPr>
            <p:ph type="sldNum" sz="quarter" idx="12"/>
          </p:nvPr>
        </p:nvSpPr>
        <p:spPr/>
        <p:txBody>
          <a:bodyPr/>
          <a:lstStyle/>
          <a:p>
            <a:pPr algn="ctr"/>
            <a:fld id="{D79E6812-DF0E-4B88-AFAA-EAC7168F54C0}" type="slidenum">
              <a:rPr lang="en-US" smtClean="0"/>
              <a:pPr algn="ctr"/>
              <a:t>18</a:t>
            </a:fld>
            <a:endParaRPr lang="en-US"/>
          </a:p>
        </p:txBody>
      </p:sp>
    </p:spTree>
    <p:extLst>
      <p:ext uri="{BB962C8B-B14F-4D97-AF65-F5344CB8AC3E}">
        <p14:creationId xmlns:p14="http://schemas.microsoft.com/office/powerpoint/2010/main" val="377937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719482-895F-1A34-CB85-7B5FAD311C0E}"/>
              </a:ext>
            </a:extLst>
          </p:cNvPr>
          <p:cNvSpPr txBox="1"/>
          <p:nvPr/>
        </p:nvSpPr>
        <p:spPr>
          <a:xfrm>
            <a:off x="670561" y="889843"/>
            <a:ext cx="1070863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mj-lt"/>
              <a:buAutoNum type="arabicParenR" startAt="6"/>
            </a:pPr>
            <a:r>
              <a:rPr lang="en-US" dirty="0">
                <a:latin typeface="Times New Roman"/>
                <a:cs typeface="Times New Roman"/>
              </a:rPr>
              <a:t>A. </a:t>
            </a:r>
            <a:r>
              <a:rPr lang="en-US" dirty="0" err="1">
                <a:latin typeface="Times New Roman"/>
                <a:cs typeface="Times New Roman"/>
              </a:rPr>
              <a:t>Chatziagapi</a:t>
            </a:r>
            <a:r>
              <a:rPr lang="en-US" dirty="0">
                <a:latin typeface="Times New Roman"/>
                <a:cs typeface="Times New Roman"/>
              </a:rPr>
              <a:t> et al., "Audio and ASR-based Filled Pause Detection," 2022 10th International Conference on Affective Computing and Intelligent Interaction (ACII), Nara, Japan, 2022, pp. 1- 7, </a:t>
            </a:r>
            <a:r>
              <a:rPr lang="en-US" dirty="0" err="1">
                <a:latin typeface="Times New Roman"/>
                <a:cs typeface="Times New Roman"/>
              </a:rPr>
              <a:t>doi</a:t>
            </a:r>
            <a:r>
              <a:rPr lang="en-US" dirty="0">
                <a:latin typeface="Times New Roman"/>
                <a:cs typeface="Times New Roman"/>
              </a:rPr>
              <a:t>: 10.1109/ACII55700.2022.9953889. </a:t>
            </a:r>
            <a:endParaRPr lang="en-US" dirty="0"/>
          </a:p>
          <a:p>
            <a:pPr marL="342900" indent="-342900" algn="just">
              <a:buFont typeface="+mj-lt"/>
              <a:buAutoNum type="arabicParenR" startAt="6"/>
            </a:pPr>
            <a:endParaRPr lang="en-US" dirty="0">
              <a:latin typeface="Times New Roman"/>
              <a:cs typeface="Times New Roman"/>
            </a:endParaRPr>
          </a:p>
          <a:p>
            <a:pPr marL="342900" indent="-342900" algn="just">
              <a:buFont typeface="+mj-lt"/>
              <a:buAutoNum type="arabicParenR" startAt="6"/>
            </a:pPr>
            <a:r>
              <a:rPr lang="en-US" dirty="0">
                <a:latin typeface="Times New Roman"/>
                <a:cs typeface="Times New Roman"/>
              </a:rPr>
              <a:t>7) C. -K. Lin and L. -S. Lee, "Improved Features and Models for Detecting Edit Disfluencies in Transcribing Spontaneous Mandarin Speech," in IEEE Transactions on Audio, Speech, and Language Processing, vol. 17, no. 7, pp. 1263-1278, Sept. 2009, </a:t>
            </a:r>
            <a:r>
              <a:rPr lang="en-US" dirty="0" err="1">
                <a:latin typeface="Times New Roman"/>
                <a:cs typeface="Times New Roman"/>
              </a:rPr>
              <a:t>doi</a:t>
            </a:r>
            <a:r>
              <a:rPr lang="en-US" dirty="0">
                <a:latin typeface="Times New Roman"/>
                <a:cs typeface="Times New Roman"/>
              </a:rPr>
              <a:t>: 10.1109/TASL.2009.2014792.. </a:t>
            </a:r>
          </a:p>
          <a:p>
            <a:pPr marL="342900" indent="-342900" algn="just">
              <a:buFont typeface="+mj-lt"/>
              <a:buAutoNum type="arabicParenR" startAt="6"/>
            </a:pPr>
            <a:endParaRPr lang="en-US" dirty="0">
              <a:latin typeface="Times New Roman"/>
              <a:cs typeface="Times New Roman"/>
            </a:endParaRPr>
          </a:p>
          <a:p>
            <a:pPr marL="342900" indent="-342900" algn="just">
              <a:buFont typeface="+mj-lt"/>
              <a:buAutoNum type="arabicParenR" startAt="6"/>
            </a:pPr>
            <a:r>
              <a:rPr lang="en-US" dirty="0">
                <a:latin typeface="Times New Roman"/>
                <a:cs typeface="Times New Roman"/>
              </a:rPr>
              <a:t>8. Jui-Feng Yeh and Chung-Hsien Wu, "Edit disfluency detection and correction using a cleanup language model and an alignment model," in IEEE Transactions on Audio, Speech, and Language Processing, vol. 14, no. 5, pp. 1574-1583, Sept. 2006, </a:t>
            </a:r>
            <a:r>
              <a:rPr lang="en-US" dirty="0" err="1">
                <a:latin typeface="Times New Roman"/>
                <a:cs typeface="Times New Roman"/>
              </a:rPr>
              <a:t>doi</a:t>
            </a:r>
            <a:r>
              <a:rPr lang="en-US" dirty="0">
                <a:latin typeface="Times New Roman"/>
                <a:cs typeface="Times New Roman"/>
              </a:rPr>
              <a:t>: 10.1109/TASL.2006.878267. </a:t>
            </a:r>
          </a:p>
          <a:p>
            <a:pPr marL="342900" indent="-342900" algn="just">
              <a:buFont typeface="+mj-lt"/>
              <a:buAutoNum type="arabicParenR" startAt="6"/>
            </a:pPr>
            <a:endParaRPr lang="en-US" dirty="0">
              <a:latin typeface="Times New Roman"/>
              <a:cs typeface="Times New Roman"/>
            </a:endParaRPr>
          </a:p>
          <a:p>
            <a:pPr marL="342900" indent="-342900" algn="just">
              <a:buFont typeface="+mj-lt"/>
              <a:buAutoNum type="arabicParenR" startAt="6"/>
            </a:pPr>
            <a:r>
              <a:rPr lang="en-US" dirty="0">
                <a:latin typeface="Times New Roman"/>
                <a:cs typeface="Times New Roman"/>
              </a:rPr>
              <a:t>9. M. Lease, M. Johnson and E. </a:t>
            </a:r>
            <a:r>
              <a:rPr lang="en-US" dirty="0" err="1">
                <a:latin typeface="Times New Roman"/>
                <a:cs typeface="Times New Roman"/>
              </a:rPr>
              <a:t>Charniak</a:t>
            </a:r>
            <a:r>
              <a:rPr lang="en-US" dirty="0">
                <a:latin typeface="Times New Roman"/>
                <a:cs typeface="Times New Roman"/>
              </a:rPr>
              <a:t>, "Recognizing disfluencies in conversational speech," in IEEE Transactions on Audio Processing, vol. 14, Sept. 2006, </a:t>
            </a:r>
            <a:r>
              <a:rPr lang="en-US" dirty="0" err="1">
                <a:latin typeface="Times New Roman"/>
                <a:cs typeface="Times New Roman"/>
              </a:rPr>
              <a:t>doi</a:t>
            </a:r>
            <a:r>
              <a:rPr lang="en-US" dirty="0">
                <a:latin typeface="Times New Roman"/>
                <a:cs typeface="Times New Roman"/>
              </a:rPr>
              <a:t>: </a:t>
            </a:r>
          </a:p>
          <a:p>
            <a:pPr marL="342900" indent="-342900" algn="just">
              <a:buFont typeface="+mj-lt"/>
              <a:buAutoNum type="arabicParenR" startAt="6"/>
            </a:pPr>
            <a:endParaRPr lang="en-US" dirty="0">
              <a:latin typeface="Times New Roman"/>
              <a:cs typeface="Times New Roman"/>
            </a:endParaRPr>
          </a:p>
          <a:p>
            <a:pPr marL="342900" indent="-342900" algn="just">
              <a:buFont typeface="+mj-lt"/>
              <a:buAutoNum type="arabicParenR" startAt="6"/>
            </a:pPr>
            <a:r>
              <a:rPr lang="en-US" dirty="0">
                <a:latin typeface="Times New Roman"/>
                <a:cs typeface="Times New Roman"/>
              </a:rPr>
              <a:t>10.1109/TASL.2006.878269. 10. D. R. CH and S. K. Saha, "Generation of Multiple-Choice Questions From Textbook Contents of School-Level Subjects," in IEEE Transactions on Learning Technologies, vol. 16, no. 1, pp. 40- 52, 1 Feb. 2023, </a:t>
            </a:r>
            <a:r>
              <a:rPr lang="en-US" dirty="0" err="1">
                <a:latin typeface="Times New Roman"/>
                <a:cs typeface="Times New Roman"/>
              </a:rPr>
              <a:t>doi</a:t>
            </a:r>
            <a:r>
              <a:rPr lang="en-US" dirty="0">
                <a:latin typeface="Times New Roman"/>
                <a:cs typeface="Times New Roman"/>
              </a:rPr>
              <a:t>: 10.1109/TLT.2022.3224232. </a:t>
            </a:r>
          </a:p>
        </p:txBody>
      </p:sp>
      <p:sp>
        <p:nvSpPr>
          <p:cNvPr id="3" name="Slide Number Placeholder 2">
            <a:extLst>
              <a:ext uri="{FF2B5EF4-FFF2-40B4-BE49-F238E27FC236}">
                <a16:creationId xmlns:a16="http://schemas.microsoft.com/office/drawing/2014/main" id="{B2D909EF-5E60-D738-B9D6-CC55AD0FD69B}"/>
              </a:ext>
            </a:extLst>
          </p:cNvPr>
          <p:cNvSpPr>
            <a:spLocks noGrp="1"/>
          </p:cNvSpPr>
          <p:nvPr>
            <p:ph type="sldNum" sz="quarter" idx="12"/>
          </p:nvPr>
        </p:nvSpPr>
        <p:spPr/>
        <p:txBody>
          <a:bodyPr/>
          <a:lstStyle/>
          <a:p>
            <a:pPr algn="ctr"/>
            <a:fld id="{D79E6812-DF0E-4B88-AFAA-EAC7168F54C0}" type="slidenum">
              <a:rPr lang="en-US" smtClean="0"/>
              <a:pPr algn="ctr"/>
              <a:t>19</a:t>
            </a:fld>
            <a:endParaRPr lang="en-US"/>
          </a:p>
        </p:txBody>
      </p:sp>
    </p:spTree>
    <p:extLst>
      <p:ext uri="{BB962C8B-B14F-4D97-AF65-F5344CB8AC3E}">
        <p14:creationId xmlns:p14="http://schemas.microsoft.com/office/powerpoint/2010/main" val="5004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D6540A-1516-D8F6-77C1-B984C4E1E1A4}"/>
              </a:ext>
            </a:extLst>
          </p:cNvPr>
          <p:cNvSpPr txBox="1"/>
          <p:nvPr/>
        </p:nvSpPr>
        <p:spPr>
          <a:xfrm>
            <a:off x="825909" y="931606"/>
            <a:ext cx="979072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400" dirty="0">
              <a:latin typeface="Times New Roman"/>
              <a:cs typeface="Segoe UI"/>
            </a:endParaRPr>
          </a:p>
          <a:p>
            <a:r>
              <a:rPr lang="en-GB" sz="2400" dirty="0">
                <a:latin typeface="Times New Roman"/>
                <a:cs typeface="Segoe UI"/>
              </a:rPr>
              <a:t>​</a:t>
            </a:r>
          </a:p>
          <a:p>
            <a:pPr algn="just"/>
            <a:r>
              <a:rPr lang="en-US" sz="2000" dirty="0">
                <a:latin typeface="Times New Roman"/>
                <a:cs typeface="Segoe UI"/>
              </a:rPr>
              <a:t>         </a:t>
            </a:r>
            <a:r>
              <a:rPr lang="en-US" sz="2400" dirty="0">
                <a:latin typeface="Times New Roman"/>
                <a:cs typeface="Segoe UI"/>
              </a:rPr>
              <a:t>The frequent occurrence of disfluencies poses a significant challenge for effective communication processing. </a:t>
            </a:r>
            <a:r>
              <a:rPr lang="en-US" sz="2400" dirty="0">
                <a:solidFill>
                  <a:srgbClr val="1F1F1F"/>
                </a:solidFill>
                <a:latin typeface="Times New Roman"/>
                <a:cs typeface="Segoe UI"/>
              </a:rPr>
              <a:t>These interruptions disrupt the fluency, lead to th</a:t>
            </a:r>
            <a:r>
              <a:rPr lang="en-US" sz="2400" dirty="0">
                <a:latin typeface="Times New Roman"/>
                <a:cs typeface="Segoe UI"/>
              </a:rPr>
              <a:t>e misinterpretation of the speaker’s intended message and degradation in overall audio quality. Additionally, accommodating rapid speech requires the strategic inclusion of silent pauses in the audio content.</a:t>
            </a:r>
            <a:r>
              <a:rPr lang="en-GB" sz="2400" dirty="0">
                <a:latin typeface="Times New Roman"/>
                <a:cs typeface="Segoe UI"/>
              </a:rPr>
              <a:t> </a:t>
            </a:r>
            <a:r>
              <a:rPr lang="en-US" sz="2400" dirty="0">
                <a:latin typeface="Times New Roman"/>
                <a:cs typeface="Segoe UI"/>
              </a:rPr>
              <a:t>​</a:t>
            </a:r>
          </a:p>
          <a:p>
            <a:pPr algn="just"/>
            <a:endParaRPr lang="en-US" sz="2400" dirty="0">
              <a:solidFill>
                <a:srgbClr val="000000"/>
              </a:solidFill>
              <a:latin typeface="Times New Roman"/>
              <a:cs typeface="Segoe UI"/>
            </a:endParaRPr>
          </a:p>
          <a:p>
            <a:pPr algn="just"/>
            <a:r>
              <a:rPr lang="en-US" sz="2400" dirty="0">
                <a:solidFill>
                  <a:srgbClr val="1F1F1F"/>
                </a:solidFill>
                <a:latin typeface="Times New Roman"/>
                <a:cs typeface="Segoe UI"/>
              </a:rPr>
              <a:t>       In such instances, there is a need for the detection and removal of these disfluencies in the recorded audio to enhance the overall speech quality and analyzing the speaker’s delivery of speech for improving their communication skills.</a:t>
            </a:r>
          </a:p>
        </p:txBody>
      </p:sp>
      <p:sp>
        <p:nvSpPr>
          <p:cNvPr id="3" name="Title 1">
            <a:extLst>
              <a:ext uri="{FF2B5EF4-FFF2-40B4-BE49-F238E27FC236}">
                <a16:creationId xmlns:a16="http://schemas.microsoft.com/office/drawing/2014/main" id="{814BD360-CC36-CA82-16CB-5370CF6FD405}"/>
              </a:ext>
            </a:extLst>
          </p:cNvPr>
          <p:cNvSpPr>
            <a:spLocks noGrp="1"/>
          </p:cNvSpPr>
          <p:nvPr>
            <p:ph type="title"/>
          </p:nvPr>
        </p:nvSpPr>
        <p:spPr>
          <a:xfrm>
            <a:off x="934063" y="557040"/>
            <a:ext cx="7177549" cy="1016121"/>
          </a:xfrm>
        </p:spPr>
        <p:txBody>
          <a:bodyPr>
            <a:normAutofit/>
          </a:bodyPr>
          <a:lstStyle/>
          <a:p>
            <a:r>
              <a:rPr lang="en-US" dirty="0"/>
              <a:t>Problem Statement</a:t>
            </a:r>
          </a:p>
        </p:txBody>
      </p:sp>
      <p:sp>
        <p:nvSpPr>
          <p:cNvPr id="5" name="Slide Number Placeholder 4">
            <a:extLst>
              <a:ext uri="{FF2B5EF4-FFF2-40B4-BE49-F238E27FC236}">
                <a16:creationId xmlns:a16="http://schemas.microsoft.com/office/drawing/2014/main" id="{6E1966D1-1F42-7850-AB14-D149838537E5}"/>
              </a:ext>
            </a:extLst>
          </p:cNvPr>
          <p:cNvSpPr>
            <a:spLocks noGrp="1"/>
          </p:cNvSpPr>
          <p:nvPr>
            <p:ph type="sldNum" sz="quarter" idx="12"/>
          </p:nvPr>
        </p:nvSpPr>
        <p:spPr/>
        <p:txBody>
          <a:bodyPr/>
          <a:lstStyle/>
          <a:p>
            <a:pPr algn="ctr"/>
            <a:fld id="{D79E6812-DF0E-4B88-AFAA-EAC7168F54C0}" type="slidenum">
              <a:rPr lang="en-US" smtClean="0"/>
              <a:pPr algn="ctr"/>
              <a:t>2</a:t>
            </a:fld>
            <a:endParaRPr lang="en-US"/>
          </a:p>
        </p:txBody>
      </p:sp>
    </p:spTree>
    <p:extLst>
      <p:ext uri="{BB962C8B-B14F-4D97-AF65-F5344CB8AC3E}">
        <p14:creationId xmlns:p14="http://schemas.microsoft.com/office/powerpoint/2010/main" val="505751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BD2EED-6BD5-86A8-6AC6-6F5D92F08006}"/>
              </a:ext>
            </a:extLst>
          </p:cNvPr>
          <p:cNvSpPr txBox="1"/>
          <p:nvPr/>
        </p:nvSpPr>
        <p:spPr>
          <a:xfrm>
            <a:off x="1462016" y="788533"/>
            <a:ext cx="9267968" cy="273268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9600" i="1" spc="100">
                <a:solidFill>
                  <a:schemeClr val="tx1">
                    <a:lumMod val="85000"/>
                    <a:lumOff val="15000"/>
                  </a:schemeClr>
                </a:solidFill>
                <a:latin typeface="+mj-lt"/>
                <a:ea typeface="+mj-ea"/>
                <a:cs typeface="+mj-cs"/>
              </a:rPr>
              <a:t>Thank you!</a:t>
            </a:r>
          </a:p>
        </p:txBody>
      </p:sp>
      <p:cxnSp>
        <p:nvCxnSpPr>
          <p:cNvPr id="8" name="Straight Arrow Connector 7">
            <a:extLst>
              <a:ext uri="{FF2B5EF4-FFF2-40B4-BE49-F238E27FC236}">
                <a16:creationId xmlns:a16="http://schemas.microsoft.com/office/drawing/2014/main" id="{D0237B2A-0025-9B8C-6B60-D2E9FA2BA49A}"/>
              </a:ext>
            </a:extLst>
          </p:cNvPr>
          <p:cNvCxnSpPr/>
          <p:nvPr/>
        </p:nvCxnSpPr>
        <p:spPr>
          <a:xfrm flipV="1">
            <a:off x="2863970" y="3684917"/>
            <a:ext cx="6449682" cy="5750"/>
          </a:xfrm>
          <a:prstGeom prst="straightConnector1">
            <a:avLst/>
          </a:prstGeom>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2C258949-EE87-BA23-EEC5-7594CC0A8173}"/>
              </a:ext>
            </a:extLst>
          </p:cNvPr>
          <p:cNvSpPr>
            <a:spLocks noGrp="1"/>
          </p:cNvSpPr>
          <p:nvPr>
            <p:ph type="sldNum" sz="quarter" idx="12"/>
          </p:nvPr>
        </p:nvSpPr>
        <p:spPr/>
        <p:txBody>
          <a:bodyPr/>
          <a:lstStyle/>
          <a:p>
            <a:pPr algn="ctr"/>
            <a:fld id="{D79E6812-DF0E-4B88-AFAA-EAC7168F54C0}" type="slidenum">
              <a:rPr lang="en-US" smtClean="0"/>
              <a:pPr algn="ctr"/>
              <a:t>20</a:t>
            </a:fld>
            <a:endParaRPr lang="en-US"/>
          </a:p>
        </p:txBody>
      </p:sp>
    </p:spTree>
    <p:extLst>
      <p:ext uri="{BB962C8B-B14F-4D97-AF65-F5344CB8AC3E}">
        <p14:creationId xmlns:p14="http://schemas.microsoft.com/office/powerpoint/2010/main" val="301091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ABA08-8778-07D2-0B23-72DEF9672ED6}"/>
              </a:ext>
            </a:extLst>
          </p:cNvPr>
          <p:cNvSpPr>
            <a:spLocks noGrp="1"/>
          </p:cNvSpPr>
          <p:nvPr>
            <p:ph type="title"/>
          </p:nvPr>
        </p:nvSpPr>
        <p:spPr>
          <a:xfrm>
            <a:off x="1077837" y="596392"/>
            <a:ext cx="4849368" cy="1120648"/>
          </a:xfrm>
        </p:spPr>
        <p:txBody>
          <a:bodyPr/>
          <a:lstStyle/>
          <a:p>
            <a:r>
              <a:rPr lang="en-IN" dirty="0"/>
              <a:t>Existing Works</a:t>
            </a:r>
          </a:p>
        </p:txBody>
      </p:sp>
      <p:sp>
        <p:nvSpPr>
          <p:cNvPr id="4" name="TextBox 3">
            <a:extLst>
              <a:ext uri="{FF2B5EF4-FFF2-40B4-BE49-F238E27FC236}">
                <a16:creationId xmlns:a16="http://schemas.microsoft.com/office/drawing/2014/main" id="{C2AC274A-0F67-28EE-2F33-05DFAB5FFAE0}"/>
              </a:ext>
            </a:extLst>
          </p:cNvPr>
          <p:cNvSpPr txBox="1"/>
          <p:nvPr/>
        </p:nvSpPr>
        <p:spPr>
          <a:xfrm>
            <a:off x="1077837" y="2018726"/>
            <a:ext cx="1021920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panose="02020603050405020304" pitchFamily="18" charset="0"/>
                <a:cs typeface="Times New Roman" panose="02020603050405020304" pitchFamily="18" charset="0"/>
              </a:rPr>
              <a:t>The following are a few existing works in the field of audio processing along with its limitations: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Cleanvoice</a:t>
            </a:r>
            <a:r>
              <a:rPr lang="en-US" sz="2400" dirty="0">
                <a:latin typeface="Times New Roman" panose="02020603050405020304" pitchFamily="18" charset="0"/>
                <a:cs typeface="Times New Roman" panose="02020603050405020304" pitchFamily="18" charset="0"/>
              </a:rPr>
              <a:t> AI - Not targeting disfluencies like repetitions.</a:t>
            </a:r>
          </a:p>
          <a:p>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Praat</a:t>
            </a:r>
            <a:r>
              <a:rPr lang="en-US" sz="2400" dirty="0">
                <a:latin typeface="Times New Roman" panose="02020603050405020304" pitchFamily="18" charset="0"/>
                <a:cs typeface="Times New Roman" panose="02020603050405020304" pitchFamily="18" charset="0"/>
              </a:rPr>
              <a:t> – Lacks automation for removal process.</a:t>
            </a:r>
          </a:p>
          <a:p>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Speechmatics</a:t>
            </a:r>
            <a:r>
              <a:rPr lang="en-US" sz="2400" dirty="0">
                <a:latin typeface="Times New Roman" panose="02020603050405020304" pitchFamily="18" charset="0"/>
                <a:cs typeface="Times New Roman" panose="02020603050405020304" pitchFamily="18" charset="0"/>
              </a:rPr>
              <a:t> - Limited customization options.</a:t>
            </a:r>
          </a:p>
          <a:p>
            <a:r>
              <a:rPr lang="en-US" sz="2400" dirty="0">
                <a:latin typeface="Times New Roman" panose="02020603050405020304" pitchFamily="18" charset="0"/>
                <a:cs typeface="Times New Roman" panose="02020603050405020304" pitchFamily="18" charset="0"/>
              </a:rPr>
              <a:t>           4) Audacity – Lacks disfluency detection.</a:t>
            </a:r>
          </a:p>
          <a:p>
            <a:r>
              <a:rPr lang="en-US" sz="2400" dirty="0">
                <a:latin typeface="Times New Roman" panose="02020603050405020304" pitchFamily="18" charset="0"/>
                <a:cs typeface="Times New Roman" panose="02020603050405020304" pitchFamily="18" charset="0"/>
              </a:rPr>
              <a:t>           </a:t>
            </a:r>
          </a:p>
        </p:txBody>
      </p:sp>
      <p:sp>
        <p:nvSpPr>
          <p:cNvPr id="6" name="Slide Number Placeholder 5">
            <a:extLst>
              <a:ext uri="{FF2B5EF4-FFF2-40B4-BE49-F238E27FC236}">
                <a16:creationId xmlns:a16="http://schemas.microsoft.com/office/drawing/2014/main" id="{770075AE-CD11-27D3-65DA-B0744122BD49}"/>
              </a:ext>
            </a:extLst>
          </p:cNvPr>
          <p:cNvSpPr>
            <a:spLocks noGrp="1"/>
          </p:cNvSpPr>
          <p:nvPr>
            <p:ph type="sldNum" sz="quarter" idx="12"/>
          </p:nvPr>
        </p:nvSpPr>
        <p:spPr/>
        <p:txBody>
          <a:bodyPr/>
          <a:lstStyle/>
          <a:p>
            <a:pPr algn="ctr"/>
            <a:fld id="{D79E6812-DF0E-4B88-AFAA-EAC7168F54C0}" type="slidenum">
              <a:rPr lang="en-US" smtClean="0"/>
              <a:pPr algn="ctr"/>
              <a:t>3</a:t>
            </a:fld>
            <a:endParaRPr lang="en-US"/>
          </a:p>
        </p:txBody>
      </p:sp>
    </p:spTree>
    <p:extLst>
      <p:ext uri="{BB962C8B-B14F-4D97-AF65-F5344CB8AC3E}">
        <p14:creationId xmlns:p14="http://schemas.microsoft.com/office/powerpoint/2010/main" val="380367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1499A9-4C18-CDF8-E166-3B9BA8BCBFD4}"/>
              </a:ext>
            </a:extLst>
          </p:cNvPr>
          <p:cNvSpPr txBox="1">
            <a:spLocks/>
          </p:cNvSpPr>
          <p:nvPr/>
        </p:nvSpPr>
        <p:spPr>
          <a:xfrm>
            <a:off x="876936" y="520242"/>
            <a:ext cx="7056514" cy="149164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dirty="0"/>
              <a:t>Objectives</a:t>
            </a:r>
          </a:p>
        </p:txBody>
      </p:sp>
      <p:sp>
        <p:nvSpPr>
          <p:cNvPr id="7" name="TextBox 6">
            <a:extLst>
              <a:ext uri="{FF2B5EF4-FFF2-40B4-BE49-F238E27FC236}">
                <a16:creationId xmlns:a16="http://schemas.microsoft.com/office/drawing/2014/main" id="{18341D2D-1EF9-4ECA-A5D3-D349EC2A1C4A}"/>
              </a:ext>
            </a:extLst>
          </p:cNvPr>
          <p:cNvSpPr txBox="1"/>
          <p:nvPr/>
        </p:nvSpPr>
        <p:spPr>
          <a:xfrm>
            <a:off x="675005" y="1668571"/>
            <a:ext cx="983180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
            </a:pPr>
            <a:r>
              <a:rPr lang="en-US" sz="2400" dirty="0">
                <a:latin typeface="Times New Roman"/>
                <a:cs typeface="Times New Roman"/>
              </a:rPr>
              <a:t>Improve the overall quality and fluency of the spoken content through precise detection and efficient removal of disfluencies. </a:t>
            </a:r>
          </a:p>
          <a:p>
            <a:pPr marL="342900" indent="-342900" algn="just">
              <a:buFont typeface="Wingdings"/>
              <a:buChar char="§"/>
            </a:pPr>
            <a:r>
              <a:rPr lang="en-GB" sz="2400" dirty="0">
                <a:latin typeface="Times New Roman"/>
                <a:cs typeface="Times New Roman"/>
              </a:rPr>
              <a:t>Inclusion of silent pauses to accommodate speakers with fast-paced delivery. </a:t>
            </a:r>
            <a:endParaRPr lang="en-US" sz="2400" dirty="0">
              <a:latin typeface="Times New Roman"/>
              <a:cs typeface="Times New Roman"/>
            </a:endParaRPr>
          </a:p>
          <a:p>
            <a:pPr marL="342900" indent="-342900" algn="just">
              <a:buFont typeface="Wingdings"/>
              <a:buChar char="§"/>
            </a:pPr>
            <a:r>
              <a:rPr lang="en-US" sz="2400" dirty="0">
                <a:latin typeface="Times New Roman"/>
                <a:cs typeface="Times New Roman"/>
              </a:rPr>
              <a:t>Ensure that the removal of such disfluencies does not affect the intended meaning or conveyance of the actual message. </a:t>
            </a:r>
          </a:p>
          <a:p>
            <a:pPr marL="342900" indent="-342900" algn="just">
              <a:buFont typeface="Wingdings"/>
              <a:buChar char="§"/>
            </a:pPr>
            <a:r>
              <a:rPr lang="en-GB" sz="2400" dirty="0">
                <a:latin typeface="Times New Roman"/>
                <a:cs typeface="Times New Roman"/>
              </a:rPr>
              <a:t>Perform detailed analysis by comparing the audio content, emphasizing speaker’s speech rate to assess improvements effectively. </a:t>
            </a:r>
          </a:p>
          <a:p>
            <a:pPr marL="342900" indent="-342900" algn="just">
              <a:buFont typeface="Wingdings"/>
              <a:buChar char="§"/>
            </a:pPr>
            <a:r>
              <a:rPr lang="en-GB" sz="2400" dirty="0">
                <a:latin typeface="Times New Roman"/>
                <a:cs typeface="Times New Roman"/>
              </a:rPr>
              <a:t>Implement a question pool generation system based on the audio content. </a:t>
            </a:r>
          </a:p>
          <a:p>
            <a:pPr marL="342900" indent="-342900" algn="just">
              <a:buFont typeface="Wingdings"/>
              <a:buChar char="§"/>
            </a:pPr>
            <a:endParaRPr lang="en-GB" sz="2400" dirty="0">
              <a:latin typeface="Avenir Next LT Pro"/>
              <a:cs typeface="Times New Roman"/>
            </a:endParaRPr>
          </a:p>
          <a:p>
            <a:pPr marL="342900" indent="-342900" algn="just">
              <a:buFont typeface="Wingdings"/>
              <a:buChar char="§"/>
            </a:pPr>
            <a:endParaRPr lang="en-GB" sz="2400" dirty="0">
              <a:latin typeface="Times New Roman"/>
              <a:cs typeface="Times New Roman"/>
            </a:endParaRPr>
          </a:p>
        </p:txBody>
      </p:sp>
      <p:sp>
        <p:nvSpPr>
          <p:cNvPr id="3" name="Slide Number Placeholder 2">
            <a:extLst>
              <a:ext uri="{FF2B5EF4-FFF2-40B4-BE49-F238E27FC236}">
                <a16:creationId xmlns:a16="http://schemas.microsoft.com/office/drawing/2014/main" id="{420108E8-FE3B-F64E-368B-43C3D523E6A6}"/>
              </a:ext>
            </a:extLst>
          </p:cNvPr>
          <p:cNvSpPr>
            <a:spLocks noGrp="1"/>
          </p:cNvSpPr>
          <p:nvPr>
            <p:ph type="sldNum" sz="quarter" idx="12"/>
          </p:nvPr>
        </p:nvSpPr>
        <p:spPr/>
        <p:txBody>
          <a:bodyPr/>
          <a:lstStyle/>
          <a:p>
            <a:pPr algn="ctr"/>
            <a:fld id="{D79E6812-DF0E-4B88-AFAA-EAC7168F54C0}" type="slidenum">
              <a:rPr lang="en-US" smtClean="0"/>
              <a:pPr algn="ctr"/>
              <a:t>4</a:t>
            </a:fld>
            <a:endParaRPr lang="en-US"/>
          </a:p>
        </p:txBody>
      </p:sp>
    </p:spTree>
    <p:extLst>
      <p:ext uri="{BB962C8B-B14F-4D97-AF65-F5344CB8AC3E}">
        <p14:creationId xmlns:p14="http://schemas.microsoft.com/office/powerpoint/2010/main" val="318183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7E0A-3D76-EBC1-2392-CA1731206F2A}"/>
              </a:ext>
            </a:extLst>
          </p:cNvPr>
          <p:cNvSpPr>
            <a:spLocks noGrp="1"/>
          </p:cNvSpPr>
          <p:nvPr>
            <p:ph type="title"/>
          </p:nvPr>
        </p:nvSpPr>
        <p:spPr>
          <a:xfrm>
            <a:off x="442650" y="79833"/>
            <a:ext cx="5599751" cy="1289937"/>
          </a:xfrm>
        </p:spPr>
        <p:txBody>
          <a:bodyPr>
            <a:normAutofit/>
          </a:bodyPr>
          <a:lstStyle/>
          <a:p>
            <a:r>
              <a:rPr lang="en-US"/>
              <a:t>Literature Survey</a:t>
            </a:r>
          </a:p>
        </p:txBody>
      </p:sp>
      <p:graphicFrame>
        <p:nvGraphicFramePr>
          <p:cNvPr id="8" name="Content Placeholder 7">
            <a:extLst>
              <a:ext uri="{FF2B5EF4-FFF2-40B4-BE49-F238E27FC236}">
                <a16:creationId xmlns:a16="http://schemas.microsoft.com/office/drawing/2014/main" id="{4CE34A67-E4AE-11E8-91E8-24101B7C51D8}"/>
              </a:ext>
            </a:extLst>
          </p:cNvPr>
          <p:cNvGraphicFramePr>
            <a:graphicFrameLocks noGrp="1"/>
          </p:cNvGraphicFramePr>
          <p:nvPr>
            <p:ph idx="1"/>
            <p:extLst>
              <p:ext uri="{D42A27DB-BD31-4B8C-83A1-F6EECF244321}">
                <p14:modId xmlns:p14="http://schemas.microsoft.com/office/powerpoint/2010/main" val="1175296700"/>
              </p:ext>
            </p:extLst>
          </p:nvPr>
        </p:nvGraphicFramePr>
        <p:xfrm>
          <a:off x="334295" y="993968"/>
          <a:ext cx="11415055" cy="5817019"/>
        </p:xfrm>
        <a:graphic>
          <a:graphicData uri="http://schemas.openxmlformats.org/drawingml/2006/table">
            <a:tbl>
              <a:tblPr firstRow="1" firstCol="1" bandRow="1">
                <a:tableStyleId>{5C22544A-7EE6-4342-B048-85BDC9FD1C3A}</a:tableStyleId>
              </a:tblPr>
              <a:tblGrid>
                <a:gridCol w="758988">
                  <a:extLst>
                    <a:ext uri="{9D8B030D-6E8A-4147-A177-3AD203B41FA5}">
                      <a16:colId xmlns:a16="http://schemas.microsoft.com/office/drawing/2014/main" val="1916465869"/>
                    </a:ext>
                  </a:extLst>
                </a:gridCol>
                <a:gridCol w="3475630">
                  <a:extLst>
                    <a:ext uri="{9D8B030D-6E8A-4147-A177-3AD203B41FA5}">
                      <a16:colId xmlns:a16="http://schemas.microsoft.com/office/drawing/2014/main" val="2005172704"/>
                    </a:ext>
                  </a:extLst>
                </a:gridCol>
                <a:gridCol w="3621358">
                  <a:extLst>
                    <a:ext uri="{9D8B030D-6E8A-4147-A177-3AD203B41FA5}">
                      <a16:colId xmlns:a16="http://schemas.microsoft.com/office/drawing/2014/main" val="2080784534"/>
                    </a:ext>
                  </a:extLst>
                </a:gridCol>
                <a:gridCol w="3559079">
                  <a:extLst>
                    <a:ext uri="{9D8B030D-6E8A-4147-A177-3AD203B41FA5}">
                      <a16:colId xmlns:a16="http://schemas.microsoft.com/office/drawing/2014/main" val="1737852941"/>
                    </a:ext>
                  </a:extLst>
                </a:gridCol>
              </a:tblGrid>
              <a:tr h="0">
                <a:tc>
                  <a:txBody>
                    <a:bodyPr/>
                    <a:lstStyle/>
                    <a:p>
                      <a:pPr algn="l">
                        <a:spcAft>
                          <a:spcPts val="0"/>
                        </a:spcAft>
                      </a:pPr>
                      <a:r>
                        <a:rPr lang="en-US" sz="2000" b="1" i="0" u="none" strike="noStrike" kern="1200" err="1">
                          <a:solidFill>
                            <a:schemeClr val="tx1"/>
                          </a:solidFill>
                          <a:effectLst/>
                          <a:latin typeface="Consolas"/>
                          <a:ea typeface="+mn-ea"/>
                          <a:cs typeface="+mn-cs"/>
                        </a:rPr>
                        <a:t>S.No</a:t>
                      </a:r>
                    </a:p>
                  </a:txBody>
                  <a:tcPr marL="68580" marR="68580" marT="0" marB="0">
                    <a:lnL w="12700" cap="flat" cmpd="sng" algn="ctr">
                      <a:solidFill>
                        <a:srgbClr val="A5A5A5"/>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tc>
                  <a:txBody>
                    <a:bodyPr/>
                    <a:lstStyle/>
                    <a:p>
                      <a:pPr lvl="0" algn="ctr">
                        <a:lnSpc>
                          <a:spcPct val="100000"/>
                        </a:lnSpc>
                        <a:spcBef>
                          <a:spcPts val="0"/>
                        </a:spcBef>
                        <a:spcAft>
                          <a:spcPts val="0"/>
                        </a:spcAft>
                        <a:buNone/>
                      </a:pPr>
                      <a:r>
                        <a:rPr lang="en-US" sz="2000" b="1" i="0" u="none" strike="noStrike" kern="1200" noProof="0" dirty="0">
                          <a:solidFill>
                            <a:schemeClr val="tx1"/>
                          </a:solidFill>
                          <a:effectLst/>
                          <a:latin typeface="Consolas"/>
                          <a:ea typeface="+mn-ea"/>
                          <a:cs typeface="+mn-cs"/>
                        </a:rPr>
                        <a:t>Name of the paper and</a:t>
                      </a:r>
                    </a:p>
                    <a:p>
                      <a:pPr lvl="0" algn="ctr">
                        <a:lnSpc>
                          <a:spcPct val="100000"/>
                        </a:lnSpc>
                        <a:spcBef>
                          <a:spcPts val="0"/>
                        </a:spcBef>
                        <a:spcAft>
                          <a:spcPts val="0"/>
                        </a:spcAft>
                        <a:buNone/>
                      </a:pPr>
                      <a:r>
                        <a:rPr lang="en-US" sz="2000" b="1" i="0" u="none" strike="noStrike" kern="1200" noProof="0" dirty="0">
                          <a:solidFill>
                            <a:schemeClr val="tx1"/>
                          </a:solidFill>
                          <a:effectLst/>
                          <a:latin typeface="Consolas"/>
                          <a:ea typeface="+mn-ea"/>
                          <a:cs typeface="+mn-cs"/>
                        </a:rPr>
                        <a:t>published year</a:t>
                      </a:r>
                    </a:p>
                    <a:p>
                      <a:pPr lvl="0" algn="ctr">
                        <a:spcAft>
                          <a:spcPts val="0"/>
                        </a:spcAft>
                        <a:buNone/>
                      </a:pPr>
                      <a:endParaRPr lang="en-US" sz="2000" b="1" i="0" u="none" strike="noStrike" kern="1200" noProof="0" dirty="0">
                        <a:solidFill>
                          <a:schemeClr val="tx1"/>
                        </a:solidFill>
                        <a:effectLst/>
                        <a:latin typeface="Consolas"/>
                        <a:ea typeface="+mn-ea"/>
                        <a:cs typeface="+mn-cs"/>
                      </a:endParaRPr>
                    </a:p>
                  </a:txBody>
                  <a:tcPr marL="68580" marR="6858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tc>
                  <a:txBody>
                    <a:bodyPr/>
                    <a:lstStyle/>
                    <a:p>
                      <a:pPr lvl="0" algn="ctr">
                        <a:spcAft>
                          <a:spcPts val="0"/>
                        </a:spcAft>
                        <a:buNone/>
                      </a:pPr>
                      <a:r>
                        <a:rPr lang="en-US" sz="2000" b="1" i="0" u="none" strike="noStrike" kern="1200" noProof="0" dirty="0">
                          <a:solidFill>
                            <a:schemeClr val="tx1"/>
                          </a:solidFill>
                          <a:effectLst/>
                          <a:latin typeface="Consolas"/>
                          <a:ea typeface="+mn-ea"/>
                          <a:cs typeface="+mn-cs"/>
                        </a:rPr>
                        <a:t>Methodology</a:t>
                      </a:r>
                    </a:p>
                  </a:txBody>
                  <a:tcPr marL="68580" marR="6858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tc>
                  <a:txBody>
                    <a:bodyPr/>
                    <a:lstStyle/>
                    <a:p>
                      <a:pPr lvl="0" algn="ctr">
                        <a:spcAft>
                          <a:spcPts val="0"/>
                        </a:spcAft>
                        <a:buNone/>
                      </a:pPr>
                      <a:r>
                        <a:rPr lang="en-US" sz="2000" b="1" i="0" u="none" strike="noStrike" kern="1200" noProof="0" dirty="0">
                          <a:solidFill>
                            <a:schemeClr val="tx1"/>
                          </a:solidFill>
                          <a:effectLst/>
                          <a:latin typeface="Consolas"/>
                          <a:ea typeface="+mn-ea"/>
                          <a:cs typeface="+mn-cs"/>
                        </a:rPr>
                        <a:t>Limitations</a:t>
                      </a:r>
                    </a:p>
                  </a:txBody>
                  <a:tcPr marL="68580" marR="68580"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extLst>
                  <a:ext uri="{0D108BD9-81ED-4DB2-BD59-A6C34878D82A}">
                    <a16:rowId xmlns:a16="http://schemas.microsoft.com/office/drawing/2014/main" val="3515201298"/>
                  </a:ext>
                </a:extLst>
              </a:tr>
              <a:tr h="2284707">
                <a:tc>
                  <a:txBody>
                    <a:bodyPr/>
                    <a:lstStyle/>
                    <a:p>
                      <a:pPr marL="0" lvl="0" algn="l" defTabSz="914400" rtl="0" eaLnBrk="1" latinLnBrk="0" hangingPunct="1">
                        <a:lnSpc>
                          <a:spcPct val="100000"/>
                        </a:lnSpc>
                        <a:spcBef>
                          <a:spcPts val="0"/>
                        </a:spcBef>
                        <a:spcAft>
                          <a:spcPts val="0"/>
                        </a:spcAft>
                        <a:buNone/>
                      </a:pPr>
                      <a:r>
                        <a:rPr lang="en-US" sz="1700" b="0" kern="1200">
                          <a:solidFill>
                            <a:schemeClr val="tx1"/>
                          </a:solidFill>
                          <a:effectLst/>
                          <a:latin typeface="Arial"/>
                          <a:ea typeface="+mn-ea"/>
                          <a:cs typeface="+mn-cs"/>
                        </a:rPr>
                        <a:t>1.</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EDEDED"/>
                    </a:solidFill>
                  </a:tcPr>
                </a:tc>
                <a:tc>
                  <a:txBody>
                    <a:bodyPr/>
                    <a:lstStyle/>
                    <a:p>
                      <a:pPr lvl="0" algn="l">
                        <a:lnSpc>
                          <a:spcPct val="100000"/>
                        </a:lnSpc>
                        <a:spcBef>
                          <a:spcPts val="0"/>
                        </a:spcBef>
                        <a:spcAft>
                          <a:spcPts val="0"/>
                        </a:spcAft>
                        <a:buNone/>
                      </a:pPr>
                      <a:r>
                        <a:rPr lang="en-US" sz="1700" b="0" i="0" u="none" strike="noStrike" kern="1200" noProof="0" dirty="0" err="1">
                          <a:solidFill>
                            <a:schemeClr val="tx1"/>
                          </a:solidFill>
                          <a:effectLst/>
                          <a:latin typeface="Arial"/>
                          <a:ea typeface="+mn-ea"/>
                          <a:cs typeface="+mn-cs"/>
                        </a:rPr>
                        <a:t>FluentNet</a:t>
                      </a:r>
                      <a:r>
                        <a:rPr lang="en-US" sz="1700" b="0" i="0" u="none" strike="noStrike" kern="1200" noProof="0" dirty="0">
                          <a:solidFill>
                            <a:schemeClr val="tx1"/>
                          </a:solidFill>
                          <a:effectLst/>
                          <a:latin typeface="Arial"/>
                          <a:ea typeface="+mn-ea"/>
                          <a:cs typeface="+mn-cs"/>
                        </a:rPr>
                        <a:t>: End-to-End Detection of Stuttered Speech Disfluencies with Deep Learning</a:t>
                      </a:r>
                    </a:p>
                    <a:p>
                      <a:pPr lvl="0" algn="l">
                        <a:lnSpc>
                          <a:spcPct val="100000"/>
                        </a:lnSpc>
                        <a:spcBef>
                          <a:spcPts val="0"/>
                        </a:spcBef>
                        <a:spcAft>
                          <a:spcPts val="0"/>
                        </a:spcAft>
                        <a:buNone/>
                      </a:pPr>
                      <a:endParaRPr lang="en-US" sz="1700" b="0" i="0" u="none" strike="noStrike" kern="1200" noProof="0" dirty="0">
                        <a:solidFill>
                          <a:schemeClr val="tx1"/>
                        </a:solidFill>
                        <a:effectLst/>
                        <a:latin typeface="Arial"/>
                        <a:ea typeface="+mn-ea"/>
                        <a:cs typeface="+mn-cs"/>
                      </a:endParaRPr>
                    </a:p>
                    <a:p>
                      <a:pPr lvl="0" algn="l">
                        <a:lnSpc>
                          <a:spcPct val="100000"/>
                        </a:lnSpc>
                        <a:spcBef>
                          <a:spcPts val="0"/>
                        </a:spcBef>
                        <a:spcAft>
                          <a:spcPts val="0"/>
                        </a:spcAft>
                        <a:buNone/>
                      </a:pPr>
                      <a:r>
                        <a:rPr lang="en-US" sz="1700" b="0" i="0" u="none" strike="noStrike" kern="1200" noProof="0" dirty="0" err="1">
                          <a:solidFill>
                            <a:schemeClr val="tx1"/>
                          </a:solidFill>
                          <a:effectLst/>
                          <a:latin typeface="Arial"/>
                          <a:ea typeface="+mn-ea"/>
                          <a:cs typeface="+mn-cs"/>
                        </a:rPr>
                        <a:t>Tedd</a:t>
                      </a:r>
                      <a:r>
                        <a:rPr lang="en-US" sz="1700" b="0" i="0" u="none" strike="noStrike" kern="1200" noProof="0" dirty="0">
                          <a:solidFill>
                            <a:schemeClr val="tx1"/>
                          </a:solidFill>
                          <a:effectLst/>
                          <a:latin typeface="Arial"/>
                          <a:ea typeface="+mn-ea"/>
                          <a:cs typeface="+mn-cs"/>
                        </a:rPr>
                        <a:t> </a:t>
                      </a:r>
                      <a:r>
                        <a:rPr lang="en-US" sz="1700" b="0" i="0" u="none" strike="noStrike" kern="1200" noProof="0" dirty="0" err="1">
                          <a:solidFill>
                            <a:schemeClr val="tx1"/>
                          </a:solidFill>
                          <a:effectLst/>
                          <a:latin typeface="Arial"/>
                          <a:ea typeface="+mn-ea"/>
                          <a:cs typeface="+mn-cs"/>
                        </a:rPr>
                        <a:t>Kourkounakis</a:t>
                      </a:r>
                      <a:r>
                        <a:rPr lang="en-US" sz="1700" b="0" i="0" u="none" strike="noStrike" kern="1200" noProof="0" dirty="0">
                          <a:solidFill>
                            <a:schemeClr val="tx1"/>
                          </a:solidFill>
                          <a:effectLst/>
                          <a:latin typeface="Arial"/>
                          <a:ea typeface="+mn-ea"/>
                          <a:cs typeface="+mn-cs"/>
                        </a:rPr>
                        <a:t>, Amir </a:t>
                      </a:r>
                      <a:r>
                        <a:rPr lang="en-US" sz="1700" b="0" i="0" u="none" strike="noStrike" kern="1200" noProof="0" dirty="0" err="1">
                          <a:solidFill>
                            <a:schemeClr val="tx1"/>
                          </a:solidFill>
                          <a:effectLst/>
                          <a:latin typeface="Arial"/>
                          <a:ea typeface="+mn-ea"/>
                          <a:cs typeface="+mn-cs"/>
                        </a:rPr>
                        <a:t>hossein</a:t>
                      </a:r>
                      <a:r>
                        <a:rPr lang="en-US" sz="1700" b="0" i="0" u="none" strike="noStrike" kern="1200" noProof="0" dirty="0">
                          <a:solidFill>
                            <a:schemeClr val="tx1"/>
                          </a:solidFill>
                          <a:effectLst/>
                          <a:latin typeface="Arial"/>
                          <a:ea typeface="+mn-ea"/>
                          <a:cs typeface="+mn-cs"/>
                        </a:rPr>
                        <a:t> </a:t>
                      </a:r>
                      <a:r>
                        <a:rPr lang="en-US" sz="1700" b="0" i="0" u="none" strike="noStrike" kern="1200" noProof="0" dirty="0" err="1">
                          <a:solidFill>
                            <a:schemeClr val="tx1"/>
                          </a:solidFill>
                          <a:effectLst/>
                          <a:latin typeface="Arial"/>
                          <a:ea typeface="+mn-ea"/>
                          <a:cs typeface="+mn-cs"/>
                        </a:rPr>
                        <a:t>Hajavi</a:t>
                      </a:r>
                      <a:r>
                        <a:rPr lang="en-US" sz="1700" b="0" i="0" u="none" strike="noStrike" kern="1200" noProof="0" dirty="0">
                          <a:solidFill>
                            <a:schemeClr val="tx1"/>
                          </a:solidFill>
                          <a:effectLst/>
                          <a:latin typeface="Arial"/>
                          <a:ea typeface="+mn-ea"/>
                          <a:cs typeface="+mn-cs"/>
                        </a:rPr>
                        <a:t>, Ali </a:t>
                      </a:r>
                      <a:r>
                        <a:rPr lang="en-US" sz="1700" b="0" i="0" u="none" strike="noStrike" kern="1200" noProof="0" dirty="0" err="1">
                          <a:solidFill>
                            <a:schemeClr val="tx1"/>
                          </a:solidFill>
                          <a:effectLst/>
                          <a:latin typeface="Arial"/>
                          <a:ea typeface="+mn-ea"/>
                          <a:cs typeface="+mn-cs"/>
                        </a:rPr>
                        <a:t>Etemad</a:t>
                      </a:r>
                      <a:r>
                        <a:rPr lang="en-US" sz="1700" b="0" i="0" u="none" strike="noStrike" kern="1200" noProof="0" dirty="0">
                          <a:solidFill>
                            <a:schemeClr val="tx1"/>
                          </a:solidFill>
                          <a:effectLst/>
                          <a:latin typeface="Arial"/>
                          <a:ea typeface="+mn-ea"/>
                          <a:cs typeface="+mn-cs"/>
                        </a:rPr>
                        <a:t>.</a:t>
                      </a:r>
                    </a:p>
                    <a:p>
                      <a:pPr lvl="0" algn="l">
                        <a:lnSpc>
                          <a:spcPct val="100000"/>
                        </a:lnSpc>
                        <a:spcBef>
                          <a:spcPts val="0"/>
                        </a:spcBef>
                        <a:spcAft>
                          <a:spcPts val="0"/>
                        </a:spcAft>
                        <a:buNone/>
                      </a:pPr>
                      <a:endParaRPr lang="en-US" sz="1700" b="0" i="0" u="none" strike="noStrike" kern="1200" noProof="0" dirty="0">
                        <a:solidFill>
                          <a:schemeClr val="tx1"/>
                        </a:solidFill>
                        <a:effectLst/>
                        <a:latin typeface="Arial"/>
                        <a:ea typeface="+mn-ea"/>
                        <a:cs typeface="+mn-cs"/>
                      </a:endParaRPr>
                    </a:p>
                    <a:p>
                      <a:pPr lvl="0" algn="l">
                        <a:lnSpc>
                          <a:spcPct val="100000"/>
                        </a:lnSpc>
                        <a:spcBef>
                          <a:spcPts val="0"/>
                        </a:spcBef>
                        <a:spcAft>
                          <a:spcPts val="0"/>
                        </a:spcAft>
                        <a:buNone/>
                      </a:pPr>
                      <a:r>
                        <a:rPr lang="en-US" sz="1700" b="0" i="0" u="none" strike="noStrike" kern="1200" noProof="0" dirty="0">
                          <a:solidFill>
                            <a:schemeClr val="tx1"/>
                          </a:solidFill>
                          <a:effectLst/>
                          <a:latin typeface="Arial"/>
                          <a:ea typeface="+mn-ea"/>
                          <a:cs typeface="+mn-cs"/>
                        </a:rPr>
                        <a:t>IEEE Transactions, 2021</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EDEDED"/>
                    </a:solidFill>
                  </a:tcPr>
                </a:tc>
                <a:tc>
                  <a:txBody>
                    <a:bodyPr/>
                    <a:lstStyle/>
                    <a:p>
                      <a:pPr marL="0" lvl="0" algn="l" rtl="0" eaLnBrk="1" latinLnBrk="0" hangingPunct="1">
                        <a:lnSpc>
                          <a:spcPct val="100000"/>
                        </a:lnSpc>
                        <a:spcBef>
                          <a:spcPts val="0"/>
                        </a:spcBef>
                        <a:spcAft>
                          <a:spcPts val="0"/>
                        </a:spcAft>
                        <a:buNone/>
                      </a:pPr>
                      <a:r>
                        <a:rPr lang="en-US" sz="1700" b="0" i="0" u="none" strike="noStrike" kern="1200" noProof="0" dirty="0">
                          <a:solidFill>
                            <a:schemeClr val="tx1"/>
                          </a:solidFill>
                          <a:effectLst/>
                          <a:latin typeface="Arial"/>
                          <a:ea typeface="+mn-ea"/>
                          <a:cs typeface="+mn-cs"/>
                        </a:rPr>
                        <a:t>This paper involves the design of </a:t>
                      </a:r>
                      <a:r>
                        <a:rPr lang="en-US" sz="1700" b="0" i="0" u="none" strike="noStrike" kern="1200" noProof="0" dirty="0" err="1">
                          <a:solidFill>
                            <a:schemeClr val="tx1"/>
                          </a:solidFill>
                          <a:effectLst/>
                          <a:latin typeface="Arial"/>
                          <a:ea typeface="+mn-ea"/>
                          <a:cs typeface="+mn-cs"/>
                        </a:rPr>
                        <a:t>FluentNet</a:t>
                      </a:r>
                      <a:r>
                        <a:rPr lang="en-US" sz="1700" b="0" i="0" u="none" strike="noStrike" kern="1200" noProof="0" dirty="0">
                          <a:solidFill>
                            <a:schemeClr val="tx1"/>
                          </a:solidFill>
                          <a:effectLst/>
                          <a:latin typeface="Arial"/>
                          <a:ea typeface="+mn-ea"/>
                          <a:cs typeface="+mn-cs"/>
                        </a:rPr>
                        <a:t>, an automated stuttered speech detection. The network focuses on learning spectral frame-level representations and uses mechanism to better focus on the necessary features for stutter classification.</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EDEDED"/>
                    </a:solidFill>
                  </a:tcPr>
                </a:tc>
                <a:tc>
                  <a:txBody>
                    <a:bodyPr/>
                    <a:lstStyle/>
                    <a:p>
                      <a:pPr lvl="0" algn="l">
                        <a:lnSpc>
                          <a:spcPct val="100000"/>
                        </a:lnSpc>
                        <a:spcBef>
                          <a:spcPts val="0"/>
                        </a:spcBef>
                        <a:spcAft>
                          <a:spcPts val="0"/>
                        </a:spcAft>
                        <a:buNone/>
                      </a:pPr>
                      <a:r>
                        <a:rPr lang="en-US" sz="1700" b="0" i="0" u="none" strike="noStrike" kern="1200" noProof="0" dirty="0">
                          <a:solidFill>
                            <a:schemeClr val="tx1"/>
                          </a:solidFill>
                          <a:effectLst/>
                          <a:latin typeface="Arial"/>
                        </a:rPr>
                        <a:t>Restricted datasets, minimal data impact, and exclusive focus on binary detection without detailed analysis of distinct disfluency types.</a:t>
                      </a:r>
                      <a:endParaRPr lang="en-US" dirty="0">
                        <a:latin typeface="Arial"/>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3509229326"/>
                  </a:ext>
                </a:extLst>
              </a:tr>
              <a:tr h="2617912">
                <a:tc>
                  <a:txBody>
                    <a:bodyPr/>
                    <a:lstStyle/>
                    <a:p>
                      <a:pPr marL="0" lvl="0" algn="l" defTabSz="914400">
                        <a:lnSpc>
                          <a:spcPct val="100000"/>
                        </a:lnSpc>
                        <a:spcBef>
                          <a:spcPts val="0"/>
                        </a:spcBef>
                        <a:spcAft>
                          <a:spcPts val="0"/>
                        </a:spcAft>
                        <a:buNone/>
                      </a:pPr>
                      <a:r>
                        <a:rPr lang="en-US" sz="1700" b="0" kern="1200">
                          <a:solidFill>
                            <a:schemeClr val="tx1"/>
                          </a:solidFill>
                          <a:effectLst/>
                          <a:latin typeface="Arial"/>
                          <a:ea typeface="+mn-ea"/>
                          <a:cs typeface="+mn-cs"/>
                        </a:rPr>
                        <a:t>2.</a:t>
                      </a:r>
                    </a:p>
                  </a:txBody>
                  <a:tcPr marL="68580" marR="68580" marT="0" marB="0">
                    <a:lnL w="12700">
                      <a:solidFill>
                        <a:srgbClr val="C9C9C9"/>
                      </a:solidFill>
                    </a:lnL>
                    <a:lnR w="12700">
                      <a:solidFill>
                        <a:srgbClr val="C9C9C9"/>
                      </a:solidFill>
                    </a:lnR>
                    <a:lnT w="12700">
                      <a:solidFill>
                        <a:srgbClr val="A5A5A5"/>
                      </a:solidFill>
                    </a:lnT>
                    <a:lnB w="12700">
                      <a:solidFill>
                        <a:srgbClr val="C9C9C9"/>
                      </a:solidFill>
                    </a:lnB>
                    <a:solidFill>
                      <a:srgbClr val="EDEDED"/>
                    </a:solidFill>
                  </a:tcPr>
                </a:tc>
                <a:tc>
                  <a:txBody>
                    <a:bodyPr/>
                    <a:lstStyle/>
                    <a:p>
                      <a:pPr lvl="0" algn="l">
                        <a:lnSpc>
                          <a:spcPct val="100000"/>
                        </a:lnSpc>
                        <a:spcBef>
                          <a:spcPts val="0"/>
                        </a:spcBef>
                        <a:spcAft>
                          <a:spcPts val="0"/>
                        </a:spcAft>
                        <a:buNone/>
                      </a:pPr>
                      <a:r>
                        <a:rPr lang="en-US" sz="1700" dirty="0">
                          <a:latin typeface="Arial"/>
                        </a:rPr>
                        <a:t>Convolutional Neural Networks for Speech Recognition</a:t>
                      </a:r>
                    </a:p>
                    <a:p>
                      <a:pPr lvl="0" algn="l">
                        <a:lnSpc>
                          <a:spcPct val="100000"/>
                        </a:lnSpc>
                        <a:spcBef>
                          <a:spcPts val="0"/>
                        </a:spcBef>
                        <a:spcAft>
                          <a:spcPts val="0"/>
                        </a:spcAft>
                        <a:buNone/>
                      </a:pPr>
                      <a:endParaRPr lang="en-US" sz="1700" b="0" i="0" u="none" strike="noStrike" kern="1200" noProof="0" dirty="0">
                        <a:solidFill>
                          <a:schemeClr val="tx1"/>
                        </a:solidFill>
                        <a:effectLst/>
                        <a:latin typeface="Arial"/>
                        <a:ea typeface="+mn-ea"/>
                        <a:cs typeface="+mn-cs"/>
                      </a:endParaRPr>
                    </a:p>
                    <a:p>
                      <a:pPr lvl="0" algn="l">
                        <a:lnSpc>
                          <a:spcPct val="100000"/>
                        </a:lnSpc>
                        <a:spcBef>
                          <a:spcPts val="0"/>
                        </a:spcBef>
                        <a:spcAft>
                          <a:spcPts val="0"/>
                        </a:spcAft>
                        <a:buNone/>
                      </a:pPr>
                      <a:r>
                        <a:rPr lang="en-US" sz="1700" dirty="0" err="1">
                          <a:latin typeface="Arial"/>
                        </a:rPr>
                        <a:t>Ossama</a:t>
                      </a:r>
                      <a:r>
                        <a:rPr lang="en-US" sz="1700" dirty="0">
                          <a:latin typeface="Arial"/>
                        </a:rPr>
                        <a:t> Abdel-Hamid, Abdel- </a:t>
                      </a:r>
                      <a:r>
                        <a:rPr lang="en-US" sz="1700" dirty="0" err="1">
                          <a:latin typeface="Arial"/>
                        </a:rPr>
                        <a:t>rahman</a:t>
                      </a:r>
                      <a:r>
                        <a:rPr lang="en-US" sz="1700" dirty="0">
                          <a:latin typeface="Arial"/>
                        </a:rPr>
                        <a:t> Mohamed, Hui Jiang, Li Deng, Gerald Penn, and Dong Yu</a:t>
                      </a:r>
                    </a:p>
                    <a:p>
                      <a:pPr lvl="0" algn="l">
                        <a:lnSpc>
                          <a:spcPct val="100000"/>
                        </a:lnSpc>
                        <a:spcBef>
                          <a:spcPts val="0"/>
                        </a:spcBef>
                        <a:spcAft>
                          <a:spcPts val="0"/>
                        </a:spcAft>
                        <a:buNone/>
                      </a:pPr>
                      <a:endParaRPr lang="en-US" sz="1700" b="0" i="0" u="none" strike="noStrike" kern="1200" noProof="0" dirty="0">
                        <a:solidFill>
                          <a:schemeClr val="tx1"/>
                        </a:solidFill>
                        <a:effectLst/>
                        <a:latin typeface="Arial"/>
                        <a:ea typeface="+mn-ea"/>
                        <a:cs typeface="+mn-cs"/>
                      </a:endParaRPr>
                    </a:p>
                    <a:p>
                      <a:pPr lvl="0" algn="l">
                        <a:lnSpc>
                          <a:spcPct val="100000"/>
                        </a:lnSpc>
                        <a:spcBef>
                          <a:spcPts val="0"/>
                        </a:spcBef>
                        <a:spcAft>
                          <a:spcPts val="0"/>
                        </a:spcAft>
                        <a:buNone/>
                      </a:pPr>
                      <a:r>
                        <a:rPr lang="en-US" sz="1700" dirty="0">
                          <a:latin typeface="Arial"/>
                        </a:rPr>
                        <a:t>IEEE Transactions, 2014</a:t>
                      </a:r>
                    </a:p>
                  </a:txBody>
                  <a:tcPr marL="68580" marR="68580" marT="0" marB="0">
                    <a:lnL w="12700">
                      <a:solidFill>
                        <a:srgbClr val="C9C9C9"/>
                      </a:solidFill>
                    </a:lnL>
                    <a:lnR w="12700">
                      <a:solidFill>
                        <a:srgbClr val="C9C9C9"/>
                      </a:solidFill>
                    </a:lnR>
                    <a:lnT w="12700">
                      <a:solidFill>
                        <a:srgbClr val="A5A5A5"/>
                      </a:solidFill>
                    </a:lnT>
                    <a:lnB w="12700">
                      <a:solidFill>
                        <a:srgbClr val="C9C9C9"/>
                      </a:solidFill>
                    </a:lnB>
                    <a:solidFill>
                      <a:srgbClr val="EDEDED"/>
                    </a:solidFill>
                  </a:tcPr>
                </a:tc>
                <a:tc>
                  <a:txBody>
                    <a:bodyPr/>
                    <a:lstStyle/>
                    <a:p>
                      <a:pPr marL="0" lvl="0" algn="l">
                        <a:lnSpc>
                          <a:spcPct val="100000"/>
                        </a:lnSpc>
                        <a:spcBef>
                          <a:spcPts val="0"/>
                        </a:spcBef>
                        <a:spcAft>
                          <a:spcPts val="0"/>
                        </a:spcAft>
                        <a:buNone/>
                      </a:pPr>
                      <a:r>
                        <a:rPr lang="en-US" sz="1700" b="0" i="0" u="none" strike="noStrike" kern="1200" noProof="0" dirty="0">
                          <a:solidFill>
                            <a:schemeClr val="tx1"/>
                          </a:solidFill>
                          <a:effectLst/>
                          <a:latin typeface="Arial"/>
                          <a:ea typeface="+mn-ea"/>
                          <a:cs typeface="+mn-cs"/>
                        </a:rPr>
                        <a:t>This includes the use of hybrid DNN- HMM framework, description of basic CNN, proposal of limited-weight- sharing scheme, experiments on CNNs with FWS (Full Weight Sharing) and LWS (Limited Weight Sharing), and the use of a bigram language model in decoding.</a:t>
                      </a:r>
                    </a:p>
                  </a:txBody>
                  <a:tcPr marL="68580" marR="68580" marT="0" marB="0">
                    <a:lnL w="12700">
                      <a:solidFill>
                        <a:srgbClr val="C9C9C9"/>
                      </a:solidFill>
                    </a:lnL>
                    <a:lnR w="12700">
                      <a:solidFill>
                        <a:srgbClr val="C9C9C9"/>
                      </a:solidFill>
                    </a:lnR>
                    <a:lnT w="12700">
                      <a:solidFill>
                        <a:srgbClr val="A5A5A5"/>
                      </a:solidFill>
                    </a:lnT>
                    <a:lnB w="12700">
                      <a:solidFill>
                        <a:srgbClr val="C9C9C9"/>
                      </a:solidFill>
                    </a:lnB>
                    <a:solidFill>
                      <a:srgbClr val="EDEDED"/>
                    </a:solidFill>
                  </a:tcPr>
                </a:tc>
                <a:tc>
                  <a:txBody>
                    <a:bodyPr/>
                    <a:lstStyle/>
                    <a:p>
                      <a:pPr marL="0" lvl="0" algn="l">
                        <a:lnSpc>
                          <a:spcPct val="100000"/>
                        </a:lnSpc>
                        <a:spcBef>
                          <a:spcPts val="0"/>
                        </a:spcBef>
                        <a:spcAft>
                          <a:spcPts val="0"/>
                        </a:spcAft>
                        <a:buNone/>
                      </a:pPr>
                      <a:r>
                        <a:rPr lang="en-US" sz="1700" b="0" i="0" u="none" strike="noStrike" kern="1200" noProof="0" dirty="0">
                          <a:solidFill>
                            <a:schemeClr val="tx1"/>
                          </a:solidFill>
                          <a:effectLst/>
                          <a:latin typeface="Arial"/>
                        </a:rPr>
                        <a:t>Cross-cultural validation and emphasis on classification raise concerns about the model's generalizability in Automatic Speech Recognition tasks.</a:t>
                      </a:r>
                    </a:p>
                  </a:txBody>
                  <a:tcPr marL="68580" marR="68580" marT="0" marB="0">
                    <a:lnL w="12700">
                      <a:solidFill>
                        <a:srgbClr val="C9C9C9"/>
                      </a:solidFill>
                    </a:lnL>
                    <a:lnR w="12700">
                      <a:solidFill>
                        <a:srgbClr val="C9C9C9"/>
                      </a:solidFill>
                    </a:lnR>
                    <a:lnT w="12700">
                      <a:solidFill>
                        <a:srgbClr val="A5A5A5"/>
                      </a:solidFill>
                    </a:lnT>
                    <a:lnB w="12700">
                      <a:solidFill>
                        <a:srgbClr val="C9C9C9"/>
                      </a:solidFill>
                    </a:lnB>
                    <a:solidFill>
                      <a:srgbClr val="EDEDED"/>
                    </a:solidFill>
                  </a:tcPr>
                </a:tc>
                <a:extLst>
                  <a:ext uri="{0D108BD9-81ED-4DB2-BD59-A6C34878D82A}">
                    <a16:rowId xmlns:a16="http://schemas.microsoft.com/office/drawing/2014/main" val="3334802515"/>
                  </a:ext>
                </a:extLst>
              </a:tr>
            </a:tbl>
          </a:graphicData>
        </a:graphic>
      </p:graphicFrame>
      <p:sp>
        <p:nvSpPr>
          <p:cNvPr id="4" name="Slide Number Placeholder 3">
            <a:extLst>
              <a:ext uri="{FF2B5EF4-FFF2-40B4-BE49-F238E27FC236}">
                <a16:creationId xmlns:a16="http://schemas.microsoft.com/office/drawing/2014/main" id="{F01F2D38-E021-4FB1-019E-97D7C7B09CBA}"/>
              </a:ext>
            </a:extLst>
          </p:cNvPr>
          <p:cNvSpPr>
            <a:spLocks noGrp="1"/>
          </p:cNvSpPr>
          <p:nvPr>
            <p:ph type="sldNum" sz="quarter" idx="12"/>
          </p:nvPr>
        </p:nvSpPr>
        <p:spPr/>
        <p:txBody>
          <a:bodyPr/>
          <a:lstStyle/>
          <a:p>
            <a:pPr algn="ctr"/>
            <a:fld id="{D79E6812-DF0E-4B88-AFAA-EAC7168F54C0}" type="slidenum">
              <a:rPr lang="en-US" smtClean="0"/>
              <a:pPr algn="ctr"/>
              <a:t>5</a:t>
            </a:fld>
            <a:endParaRPr lang="en-US"/>
          </a:p>
        </p:txBody>
      </p:sp>
    </p:spTree>
    <p:extLst>
      <p:ext uri="{BB962C8B-B14F-4D97-AF65-F5344CB8AC3E}">
        <p14:creationId xmlns:p14="http://schemas.microsoft.com/office/powerpoint/2010/main" val="169993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6FB0094-9F23-9BDB-93B8-08C1B34139BE}"/>
              </a:ext>
            </a:extLst>
          </p:cNvPr>
          <p:cNvGraphicFramePr>
            <a:graphicFrameLocks noGrp="1"/>
          </p:cNvGraphicFramePr>
          <p:nvPr>
            <p:extLst>
              <p:ext uri="{D42A27DB-BD31-4B8C-83A1-F6EECF244321}">
                <p14:modId xmlns:p14="http://schemas.microsoft.com/office/powerpoint/2010/main" val="1363674767"/>
              </p:ext>
            </p:extLst>
          </p:nvPr>
        </p:nvGraphicFramePr>
        <p:xfrm>
          <a:off x="104382" y="954954"/>
          <a:ext cx="11676283" cy="5812098"/>
        </p:xfrm>
        <a:graphic>
          <a:graphicData uri="http://schemas.openxmlformats.org/drawingml/2006/table">
            <a:tbl>
              <a:tblPr bandRow="1">
                <a:tableStyleId>{5C22544A-7EE6-4342-B048-85BDC9FD1C3A}</a:tableStyleId>
              </a:tblPr>
              <a:tblGrid>
                <a:gridCol w="731360">
                  <a:extLst>
                    <a:ext uri="{9D8B030D-6E8A-4147-A177-3AD203B41FA5}">
                      <a16:colId xmlns:a16="http://schemas.microsoft.com/office/drawing/2014/main" val="2313573212"/>
                    </a:ext>
                  </a:extLst>
                </a:gridCol>
                <a:gridCol w="3282551">
                  <a:extLst>
                    <a:ext uri="{9D8B030D-6E8A-4147-A177-3AD203B41FA5}">
                      <a16:colId xmlns:a16="http://schemas.microsoft.com/office/drawing/2014/main" val="3221892410"/>
                    </a:ext>
                  </a:extLst>
                </a:gridCol>
                <a:gridCol w="4036451">
                  <a:extLst>
                    <a:ext uri="{9D8B030D-6E8A-4147-A177-3AD203B41FA5}">
                      <a16:colId xmlns:a16="http://schemas.microsoft.com/office/drawing/2014/main" val="1984269063"/>
                    </a:ext>
                  </a:extLst>
                </a:gridCol>
                <a:gridCol w="3625921">
                  <a:extLst>
                    <a:ext uri="{9D8B030D-6E8A-4147-A177-3AD203B41FA5}">
                      <a16:colId xmlns:a16="http://schemas.microsoft.com/office/drawing/2014/main" val="2234912129"/>
                    </a:ext>
                  </a:extLst>
                </a:gridCol>
              </a:tblGrid>
              <a:tr h="706698">
                <a:tc>
                  <a:txBody>
                    <a:bodyPr/>
                    <a:lstStyle/>
                    <a:p>
                      <a:pPr rtl="0" fontAlgn="base"/>
                      <a:r>
                        <a:rPr lang="en-US" sz="2000" b="1" i="0" u="none" strike="noStrike" kern="1200" err="1">
                          <a:solidFill>
                            <a:schemeClr val="tx1"/>
                          </a:solidFill>
                          <a:effectLst/>
                          <a:highlight>
                            <a:srgbClr val="A5A5A5"/>
                          </a:highlight>
                          <a:latin typeface="Consolas"/>
                          <a:ea typeface="+mn-ea"/>
                          <a:cs typeface="+mn-cs"/>
                        </a:rPr>
                        <a:t>S.No</a:t>
                      </a:r>
                      <a:endParaRPr lang="en-US" sz="2000" b="1" i="0" u="none" strike="noStrike" kern="1200">
                        <a:solidFill>
                          <a:schemeClr val="tx1"/>
                        </a:solidFill>
                        <a:effectLst/>
                        <a:highlight>
                          <a:srgbClr val="A5A5A5"/>
                        </a:highlight>
                        <a:latin typeface="Consolas"/>
                        <a:ea typeface="+mn-ea"/>
                        <a:cs typeface="+mn-cs"/>
                      </a:endParaRPr>
                    </a:p>
                  </a:txBody>
                  <a:tcPr marL="65151" marR="65151">
                    <a:lnL w="12059" cap="flat" cmpd="sng" algn="ctr">
                      <a:solidFill>
                        <a:srgbClr val="A5A5A5"/>
                      </a:solidFill>
                      <a:prstDash val="solid"/>
                      <a:round/>
                      <a:headEnd type="none" w="med" len="med"/>
                      <a:tailEnd type="none" w="med" len="med"/>
                    </a:lnL>
                    <a:lnR w="12059" cap="flat" cmpd="sng" algn="ctr">
                      <a:solidFill>
                        <a:srgbClr val="808080"/>
                      </a:solidFill>
                      <a:prstDash val="solid"/>
                      <a:round/>
                      <a:headEnd type="none" w="med" len="med"/>
                      <a:tailEnd type="none" w="med" len="med"/>
                    </a:lnR>
                    <a:lnT w="12059" cap="flat" cmpd="sng" algn="ctr">
                      <a:solidFill>
                        <a:srgbClr val="A5A5A5"/>
                      </a:solidFill>
                      <a:prstDash val="solid"/>
                      <a:round/>
                      <a:headEnd type="none" w="med" len="med"/>
                      <a:tailEnd type="none" w="med" len="med"/>
                    </a:lnT>
                    <a:lnB w="12059" cap="flat" cmpd="sng" algn="ctr">
                      <a:solidFill>
                        <a:srgbClr val="A5A5A5"/>
                      </a:solidFill>
                      <a:prstDash val="solid"/>
                      <a:round/>
                      <a:headEnd type="none" w="med" len="med"/>
                      <a:tailEnd type="none" w="med" len="med"/>
                    </a:lnB>
                    <a:solidFill>
                      <a:srgbClr val="A5A5A5"/>
                    </a:solidFill>
                  </a:tcPr>
                </a:tc>
                <a:tc>
                  <a:txBody>
                    <a:bodyPr/>
                    <a:lstStyle/>
                    <a:p>
                      <a:pPr lvl="0" algn="ctr">
                        <a:buNone/>
                      </a:pPr>
                      <a:r>
                        <a:rPr lang="en-US" sz="2000" b="1" i="0" u="none" strike="noStrike" dirty="0">
                          <a:solidFill>
                            <a:schemeClr val="tx1"/>
                          </a:solidFill>
                          <a:effectLst/>
                          <a:highlight>
                            <a:srgbClr val="A5A5A5"/>
                          </a:highlight>
                          <a:latin typeface="Consolas"/>
                        </a:rPr>
                        <a:t>Name of the paper and</a:t>
                      </a:r>
                    </a:p>
                    <a:p>
                      <a:pPr algn="ctr" rtl="0" fontAlgn="base"/>
                      <a:r>
                        <a:rPr lang="en-US" sz="2000" b="1" i="0" u="none" strike="noStrike" kern="1200" dirty="0">
                          <a:solidFill>
                            <a:schemeClr val="tx1"/>
                          </a:solidFill>
                          <a:effectLst/>
                          <a:highlight>
                            <a:srgbClr val="A5A5A5"/>
                          </a:highlight>
                          <a:latin typeface="Consolas"/>
                          <a:ea typeface="+mn-ea"/>
                          <a:cs typeface="+mn-cs"/>
                        </a:rPr>
                        <a:t>published year</a:t>
                      </a:r>
                    </a:p>
                  </a:txBody>
                  <a:tcPr marL="65151" marR="65151">
                    <a:lnL w="12059" cap="flat" cmpd="sng" algn="ctr">
                      <a:solidFill>
                        <a:srgbClr val="808080"/>
                      </a:solidFill>
                      <a:prstDash val="solid"/>
                      <a:round/>
                      <a:headEnd type="none" w="med" len="med"/>
                      <a:tailEnd type="none" w="med" len="med"/>
                    </a:lnL>
                    <a:lnR w="12059" cap="flat" cmpd="sng" algn="ctr">
                      <a:solidFill>
                        <a:srgbClr val="808080"/>
                      </a:solidFill>
                      <a:prstDash val="solid"/>
                      <a:round/>
                      <a:headEnd type="none" w="med" len="med"/>
                      <a:tailEnd type="none" w="med" len="med"/>
                    </a:lnR>
                    <a:lnT w="12059" cap="flat" cmpd="sng" algn="ctr">
                      <a:solidFill>
                        <a:srgbClr val="A5A5A5"/>
                      </a:solidFill>
                      <a:prstDash val="solid"/>
                      <a:round/>
                      <a:headEnd type="none" w="med" len="med"/>
                      <a:tailEnd type="none" w="med" len="med"/>
                    </a:lnT>
                    <a:lnB w="12059" cap="flat" cmpd="sng" algn="ctr">
                      <a:solidFill>
                        <a:srgbClr val="A5A5A5"/>
                      </a:solidFill>
                      <a:prstDash val="solid"/>
                      <a:round/>
                      <a:headEnd type="none" w="med" len="med"/>
                      <a:tailEnd type="none" w="med" len="med"/>
                    </a:lnB>
                    <a:solidFill>
                      <a:srgbClr val="A5A5A5"/>
                    </a:solidFill>
                  </a:tcPr>
                </a:tc>
                <a:tc>
                  <a:txBody>
                    <a:bodyPr/>
                    <a:lstStyle/>
                    <a:p>
                      <a:pPr algn="ctr" rtl="0" fontAlgn="base"/>
                      <a:r>
                        <a:rPr lang="en-US" sz="2000" b="1" i="0" u="none" strike="noStrike" kern="1200" dirty="0">
                          <a:solidFill>
                            <a:schemeClr val="tx1"/>
                          </a:solidFill>
                          <a:effectLst/>
                          <a:highlight>
                            <a:srgbClr val="A5A5A5"/>
                          </a:highlight>
                          <a:latin typeface="Consolas"/>
                          <a:ea typeface="+mn-ea"/>
                          <a:cs typeface="+mn-cs"/>
                        </a:rPr>
                        <a:t>Methodology</a:t>
                      </a:r>
                    </a:p>
                  </a:txBody>
                  <a:tcPr marL="65151" marR="65151">
                    <a:lnL w="12059" cap="flat" cmpd="sng" algn="ctr">
                      <a:solidFill>
                        <a:srgbClr val="808080"/>
                      </a:solidFill>
                      <a:prstDash val="solid"/>
                      <a:round/>
                      <a:headEnd type="none" w="med" len="med"/>
                      <a:tailEnd type="none" w="med" len="med"/>
                    </a:lnL>
                    <a:lnR w="12059" cap="flat" cmpd="sng" algn="ctr">
                      <a:solidFill>
                        <a:srgbClr val="808080"/>
                      </a:solidFill>
                      <a:prstDash val="solid"/>
                      <a:round/>
                      <a:headEnd type="none" w="med" len="med"/>
                      <a:tailEnd type="none" w="med" len="med"/>
                    </a:lnR>
                    <a:lnT w="12059" cap="flat" cmpd="sng" algn="ctr">
                      <a:solidFill>
                        <a:srgbClr val="A5A5A5"/>
                      </a:solidFill>
                      <a:prstDash val="solid"/>
                      <a:round/>
                      <a:headEnd type="none" w="med" len="med"/>
                      <a:tailEnd type="none" w="med" len="med"/>
                    </a:lnT>
                    <a:lnB w="12059" cap="flat" cmpd="sng" algn="ctr">
                      <a:solidFill>
                        <a:srgbClr val="A5A5A5"/>
                      </a:solidFill>
                      <a:prstDash val="solid"/>
                      <a:round/>
                      <a:headEnd type="none" w="med" len="med"/>
                      <a:tailEnd type="none" w="med" len="med"/>
                    </a:lnB>
                    <a:solidFill>
                      <a:srgbClr val="A5A5A5"/>
                    </a:solidFill>
                  </a:tcPr>
                </a:tc>
                <a:tc>
                  <a:txBody>
                    <a:bodyPr/>
                    <a:lstStyle/>
                    <a:p>
                      <a:pPr algn="ctr" rtl="0" fontAlgn="base"/>
                      <a:r>
                        <a:rPr lang="en-US" sz="2000" b="1" i="0" u="none" strike="noStrike" kern="1200" dirty="0">
                          <a:solidFill>
                            <a:schemeClr val="tx1"/>
                          </a:solidFill>
                          <a:effectLst/>
                          <a:highlight>
                            <a:srgbClr val="A5A5A5"/>
                          </a:highlight>
                          <a:latin typeface="Consolas"/>
                          <a:ea typeface="+mn-ea"/>
                          <a:cs typeface="+mn-cs"/>
                        </a:rPr>
                        <a:t>Limitations</a:t>
                      </a:r>
                    </a:p>
                  </a:txBody>
                  <a:tcPr marL="65151" marR="65151">
                    <a:lnL w="12059" cap="flat" cmpd="sng" algn="ctr">
                      <a:solidFill>
                        <a:srgbClr val="808080"/>
                      </a:solidFill>
                      <a:prstDash val="solid"/>
                      <a:round/>
                      <a:headEnd type="none" w="med" len="med"/>
                      <a:tailEnd type="none" w="med" len="med"/>
                    </a:lnL>
                    <a:lnR w="12059" cap="flat" cmpd="sng" algn="ctr">
                      <a:solidFill>
                        <a:srgbClr val="808080"/>
                      </a:solidFill>
                      <a:prstDash val="solid"/>
                      <a:round/>
                      <a:headEnd type="none" w="med" len="med"/>
                      <a:tailEnd type="none" w="med" len="med"/>
                    </a:lnR>
                    <a:lnT w="12059" cap="flat" cmpd="sng" algn="ctr">
                      <a:solidFill>
                        <a:srgbClr val="A5A5A5"/>
                      </a:solidFill>
                      <a:prstDash val="solid"/>
                      <a:round/>
                      <a:headEnd type="none" w="med" len="med"/>
                      <a:tailEnd type="none" w="med" len="med"/>
                    </a:lnT>
                    <a:lnB w="12059" cap="flat" cmpd="sng" algn="ctr">
                      <a:solidFill>
                        <a:srgbClr val="A5A5A5"/>
                      </a:solidFill>
                      <a:prstDash val="solid"/>
                      <a:round/>
                      <a:headEnd type="none" w="med" len="med"/>
                      <a:tailEnd type="none" w="med" len="med"/>
                    </a:lnB>
                    <a:solidFill>
                      <a:srgbClr val="A5A5A5"/>
                    </a:solidFill>
                  </a:tcPr>
                </a:tc>
                <a:extLst>
                  <a:ext uri="{0D108BD9-81ED-4DB2-BD59-A6C34878D82A}">
                    <a16:rowId xmlns:a16="http://schemas.microsoft.com/office/drawing/2014/main" val="1637543087"/>
                  </a:ext>
                </a:extLst>
              </a:tr>
              <a:tr h="2408398">
                <a:tc>
                  <a:txBody>
                    <a:bodyPr/>
                    <a:lstStyle/>
                    <a:p>
                      <a:pPr rtl="0" fontAlgn="base"/>
                      <a:r>
                        <a:rPr lang="en-US" sz="1700" b="0" dirty="0">
                          <a:solidFill>
                            <a:srgbClr val="000000"/>
                          </a:solidFill>
                          <a:effectLst/>
                          <a:highlight>
                            <a:srgbClr val="EDEDED"/>
                          </a:highlight>
                          <a:latin typeface="Arial"/>
                        </a:rPr>
                        <a:t>3.</a:t>
                      </a:r>
                    </a:p>
                  </a:txBody>
                  <a:tcPr marL="65151" marR="65151">
                    <a:lnL w="12059" cap="flat" cmpd="sng" algn="ctr">
                      <a:solidFill>
                        <a:srgbClr val="C9C9C9"/>
                      </a:solidFill>
                      <a:prstDash val="solid"/>
                      <a:round/>
                      <a:headEnd type="none" w="med" len="med"/>
                      <a:tailEnd type="none" w="med" len="med"/>
                    </a:lnL>
                    <a:lnR w="12059" cap="flat" cmpd="sng" algn="ctr">
                      <a:solidFill>
                        <a:srgbClr val="C9C9C9"/>
                      </a:solidFill>
                      <a:prstDash val="solid"/>
                      <a:round/>
                      <a:headEnd type="none" w="med" len="med"/>
                      <a:tailEnd type="none" w="med" len="med"/>
                    </a:lnR>
                    <a:lnT w="12059" cap="flat" cmpd="sng" algn="ctr">
                      <a:solidFill>
                        <a:srgbClr val="A5A5A5"/>
                      </a:solidFill>
                      <a:prstDash val="solid"/>
                      <a:round/>
                      <a:headEnd type="none" w="med" len="med"/>
                      <a:tailEnd type="none" w="med" len="med"/>
                    </a:lnT>
                    <a:lnB w="12059" cap="flat" cmpd="sng" algn="ctr">
                      <a:solidFill>
                        <a:srgbClr val="A5A5A5"/>
                      </a:solidFill>
                      <a:prstDash val="solid"/>
                      <a:round/>
                      <a:headEnd type="none" w="med" len="med"/>
                      <a:tailEnd type="none" w="med" len="med"/>
                    </a:lnB>
                    <a:solidFill>
                      <a:srgbClr val="EDEDED"/>
                    </a:solidFill>
                  </a:tcPr>
                </a:tc>
                <a:tc>
                  <a:txBody>
                    <a:bodyPr/>
                    <a:lstStyle/>
                    <a:p>
                      <a:pPr lvl="0" algn="l">
                        <a:lnSpc>
                          <a:spcPct val="100000"/>
                        </a:lnSpc>
                        <a:spcBef>
                          <a:spcPts val="0"/>
                        </a:spcBef>
                        <a:spcAft>
                          <a:spcPts val="0"/>
                        </a:spcAft>
                        <a:buNone/>
                      </a:pPr>
                      <a:r>
                        <a:rPr lang="en-US" sz="1700" b="0" i="0" u="none" strike="noStrike" noProof="0">
                          <a:effectLst/>
                          <a:highlight>
                            <a:srgbClr val="EDEDED"/>
                          </a:highlight>
                          <a:latin typeface="Arial"/>
                        </a:rPr>
                        <a:t>End-to-End Neural Based Modification of Noisy Speech for Speech-in-Noise Intelligibility Improvement</a:t>
                      </a:r>
                    </a:p>
                    <a:p>
                      <a:pPr lvl="0" algn="l">
                        <a:lnSpc>
                          <a:spcPct val="100000"/>
                        </a:lnSpc>
                        <a:spcBef>
                          <a:spcPts val="0"/>
                        </a:spcBef>
                        <a:spcAft>
                          <a:spcPts val="0"/>
                        </a:spcAft>
                        <a:buNone/>
                      </a:pPr>
                      <a:endParaRPr lang="en-US" sz="1700" b="0" i="0" u="none" strike="noStrike" noProof="0">
                        <a:effectLst/>
                        <a:highlight>
                          <a:srgbClr val="EDEDED"/>
                        </a:highlight>
                        <a:latin typeface="Arial"/>
                      </a:endParaRPr>
                    </a:p>
                    <a:p>
                      <a:pPr lvl="0" algn="l">
                        <a:lnSpc>
                          <a:spcPct val="100000"/>
                        </a:lnSpc>
                        <a:spcBef>
                          <a:spcPts val="0"/>
                        </a:spcBef>
                        <a:spcAft>
                          <a:spcPts val="0"/>
                        </a:spcAft>
                        <a:buNone/>
                      </a:pPr>
                      <a:r>
                        <a:rPr lang="en-US" sz="1700" b="0" i="0" u="none" strike="noStrike" noProof="0">
                          <a:effectLst/>
                          <a:highlight>
                            <a:srgbClr val="EDEDED"/>
                          </a:highlight>
                          <a:latin typeface="Arial"/>
                        </a:rPr>
                        <a:t>Muhammed P.V. </a:t>
                      </a:r>
                      <a:r>
                        <a:rPr lang="en-US" sz="1700" b="0" i="0" u="none" strike="noStrike" noProof="0" err="1">
                          <a:effectLst/>
                          <a:highlight>
                            <a:srgbClr val="EDEDED"/>
                          </a:highlight>
                          <a:latin typeface="Arial"/>
                        </a:rPr>
                        <a:t>Shifas</a:t>
                      </a:r>
                      <a:r>
                        <a:rPr lang="en-US" sz="1700" b="0" i="0" u="none" strike="noStrike" noProof="0">
                          <a:effectLst/>
                          <a:highlight>
                            <a:srgbClr val="EDEDED"/>
                          </a:highlight>
                          <a:latin typeface="Arial"/>
                        </a:rPr>
                        <a:t>, Yannis Stylianou</a:t>
                      </a:r>
                    </a:p>
                    <a:p>
                      <a:pPr lvl="0" algn="l">
                        <a:lnSpc>
                          <a:spcPct val="100000"/>
                        </a:lnSpc>
                        <a:spcBef>
                          <a:spcPts val="0"/>
                        </a:spcBef>
                        <a:spcAft>
                          <a:spcPts val="0"/>
                        </a:spcAft>
                        <a:buNone/>
                      </a:pPr>
                      <a:endParaRPr lang="en-US" sz="1700" b="0" i="0" u="none" strike="noStrike" noProof="0">
                        <a:effectLst/>
                        <a:highlight>
                          <a:srgbClr val="EDEDED"/>
                        </a:highlight>
                        <a:latin typeface="Arial"/>
                      </a:endParaRPr>
                    </a:p>
                    <a:p>
                      <a:pPr lvl="0" algn="l">
                        <a:lnSpc>
                          <a:spcPct val="100000"/>
                        </a:lnSpc>
                        <a:spcBef>
                          <a:spcPts val="0"/>
                        </a:spcBef>
                        <a:spcAft>
                          <a:spcPts val="0"/>
                        </a:spcAft>
                        <a:buNone/>
                      </a:pPr>
                      <a:r>
                        <a:rPr lang="en-US" sz="1700" b="0" i="0" u="none" strike="noStrike" noProof="0">
                          <a:effectLst/>
                          <a:highlight>
                            <a:srgbClr val="EDEDED"/>
                          </a:highlight>
                          <a:latin typeface="Arial"/>
                        </a:rPr>
                        <a:t>IEEE Transactions, 2022</a:t>
                      </a:r>
                    </a:p>
                  </a:txBody>
                  <a:tcPr marL="65151" marR="65151">
                    <a:lnL w="12059" cap="flat" cmpd="sng" algn="ctr">
                      <a:solidFill>
                        <a:srgbClr val="C9C9C9"/>
                      </a:solidFill>
                      <a:prstDash val="solid"/>
                      <a:round/>
                      <a:headEnd type="none" w="med" len="med"/>
                      <a:tailEnd type="none" w="med" len="med"/>
                    </a:lnL>
                    <a:lnR w="12059" cap="flat" cmpd="sng" algn="ctr">
                      <a:solidFill>
                        <a:srgbClr val="C9C9C9"/>
                      </a:solidFill>
                      <a:prstDash val="solid"/>
                      <a:round/>
                      <a:headEnd type="none" w="med" len="med"/>
                      <a:tailEnd type="none" w="med" len="med"/>
                    </a:lnR>
                    <a:lnT w="12059" cap="flat" cmpd="sng" algn="ctr">
                      <a:solidFill>
                        <a:srgbClr val="A5A5A5"/>
                      </a:solidFill>
                      <a:prstDash val="solid"/>
                      <a:round/>
                      <a:headEnd type="none" w="med" len="med"/>
                      <a:tailEnd type="none" w="med" len="med"/>
                    </a:lnT>
                    <a:lnB w="12059" cap="flat" cmpd="sng" algn="ctr">
                      <a:solidFill>
                        <a:srgbClr val="A5A5A5"/>
                      </a:solidFill>
                      <a:prstDash val="solid"/>
                      <a:round/>
                      <a:headEnd type="none" w="med" len="med"/>
                      <a:tailEnd type="none" w="med" len="med"/>
                    </a:lnB>
                    <a:solidFill>
                      <a:srgbClr val="EDEDED"/>
                    </a:solidFill>
                  </a:tcPr>
                </a:tc>
                <a:tc>
                  <a:txBody>
                    <a:bodyPr/>
                    <a:lstStyle/>
                    <a:p>
                      <a:pPr lvl="0" algn="l">
                        <a:buNone/>
                      </a:pPr>
                      <a:r>
                        <a:rPr lang="en-US" sz="1700" b="0" i="0" u="none" strike="noStrike" kern="1200" noProof="0" dirty="0">
                          <a:solidFill>
                            <a:srgbClr val="000000"/>
                          </a:solidFill>
                          <a:effectLst/>
                          <a:highlight>
                            <a:srgbClr val="EDEDED"/>
                          </a:highlight>
                          <a:latin typeface="Arial"/>
                          <a:ea typeface="+mn-ea"/>
                          <a:cs typeface="+mn-cs"/>
                        </a:rPr>
                        <a:t>This includes the development of an end-to- end neural network approach for improving speech intelligibility in noisy conditions, training of both causal and non-causal </a:t>
                      </a:r>
                      <a:r>
                        <a:rPr lang="en-US" sz="1700" b="0" i="0" u="none" strike="noStrike" kern="1200" noProof="0" dirty="0" err="1">
                          <a:solidFill>
                            <a:srgbClr val="000000"/>
                          </a:solidFill>
                          <a:effectLst/>
                          <a:highlight>
                            <a:srgbClr val="EDEDED"/>
                          </a:highlight>
                          <a:latin typeface="Arial"/>
                          <a:ea typeface="+mn-ea"/>
                          <a:cs typeface="+mn-cs"/>
                        </a:rPr>
                        <a:t>FFTNet</a:t>
                      </a:r>
                      <a:r>
                        <a:rPr lang="en-US" sz="1700" b="0" i="0" u="none" strike="noStrike" kern="1200" noProof="0" dirty="0">
                          <a:solidFill>
                            <a:srgbClr val="000000"/>
                          </a:solidFill>
                          <a:effectLst/>
                          <a:highlight>
                            <a:srgbClr val="EDEDED"/>
                          </a:highlight>
                          <a:latin typeface="Arial"/>
                          <a:ea typeface="+mn-ea"/>
                          <a:cs typeface="+mn-cs"/>
                        </a:rPr>
                        <a:t> versions and utilization of a Teacher- Student approach</a:t>
                      </a:r>
                    </a:p>
                  </a:txBody>
                  <a:tcPr marL="65151" marR="65151">
                    <a:lnL w="12059" cap="flat" cmpd="sng" algn="ctr">
                      <a:solidFill>
                        <a:srgbClr val="C9C9C9"/>
                      </a:solidFill>
                      <a:prstDash val="solid"/>
                      <a:round/>
                      <a:headEnd type="none" w="med" len="med"/>
                      <a:tailEnd type="none" w="med" len="med"/>
                    </a:lnL>
                    <a:lnR w="12059" cap="flat" cmpd="sng" algn="ctr">
                      <a:solidFill>
                        <a:srgbClr val="C9C9C9"/>
                      </a:solidFill>
                      <a:prstDash val="solid"/>
                      <a:round/>
                      <a:headEnd type="none" w="med" len="med"/>
                      <a:tailEnd type="none" w="med" len="med"/>
                    </a:lnR>
                    <a:lnT w="12059" cap="flat" cmpd="sng" algn="ctr">
                      <a:solidFill>
                        <a:srgbClr val="A5A5A5"/>
                      </a:solidFill>
                      <a:prstDash val="solid"/>
                      <a:round/>
                      <a:headEnd type="none" w="med" len="med"/>
                      <a:tailEnd type="none" w="med" len="med"/>
                    </a:lnT>
                    <a:lnB w="12059" cap="flat" cmpd="sng" algn="ctr">
                      <a:solidFill>
                        <a:srgbClr val="A5A5A5"/>
                      </a:solidFill>
                      <a:prstDash val="solid"/>
                      <a:round/>
                      <a:headEnd type="none" w="med" len="med"/>
                      <a:tailEnd type="none" w="med" len="med"/>
                    </a:lnB>
                    <a:solidFill>
                      <a:srgbClr val="EDEDED"/>
                    </a:solidFill>
                  </a:tcPr>
                </a:tc>
                <a:tc>
                  <a:txBody>
                    <a:bodyPr/>
                    <a:lstStyle/>
                    <a:p>
                      <a:pPr lvl="0" algn="l">
                        <a:buNone/>
                      </a:pPr>
                      <a:r>
                        <a:rPr lang="en-US" sz="1700" b="0" i="0" u="none" strike="noStrike" kern="1200" dirty="0">
                          <a:solidFill>
                            <a:srgbClr val="000000"/>
                          </a:solidFill>
                          <a:effectLst/>
                          <a:highlight>
                            <a:srgbClr val="EDEDED"/>
                          </a:highlight>
                          <a:latin typeface="Arial"/>
                          <a:ea typeface="+mn-ea"/>
                          <a:cs typeface="+mn-cs"/>
                        </a:rPr>
                        <a:t>Enhancements for real-time capability and efficiency are crucial, while potential integration with ASR systems could amplify recognition accuracy.</a:t>
                      </a:r>
                      <a:endParaRPr lang="en-US" sz="1700" b="0" i="0" u="none" strike="noStrike" kern="1200" noProof="0" dirty="0">
                        <a:solidFill>
                          <a:srgbClr val="000000"/>
                        </a:solidFill>
                        <a:effectLst/>
                        <a:highlight>
                          <a:srgbClr val="EDEDED"/>
                        </a:highlight>
                        <a:latin typeface="Arial"/>
                        <a:ea typeface="+mn-ea"/>
                        <a:cs typeface="+mn-cs"/>
                      </a:endParaRPr>
                    </a:p>
                  </a:txBody>
                  <a:tcPr marL="65151" marR="65151">
                    <a:lnL w="12059" cap="flat" cmpd="sng" algn="ctr">
                      <a:solidFill>
                        <a:srgbClr val="C9C9C9"/>
                      </a:solidFill>
                      <a:prstDash val="solid"/>
                      <a:round/>
                      <a:headEnd type="none" w="med" len="med"/>
                      <a:tailEnd type="none" w="med" len="med"/>
                    </a:lnL>
                    <a:lnR w="12059" cap="flat" cmpd="sng" algn="ctr">
                      <a:solidFill>
                        <a:srgbClr val="C9C9C9"/>
                      </a:solidFill>
                      <a:prstDash val="solid"/>
                      <a:round/>
                      <a:headEnd type="none" w="med" len="med"/>
                      <a:tailEnd type="none" w="med" len="med"/>
                    </a:lnR>
                    <a:lnT w="12059" cap="flat" cmpd="sng" algn="ctr">
                      <a:solidFill>
                        <a:srgbClr val="A5A5A5"/>
                      </a:solidFill>
                      <a:prstDash val="solid"/>
                      <a:round/>
                      <a:headEnd type="none" w="med" len="med"/>
                      <a:tailEnd type="none" w="med" len="med"/>
                    </a:lnT>
                    <a:lnB w="12059"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3868804834"/>
                  </a:ext>
                </a:extLst>
              </a:tr>
              <a:tr h="2681940">
                <a:tc>
                  <a:txBody>
                    <a:bodyPr/>
                    <a:lstStyle/>
                    <a:p>
                      <a:pPr rtl="0" fontAlgn="base"/>
                      <a:r>
                        <a:rPr lang="en-US" sz="1700" b="0">
                          <a:solidFill>
                            <a:srgbClr val="000000"/>
                          </a:solidFill>
                          <a:effectLst/>
                          <a:highlight>
                            <a:srgbClr val="EDEDED"/>
                          </a:highlight>
                          <a:latin typeface="Arial"/>
                        </a:rPr>
                        <a:t>4.</a:t>
                      </a:r>
                    </a:p>
                  </a:txBody>
                  <a:tcPr marL="65151" marR="65151">
                    <a:lnL w="12059" cap="flat" cmpd="sng" algn="ctr">
                      <a:solidFill>
                        <a:srgbClr val="C9C9C9"/>
                      </a:solidFill>
                      <a:prstDash val="solid"/>
                      <a:round/>
                      <a:headEnd type="none" w="med" len="med"/>
                      <a:tailEnd type="none" w="med" len="med"/>
                    </a:lnL>
                    <a:lnR w="12059" cap="flat" cmpd="sng" algn="ctr">
                      <a:solidFill>
                        <a:srgbClr val="C9C9C9"/>
                      </a:solidFill>
                      <a:prstDash val="solid"/>
                      <a:round/>
                      <a:headEnd type="none" w="med" len="med"/>
                      <a:tailEnd type="none" w="med" len="med"/>
                    </a:lnR>
                    <a:lnT w="12059" cap="flat" cmpd="sng" algn="ctr">
                      <a:solidFill>
                        <a:srgbClr val="A5A5A5"/>
                      </a:solidFill>
                      <a:prstDash val="solid"/>
                      <a:round/>
                      <a:headEnd type="none" w="med" len="med"/>
                      <a:tailEnd type="none" w="med" len="med"/>
                    </a:lnT>
                    <a:lnB w="12059" cap="flat" cmpd="sng" algn="ctr">
                      <a:solidFill>
                        <a:srgbClr val="C9C9C9"/>
                      </a:solidFill>
                      <a:prstDash val="solid"/>
                      <a:round/>
                      <a:headEnd type="none" w="med" len="med"/>
                      <a:tailEnd type="none" w="med" len="med"/>
                    </a:lnB>
                    <a:solidFill>
                      <a:srgbClr val="EDEDED"/>
                    </a:solidFill>
                  </a:tcPr>
                </a:tc>
                <a:tc>
                  <a:txBody>
                    <a:bodyPr/>
                    <a:lstStyle/>
                    <a:p>
                      <a:pPr lvl="0" algn="l">
                        <a:lnSpc>
                          <a:spcPct val="100000"/>
                        </a:lnSpc>
                        <a:spcBef>
                          <a:spcPts val="0"/>
                        </a:spcBef>
                        <a:spcAft>
                          <a:spcPts val="0"/>
                        </a:spcAft>
                        <a:buNone/>
                      </a:pPr>
                      <a:r>
                        <a:rPr lang="en-US" sz="1700" b="0" i="0" u="none" strike="noStrike" noProof="0" dirty="0">
                          <a:effectLst/>
                          <a:highlight>
                            <a:srgbClr val="EDEDED"/>
                          </a:highlight>
                          <a:latin typeface="Arial"/>
                        </a:rPr>
                        <a:t>Automatic Detection of Disfluency Boundaries in Spontaneous Speech of Children Using Audio–Visual Information</a:t>
                      </a:r>
                    </a:p>
                    <a:p>
                      <a:pPr lvl="0" algn="l">
                        <a:lnSpc>
                          <a:spcPct val="100000"/>
                        </a:lnSpc>
                        <a:spcBef>
                          <a:spcPts val="0"/>
                        </a:spcBef>
                        <a:spcAft>
                          <a:spcPts val="0"/>
                        </a:spcAft>
                        <a:buNone/>
                      </a:pPr>
                      <a:endParaRPr lang="en-US" sz="1700" b="0" i="0" u="none" strike="noStrike" noProof="0" dirty="0">
                        <a:effectLst/>
                        <a:highlight>
                          <a:srgbClr val="EDEDED"/>
                        </a:highlight>
                        <a:latin typeface="Arial"/>
                      </a:endParaRPr>
                    </a:p>
                    <a:p>
                      <a:pPr lvl="0" algn="l">
                        <a:lnSpc>
                          <a:spcPct val="100000"/>
                        </a:lnSpc>
                        <a:spcBef>
                          <a:spcPts val="0"/>
                        </a:spcBef>
                        <a:spcAft>
                          <a:spcPts val="0"/>
                        </a:spcAft>
                        <a:buNone/>
                      </a:pPr>
                      <a:r>
                        <a:rPr lang="en-US" sz="1700" b="0" i="0" u="none" strike="noStrike" noProof="0" dirty="0">
                          <a:effectLst/>
                          <a:highlight>
                            <a:srgbClr val="EDEDED"/>
                          </a:highlight>
                          <a:latin typeface="Arial"/>
                        </a:rPr>
                        <a:t>Serdar Yildirim, Shrikanth Narayanan</a:t>
                      </a:r>
                    </a:p>
                    <a:p>
                      <a:pPr lvl="0" algn="l">
                        <a:lnSpc>
                          <a:spcPct val="100000"/>
                        </a:lnSpc>
                        <a:spcBef>
                          <a:spcPts val="0"/>
                        </a:spcBef>
                        <a:spcAft>
                          <a:spcPts val="0"/>
                        </a:spcAft>
                        <a:buNone/>
                      </a:pPr>
                      <a:endParaRPr lang="en-US" sz="1700" b="0" i="0" u="none" strike="noStrike" noProof="0" dirty="0">
                        <a:effectLst/>
                        <a:highlight>
                          <a:srgbClr val="EDEDED"/>
                        </a:highlight>
                        <a:latin typeface="Arial"/>
                      </a:endParaRPr>
                    </a:p>
                    <a:p>
                      <a:pPr lvl="0" algn="l">
                        <a:lnSpc>
                          <a:spcPct val="100000"/>
                        </a:lnSpc>
                        <a:spcBef>
                          <a:spcPts val="0"/>
                        </a:spcBef>
                        <a:spcAft>
                          <a:spcPts val="0"/>
                        </a:spcAft>
                        <a:buNone/>
                      </a:pPr>
                      <a:r>
                        <a:rPr lang="en-US" sz="1700" b="0" i="0" u="none" strike="noStrike" noProof="0" dirty="0">
                          <a:effectLst/>
                          <a:highlight>
                            <a:srgbClr val="EDEDED"/>
                          </a:highlight>
                          <a:latin typeface="Arial"/>
                        </a:rPr>
                        <a:t>IEEE Transactions, 2009</a:t>
                      </a:r>
                    </a:p>
                  </a:txBody>
                  <a:tcPr marL="65151" marR="65151">
                    <a:lnL w="12059" cap="flat" cmpd="sng" algn="ctr">
                      <a:solidFill>
                        <a:srgbClr val="C9C9C9"/>
                      </a:solidFill>
                      <a:prstDash val="solid"/>
                      <a:round/>
                      <a:headEnd type="none" w="med" len="med"/>
                      <a:tailEnd type="none" w="med" len="med"/>
                    </a:lnL>
                    <a:lnR w="12059" cap="flat" cmpd="sng" algn="ctr">
                      <a:solidFill>
                        <a:srgbClr val="C9C9C9"/>
                      </a:solidFill>
                      <a:prstDash val="solid"/>
                      <a:round/>
                      <a:headEnd type="none" w="med" len="med"/>
                      <a:tailEnd type="none" w="med" len="med"/>
                    </a:lnR>
                    <a:lnT w="12059" cap="flat" cmpd="sng" algn="ctr">
                      <a:solidFill>
                        <a:srgbClr val="A5A5A5"/>
                      </a:solidFill>
                      <a:prstDash val="solid"/>
                      <a:round/>
                      <a:headEnd type="none" w="med" len="med"/>
                      <a:tailEnd type="none" w="med" len="med"/>
                    </a:lnT>
                    <a:lnB w="12059" cap="flat" cmpd="sng" algn="ctr">
                      <a:solidFill>
                        <a:srgbClr val="C9C9C9"/>
                      </a:solidFill>
                      <a:prstDash val="solid"/>
                      <a:round/>
                      <a:headEnd type="none" w="med" len="med"/>
                      <a:tailEnd type="none" w="med" len="med"/>
                    </a:lnB>
                    <a:solidFill>
                      <a:srgbClr val="EDEDED"/>
                    </a:solidFill>
                  </a:tcPr>
                </a:tc>
                <a:tc>
                  <a:txBody>
                    <a:bodyPr/>
                    <a:lstStyle/>
                    <a:p>
                      <a:pPr lvl="0" algn="l">
                        <a:buNone/>
                      </a:pPr>
                      <a:r>
                        <a:rPr lang="en-US" sz="1700" b="0" i="0" u="none" strike="noStrike" noProof="0" dirty="0">
                          <a:solidFill>
                            <a:srgbClr val="000000"/>
                          </a:solidFill>
                          <a:effectLst/>
                          <a:highlight>
                            <a:srgbClr val="EDEDED"/>
                          </a:highlight>
                          <a:latin typeface="Arial"/>
                        </a:rPr>
                        <a:t>This paper includes a hidden event language model, prosodic cues, and innovative techniques like hidden-event part-of-speech modeling, </a:t>
                      </a:r>
                      <a:r>
                        <a:rPr lang="en-US" sz="1700" b="0" i="0" u="none" strike="noStrike" noProof="0" dirty="0" err="1">
                          <a:solidFill>
                            <a:srgbClr val="000000"/>
                          </a:solidFill>
                          <a:effectLst/>
                          <a:highlight>
                            <a:srgbClr val="EDEDED"/>
                          </a:highlight>
                          <a:latin typeface="Arial"/>
                        </a:rPr>
                        <a:t>multipass</a:t>
                      </a:r>
                      <a:r>
                        <a:rPr lang="en-US" sz="1700" b="0" i="0" u="none" strike="noStrike" noProof="0" dirty="0">
                          <a:solidFill>
                            <a:srgbClr val="000000"/>
                          </a:solidFill>
                          <a:effectLst/>
                          <a:highlight>
                            <a:srgbClr val="EDEDED"/>
                          </a:highlight>
                          <a:latin typeface="Arial"/>
                        </a:rPr>
                        <a:t> linear fold algorithm for sentence boundary detection, and various feature selection and classification methods for comprehensive disfluency detection.</a:t>
                      </a:r>
                    </a:p>
                  </a:txBody>
                  <a:tcPr marL="65151" marR="65151">
                    <a:lnL w="12059" cap="flat" cmpd="sng" algn="ctr">
                      <a:solidFill>
                        <a:srgbClr val="C9C9C9"/>
                      </a:solidFill>
                      <a:prstDash val="solid"/>
                      <a:round/>
                      <a:headEnd type="none" w="med" len="med"/>
                      <a:tailEnd type="none" w="med" len="med"/>
                    </a:lnL>
                    <a:lnR w="12059" cap="flat" cmpd="sng" algn="ctr">
                      <a:solidFill>
                        <a:srgbClr val="C9C9C9"/>
                      </a:solidFill>
                      <a:prstDash val="solid"/>
                      <a:round/>
                      <a:headEnd type="none" w="med" len="med"/>
                      <a:tailEnd type="none" w="med" len="med"/>
                    </a:lnR>
                    <a:lnT w="12059" cap="flat" cmpd="sng" algn="ctr">
                      <a:solidFill>
                        <a:srgbClr val="A5A5A5"/>
                      </a:solidFill>
                      <a:prstDash val="solid"/>
                      <a:round/>
                      <a:headEnd type="none" w="med" len="med"/>
                      <a:tailEnd type="none" w="med" len="med"/>
                    </a:lnT>
                    <a:lnB w="12059" cap="flat" cmpd="sng" algn="ctr">
                      <a:solidFill>
                        <a:srgbClr val="C9C9C9"/>
                      </a:solidFill>
                      <a:prstDash val="solid"/>
                      <a:round/>
                      <a:headEnd type="none" w="med" len="med"/>
                      <a:tailEnd type="none" w="med" len="med"/>
                    </a:lnB>
                    <a:solidFill>
                      <a:srgbClr val="EDEDED"/>
                    </a:solidFill>
                  </a:tcPr>
                </a:tc>
                <a:tc>
                  <a:txBody>
                    <a:bodyPr/>
                    <a:lstStyle/>
                    <a:p>
                      <a:pPr lvl="0" algn="l">
                        <a:buNone/>
                      </a:pPr>
                      <a:r>
                        <a:rPr lang="en-US" sz="1700" b="0" i="0" u="none" strike="noStrike" noProof="0" dirty="0">
                          <a:solidFill>
                            <a:srgbClr val="000000"/>
                          </a:solidFill>
                          <a:effectLst/>
                          <a:highlight>
                            <a:srgbClr val="EDEDED"/>
                          </a:highlight>
                          <a:latin typeface="Arial"/>
                        </a:rPr>
                        <a:t>Reliance on pitch breaks for disfluent boundaries, influenced by time intervals without modeling dynamic gestures explicitly.</a:t>
                      </a:r>
                    </a:p>
                  </a:txBody>
                  <a:tcPr marL="65151" marR="65151">
                    <a:lnL w="12059" cap="flat" cmpd="sng" algn="ctr">
                      <a:solidFill>
                        <a:srgbClr val="C9C9C9"/>
                      </a:solidFill>
                      <a:prstDash val="solid"/>
                      <a:round/>
                      <a:headEnd type="none" w="med" len="med"/>
                      <a:tailEnd type="none" w="med" len="med"/>
                    </a:lnL>
                    <a:lnR w="12059" cap="flat" cmpd="sng" algn="ctr">
                      <a:solidFill>
                        <a:srgbClr val="C9C9C9"/>
                      </a:solidFill>
                      <a:prstDash val="solid"/>
                      <a:round/>
                      <a:headEnd type="none" w="med" len="med"/>
                      <a:tailEnd type="none" w="med" len="med"/>
                    </a:lnR>
                    <a:lnT w="12059" cap="flat" cmpd="sng" algn="ctr">
                      <a:solidFill>
                        <a:srgbClr val="A5A5A5"/>
                      </a:solidFill>
                      <a:prstDash val="solid"/>
                      <a:round/>
                      <a:headEnd type="none" w="med" len="med"/>
                      <a:tailEnd type="none" w="med" len="med"/>
                    </a:lnT>
                    <a:lnB w="12059"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215838112"/>
                  </a:ext>
                </a:extLst>
              </a:tr>
            </a:tbl>
          </a:graphicData>
        </a:graphic>
      </p:graphicFrame>
      <p:sp>
        <p:nvSpPr>
          <p:cNvPr id="3" name="Title 1">
            <a:extLst>
              <a:ext uri="{FF2B5EF4-FFF2-40B4-BE49-F238E27FC236}">
                <a16:creationId xmlns:a16="http://schemas.microsoft.com/office/drawing/2014/main" id="{3D152158-F48E-C11A-3CC2-10C81A831263}"/>
              </a:ext>
            </a:extLst>
          </p:cNvPr>
          <p:cNvSpPr>
            <a:spLocks noGrp="1"/>
          </p:cNvSpPr>
          <p:nvPr>
            <p:ph type="title"/>
          </p:nvPr>
        </p:nvSpPr>
        <p:spPr>
          <a:xfrm>
            <a:off x="411335" y="79833"/>
            <a:ext cx="5599751" cy="1289937"/>
          </a:xfrm>
        </p:spPr>
        <p:txBody>
          <a:bodyPr>
            <a:normAutofit/>
          </a:bodyPr>
          <a:lstStyle/>
          <a:p>
            <a:r>
              <a:rPr lang="en-US"/>
              <a:t>Literature Survey</a:t>
            </a:r>
          </a:p>
        </p:txBody>
      </p:sp>
      <p:sp>
        <p:nvSpPr>
          <p:cNvPr id="4" name="Slide Number Placeholder 3">
            <a:extLst>
              <a:ext uri="{FF2B5EF4-FFF2-40B4-BE49-F238E27FC236}">
                <a16:creationId xmlns:a16="http://schemas.microsoft.com/office/drawing/2014/main" id="{AF5F3F7C-7601-8E44-71DC-75FE39EE7E53}"/>
              </a:ext>
            </a:extLst>
          </p:cNvPr>
          <p:cNvSpPr>
            <a:spLocks noGrp="1"/>
          </p:cNvSpPr>
          <p:nvPr>
            <p:ph type="sldNum" sz="quarter" idx="12"/>
          </p:nvPr>
        </p:nvSpPr>
        <p:spPr/>
        <p:txBody>
          <a:bodyPr/>
          <a:lstStyle/>
          <a:p>
            <a:pPr algn="ctr"/>
            <a:fld id="{D79E6812-DF0E-4B88-AFAA-EAC7168F54C0}" type="slidenum">
              <a:rPr lang="en-US" smtClean="0"/>
              <a:pPr algn="ctr"/>
              <a:t>6</a:t>
            </a:fld>
            <a:endParaRPr lang="en-US"/>
          </a:p>
        </p:txBody>
      </p:sp>
    </p:spTree>
    <p:extLst>
      <p:ext uri="{BB962C8B-B14F-4D97-AF65-F5344CB8AC3E}">
        <p14:creationId xmlns:p14="http://schemas.microsoft.com/office/powerpoint/2010/main" val="123982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0ED05F8-A873-0CD2-4059-930F21EBB26E}"/>
              </a:ext>
            </a:extLst>
          </p:cNvPr>
          <p:cNvGraphicFramePr>
            <a:graphicFrameLocks noGrp="1"/>
          </p:cNvGraphicFramePr>
          <p:nvPr>
            <p:extLst>
              <p:ext uri="{D42A27DB-BD31-4B8C-83A1-F6EECF244321}">
                <p14:modId xmlns:p14="http://schemas.microsoft.com/office/powerpoint/2010/main" val="3268438594"/>
              </p:ext>
            </p:extLst>
          </p:nvPr>
        </p:nvGraphicFramePr>
        <p:xfrm>
          <a:off x="146833" y="1286263"/>
          <a:ext cx="11644998" cy="5228550"/>
        </p:xfrm>
        <a:graphic>
          <a:graphicData uri="http://schemas.openxmlformats.org/drawingml/2006/table">
            <a:tbl>
              <a:tblPr bandRow="1">
                <a:tableStyleId>{5C22544A-7EE6-4342-B048-85BDC9FD1C3A}</a:tableStyleId>
              </a:tblPr>
              <a:tblGrid>
                <a:gridCol w="780352">
                  <a:extLst>
                    <a:ext uri="{9D8B030D-6E8A-4147-A177-3AD203B41FA5}">
                      <a16:colId xmlns:a16="http://schemas.microsoft.com/office/drawing/2014/main" val="1056536044"/>
                    </a:ext>
                  </a:extLst>
                </a:gridCol>
                <a:gridCol w="3222799">
                  <a:extLst>
                    <a:ext uri="{9D8B030D-6E8A-4147-A177-3AD203B41FA5}">
                      <a16:colId xmlns:a16="http://schemas.microsoft.com/office/drawing/2014/main" val="426862807"/>
                    </a:ext>
                  </a:extLst>
                </a:gridCol>
                <a:gridCol w="4116330">
                  <a:extLst>
                    <a:ext uri="{9D8B030D-6E8A-4147-A177-3AD203B41FA5}">
                      <a16:colId xmlns:a16="http://schemas.microsoft.com/office/drawing/2014/main" val="2944508028"/>
                    </a:ext>
                  </a:extLst>
                </a:gridCol>
                <a:gridCol w="3525517">
                  <a:extLst>
                    <a:ext uri="{9D8B030D-6E8A-4147-A177-3AD203B41FA5}">
                      <a16:colId xmlns:a16="http://schemas.microsoft.com/office/drawing/2014/main" val="1571700665"/>
                    </a:ext>
                  </a:extLst>
                </a:gridCol>
              </a:tblGrid>
              <a:tr h="699419">
                <a:tc>
                  <a:txBody>
                    <a:bodyPr/>
                    <a:lstStyle/>
                    <a:p>
                      <a:pPr marL="0" lvl="0" algn="ctr" defTabSz="914400" rtl="0" eaLnBrk="1" fontAlgn="base" latinLnBrk="0" hangingPunct="1">
                        <a:buNone/>
                      </a:pPr>
                      <a:r>
                        <a:rPr lang="en-US" sz="2000" b="1" i="0" u="none" strike="noStrike" kern="1200" err="1">
                          <a:solidFill>
                            <a:schemeClr val="tx1"/>
                          </a:solidFill>
                          <a:effectLst/>
                          <a:highlight>
                            <a:srgbClr val="A5A5A5"/>
                          </a:highlight>
                          <a:latin typeface="Consolas"/>
                          <a:ea typeface="+mn-ea"/>
                          <a:cs typeface="+mn-cs"/>
                        </a:rPr>
                        <a:t>S.No</a:t>
                      </a:r>
                      <a:endParaRPr lang="en-US" sz="2000" b="1" i="0" u="none" strike="noStrike" kern="1200">
                        <a:solidFill>
                          <a:schemeClr val="tx1"/>
                        </a:solidFill>
                        <a:effectLst/>
                        <a:highlight>
                          <a:srgbClr val="A5A5A5"/>
                        </a:highlight>
                        <a:latin typeface="Consolas"/>
                        <a:ea typeface="+mn-ea"/>
                        <a:cs typeface="+mn-cs"/>
                      </a:endParaRPr>
                    </a:p>
                  </a:txBody>
                  <a:tcPr marL="61893" marR="61893" marT="43434" marB="43434">
                    <a:lnL w="11449" cap="flat" cmpd="sng" algn="ctr">
                      <a:solidFill>
                        <a:srgbClr val="A5A5A5"/>
                      </a:solidFill>
                      <a:prstDash val="solid"/>
                      <a:round/>
                      <a:headEnd type="none" w="med" len="med"/>
                      <a:tailEnd type="none" w="med" len="med"/>
                    </a:lnL>
                    <a:lnR w="11449" cap="flat" cmpd="sng" algn="ctr">
                      <a:solidFill>
                        <a:srgbClr val="808080"/>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A5A5A5"/>
                    </a:solidFill>
                  </a:tcPr>
                </a:tc>
                <a:tc>
                  <a:txBody>
                    <a:bodyPr/>
                    <a:lstStyle/>
                    <a:p>
                      <a:pPr marL="0" lvl="0" algn="ctr" defTabSz="914400" rtl="0" eaLnBrk="1" latinLnBrk="0" hangingPunct="1">
                        <a:buNone/>
                      </a:pPr>
                      <a:r>
                        <a:rPr lang="en-US" sz="2000" b="1" i="0" u="none" strike="noStrike" kern="1200" dirty="0">
                          <a:solidFill>
                            <a:schemeClr val="tx1"/>
                          </a:solidFill>
                          <a:effectLst/>
                          <a:highlight>
                            <a:srgbClr val="A5A5A5"/>
                          </a:highlight>
                          <a:latin typeface="Consolas"/>
                          <a:ea typeface="+mn-ea"/>
                          <a:cs typeface="+mn-cs"/>
                        </a:rPr>
                        <a:t>Name of the paper and</a:t>
                      </a:r>
                    </a:p>
                    <a:p>
                      <a:pPr marL="0" lvl="0" algn="ctr" defTabSz="914400" rtl="0" eaLnBrk="1" fontAlgn="base" latinLnBrk="0" hangingPunct="1">
                        <a:buNone/>
                      </a:pPr>
                      <a:r>
                        <a:rPr lang="en-US" sz="2000" b="1" i="0" u="none" strike="noStrike" kern="1200" dirty="0">
                          <a:solidFill>
                            <a:schemeClr val="tx1"/>
                          </a:solidFill>
                          <a:effectLst/>
                          <a:highlight>
                            <a:srgbClr val="A5A5A5"/>
                          </a:highlight>
                          <a:latin typeface="Consolas"/>
                          <a:ea typeface="+mn-ea"/>
                          <a:cs typeface="+mn-cs"/>
                        </a:rPr>
                        <a:t>published year</a:t>
                      </a:r>
                    </a:p>
                  </a:txBody>
                  <a:tcPr marL="61893" marR="61893" marT="43434" marB="43434">
                    <a:lnL w="11449" cap="flat" cmpd="sng" algn="ctr">
                      <a:solidFill>
                        <a:srgbClr val="808080"/>
                      </a:solidFill>
                      <a:prstDash val="solid"/>
                      <a:round/>
                      <a:headEnd type="none" w="med" len="med"/>
                      <a:tailEnd type="none" w="med" len="med"/>
                    </a:lnL>
                    <a:lnR w="11449" cap="flat" cmpd="sng" algn="ctr">
                      <a:solidFill>
                        <a:srgbClr val="808080"/>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A5A5A5"/>
                    </a:solidFill>
                  </a:tcPr>
                </a:tc>
                <a:tc>
                  <a:txBody>
                    <a:bodyPr/>
                    <a:lstStyle/>
                    <a:p>
                      <a:pPr algn="ctr" rtl="0" fontAlgn="base"/>
                      <a:r>
                        <a:rPr lang="en-US" sz="2000" b="1" i="0" u="none" strike="noStrike" kern="1200" dirty="0">
                          <a:solidFill>
                            <a:schemeClr val="tx1"/>
                          </a:solidFill>
                          <a:effectLst/>
                          <a:highlight>
                            <a:srgbClr val="A5A5A5"/>
                          </a:highlight>
                          <a:latin typeface="Consolas"/>
                          <a:ea typeface="+mn-ea"/>
                          <a:cs typeface="+mn-cs"/>
                        </a:rPr>
                        <a:t>Methodology</a:t>
                      </a:r>
                    </a:p>
                  </a:txBody>
                  <a:tcPr marL="61893" marR="61893" marT="43434" marB="43434">
                    <a:lnL w="11449" cap="flat" cmpd="sng" algn="ctr">
                      <a:solidFill>
                        <a:srgbClr val="808080"/>
                      </a:solidFill>
                      <a:prstDash val="solid"/>
                      <a:round/>
                      <a:headEnd type="none" w="med" len="med"/>
                      <a:tailEnd type="none" w="med" len="med"/>
                    </a:lnL>
                    <a:lnR w="11449" cap="flat" cmpd="sng" algn="ctr">
                      <a:solidFill>
                        <a:srgbClr val="808080"/>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A5A5A5"/>
                    </a:solidFill>
                  </a:tcPr>
                </a:tc>
                <a:tc>
                  <a:txBody>
                    <a:bodyPr/>
                    <a:lstStyle/>
                    <a:p>
                      <a:pPr algn="ctr" rtl="0" fontAlgn="base"/>
                      <a:r>
                        <a:rPr lang="en-US" sz="2000" b="1" i="0" u="none" strike="noStrike" kern="1200" dirty="0">
                          <a:solidFill>
                            <a:schemeClr val="tx1"/>
                          </a:solidFill>
                          <a:effectLst/>
                          <a:highlight>
                            <a:srgbClr val="A5A5A5"/>
                          </a:highlight>
                          <a:latin typeface="Consolas"/>
                          <a:ea typeface="+mn-ea"/>
                          <a:cs typeface="+mn-cs"/>
                        </a:rPr>
                        <a:t>Limitations</a:t>
                      </a:r>
                    </a:p>
                  </a:txBody>
                  <a:tcPr marL="61893" marR="61893" marT="43434" marB="43434">
                    <a:lnL w="11449" cap="flat" cmpd="sng" algn="ctr">
                      <a:solidFill>
                        <a:srgbClr val="808080"/>
                      </a:solidFill>
                      <a:prstDash val="solid"/>
                      <a:round/>
                      <a:headEnd type="none" w="med" len="med"/>
                      <a:tailEnd type="none" w="med" len="med"/>
                    </a:lnL>
                    <a:lnR w="11449" cap="flat" cmpd="sng" algn="ctr">
                      <a:solidFill>
                        <a:srgbClr val="808080"/>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A5A5A5"/>
                    </a:solidFill>
                  </a:tcPr>
                </a:tc>
                <a:extLst>
                  <a:ext uri="{0D108BD9-81ED-4DB2-BD59-A6C34878D82A}">
                    <a16:rowId xmlns:a16="http://schemas.microsoft.com/office/drawing/2014/main" val="838287111"/>
                  </a:ext>
                </a:extLst>
              </a:tr>
              <a:tr h="2021815">
                <a:tc>
                  <a:txBody>
                    <a:bodyPr/>
                    <a:lstStyle/>
                    <a:p>
                      <a:pPr rtl="0" fontAlgn="base"/>
                      <a:r>
                        <a:rPr lang="en-US" sz="1700">
                          <a:effectLst/>
                          <a:highlight>
                            <a:srgbClr val="EDEDED"/>
                          </a:highlight>
                          <a:latin typeface="Arial"/>
                        </a:rPr>
                        <a:t>5.</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EDEDED"/>
                    </a:solidFill>
                  </a:tcPr>
                </a:tc>
                <a:tc>
                  <a:txBody>
                    <a:bodyPr/>
                    <a:lstStyle/>
                    <a:p>
                      <a:pPr lvl="0" algn="l">
                        <a:lnSpc>
                          <a:spcPct val="100000"/>
                        </a:lnSpc>
                        <a:spcBef>
                          <a:spcPts val="0"/>
                        </a:spcBef>
                        <a:spcAft>
                          <a:spcPts val="0"/>
                        </a:spcAft>
                        <a:buNone/>
                      </a:pPr>
                      <a:r>
                        <a:rPr lang="en-US" sz="1700" b="0" i="0" u="none" strike="noStrike" noProof="0">
                          <a:effectLst/>
                          <a:highlight>
                            <a:srgbClr val="EDEDED"/>
                          </a:highlight>
                          <a:latin typeface="Arial"/>
                        </a:rPr>
                        <a:t>A CNN-Based Automated Stuttering Identification System</a:t>
                      </a:r>
                    </a:p>
                    <a:p>
                      <a:pPr lvl="0" algn="l">
                        <a:lnSpc>
                          <a:spcPct val="100000"/>
                        </a:lnSpc>
                        <a:spcBef>
                          <a:spcPts val="0"/>
                        </a:spcBef>
                        <a:spcAft>
                          <a:spcPts val="0"/>
                        </a:spcAft>
                        <a:buNone/>
                      </a:pPr>
                      <a:endParaRPr lang="en-US" sz="1700" b="0" i="0" u="none" strike="noStrike" noProof="0">
                        <a:effectLst/>
                        <a:highlight>
                          <a:srgbClr val="EDEDED"/>
                        </a:highlight>
                        <a:latin typeface="Arial"/>
                      </a:endParaRPr>
                    </a:p>
                    <a:p>
                      <a:pPr lvl="0" algn="l">
                        <a:lnSpc>
                          <a:spcPct val="100000"/>
                        </a:lnSpc>
                        <a:spcBef>
                          <a:spcPts val="0"/>
                        </a:spcBef>
                        <a:spcAft>
                          <a:spcPts val="0"/>
                        </a:spcAft>
                        <a:buNone/>
                      </a:pPr>
                      <a:r>
                        <a:rPr lang="en-US" sz="1700" b="0" i="0" u="none" strike="noStrike" noProof="0">
                          <a:effectLst/>
                          <a:highlight>
                            <a:srgbClr val="EDEDED"/>
                          </a:highlight>
                          <a:latin typeface="Arial"/>
                        </a:rPr>
                        <a:t>Yash Prabhu, Naeem Seliya IEEE Conference, 2022</a:t>
                      </a:r>
                    </a:p>
                    <a:p>
                      <a:pPr lvl="0">
                        <a:buNone/>
                      </a:pPr>
                      <a:endParaRPr lang="en-US" sz="1700">
                        <a:effectLst/>
                        <a:highlight>
                          <a:srgbClr val="EDEDED"/>
                        </a:highlight>
                        <a:latin typeface="Arial"/>
                      </a:endParaRP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EDEDED"/>
                    </a:solidFill>
                  </a:tcPr>
                </a:tc>
                <a:tc>
                  <a:txBody>
                    <a:bodyPr/>
                    <a:lstStyle/>
                    <a:p>
                      <a:pPr lvl="0" algn="l">
                        <a:buNone/>
                      </a:pPr>
                      <a:r>
                        <a:rPr lang="en-US" sz="1700" b="0" i="0" u="none" strike="noStrike" noProof="0">
                          <a:solidFill>
                            <a:srgbClr val="000000"/>
                          </a:solidFill>
                          <a:effectLst/>
                          <a:highlight>
                            <a:srgbClr val="EDEDED"/>
                          </a:highlight>
                          <a:latin typeface="Arial"/>
                        </a:rPr>
                        <a:t>The methodology used in the study involved creating a CNN-based model, training and testing it using the Sep- 28k dataset, using different training validation test splits, and measuring accuracy, recall, and precision using a confusion matrix.</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EDEDED"/>
                    </a:solidFill>
                  </a:tcPr>
                </a:tc>
                <a:tc>
                  <a:txBody>
                    <a:bodyPr/>
                    <a:lstStyle/>
                    <a:p>
                      <a:pPr lvl="0" algn="l">
                        <a:buNone/>
                      </a:pPr>
                      <a:r>
                        <a:rPr lang="en-US" sz="1700" b="0" i="0" u="none" strike="noStrike" noProof="0" dirty="0">
                          <a:solidFill>
                            <a:srgbClr val="000000"/>
                          </a:solidFill>
                          <a:effectLst/>
                          <a:highlight>
                            <a:srgbClr val="EDEDED"/>
                          </a:highlight>
                          <a:latin typeface="Arial"/>
                        </a:rPr>
                        <a:t>Limited comparative analysis with other stuttering prediction systems. English-specific dataset may hinder multilingual performance. </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989253826"/>
                  </a:ext>
                </a:extLst>
              </a:tr>
              <a:tr h="2507316">
                <a:tc>
                  <a:txBody>
                    <a:bodyPr/>
                    <a:lstStyle/>
                    <a:p>
                      <a:pPr rtl="0" fontAlgn="base"/>
                      <a:r>
                        <a:rPr lang="en-US" sz="1700">
                          <a:effectLst/>
                          <a:highlight>
                            <a:srgbClr val="EDEDED"/>
                          </a:highlight>
                          <a:latin typeface="Arial"/>
                        </a:rPr>
                        <a:t>6.</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C9C9C9"/>
                      </a:solidFill>
                      <a:prstDash val="solid"/>
                      <a:round/>
                      <a:headEnd type="none" w="med" len="med"/>
                      <a:tailEnd type="none" w="med" len="med"/>
                    </a:lnB>
                    <a:solidFill>
                      <a:srgbClr val="EDEDED"/>
                    </a:solidFill>
                  </a:tcPr>
                </a:tc>
                <a:tc>
                  <a:txBody>
                    <a:bodyPr/>
                    <a:lstStyle/>
                    <a:p>
                      <a:pPr lvl="0" algn="l">
                        <a:lnSpc>
                          <a:spcPct val="100000"/>
                        </a:lnSpc>
                        <a:spcBef>
                          <a:spcPts val="0"/>
                        </a:spcBef>
                        <a:spcAft>
                          <a:spcPts val="0"/>
                        </a:spcAft>
                        <a:buNone/>
                      </a:pPr>
                      <a:r>
                        <a:rPr lang="en-US" sz="1700" b="0" i="0" u="none" strike="noStrike" noProof="0">
                          <a:effectLst/>
                          <a:highlight>
                            <a:srgbClr val="EDEDED"/>
                          </a:highlight>
                          <a:latin typeface="Arial"/>
                        </a:rPr>
                        <a:t>Audio and ASR-based Filled Pause Detection</a:t>
                      </a:r>
                    </a:p>
                    <a:p>
                      <a:pPr lvl="0" algn="l">
                        <a:lnSpc>
                          <a:spcPct val="100000"/>
                        </a:lnSpc>
                        <a:spcBef>
                          <a:spcPts val="0"/>
                        </a:spcBef>
                        <a:spcAft>
                          <a:spcPts val="0"/>
                        </a:spcAft>
                        <a:buNone/>
                      </a:pPr>
                      <a:endParaRPr lang="en-US" sz="1700" b="0" i="0" u="none" strike="noStrike" noProof="0">
                        <a:effectLst/>
                        <a:highlight>
                          <a:srgbClr val="EDEDED"/>
                        </a:highlight>
                        <a:latin typeface="Arial"/>
                      </a:endParaRPr>
                    </a:p>
                    <a:p>
                      <a:pPr lvl="0" algn="l">
                        <a:lnSpc>
                          <a:spcPct val="100000"/>
                        </a:lnSpc>
                        <a:spcBef>
                          <a:spcPts val="0"/>
                        </a:spcBef>
                        <a:spcAft>
                          <a:spcPts val="0"/>
                        </a:spcAft>
                        <a:buNone/>
                      </a:pPr>
                      <a:r>
                        <a:rPr lang="en-US" sz="1700" b="0" i="0" u="none" strike="noStrike" noProof="0" err="1">
                          <a:effectLst/>
                          <a:highlight>
                            <a:srgbClr val="EDEDED"/>
                          </a:highlight>
                          <a:latin typeface="Arial"/>
                        </a:rPr>
                        <a:t>Aggelina</a:t>
                      </a:r>
                      <a:r>
                        <a:rPr lang="en-US" sz="1700" b="0" i="0" u="none" strike="noStrike" noProof="0">
                          <a:effectLst/>
                          <a:highlight>
                            <a:srgbClr val="EDEDED"/>
                          </a:highlight>
                          <a:latin typeface="Arial"/>
                        </a:rPr>
                        <a:t> </a:t>
                      </a:r>
                      <a:r>
                        <a:rPr lang="en-US" sz="1700" b="0" i="0" u="none" strike="noStrike" noProof="0" err="1">
                          <a:effectLst/>
                          <a:highlight>
                            <a:srgbClr val="EDEDED"/>
                          </a:highlight>
                          <a:latin typeface="Arial"/>
                        </a:rPr>
                        <a:t>Chatziagapi</a:t>
                      </a:r>
                      <a:r>
                        <a:rPr lang="en-US" sz="1700" b="0" i="0" u="none" strike="noStrike" noProof="0">
                          <a:effectLst/>
                          <a:highlight>
                            <a:srgbClr val="EDEDED"/>
                          </a:highlight>
                          <a:latin typeface="Arial"/>
                        </a:rPr>
                        <a:t>, Dimitris </a:t>
                      </a:r>
                      <a:r>
                        <a:rPr lang="en-US" sz="1700" b="0" i="0" u="none" strike="noStrike" noProof="0" err="1">
                          <a:effectLst/>
                          <a:highlight>
                            <a:srgbClr val="EDEDED"/>
                          </a:highlight>
                          <a:latin typeface="Arial"/>
                        </a:rPr>
                        <a:t>Sgouropoulos</a:t>
                      </a:r>
                      <a:r>
                        <a:rPr lang="en-US" sz="1700" b="0" i="0" u="none" strike="noStrike" noProof="0">
                          <a:effectLst/>
                          <a:highlight>
                            <a:srgbClr val="EDEDED"/>
                          </a:highlight>
                          <a:latin typeface="Arial"/>
                        </a:rPr>
                        <a:t>, Constantinos </a:t>
                      </a:r>
                      <a:r>
                        <a:rPr lang="en-US" sz="1700" b="0" i="0" u="none" strike="noStrike" noProof="0" err="1">
                          <a:effectLst/>
                          <a:highlight>
                            <a:srgbClr val="EDEDED"/>
                          </a:highlight>
                          <a:latin typeface="Arial"/>
                        </a:rPr>
                        <a:t>Karouzos</a:t>
                      </a:r>
                      <a:r>
                        <a:rPr lang="en-US" sz="1700" b="0" i="0" u="none" strike="noStrike" noProof="0">
                          <a:effectLst/>
                          <a:highlight>
                            <a:srgbClr val="EDEDED"/>
                          </a:highlight>
                          <a:latin typeface="Arial"/>
                        </a:rPr>
                        <a:t>, Shrikanth Narayanan</a:t>
                      </a:r>
                    </a:p>
                    <a:p>
                      <a:pPr lvl="0" algn="l">
                        <a:lnSpc>
                          <a:spcPct val="100000"/>
                        </a:lnSpc>
                        <a:spcBef>
                          <a:spcPts val="0"/>
                        </a:spcBef>
                        <a:spcAft>
                          <a:spcPts val="0"/>
                        </a:spcAft>
                        <a:buNone/>
                      </a:pPr>
                      <a:endParaRPr lang="en-US" sz="1700" b="0" i="0" u="none" strike="noStrike" noProof="0">
                        <a:effectLst/>
                        <a:highlight>
                          <a:srgbClr val="EDEDED"/>
                        </a:highlight>
                        <a:latin typeface="Arial"/>
                      </a:endParaRPr>
                    </a:p>
                    <a:p>
                      <a:pPr lvl="0" algn="l">
                        <a:lnSpc>
                          <a:spcPct val="100000"/>
                        </a:lnSpc>
                        <a:spcBef>
                          <a:spcPts val="0"/>
                        </a:spcBef>
                        <a:spcAft>
                          <a:spcPts val="0"/>
                        </a:spcAft>
                        <a:buNone/>
                      </a:pPr>
                      <a:r>
                        <a:rPr lang="en-US" sz="1700" b="0" i="0" u="none" strike="noStrike" noProof="0">
                          <a:effectLst/>
                          <a:highlight>
                            <a:srgbClr val="EDEDED"/>
                          </a:highlight>
                          <a:latin typeface="Arial"/>
                        </a:rPr>
                        <a:t>IEEE Conference, 2022</a:t>
                      </a:r>
                    </a:p>
                    <a:p>
                      <a:pPr lvl="0" algn="just">
                        <a:buNone/>
                      </a:pPr>
                      <a:endParaRPr lang="en-US" sz="1700">
                        <a:effectLst/>
                        <a:highlight>
                          <a:srgbClr val="EDEDED"/>
                        </a:highlight>
                        <a:latin typeface="Arial"/>
                      </a:endParaRP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C9C9C9"/>
                      </a:solidFill>
                      <a:prstDash val="solid"/>
                      <a:round/>
                      <a:headEnd type="none" w="med" len="med"/>
                      <a:tailEnd type="none" w="med" len="med"/>
                    </a:lnB>
                    <a:solidFill>
                      <a:srgbClr val="EDEDED"/>
                    </a:solidFill>
                  </a:tcPr>
                </a:tc>
                <a:tc>
                  <a:txBody>
                    <a:bodyPr/>
                    <a:lstStyle/>
                    <a:p>
                      <a:pPr lvl="0" algn="l">
                        <a:buNone/>
                      </a:pPr>
                      <a:r>
                        <a:rPr lang="en-US" sz="1700" b="0" i="0" u="none" strike="noStrike" noProof="0">
                          <a:solidFill>
                            <a:srgbClr val="000000"/>
                          </a:solidFill>
                          <a:effectLst/>
                          <a:highlight>
                            <a:srgbClr val="EDEDED"/>
                          </a:highlight>
                          <a:latin typeface="Arial"/>
                        </a:rPr>
                        <a:t>This paper introduces a framework for filled pause detection, utilizing both audio and textual data with separate experiments. It employs a CNN architecture for audio and a novel approach for text classification, addressing challenges posed by ASR systems with non-zero word error rates.</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C9C9C9"/>
                      </a:solidFill>
                      <a:prstDash val="solid"/>
                      <a:round/>
                      <a:headEnd type="none" w="med" len="med"/>
                      <a:tailEnd type="none" w="med" len="med"/>
                    </a:lnB>
                    <a:solidFill>
                      <a:srgbClr val="EDEDED"/>
                    </a:solidFill>
                  </a:tcPr>
                </a:tc>
                <a:tc>
                  <a:txBody>
                    <a:bodyPr/>
                    <a:lstStyle/>
                    <a:p>
                      <a:pPr lvl="0" algn="l">
                        <a:lnSpc>
                          <a:spcPct val="100000"/>
                        </a:lnSpc>
                        <a:spcBef>
                          <a:spcPts val="0"/>
                        </a:spcBef>
                        <a:spcAft>
                          <a:spcPts val="0"/>
                        </a:spcAft>
                        <a:buNone/>
                      </a:pPr>
                      <a:r>
                        <a:rPr lang="en-US" sz="1700" b="0" i="0" u="none" strike="noStrike" noProof="0" dirty="0">
                          <a:solidFill>
                            <a:srgbClr val="000000"/>
                          </a:solidFill>
                          <a:effectLst/>
                          <a:highlight>
                            <a:srgbClr val="EDEDED"/>
                          </a:highlight>
                          <a:latin typeface="Arial"/>
                        </a:rPr>
                        <a:t>ASR systems face challenges with disfluencies, accurate annotation, limited corpora, proposing semi-automatic annotation as a solution.</a:t>
                      </a:r>
                      <a:endParaRPr lang="en-US" dirty="0">
                        <a:latin typeface="Arial"/>
                      </a:endParaRP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941102986"/>
                  </a:ext>
                </a:extLst>
              </a:tr>
            </a:tbl>
          </a:graphicData>
        </a:graphic>
      </p:graphicFrame>
      <p:sp>
        <p:nvSpPr>
          <p:cNvPr id="3" name="Title 1">
            <a:extLst>
              <a:ext uri="{FF2B5EF4-FFF2-40B4-BE49-F238E27FC236}">
                <a16:creationId xmlns:a16="http://schemas.microsoft.com/office/drawing/2014/main" id="{89F711AA-4D7D-19CB-54EC-2DCB6017F945}"/>
              </a:ext>
            </a:extLst>
          </p:cNvPr>
          <p:cNvSpPr>
            <a:spLocks noGrp="1"/>
          </p:cNvSpPr>
          <p:nvPr>
            <p:ph type="title"/>
          </p:nvPr>
        </p:nvSpPr>
        <p:spPr>
          <a:xfrm>
            <a:off x="369581" y="-3674"/>
            <a:ext cx="5599751" cy="1289937"/>
          </a:xfrm>
        </p:spPr>
        <p:txBody>
          <a:bodyPr>
            <a:normAutofit/>
          </a:bodyPr>
          <a:lstStyle/>
          <a:p>
            <a:r>
              <a:rPr lang="en-US"/>
              <a:t>Literature Survey</a:t>
            </a:r>
          </a:p>
        </p:txBody>
      </p:sp>
      <p:sp>
        <p:nvSpPr>
          <p:cNvPr id="4" name="Slide Number Placeholder 3">
            <a:extLst>
              <a:ext uri="{FF2B5EF4-FFF2-40B4-BE49-F238E27FC236}">
                <a16:creationId xmlns:a16="http://schemas.microsoft.com/office/drawing/2014/main" id="{7E5C0207-7D37-86FF-C2D9-2B86D30EADE3}"/>
              </a:ext>
            </a:extLst>
          </p:cNvPr>
          <p:cNvSpPr>
            <a:spLocks noGrp="1"/>
          </p:cNvSpPr>
          <p:nvPr>
            <p:ph type="sldNum" sz="quarter" idx="12"/>
          </p:nvPr>
        </p:nvSpPr>
        <p:spPr/>
        <p:txBody>
          <a:bodyPr/>
          <a:lstStyle/>
          <a:p>
            <a:pPr algn="ctr"/>
            <a:fld id="{D79E6812-DF0E-4B88-AFAA-EAC7168F54C0}" type="slidenum">
              <a:rPr lang="en-US" smtClean="0"/>
              <a:pPr algn="ctr"/>
              <a:t>7</a:t>
            </a:fld>
            <a:endParaRPr lang="en-US"/>
          </a:p>
        </p:txBody>
      </p:sp>
    </p:spTree>
    <p:extLst>
      <p:ext uri="{BB962C8B-B14F-4D97-AF65-F5344CB8AC3E}">
        <p14:creationId xmlns:p14="http://schemas.microsoft.com/office/powerpoint/2010/main" val="348203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677FAC6-965B-FE36-C1C5-B6FAD3407071}"/>
              </a:ext>
            </a:extLst>
          </p:cNvPr>
          <p:cNvGraphicFramePr>
            <a:graphicFrameLocks noGrp="1"/>
          </p:cNvGraphicFramePr>
          <p:nvPr>
            <p:extLst>
              <p:ext uri="{D42A27DB-BD31-4B8C-83A1-F6EECF244321}">
                <p14:modId xmlns:p14="http://schemas.microsoft.com/office/powerpoint/2010/main" val="3756710262"/>
              </p:ext>
            </p:extLst>
          </p:nvPr>
        </p:nvGraphicFramePr>
        <p:xfrm>
          <a:off x="62630" y="1158657"/>
          <a:ext cx="11655405" cy="5410980"/>
        </p:xfrm>
        <a:graphic>
          <a:graphicData uri="http://schemas.openxmlformats.org/drawingml/2006/table">
            <a:tbl>
              <a:tblPr bandRow="1">
                <a:tableStyleId>{5C22544A-7EE6-4342-B048-85BDC9FD1C3A}</a:tableStyleId>
              </a:tblPr>
              <a:tblGrid>
                <a:gridCol w="723951">
                  <a:extLst>
                    <a:ext uri="{9D8B030D-6E8A-4147-A177-3AD203B41FA5}">
                      <a16:colId xmlns:a16="http://schemas.microsoft.com/office/drawing/2014/main" val="3578893493"/>
                    </a:ext>
                  </a:extLst>
                </a:gridCol>
                <a:gridCol w="3282778">
                  <a:extLst>
                    <a:ext uri="{9D8B030D-6E8A-4147-A177-3AD203B41FA5}">
                      <a16:colId xmlns:a16="http://schemas.microsoft.com/office/drawing/2014/main" val="2732379603"/>
                    </a:ext>
                  </a:extLst>
                </a:gridCol>
                <a:gridCol w="3764649">
                  <a:extLst>
                    <a:ext uri="{9D8B030D-6E8A-4147-A177-3AD203B41FA5}">
                      <a16:colId xmlns:a16="http://schemas.microsoft.com/office/drawing/2014/main" val="1291859115"/>
                    </a:ext>
                  </a:extLst>
                </a:gridCol>
                <a:gridCol w="3884027">
                  <a:extLst>
                    <a:ext uri="{9D8B030D-6E8A-4147-A177-3AD203B41FA5}">
                      <a16:colId xmlns:a16="http://schemas.microsoft.com/office/drawing/2014/main" val="329064585"/>
                    </a:ext>
                  </a:extLst>
                </a:gridCol>
              </a:tblGrid>
              <a:tr h="898587">
                <a:tc>
                  <a:txBody>
                    <a:bodyPr/>
                    <a:lstStyle/>
                    <a:p>
                      <a:pPr marL="0" lvl="0" algn="ctr" defTabSz="914400" rtl="0" eaLnBrk="1" fontAlgn="base" latinLnBrk="0" hangingPunct="1">
                        <a:buNone/>
                      </a:pPr>
                      <a:r>
                        <a:rPr lang="en-US" sz="2000" b="1" i="0" u="none" strike="noStrike" kern="1200" err="1">
                          <a:solidFill>
                            <a:schemeClr val="tx1"/>
                          </a:solidFill>
                          <a:effectLst/>
                          <a:highlight>
                            <a:srgbClr val="A5A5A5"/>
                          </a:highlight>
                          <a:latin typeface="Consolas"/>
                          <a:ea typeface="+mn-ea"/>
                          <a:cs typeface="+mn-cs"/>
                        </a:rPr>
                        <a:t>S.No</a:t>
                      </a:r>
                      <a:endParaRPr lang="en-US" sz="2000" b="1" i="0" u="none" strike="noStrike" kern="1200">
                        <a:solidFill>
                          <a:schemeClr val="tx1"/>
                        </a:solidFill>
                        <a:effectLst/>
                        <a:highlight>
                          <a:srgbClr val="A5A5A5"/>
                        </a:highlight>
                        <a:latin typeface="Consolas"/>
                        <a:ea typeface="+mn-ea"/>
                        <a:cs typeface="+mn-cs"/>
                      </a:endParaRPr>
                    </a:p>
                  </a:txBody>
                  <a:tcPr marL="61893" marR="61893" marT="43434" marB="43434">
                    <a:lnL w="11449" cap="flat" cmpd="sng" algn="ctr">
                      <a:solidFill>
                        <a:srgbClr val="A5A5A5"/>
                      </a:solidFill>
                      <a:prstDash val="solid"/>
                      <a:round/>
                      <a:headEnd type="none" w="med" len="med"/>
                      <a:tailEnd type="none" w="med" len="med"/>
                    </a:lnL>
                    <a:lnR w="11449" cap="flat" cmpd="sng" algn="ctr">
                      <a:solidFill>
                        <a:srgbClr val="808080"/>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A5A5A5"/>
                    </a:solidFill>
                  </a:tcPr>
                </a:tc>
                <a:tc>
                  <a:txBody>
                    <a:bodyPr/>
                    <a:lstStyle/>
                    <a:p>
                      <a:pPr marL="0" lvl="0" algn="ctr" defTabSz="914400" rtl="0" eaLnBrk="1" latinLnBrk="0" hangingPunct="1">
                        <a:buNone/>
                      </a:pPr>
                      <a:r>
                        <a:rPr lang="en-US" sz="2000" b="1" i="0" u="none" strike="noStrike" kern="1200" dirty="0">
                          <a:solidFill>
                            <a:schemeClr val="tx1"/>
                          </a:solidFill>
                          <a:effectLst/>
                          <a:highlight>
                            <a:srgbClr val="A5A5A5"/>
                          </a:highlight>
                          <a:latin typeface="Consolas"/>
                          <a:ea typeface="+mn-ea"/>
                          <a:cs typeface="+mn-cs"/>
                        </a:rPr>
                        <a:t>Name of the paper and</a:t>
                      </a:r>
                    </a:p>
                    <a:p>
                      <a:pPr marL="0" lvl="0" algn="ctr" defTabSz="914400" rtl="0" eaLnBrk="1" fontAlgn="base" latinLnBrk="0" hangingPunct="1">
                        <a:buNone/>
                      </a:pPr>
                      <a:r>
                        <a:rPr lang="en-US" sz="2000" b="1" i="0" u="none" strike="noStrike" kern="1200" dirty="0">
                          <a:solidFill>
                            <a:schemeClr val="tx1"/>
                          </a:solidFill>
                          <a:effectLst/>
                          <a:highlight>
                            <a:srgbClr val="A5A5A5"/>
                          </a:highlight>
                          <a:latin typeface="Consolas"/>
                          <a:ea typeface="+mn-ea"/>
                          <a:cs typeface="+mn-cs"/>
                        </a:rPr>
                        <a:t>published year</a:t>
                      </a:r>
                    </a:p>
                  </a:txBody>
                  <a:tcPr marL="61893" marR="61893" marT="43434" marB="43434">
                    <a:lnL w="11449" cap="flat" cmpd="sng" algn="ctr">
                      <a:solidFill>
                        <a:srgbClr val="808080"/>
                      </a:solidFill>
                      <a:prstDash val="solid"/>
                      <a:round/>
                      <a:headEnd type="none" w="med" len="med"/>
                      <a:tailEnd type="none" w="med" len="med"/>
                    </a:lnL>
                    <a:lnR w="11449" cap="flat" cmpd="sng" algn="ctr">
                      <a:solidFill>
                        <a:srgbClr val="808080"/>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A5A5A5"/>
                    </a:solidFill>
                  </a:tcPr>
                </a:tc>
                <a:tc>
                  <a:txBody>
                    <a:bodyPr/>
                    <a:lstStyle/>
                    <a:p>
                      <a:pPr algn="ctr" rtl="0" fontAlgn="base"/>
                      <a:r>
                        <a:rPr lang="en-US" sz="2000" b="1" i="0" u="none" strike="noStrike" kern="1200" dirty="0">
                          <a:solidFill>
                            <a:schemeClr val="tx1"/>
                          </a:solidFill>
                          <a:effectLst/>
                          <a:highlight>
                            <a:srgbClr val="A5A5A5"/>
                          </a:highlight>
                          <a:latin typeface="Consolas"/>
                          <a:ea typeface="+mn-ea"/>
                          <a:cs typeface="+mn-cs"/>
                        </a:rPr>
                        <a:t>Methodology</a:t>
                      </a:r>
                    </a:p>
                  </a:txBody>
                  <a:tcPr marL="61893" marR="61893" marT="43434" marB="43434">
                    <a:lnL w="11449" cap="flat" cmpd="sng" algn="ctr">
                      <a:solidFill>
                        <a:srgbClr val="808080"/>
                      </a:solidFill>
                      <a:prstDash val="solid"/>
                      <a:round/>
                      <a:headEnd type="none" w="med" len="med"/>
                      <a:tailEnd type="none" w="med" len="med"/>
                    </a:lnL>
                    <a:lnR w="11449" cap="flat" cmpd="sng" algn="ctr">
                      <a:solidFill>
                        <a:srgbClr val="808080"/>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A5A5A5"/>
                    </a:solidFill>
                  </a:tcPr>
                </a:tc>
                <a:tc>
                  <a:txBody>
                    <a:bodyPr/>
                    <a:lstStyle/>
                    <a:p>
                      <a:pPr algn="ctr" rtl="0" fontAlgn="base"/>
                      <a:r>
                        <a:rPr lang="en-US" sz="2000" b="1" i="0" u="none" strike="noStrike" kern="1200" dirty="0">
                          <a:solidFill>
                            <a:schemeClr val="tx1"/>
                          </a:solidFill>
                          <a:effectLst/>
                          <a:highlight>
                            <a:srgbClr val="A5A5A5"/>
                          </a:highlight>
                          <a:latin typeface="Consolas"/>
                          <a:ea typeface="+mn-ea"/>
                          <a:cs typeface="+mn-cs"/>
                        </a:rPr>
                        <a:t>Limitations</a:t>
                      </a:r>
                    </a:p>
                  </a:txBody>
                  <a:tcPr marL="61893" marR="61893" marT="43434" marB="43434">
                    <a:lnL w="11449" cap="flat" cmpd="sng" algn="ctr">
                      <a:solidFill>
                        <a:srgbClr val="808080"/>
                      </a:solidFill>
                      <a:prstDash val="solid"/>
                      <a:round/>
                      <a:headEnd type="none" w="med" len="med"/>
                      <a:tailEnd type="none" w="med" len="med"/>
                    </a:lnL>
                    <a:lnR w="11449" cap="flat" cmpd="sng" algn="ctr">
                      <a:solidFill>
                        <a:srgbClr val="808080"/>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A5A5A5"/>
                    </a:solidFill>
                  </a:tcPr>
                </a:tc>
                <a:extLst>
                  <a:ext uri="{0D108BD9-81ED-4DB2-BD59-A6C34878D82A}">
                    <a16:rowId xmlns:a16="http://schemas.microsoft.com/office/drawing/2014/main" val="1111780742"/>
                  </a:ext>
                </a:extLst>
              </a:tr>
              <a:tr h="2352885">
                <a:tc>
                  <a:txBody>
                    <a:bodyPr/>
                    <a:lstStyle/>
                    <a:p>
                      <a:pPr rtl="0" fontAlgn="base"/>
                      <a:r>
                        <a:rPr lang="en-US" sz="1700">
                          <a:effectLst/>
                          <a:highlight>
                            <a:srgbClr val="EDEDED"/>
                          </a:highlight>
                          <a:latin typeface="Arial"/>
                        </a:rPr>
                        <a:t>7.</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EDEDED"/>
                    </a:solidFill>
                  </a:tcPr>
                </a:tc>
                <a:tc>
                  <a:txBody>
                    <a:bodyPr/>
                    <a:lstStyle/>
                    <a:p>
                      <a:pPr lvl="0" algn="l">
                        <a:lnSpc>
                          <a:spcPct val="100000"/>
                        </a:lnSpc>
                        <a:spcBef>
                          <a:spcPts val="0"/>
                        </a:spcBef>
                        <a:spcAft>
                          <a:spcPts val="0"/>
                        </a:spcAft>
                        <a:buNone/>
                      </a:pPr>
                      <a:r>
                        <a:rPr lang="en-US" sz="1700" b="0" i="0" u="none" strike="noStrike" noProof="0">
                          <a:effectLst/>
                          <a:highlight>
                            <a:srgbClr val="EDEDED"/>
                          </a:highlight>
                          <a:latin typeface="Arial"/>
                        </a:rPr>
                        <a:t>Improved Features and Models for Detecting Edit Disfluencies in Transcribing Spontaneous Mandarin Speech</a:t>
                      </a:r>
                    </a:p>
                    <a:p>
                      <a:pPr lvl="0" algn="l">
                        <a:lnSpc>
                          <a:spcPct val="100000"/>
                        </a:lnSpc>
                        <a:spcBef>
                          <a:spcPts val="0"/>
                        </a:spcBef>
                        <a:spcAft>
                          <a:spcPts val="0"/>
                        </a:spcAft>
                        <a:buNone/>
                      </a:pPr>
                      <a:endParaRPr lang="en-US" sz="1700" b="0" i="0" u="none" strike="noStrike" noProof="0">
                        <a:effectLst/>
                        <a:highlight>
                          <a:srgbClr val="EDEDED"/>
                        </a:highlight>
                        <a:latin typeface="Arial"/>
                      </a:endParaRPr>
                    </a:p>
                    <a:p>
                      <a:pPr lvl="0" algn="l">
                        <a:lnSpc>
                          <a:spcPct val="100000"/>
                        </a:lnSpc>
                        <a:spcBef>
                          <a:spcPts val="0"/>
                        </a:spcBef>
                        <a:spcAft>
                          <a:spcPts val="0"/>
                        </a:spcAft>
                        <a:buNone/>
                      </a:pPr>
                      <a:r>
                        <a:rPr lang="en-US" sz="1700" b="0" i="0" u="none" strike="noStrike" noProof="0">
                          <a:effectLst/>
                          <a:highlight>
                            <a:srgbClr val="EDEDED"/>
                          </a:highlight>
                          <a:latin typeface="Arial"/>
                        </a:rPr>
                        <a:t>Che-Kuang Lin, Lin-Shan Lee IEEE Transactions, 2009</a:t>
                      </a:r>
                    </a:p>
                    <a:p>
                      <a:pPr lvl="0">
                        <a:buNone/>
                      </a:pPr>
                      <a:endParaRPr lang="en-US" sz="1700">
                        <a:effectLst/>
                        <a:highlight>
                          <a:srgbClr val="EDEDED"/>
                        </a:highlight>
                        <a:latin typeface="Arial"/>
                      </a:endParaRP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EDEDED"/>
                    </a:solidFill>
                  </a:tcPr>
                </a:tc>
                <a:tc>
                  <a:txBody>
                    <a:bodyPr/>
                    <a:lstStyle/>
                    <a:p>
                      <a:pPr lvl="0" algn="l">
                        <a:buNone/>
                      </a:pPr>
                      <a:r>
                        <a:rPr lang="en-US" sz="1700" b="0" i="0" u="none" strike="noStrike" noProof="0">
                          <a:solidFill>
                            <a:srgbClr val="000000"/>
                          </a:solidFill>
                          <a:effectLst/>
                          <a:highlight>
                            <a:srgbClr val="EDEDED"/>
                          </a:highlight>
                          <a:latin typeface="Arial"/>
                        </a:rPr>
                        <a:t>This involves developing features specific to Mandarin edit disfluencies and proposing an improved model combining decision trees and maximum entropy to detect IPs. The techniques were verified through experiments on a spontaneous Mandarin speech corpus.</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EDEDED"/>
                    </a:solidFill>
                  </a:tcPr>
                </a:tc>
                <a:tc>
                  <a:txBody>
                    <a:bodyPr/>
                    <a:lstStyle/>
                    <a:p>
                      <a:pPr lvl="0" algn="l">
                        <a:buNone/>
                      </a:pPr>
                      <a:r>
                        <a:rPr lang="en-US" sz="1700" b="0" i="0" u="none" strike="noStrike" noProof="0">
                          <a:solidFill>
                            <a:srgbClr val="000000"/>
                          </a:solidFill>
                          <a:effectLst/>
                          <a:highlight>
                            <a:srgbClr val="EDEDED"/>
                          </a:highlight>
                          <a:latin typeface="Arial"/>
                        </a:rPr>
                        <a:t>Accurate classification of edit disfluency types and balancing computational complexity pose challenges for real-time feasibility..</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699513064"/>
                  </a:ext>
                </a:extLst>
              </a:tr>
              <a:tr h="2121613">
                <a:tc>
                  <a:txBody>
                    <a:bodyPr/>
                    <a:lstStyle/>
                    <a:p>
                      <a:pPr rtl="0" fontAlgn="base"/>
                      <a:r>
                        <a:rPr lang="en-US" sz="1700">
                          <a:effectLst/>
                          <a:highlight>
                            <a:srgbClr val="EDEDED"/>
                          </a:highlight>
                          <a:latin typeface="Arial"/>
                        </a:rPr>
                        <a:t>8.</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C9C9C9"/>
                      </a:solidFill>
                      <a:prstDash val="solid"/>
                      <a:round/>
                      <a:headEnd type="none" w="med" len="med"/>
                      <a:tailEnd type="none" w="med" len="med"/>
                    </a:lnB>
                    <a:solidFill>
                      <a:srgbClr val="EDEDED"/>
                    </a:solidFill>
                  </a:tcPr>
                </a:tc>
                <a:tc>
                  <a:txBody>
                    <a:bodyPr/>
                    <a:lstStyle/>
                    <a:p>
                      <a:pPr lvl="0" algn="l">
                        <a:lnSpc>
                          <a:spcPct val="100000"/>
                        </a:lnSpc>
                        <a:spcBef>
                          <a:spcPts val="0"/>
                        </a:spcBef>
                        <a:spcAft>
                          <a:spcPts val="0"/>
                        </a:spcAft>
                        <a:buNone/>
                      </a:pPr>
                      <a:r>
                        <a:rPr lang="en-US" sz="1700" b="0" i="0" u="none" strike="noStrike" noProof="0" dirty="0">
                          <a:effectLst/>
                          <a:highlight>
                            <a:srgbClr val="EDEDED"/>
                          </a:highlight>
                          <a:latin typeface="Arial"/>
                        </a:rPr>
                        <a:t>Edit disfluency detection and correction using a cleanup language model</a:t>
                      </a:r>
                    </a:p>
                    <a:p>
                      <a:pPr lvl="0" algn="l">
                        <a:lnSpc>
                          <a:spcPct val="100000"/>
                        </a:lnSpc>
                        <a:spcBef>
                          <a:spcPts val="0"/>
                        </a:spcBef>
                        <a:spcAft>
                          <a:spcPts val="0"/>
                        </a:spcAft>
                        <a:buNone/>
                      </a:pPr>
                      <a:r>
                        <a:rPr lang="en-US" sz="1700" b="0" i="0" u="none" strike="noStrike" noProof="0" dirty="0">
                          <a:effectLst/>
                          <a:highlight>
                            <a:srgbClr val="EDEDED"/>
                          </a:highlight>
                          <a:latin typeface="Arial"/>
                        </a:rPr>
                        <a:t>and an alignment model</a:t>
                      </a:r>
                    </a:p>
                    <a:p>
                      <a:pPr lvl="0" algn="l">
                        <a:lnSpc>
                          <a:spcPct val="100000"/>
                        </a:lnSpc>
                        <a:spcBef>
                          <a:spcPts val="0"/>
                        </a:spcBef>
                        <a:spcAft>
                          <a:spcPts val="0"/>
                        </a:spcAft>
                        <a:buNone/>
                      </a:pPr>
                      <a:endParaRPr lang="en-US" sz="1700" b="0" i="0" u="none" strike="noStrike" noProof="0" dirty="0">
                        <a:effectLst/>
                        <a:highlight>
                          <a:srgbClr val="EDEDED"/>
                        </a:highlight>
                        <a:latin typeface="Arial"/>
                      </a:endParaRPr>
                    </a:p>
                    <a:p>
                      <a:pPr lvl="0" algn="l">
                        <a:lnSpc>
                          <a:spcPct val="100000"/>
                        </a:lnSpc>
                        <a:spcBef>
                          <a:spcPts val="0"/>
                        </a:spcBef>
                        <a:spcAft>
                          <a:spcPts val="0"/>
                        </a:spcAft>
                        <a:buNone/>
                      </a:pPr>
                      <a:r>
                        <a:rPr lang="en-US" sz="1700" b="0" i="0" u="none" strike="noStrike" noProof="0" dirty="0">
                          <a:effectLst/>
                          <a:highlight>
                            <a:srgbClr val="EDEDED"/>
                          </a:highlight>
                          <a:latin typeface="Arial"/>
                        </a:rPr>
                        <a:t>Jui-Feng Yeh, Chung-Hsien Wu</a:t>
                      </a:r>
                    </a:p>
                    <a:p>
                      <a:pPr lvl="0" algn="l">
                        <a:lnSpc>
                          <a:spcPct val="100000"/>
                        </a:lnSpc>
                        <a:spcBef>
                          <a:spcPts val="0"/>
                        </a:spcBef>
                        <a:spcAft>
                          <a:spcPts val="0"/>
                        </a:spcAft>
                        <a:buNone/>
                      </a:pPr>
                      <a:endParaRPr lang="en-US" sz="1700" b="0" i="0" u="none" strike="noStrike" noProof="0" dirty="0">
                        <a:effectLst/>
                        <a:highlight>
                          <a:srgbClr val="EDEDED"/>
                        </a:highlight>
                        <a:latin typeface="Arial"/>
                      </a:endParaRPr>
                    </a:p>
                    <a:p>
                      <a:pPr lvl="0" algn="l">
                        <a:lnSpc>
                          <a:spcPct val="100000"/>
                        </a:lnSpc>
                        <a:spcBef>
                          <a:spcPts val="0"/>
                        </a:spcBef>
                        <a:spcAft>
                          <a:spcPts val="0"/>
                        </a:spcAft>
                        <a:buNone/>
                      </a:pPr>
                      <a:r>
                        <a:rPr lang="en-US" sz="1700" b="0" i="0" u="none" strike="noStrike" noProof="0" dirty="0">
                          <a:effectLst/>
                          <a:highlight>
                            <a:srgbClr val="EDEDED"/>
                          </a:highlight>
                          <a:latin typeface="Arial"/>
                        </a:rPr>
                        <a:t>IEEE Transactions, 2006</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C9C9C9"/>
                      </a:solidFill>
                      <a:prstDash val="solid"/>
                      <a:round/>
                      <a:headEnd type="none" w="med" len="med"/>
                      <a:tailEnd type="none" w="med" len="med"/>
                    </a:lnB>
                    <a:solidFill>
                      <a:srgbClr val="EDEDED"/>
                    </a:solidFill>
                  </a:tcPr>
                </a:tc>
                <a:tc>
                  <a:txBody>
                    <a:bodyPr/>
                    <a:lstStyle/>
                    <a:p>
                      <a:pPr lvl="0" algn="l">
                        <a:buNone/>
                      </a:pPr>
                      <a:r>
                        <a:rPr lang="en-US" sz="1700" b="0" i="0" u="none" strike="noStrike" noProof="0" dirty="0">
                          <a:solidFill>
                            <a:srgbClr val="000000"/>
                          </a:solidFill>
                          <a:effectLst/>
                          <a:highlight>
                            <a:srgbClr val="EDEDED"/>
                          </a:highlight>
                          <a:latin typeface="Arial"/>
                        </a:rPr>
                        <a:t>The paper employs acoustic features and Gaussian Mixture Model (GMM) for IP detection, incorporating hypothesis testing. It implements a two-stage disfluency correction module and evaluates performance on the Mandarin Conversational Dialogue Corpus.</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C9C9C9"/>
                      </a:solidFill>
                      <a:prstDash val="solid"/>
                      <a:round/>
                      <a:headEnd type="none" w="med" len="med"/>
                      <a:tailEnd type="none" w="med" len="med"/>
                    </a:lnB>
                    <a:solidFill>
                      <a:srgbClr val="EDEDED"/>
                    </a:solidFill>
                  </a:tcPr>
                </a:tc>
                <a:tc>
                  <a:txBody>
                    <a:bodyPr/>
                    <a:lstStyle/>
                    <a:p>
                      <a:pPr lvl="0" algn="l">
                        <a:buNone/>
                      </a:pPr>
                      <a:r>
                        <a:rPr lang="en-US" sz="1700" b="0" i="0" u="none" strike="noStrike" noProof="0" dirty="0">
                          <a:solidFill>
                            <a:srgbClr val="000000"/>
                          </a:solidFill>
                          <a:effectLst/>
                          <a:highlight>
                            <a:srgbClr val="EDEDED"/>
                          </a:highlight>
                          <a:latin typeface="Arial"/>
                        </a:rPr>
                        <a:t>Overcoming challenges with </a:t>
                      </a:r>
                      <a:r>
                        <a:rPr lang="en-US" sz="1700" b="0" i="0" u="none" strike="noStrike" noProof="0" dirty="0" err="1">
                          <a:solidFill>
                            <a:srgbClr val="000000"/>
                          </a:solidFill>
                          <a:effectLst/>
                          <a:highlight>
                            <a:srgbClr val="EDEDED"/>
                          </a:highlight>
                          <a:latin typeface="Arial"/>
                        </a:rPr>
                        <a:t>subwords</a:t>
                      </a:r>
                      <a:r>
                        <a:rPr lang="en-US" sz="1700" b="0" i="0" u="none" strike="noStrike" noProof="0" dirty="0">
                          <a:solidFill>
                            <a:srgbClr val="000000"/>
                          </a:solidFill>
                          <a:effectLst/>
                          <a:highlight>
                            <a:srgbClr val="EDEDED"/>
                          </a:highlight>
                          <a:latin typeface="Arial"/>
                        </a:rPr>
                        <a:t> and improving restart disfluency performance is crucial for enhancement.</a:t>
                      </a:r>
                      <a:endParaRPr lang="en-US" dirty="0">
                        <a:latin typeface="Arial"/>
                      </a:endParaRP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1484657200"/>
                  </a:ext>
                </a:extLst>
              </a:tr>
            </a:tbl>
          </a:graphicData>
        </a:graphic>
      </p:graphicFrame>
      <p:sp>
        <p:nvSpPr>
          <p:cNvPr id="3" name="Title 1">
            <a:extLst>
              <a:ext uri="{FF2B5EF4-FFF2-40B4-BE49-F238E27FC236}">
                <a16:creationId xmlns:a16="http://schemas.microsoft.com/office/drawing/2014/main" id="{4F66B668-F720-58AD-D250-D7EED2AAC297}"/>
              </a:ext>
            </a:extLst>
          </p:cNvPr>
          <p:cNvSpPr>
            <a:spLocks noGrp="1"/>
          </p:cNvSpPr>
          <p:nvPr>
            <p:ph type="title"/>
          </p:nvPr>
        </p:nvSpPr>
        <p:spPr>
          <a:xfrm>
            <a:off x="473965" y="121586"/>
            <a:ext cx="5599751" cy="1289937"/>
          </a:xfrm>
        </p:spPr>
        <p:txBody>
          <a:bodyPr>
            <a:normAutofit/>
          </a:bodyPr>
          <a:lstStyle/>
          <a:p>
            <a:r>
              <a:rPr lang="en-US" dirty="0"/>
              <a:t>Literature Survey</a:t>
            </a:r>
          </a:p>
        </p:txBody>
      </p:sp>
      <p:sp>
        <p:nvSpPr>
          <p:cNvPr id="4" name="Slide Number Placeholder 3">
            <a:extLst>
              <a:ext uri="{FF2B5EF4-FFF2-40B4-BE49-F238E27FC236}">
                <a16:creationId xmlns:a16="http://schemas.microsoft.com/office/drawing/2014/main" id="{7A8A2C86-C0F6-716E-F97E-99CCAD7EDCEA}"/>
              </a:ext>
            </a:extLst>
          </p:cNvPr>
          <p:cNvSpPr>
            <a:spLocks noGrp="1"/>
          </p:cNvSpPr>
          <p:nvPr>
            <p:ph type="sldNum" sz="quarter" idx="12"/>
          </p:nvPr>
        </p:nvSpPr>
        <p:spPr/>
        <p:txBody>
          <a:bodyPr/>
          <a:lstStyle/>
          <a:p>
            <a:pPr algn="ctr"/>
            <a:fld id="{D79E6812-DF0E-4B88-AFAA-EAC7168F54C0}" type="slidenum">
              <a:rPr lang="en-US" smtClean="0"/>
              <a:pPr algn="ctr"/>
              <a:t>8</a:t>
            </a:fld>
            <a:endParaRPr lang="en-US"/>
          </a:p>
        </p:txBody>
      </p:sp>
    </p:spTree>
    <p:extLst>
      <p:ext uri="{BB962C8B-B14F-4D97-AF65-F5344CB8AC3E}">
        <p14:creationId xmlns:p14="http://schemas.microsoft.com/office/powerpoint/2010/main" val="306191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D8868BA-B718-563F-6BDE-C427DE18F80E}"/>
              </a:ext>
            </a:extLst>
          </p:cNvPr>
          <p:cNvGraphicFramePr>
            <a:graphicFrameLocks noGrp="1"/>
          </p:cNvGraphicFramePr>
          <p:nvPr>
            <p:extLst>
              <p:ext uri="{D42A27DB-BD31-4B8C-83A1-F6EECF244321}">
                <p14:modId xmlns:p14="http://schemas.microsoft.com/office/powerpoint/2010/main" val="3863602948"/>
              </p:ext>
            </p:extLst>
          </p:nvPr>
        </p:nvGraphicFramePr>
        <p:xfrm>
          <a:off x="79235" y="1179294"/>
          <a:ext cx="11749350" cy="5598873"/>
        </p:xfrm>
        <a:graphic>
          <a:graphicData uri="http://schemas.openxmlformats.org/drawingml/2006/table">
            <a:tbl>
              <a:tblPr bandRow="1">
                <a:tableStyleId>{5C22544A-7EE6-4342-B048-85BDC9FD1C3A}</a:tableStyleId>
              </a:tblPr>
              <a:tblGrid>
                <a:gridCol w="686894">
                  <a:extLst>
                    <a:ext uri="{9D8B030D-6E8A-4147-A177-3AD203B41FA5}">
                      <a16:colId xmlns:a16="http://schemas.microsoft.com/office/drawing/2014/main" val="3080007422"/>
                    </a:ext>
                  </a:extLst>
                </a:gridCol>
                <a:gridCol w="3352131">
                  <a:extLst>
                    <a:ext uri="{9D8B030D-6E8A-4147-A177-3AD203B41FA5}">
                      <a16:colId xmlns:a16="http://schemas.microsoft.com/office/drawing/2014/main" val="2617539386"/>
                    </a:ext>
                  </a:extLst>
                </a:gridCol>
                <a:gridCol w="4189997">
                  <a:extLst>
                    <a:ext uri="{9D8B030D-6E8A-4147-A177-3AD203B41FA5}">
                      <a16:colId xmlns:a16="http://schemas.microsoft.com/office/drawing/2014/main" val="1337679847"/>
                    </a:ext>
                  </a:extLst>
                </a:gridCol>
                <a:gridCol w="3520328">
                  <a:extLst>
                    <a:ext uri="{9D8B030D-6E8A-4147-A177-3AD203B41FA5}">
                      <a16:colId xmlns:a16="http://schemas.microsoft.com/office/drawing/2014/main" val="3794042387"/>
                    </a:ext>
                  </a:extLst>
                </a:gridCol>
              </a:tblGrid>
              <a:tr h="761697">
                <a:tc>
                  <a:txBody>
                    <a:bodyPr/>
                    <a:lstStyle/>
                    <a:p>
                      <a:pPr marL="0" lvl="0" algn="ctr" defTabSz="914400" rtl="0" eaLnBrk="1" fontAlgn="base" latinLnBrk="0" hangingPunct="1">
                        <a:buNone/>
                      </a:pPr>
                      <a:r>
                        <a:rPr lang="en-US" sz="2000" b="1" i="0" u="none" strike="noStrike" kern="1200" err="1">
                          <a:solidFill>
                            <a:schemeClr val="tx1"/>
                          </a:solidFill>
                          <a:highlight>
                            <a:srgbClr val="A5A5A5"/>
                          </a:highlight>
                          <a:latin typeface="Consolas"/>
                          <a:ea typeface="+mn-ea"/>
                          <a:cs typeface="+mn-cs"/>
                        </a:rPr>
                        <a:t>S.No</a:t>
                      </a:r>
                      <a:endParaRPr lang="en-US" sz="2000" b="1" i="0" u="none" strike="noStrike" kern="1200">
                        <a:solidFill>
                          <a:schemeClr val="tx1"/>
                        </a:solidFill>
                        <a:highlight>
                          <a:srgbClr val="A5A5A5"/>
                        </a:highlight>
                        <a:latin typeface="Consolas"/>
                        <a:ea typeface="+mn-ea"/>
                        <a:cs typeface="+mn-cs"/>
                      </a:endParaRPr>
                    </a:p>
                  </a:txBody>
                  <a:tcPr marL="61893" marR="61893" marT="43434" marB="43434">
                    <a:lnL w="11449" cap="flat" cmpd="sng" algn="ctr">
                      <a:solidFill>
                        <a:srgbClr val="A5A5A5"/>
                      </a:solidFill>
                      <a:prstDash val="solid"/>
                      <a:round/>
                      <a:headEnd type="none" w="med" len="med"/>
                      <a:tailEnd type="none" w="med" len="med"/>
                    </a:lnL>
                    <a:lnR w="11449" cap="flat" cmpd="sng" algn="ctr">
                      <a:solidFill>
                        <a:srgbClr val="808080"/>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A5A5A5"/>
                    </a:solidFill>
                  </a:tcPr>
                </a:tc>
                <a:tc>
                  <a:txBody>
                    <a:bodyPr/>
                    <a:lstStyle/>
                    <a:p>
                      <a:pPr marL="0" lvl="0" algn="ctr" defTabSz="914400" rtl="0" eaLnBrk="1" latinLnBrk="0" hangingPunct="1">
                        <a:buNone/>
                      </a:pPr>
                      <a:r>
                        <a:rPr lang="en-US" sz="2000" b="1" i="0" u="none" strike="noStrike" kern="1200">
                          <a:solidFill>
                            <a:schemeClr val="tx1"/>
                          </a:solidFill>
                          <a:highlight>
                            <a:srgbClr val="A5A5A5"/>
                          </a:highlight>
                          <a:latin typeface="Consolas"/>
                          <a:ea typeface="+mn-ea"/>
                          <a:cs typeface="+mn-cs"/>
                        </a:rPr>
                        <a:t>Name of the paper and</a:t>
                      </a:r>
                    </a:p>
                    <a:p>
                      <a:pPr marL="0" lvl="0" algn="ctr" defTabSz="914400" rtl="0" eaLnBrk="1" fontAlgn="base" latinLnBrk="0" hangingPunct="1">
                        <a:buNone/>
                      </a:pPr>
                      <a:r>
                        <a:rPr lang="en-US" sz="2000" b="1" i="0" u="none" strike="noStrike" kern="1200">
                          <a:solidFill>
                            <a:schemeClr val="tx1"/>
                          </a:solidFill>
                          <a:highlight>
                            <a:srgbClr val="A5A5A5"/>
                          </a:highlight>
                          <a:latin typeface="Consolas"/>
                          <a:ea typeface="+mn-ea"/>
                          <a:cs typeface="+mn-cs"/>
                        </a:rPr>
                        <a:t>published year</a:t>
                      </a:r>
                    </a:p>
                  </a:txBody>
                  <a:tcPr marL="61893" marR="61893" marT="43434" marB="43434">
                    <a:lnL w="11449" cap="flat" cmpd="sng" algn="ctr">
                      <a:solidFill>
                        <a:srgbClr val="808080"/>
                      </a:solidFill>
                      <a:prstDash val="solid"/>
                      <a:round/>
                      <a:headEnd type="none" w="med" len="med"/>
                      <a:tailEnd type="none" w="med" len="med"/>
                    </a:lnL>
                    <a:lnR w="11449" cap="flat" cmpd="sng" algn="ctr">
                      <a:solidFill>
                        <a:srgbClr val="808080"/>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A5A5A5"/>
                    </a:solidFill>
                  </a:tcPr>
                </a:tc>
                <a:tc>
                  <a:txBody>
                    <a:bodyPr/>
                    <a:lstStyle/>
                    <a:p>
                      <a:pPr algn="ctr" rtl="0" fontAlgn="base"/>
                      <a:r>
                        <a:rPr lang="en-US" sz="2000" b="1" i="0" u="none" strike="noStrike" kern="1200" dirty="0">
                          <a:solidFill>
                            <a:schemeClr val="tx1"/>
                          </a:solidFill>
                          <a:highlight>
                            <a:srgbClr val="A5A5A5"/>
                          </a:highlight>
                          <a:latin typeface="Consolas"/>
                          <a:ea typeface="+mn-ea"/>
                          <a:cs typeface="+mn-cs"/>
                        </a:rPr>
                        <a:t>Methodology</a:t>
                      </a:r>
                    </a:p>
                  </a:txBody>
                  <a:tcPr marL="61893" marR="61893" marT="43434" marB="43434">
                    <a:lnL w="11449" cap="flat" cmpd="sng" algn="ctr">
                      <a:solidFill>
                        <a:srgbClr val="808080"/>
                      </a:solidFill>
                      <a:prstDash val="solid"/>
                      <a:round/>
                      <a:headEnd type="none" w="med" len="med"/>
                      <a:tailEnd type="none" w="med" len="med"/>
                    </a:lnL>
                    <a:lnR w="11449" cap="flat" cmpd="sng" algn="ctr">
                      <a:solidFill>
                        <a:srgbClr val="808080"/>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A5A5A5"/>
                    </a:solidFill>
                  </a:tcPr>
                </a:tc>
                <a:tc>
                  <a:txBody>
                    <a:bodyPr/>
                    <a:lstStyle/>
                    <a:p>
                      <a:pPr algn="ctr" rtl="0" fontAlgn="base"/>
                      <a:r>
                        <a:rPr lang="en-US" sz="2000" b="1" i="0" u="none" strike="noStrike" kern="1200" dirty="0">
                          <a:solidFill>
                            <a:schemeClr val="tx1"/>
                          </a:solidFill>
                          <a:highlight>
                            <a:srgbClr val="A5A5A5"/>
                          </a:highlight>
                          <a:latin typeface="Consolas"/>
                          <a:ea typeface="+mn-ea"/>
                          <a:cs typeface="+mn-cs"/>
                        </a:rPr>
                        <a:t>Limitations</a:t>
                      </a:r>
                    </a:p>
                  </a:txBody>
                  <a:tcPr marL="61893" marR="61893" marT="43434" marB="43434">
                    <a:lnL w="11449" cap="flat" cmpd="sng" algn="ctr">
                      <a:solidFill>
                        <a:srgbClr val="808080"/>
                      </a:solidFill>
                      <a:prstDash val="solid"/>
                      <a:round/>
                      <a:headEnd type="none" w="med" len="med"/>
                      <a:tailEnd type="none" w="med" len="med"/>
                    </a:lnL>
                    <a:lnR w="11449" cap="flat" cmpd="sng" algn="ctr">
                      <a:solidFill>
                        <a:srgbClr val="808080"/>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A5A5A5"/>
                    </a:solidFill>
                  </a:tcPr>
                </a:tc>
                <a:extLst>
                  <a:ext uri="{0D108BD9-81ED-4DB2-BD59-A6C34878D82A}">
                    <a16:rowId xmlns:a16="http://schemas.microsoft.com/office/drawing/2014/main" val="2828442424"/>
                  </a:ext>
                </a:extLst>
              </a:tr>
              <a:tr h="2389643">
                <a:tc>
                  <a:txBody>
                    <a:bodyPr/>
                    <a:lstStyle/>
                    <a:p>
                      <a:pPr rtl="0" fontAlgn="base"/>
                      <a:r>
                        <a:rPr lang="en-US" sz="1700">
                          <a:latin typeface="Arial"/>
                        </a:rPr>
                        <a:t>9.</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EDEDED"/>
                    </a:solidFill>
                  </a:tcPr>
                </a:tc>
                <a:tc>
                  <a:txBody>
                    <a:bodyPr/>
                    <a:lstStyle/>
                    <a:p>
                      <a:pPr lvl="0" algn="l">
                        <a:lnSpc>
                          <a:spcPct val="100000"/>
                        </a:lnSpc>
                        <a:spcBef>
                          <a:spcPts val="0"/>
                        </a:spcBef>
                        <a:spcAft>
                          <a:spcPts val="0"/>
                        </a:spcAft>
                        <a:buNone/>
                      </a:pPr>
                      <a:r>
                        <a:rPr lang="en-US" sz="1700">
                          <a:latin typeface="Arial"/>
                        </a:rPr>
                        <a:t>Recognizing Disfluencies in Conversational Speech</a:t>
                      </a:r>
                    </a:p>
                    <a:p>
                      <a:pPr lvl="0" algn="l">
                        <a:lnSpc>
                          <a:spcPct val="100000"/>
                        </a:lnSpc>
                        <a:spcBef>
                          <a:spcPts val="0"/>
                        </a:spcBef>
                        <a:spcAft>
                          <a:spcPts val="0"/>
                        </a:spcAft>
                        <a:buNone/>
                      </a:pPr>
                      <a:endParaRPr lang="en-US" sz="1700" b="0" i="0" u="none" strike="noStrike" noProof="0">
                        <a:effectLst/>
                        <a:highlight>
                          <a:srgbClr val="EDEDED"/>
                        </a:highlight>
                        <a:latin typeface="Arial"/>
                      </a:endParaRPr>
                    </a:p>
                    <a:p>
                      <a:pPr lvl="0" algn="l">
                        <a:lnSpc>
                          <a:spcPct val="100000"/>
                        </a:lnSpc>
                        <a:spcBef>
                          <a:spcPts val="0"/>
                        </a:spcBef>
                        <a:spcAft>
                          <a:spcPts val="0"/>
                        </a:spcAft>
                        <a:buNone/>
                      </a:pPr>
                      <a:r>
                        <a:rPr lang="en-US" sz="1700">
                          <a:latin typeface="Arial"/>
                        </a:rPr>
                        <a:t>Matthew Lease, Student Member, IEEE, Mark Johnson, and Eugene </a:t>
                      </a:r>
                      <a:r>
                        <a:rPr lang="en-US" sz="1700" err="1">
                          <a:latin typeface="Arial"/>
                        </a:rPr>
                        <a:t>Charniak</a:t>
                      </a:r>
                      <a:endParaRPr lang="en-US" sz="1700">
                        <a:latin typeface="Arial"/>
                      </a:endParaRPr>
                    </a:p>
                    <a:p>
                      <a:pPr lvl="0" algn="l">
                        <a:lnSpc>
                          <a:spcPct val="100000"/>
                        </a:lnSpc>
                        <a:spcBef>
                          <a:spcPts val="0"/>
                        </a:spcBef>
                        <a:spcAft>
                          <a:spcPts val="0"/>
                        </a:spcAft>
                        <a:buNone/>
                      </a:pPr>
                      <a:endParaRPr lang="en-US" sz="1700" b="0" i="0" u="none" strike="noStrike" noProof="0">
                        <a:effectLst/>
                        <a:highlight>
                          <a:srgbClr val="EDEDED"/>
                        </a:highlight>
                        <a:latin typeface="Arial"/>
                      </a:endParaRPr>
                    </a:p>
                    <a:p>
                      <a:pPr lvl="0" algn="l">
                        <a:lnSpc>
                          <a:spcPct val="100000"/>
                        </a:lnSpc>
                        <a:spcBef>
                          <a:spcPts val="0"/>
                        </a:spcBef>
                        <a:spcAft>
                          <a:spcPts val="0"/>
                        </a:spcAft>
                        <a:buNone/>
                      </a:pPr>
                      <a:r>
                        <a:rPr lang="en-US" sz="1700">
                          <a:latin typeface="Arial"/>
                        </a:rPr>
                        <a:t>IEEE Transactions, 2006</a:t>
                      </a:r>
                    </a:p>
                    <a:p>
                      <a:pPr lvl="0">
                        <a:buNone/>
                      </a:pPr>
                      <a:endParaRPr lang="en-US" sz="1700">
                        <a:effectLst/>
                        <a:highlight>
                          <a:srgbClr val="EDEDED"/>
                        </a:highlight>
                        <a:latin typeface="Arial"/>
                      </a:endParaRP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EDEDED"/>
                    </a:solidFill>
                  </a:tcPr>
                </a:tc>
                <a:tc>
                  <a:txBody>
                    <a:bodyPr/>
                    <a:lstStyle/>
                    <a:p>
                      <a:pPr lvl="0" algn="l">
                        <a:buNone/>
                      </a:pPr>
                      <a:r>
                        <a:rPr lang="en-US" sz="1700">
                          <a:latin typeface="Arial"/>
                        </a:rPr>
                        <a:t>The methodology involves utilizing a stochastic Tree Adjoining Grammar (TAG) noisy-channel model to generate candidate repair analyses, scoring fluency using a probabilistic syntactic language model, and selecting the most likely analysis with a maximum- entropy model.</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EDEDED"/>
                    </a:solidFill>
                  </a:tcPr>
                </a:tc>
                <a:tc>
                  <a:txBody>
                    <a:bodyPr/>
                    <a:lstStyle/>
                    <a:p>
                      <a:pPr lvl="0" algn="l">
                        <a:buNone/>
                      </a:pPr>
                      <a:r>
                        <a:rPr lang="en-US" sz="1700" b="0" i="0" u="none" strike="noStrike" noProof="0" dirty="0">
                          <a:latin typeface="Arial"/>
                        </a:rPr>
                        <a:t>Disfluency detection in the paper, employing a stochastic Tree Adjoining Grammar model, faces challenges with syntactic ambiguity.</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203362672"/>
                  </a:ext>
                </a:extLst>
              </a:tr>
              <a:tr h="2299849">
                <a:tc>
                  <a:txBody>
                    <a:bodyPr/>
                    <a:lstStyle/>
                    <a:p>
                      <a:pPr rtl="0" fontAlgn="base"/>
                      <a:r>
                        <a:rPr lang="en-US" sz="1700">
                          <a:latin typeface="Arial"/>
                        </a:rPr>
                        <a:t>10.</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C9C9C9"/>
                      </a:solidFill>
                      <a:prstDash val="solid"/>
                      <a:round/>
                      <a:headEnd type="none" w="med" len="med"/>
                      <a:tailEnd type="none" w="med" len="med"/>
                    </a:lnB>
                    <a:solidFill>
                      <a:srgbClr val="EDEDED"/>
                    </a:solidFill>
                  </a:tcPr>
                </a:tc>
                <a:tc>
                  <a:txBody>
                    <a:bodyPr/>
                    <a:lstStyle/>
                    <a:p>
                      <a:pPr lvl="0" algn="l">
                        <a:lnSpc>
                          <a:spcPct val="100000"/>
                        </a:lnSpc>
                        <a:spcBef>
                          <a:spcPts val="0"/>
                        </a:spcBef>
                        <a:spcAft>
                          <a:spcPts val="0"/>
                        </a:spcAft>
                        <a:buNone/>
                      </a:pPr>
                      <a:r>
                        <a:rPr lang="en-US" sz="1700" dirty="0">
                          <a:latin typeface="Arial"/>
                        </a:rPr>
                        <a:t>Generation of Multiple- Choice Questions From Textbook Contents of School- Level Subjects</a:t>
                      </a:r>
                    </a:p>
                    <a:p>
                      <a:pPr lvl="0" algn="l">
                        <a:lnSpc>
                          <a:spcPct val="100000"/>
                        </a:lnSpc>
                        <a:spcBef>
                          <a:spcPts val="0"/>
                        </a:spcBef>
                        <a:spcAft>
                          <a:spcPts val="0"/>
                        </a:spcAft>
                        <a:buNone/>
                      </a:pPr>
                      <a:endParaRPr lang="en-US" sz="1700" b="0" i="0" u="none" strike="noStrike" noProof="0" dirty="0">
                        <a:effectLst/>
                        <a:highlight>
                          <a:srgbClr val="EDEDED"/>
                        </a:highlight>
                        <a:latin typeface="Arial"/>
                      </a:endParaRPr>
                    </a:p>
                    <a:p>
                      <a:pPr lvl="0" algn="l">
                        <a:lnSpc>
                          <a:spcPct val="100000"/>
                        </a:lnSpc>
                        <a:spcBef>
                          <a:spcPts val="0"/>
                        </a:spcBef>
                        <a:spcAft>
                          <a:spcPts val="0"/>
                        </a:spcAft>
                        <a:buNone/>
                      </a:pPr>
                      <a:r>
                        <a:rPr lang="en-US" sz="1700" dirty="0" err="1">
                          <a:latin typeface="Arial"/>
                        </a:rPr>
                        <a:t>Jianxing</a:t>
                      </a:r>
                      <a:r>
                        <a:rPr lang="en-US" sz="1700" dirty="0">
                          <a:latin typeface="Arial"/>
                        </a:rPr>
                        <a:t> Yu, </a:t>
                      </a:r>
                      <a:r>
                        <a:rPr lang="en-US" sz="1700" dirty="0" err="1">
                          <a:latin typeface="Arial"/>
                        </a:rPr>
                        <a:t>Qinliang</a:t>
                      </a:r>
                      <a:r>
                        <a:rPr lang="en-US" sz="1700" dirty="0">
                          <a:latin typeface="Arial"/>
                        </a:rPr>
                        <a:t> Su, </a:t>
                      </a:r>
                      <a:r>
                        <a:rPr lang="en-US" sz="1700" dirty="0" err="1">
                          <a:latin typeface="Arial"/>
                        </a:rPr>
                        <a:t>Xiaojun</a:t>
                      </a:r>
                      <a:r>
                        <a:rPr lang="en-US" sz="1700" dirty="0">
                          <a:latin typeface="Arial"/>
                        </a:rPr>
                        <a:t> Quan</a:t>
                      </a:r>
                    </a:p>
                    <a:p>
                      <a:pPr lvl="0" algn="l">
                        <a:lnSpc>
                          <a:spcPct val="100000"/>
                        </a:lnSpc>
                        <a:spcBef>
                          <a:spcPts val="0"/>
                        </a:spcBef>
                        <a:spcAft>
                          <a:spcPts val="0"/>
                        </a:spcAft>
                        <a:buNone/>
                      </a:pPr>
                      <a:endParaRPr lang="en-US" sz="1700" b="0" i="0" u="none" strike="noStrike" noProof="0" dirty="0">
                        <a:effectLst/>
                        <a:highlight>
                          <a:srgbClr val="EDEDED"/>
                        </a:highlight>
                        <a:latin typeface="Arial"/>
                      </a:endParaRPr>
                    </a:p>
                    <a:p>
                      <a:pPr lvl="0" algn="l">
                        <a:lnSpc>
                          <a:spcPct val="100000"/>
                        </a:lnSpc>
                        <a:spcBef>
                          <a:spcPts val="0"/>
                        </a:spcBef>
                        <a:spcAft>
                          <a:spcPts val="0"/>
                        </a:spcAft>
                        <a:buNone/>
                      </a:pPr>
                      <a:r>
                        <a:rPr lang="en-US" sz="1700" dirty="0">
                          <a:latin typeface="Arial"/>
                        </a:rPr>
                        <a:t>IEEE Transactions, 2023</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C9C9C9"/>
                      </a:solidFill>
                      <a:prstDash val="solid"/>
                      <a:round/>
                      <a:headEnd type="none" w="med" len="med"/>
                      <a:tailEnd type="none" w="med" len="med"/>
                    </a:lnB>
                    <a:solidFill>
                      <a:srgbClr val="EDEDED"/>
                    </a:solidFill>
                  </a:tcPr>
                </a:tc>
                <a:tc>
                  <a:txBody>
                    <a:bodyPr/>
                    <a:lstStyle/>
                    <a:p>
                      <a:pPr lvl="0" algn="l">
                        <a:buNone/>
                      </a:pPr>
                      <a:r>
                        <a:rPr lang="en-US" sz="1700" kern="1200" dirty="0">
                          <a:solidFill>
                            <a:schemeClr val="dk1"/>
                          </a:solidFill>
                          <a:latin typeface="Arial"/>
                          <a:ea typeface="+mn-ea"/>
                          <a:cs typeface="+mn-cs"/>
                        </a:rPr>
                        <a:t>This paper involves the development of a system for automatic generation of MCQs using a pipeline with four primary modules: preprocessing, sentence selection, key selection, and distractor generation.</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C9C9C9"/>
                      </a:solidFill>
                      <a:prstDash val="solid"/>
                      <a:round/>
                      <a:headEnd type="none" w="med" len="med"/>
                      <a:tailEnd type="none" w="med" len="med"/>
                    </a:lnB>
                    <a:solidFill>
                      <a:srgbClr val="EDEDED"/>
                    </a:solidFill>
                  </a:tcPr>
                </a:tc>
                <a:tc>
                  <a:txBody>
                    <a:bodyPr/>
                    <a:lstStyle/>
                    <a:p>
                      <a:pPr lvl="0" algn="l">
                        <a:lnSpc>
                          <a:spcPct val="100000"/>
                        </a:lnSpc>
                        <a:spcBef>
                          <a:spcPts val="0"/>
                        </a:spcBef>
                        <a:spcAft>
                          <a:spcPts val="0"/>
                        </a:spcAft>
                        <a:buNone/>
                      </a:pPr>
                      <a:r>
                        <a:rPr lang="en-US" sz="1700" kern="1200" dirty="0">
                          <a:solidFill>
                            <a:schemeClr val="dk1"/>
                          </a:solidFill>
                          <a:latin typeface="Arial"/>
                          <a:ea typeface="+mn-ea"/>
                          <a:cs typeface="+mn-cs"/>
                        </a:rPr>
                        <a:t>The system's domain-specific features may need adjustments for adaptation to non-educational contexts. </a:t>
                      </a:r>
                    </a:p>
                  </a:txBody>
                  <a:tcPr marL="61893" marR="61893" marT="43434" marB="43434">
                    <a:lnL w="11449" cap="flat" cmpd="sng" algn="ctr">
                      <a:solidFill>
                        <a:srgbClr val="C9C9C9"/>
                      </a:solidFill>
                      <a:prstDash val="solid"/>
                      <a:round/>
                      <a:headEnd type="none" w="med" len="med"/>
                      <a:tailEnd type="none" w="med" len="med"/>
                    </a:lnL>
                    <a:lnR w="11449" cap="flat" cmpd="sng" algn="ctr">
                      <a:solidFill>
                        <a:srgbClr val="C9C9C9"/>
                      </a:solidFill>
                      <a:prstDash val="solid"/>
                      <a:round/>
                      <a:headEnd type="none" w="med" len="med"/>
                      <a:tailEnd type="none" w="med" len="med"/>
                    </a:lnR>
                    <a:lnT w="11449" cap="flat" cmpd="sng" algn="ctr">
                      <a:solidFill>
                        <a:srgbClr val="A5A5A5"/>
                      </a:solidFill>
                      <a:prstDash val="solid"/>
                      <a:round/>
                      <a:headEnd type="none" w="med" len="med"/>
                      <a:tailEnd type="none" w="med" len="med"/>
                    </a:lnT>
                    <a:lnB w="11449"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899915417"/>
                  </a:ext>
                </a:extLst>
              </a:tr>
            </a:tbl>
          </a:graphicData>
        </a:graphic>
      </p:graphicFrame>
      <p:sp>
        <p:nvSpPr>
          <p:cNvPr id="3" name="Title 1">
            <a:extLst>
              <a:ext uri="{FF2B5EF4-FFF2-40B4-BE49-F238E27FC236}">
                <a16:creationId xmlns:a16="http://schemas.microsoft.com/office/drawing/2014/main" id="{27442719-6327-0DAA-D438-AB6A606ED9FC}"/>
              </a:ext>
            </a:extLst>
          </p:cNvPr>
          <p:cNvSpPr>
            <a:spLocks noGrp="1"/>
          </p:cNvSpPr>
          <p:nvPr>
            <p:ph type="title"/>
          </p:nvPr>
        </p:nvSpPr>
        <p:spPr>
          <a:xfrm>
            <a:off x="442650" y="79833"/>
            <a:ext cx="5599751" cy="1289937"/>
          </a:xfrm>
        </p:spPr>
        <p:txBody>
          <a:bodyPr>
            <a:normAutofit/>
          </a:bodyPr>
          <a:lstStyle/>
          <a:p>
            <a:r>
              <a:rPr lang="en-US" dirty="0"/>
              <a:t>Literature Survey</a:t>
            </a:r>
          </a:p>
        </p:txBody>
      </p:sp>
      <p:sp>
        <p:nvSpPr>
          <p:cNvPr id="4" name="Slide Number Placeholder 3">
            <a:extLst>
              <a:ext uri="{FF2B5EF4-FFF2-40B4-BE49-F238E27FC236}">
                <a16:creationId xmlns:a16="http://schemas.microsoft.com/office/drawing/2014/main" id="{AEAD5654-AA1D-8144-D1DE-C73B48BD89DA}"/>
              </a:ext>
            </a:extLst>
          </p:cNvPr>
          <p:cNvSpPr>
            <a:spLocks noGrp="1"/>
          </p:cNvSpPr>
          <p:nvPr>
            <p:ph type="sldNum" sz="quarter" idx="12"/>
          </p:nvPr>
        </p:nvSpPr>
        <p:spPr/>
        <p:txBody>
          <a:bodyPr/>
          <a:lstStyle/>
          <a:p>
            <a:pPr algn="ctr"/>
            <a:fld id="{D79E6812-DF0E-4B88-AFAA-EAC7168F54C0}" type="slidenum">
              <a:rPr lang="en-US" smtClean="0"/>
              <a:pPr algn="ctr"/>
              <a:t>9</a:t>
            </a:fld>
            <a:endParaRPr lang="en-US"/>
          </a:p>
        </p:txBody>
      </p:sp>
    </p:spTree>
    <p:extLst>
      <p:ext uri="{BB962C8B-B14F-4D97-AF65-F5344CB8AC3E}">
        <p14:creationId xmlns:p14="http://schemas.microsoft.com/office/powerpoint/2010/main" val="2029587237"/>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2458</Words>
  <Application>Microsoft Office PowerPoint</Application>
  <PresentationFormat>Widescreen</PresentationFormat>
  <Paragraphs>236</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Avenir Next LT Pro</vt:lpstr>
      <vt:lpstr>Calibri</vt:lpstr>
      <vt:lpstr>Consolas</vt:lpstr>
      <vt:lpstr>Sitka Banner</vt:lpstr>
      <vt:lpstr>Symbol</vt:lpstr>
      <vt:lpstr>Times New Roman</vt:lpstr>
      <vt:lpstr>Wingdings</vt:lpstr>
      <vt:lpstr>HeadlinesVTI</vt:lpstr>
      <vt:lpstr>Enhancing Audio Clarity through Disfluency Detection and Removal with CNN</vt:lpstr>
      <vt:lpstr>Problem Statement</vt:lpstr>
      <vt:lpstr>Existing Works</vt:lpstr>
      <vt:lpstr>PowerPoint Presentation</vt:lpstr>
      <vt:lpstr>Literature Survey</vt:lpstr>
      <vt:lpstr>Literature Survey</vt:lpstr>
      <vt:lpstr>Literature Survey</vt:lpstr>
      <vt:lpstr>Literature Survey</vt:lpstr>
      <vt:lpstr>Literature Survey</vt:lpstr>
      <vt:lpstr>Proposed Work</vt:lpstr>
      <vt:lpstr>System Architecture</vt:lpstr>
      <vt:lpstr>Illustration</vt:lpstr>
      <vt:lpstr>Modules</vt:lpstr>
      <vt:lpstr>Module - 1</vt:lpstr>
      <vt:lpstr>Mel-Frequency Ceptral Coefficients (MFCC)</vt:lpstr>
      <vt:lpstr>Algorithm: MFCC Feature Extraction</vt:lpstr>
      <vt:lpstr>Evaluation Metrics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Bhumisvara K</dc:creator>
  <cp:lastModifiedBy>Pooja M J</cp:lastModifiedBy>
  <cp:revision>58</cp:revision>
  <dcterms:created xsi:type="dcterms:W3CDTF">2024-02-14T12:13:01Z</dcterms:created>
  <dcterms:modified xsi:type="dcterms:W3CDTF">2024-03-06T17:40:16Z</dcterms:modified>
</cp:coreProperties>
</file>