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Yeseva One" charset="1" panose="00000500000000000000"/>
      <p:regular r:id="rId26"/>
    </p:embeddedFont>
    <p:embeddedFont>
      <p:font typeface="Alice Bold" charset="1" panose="00000500000000000000"/>
      <p:regular r:id="rId27"/>
    </p:embeddedFont>
    <p:embeddedFont>
      <p:font typeface="Alice" charset="1" panose="00000500000000000000"/>
      <p:regular r:id="rId28"/>
    </p:embeddedFont>
    <p:embeddedFont>
      <p:font typeface="Canva Sans Bold" charset="1" panose="020B0803030501040103"/>
      <p:regular r:id="rId29"/>
    </p:embeddedFont>
    <p:embeddedFont>
      <p:font typeface="Canva Sans" charset="1" panose="020B05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028700" y="3151337"/>
            <a:ext cx="16230600" cy="1800225"/>
          </a:xfrm>
          <a:prstGeom prst="rect">
            <a:avLst/>
          </a:prstGeom>
        </p:spPr>
        <p:txBody>
          <a:bodyPr anchor="t" rtlCol="false" tIns="0" lIns="0" bIns="0" rIns="0">
            <a:spAutoFit/>
          </a:bodyPr>
          <a:lstStyle/>
          <a:p>
            <a:pPr algn="ctr">
              <a:lnSpc>
                <a:spcPts val="14699"/>
              </a:lnSpc>
            </a:pPr>
            <a:r>
              <a:rPr lang="en-US" sz="10499">
                <a:solidFill>
                  <a:srgbClr val="0D0F68"/>
                </a:solidFill>
                <a:latin typeface="Yeseva One"/>
                <a:ea typeface="Yeseva One"/>
                <a:cs typeface="Yeseva One"/>
                <a:sym typeface="Yeseva One"/>
              </a:rPr>
              <a:t>Rapid Response System</a:t>
            </a:r>
          </a:p>
        </p:txBody>
      </p:sp>
      <p:sp>
        <p:nvSpPr>
          <p:cNvPr name="TextBox 4" id="4"/>
          <p:cNvSpPr txBox="true"/>
          <p:nvPr/>
        </p:nvSpPr>
        <p:spPr>
          <a:xfrm rot="0">
            <a:off x="3303711" y="4991100"/>
            <a:ext cx="11680579" cy="1295400"/>
          </a:xfrm>
          <a:prstGeom prst="rect">
            <a:avLst/>
          </a:prstGeom>
        </p:spPr>
        <p:txBody>
          <a:bodyPr anchor="t" rtlCol="false" tIns="0" lIns="0" bIns="0" rIns="0">
            <a:spAutoFit/>
          </a:bodyPr>
          <a:lstStyle/>
          <a:p>
            <a:pPr algn="ctr">
              <a:lnSpc>
                <a:spcPts val="10500"/>
              </a:lnSpc>
            </a:pPr>
            <a:r>
              <a:rPr lang="en-US" sz="7500">
                <a:solidFill>
                  <a:srgbClr val="0D0F68"/>
                </a:solidFill>
                <a:latin typeface="Yeseva One"/>
                <a:ea typeface="Yeseva One"/>
                <a:cs typeface="Yeseva One"/>
                <a:sym typeface="Yeseva One"/>
              </a:rPr>
              <a:t>Quick Courier Service</a:t>
            </a:r>
          </a:p>
        </p:txBody>
      </p:sp>
      <p:sp>
        <p:nvSpPr>
          <p:cNvPr name="TextBox 5" id="5"/>
          <p:cNvSpPr txBox="true"/>
          <p:nvPr/>
        </p:nvSpPr>
        <p:spPr>
          <a:xfrm rot="0">
            <a:off x="12386565" y="7404100"/>
            <a:ext cx="4872735" cy="1854200"/>
          </a:xfrm>
          <a:prstGeom prst="rect">
            <a:avLst/>
          </a:prstGeom>
        </p:spPr>
        <p:txBody>
          <a:bodyPr anchor="t" rtlCol="false" tIns="0" lIns="0" bIns="0" rIns="0">
            <a:spAutoFit/>
          </a:bodyPr>
          <a:lstStyle/>
          <a:p>
            <a:pPr algn="ctr">
              <a:lnSpc>
                <a:spcPts val="4900"/>
              </a:lnSpc>
            </a:pPr>
            <a:r>
              <a:rPr lang="en-US" sz="3500">
                <a:solidFill>
                  <a:srgbClr val="0D0F68"/>
                </a:solidFill>
                <a:latin typeface="Alice Bold"/>
                <a:ea typeface="Alice Bold"/>
                <a:cs typeface="Alice Bold"/>
                <a:sym typeface="Alice Bold"/>
              </a:rPr>
              <a:t>Guided By:</a:t>
            </a:r>
          </a:p>
          <a:p>
            <a:pPr algn="ctr">
              <a:lnSpc>
                <a:spcPts val="4900"/>
              </a:lnSpc>
            </a:pPr>
            <a:r>
              <a:rPr lang="en-US" sz="3500">
                <a:solidFill>
                  <a:srgbClr val="0D0F68"/>
                </a:solidFill>
                <a:latin typeface="Alice"/>
                <a:ea typeface="Alice"/>
                <a:cs typeface="Alice"/>
                <a:sym typeface="Alice"/>
              </a:rPr>
              <a:t>Dr. R. Sumathi</a:t>
            </a:r>
          </a:p>
          <a:p>
            <a:pPr algn="ctr">
              <a:lnSpc>
                <a:spcPts val="4900"/>
              </a:lnSpc>
              <a:spcBef>
                <a:spcPct val="0"/>
              </a:spcBef>
            </a:pPr>
            <a:r>
              <a:rPr lang="en-US" sz="3500">
                <a:solidFill>
                  <a:srgbClr val="0D0F68"/>
                </a:solidFill>
                <a:latin typeface="Alice"/>
                <a:ea typeface="Alice"/>
                <a:cs typeface="Alice"/>
                <a:sym typeface="Alice"/>
              </a:rPr>
              <a:t>(Assistant Professor)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2612571" y="1371600"/>
            <a:ext cx="12571102" cy="7589803"/>
          </a:xfrm>
          <a:custGeom>
            <a:avLst/>
            <a:gdLst/>
            <a:ahLst/>
            <a:cxnLst/>
            <a:rect r="r" b="b" t="t" l="l"/>
            <a:pathLst>
              <a:path h="7589803" w="12571102">
                <a:moveTo>
                  <a:pt x="0" y="0"/>
                </a:moveTo>
                <a:lnTo>
                  <a:pt x="12571102" y="0"/>
                </a:lnTo>
                <a:lnTo>
                  <a:pt x="12571102" y="7589803"/>
                </a:lnTo>
                <a:lnTo>
                  <a:pt x="0" y="7589803"/>
                </a:lnTo>
                <a:lnTo>
                  <a:pt x="0" y="0"/>
                </a:lnTo>
                <a:close/>
              </a:path>
            </a:pathLst>
          </a:custGeom>
          <a:blipFill>
            <a:blip r:embed="rId3"/>
            <a:stretch>
              <a:fillRect l="0" t="0" r="0" b="0"/>
            </a:stretch>
          </a:blipFill>
        </p:spPr>
      </p:sp>
      <p:sp>
        <p:nvSpPr>
          <p:cNvPr name="TextBox 10" id="10"/>
          <p:cNvSpPr txBox="true"/>
          <p:nvPr/>
        </p:nvSpPr>
        <p:spPr>
          <a:xfrm rot="0">
            <a:off x="11760772" y="600075"/>
            <a:ext cx="6492683"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Methodology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1760772" y="600075"/>
            <a:ext cx="6492683"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Modules</a:t>
            </a:r>
          </a:p>
        </p:txBody>
      </p:sp>
      <p:sp>
        <p:nvSpPr>
          <p:cNvPr name="TextBox 10" id="10"/>
          <p:cNvSpPr txBox="true"/>
          <p:nvPr/>
        </p:nvSpPr>
        <p:spPr>
          <a:xfrm rot="0">
            <a:off x="1676210" y="1903809"/>
            <a:ext cx="5274126"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User Input Module</a:t>
            </a:r>
          </a:p>
        </p:txBody>
      </p:sp>
      <p:sp>
        <p:nvSpPr>
          <p:cNvPr name="TextBox 11" id="11"/>
          <p:cNvSpPr txBox="true"/>
          <p:nvPr/>
        </p:nvSpPr>
        <p:spPr>
          <a:xfrm rot="0">
            <a:off x="1676210" y="2830909"/>
            <a:ext cx="14935580" cy="1057275"/>
          </a:xfrm>
          <a:prstGeom prst="rect">
            <a:avLst/>
          </a:prstGeom>
        </p:spPr>
        <p:txBody>
          <a:bodyPr anchor="t" rtlCol="false" tIns="0" lIns="0" bIns="0" rIns="0">
            <a:spAutoFit/>
          </a:bodyPr>
          <a:lstStyle/>
          <a:p>
            <a:pPr algn="l">
              <a:lnSpc>
                <a:spcPts val="4200"/>
              </a:lnSpc>
            </a:pPr>
            <a:r>
              <a:rPr lang="en-US" sz="3000">
                <a:solidFill>
                  <a:srgbClr val="0D0F68"/>
                </a:solidFill>
                <a:latin typeface="Alice"/>
                <a:ea typeface="Alice"/>
                <a:cs typeface="Alice"/>
                <a:sym typeface="Alice"/>
              </a:rPr>
              <a:t>Collects source and destination addresses from the user, ensuring proper validation and formatting of the input.</a:t>
            </a:r>
          </a:p>
        </p:txBody>
      </p:sp>
      <p:sp>
        <p:nvSpPr>
          <p:cNvPr name="TextBox 12" id="12"/>
          <p:cNvSpPr txBox="true"/>
          <p:nvPr/>
        </p:nvSpPr>
        <p:spPr>
          <a:xfrm rot="0">
            <a:off x="1676210" y="4107259"/>
            <a:ext cx="6774609"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Route Calculation Module</a:t>
            </a:r>
          </a:p>
        </p:txBody>
      </p:sp>
      <p:sp>
        <p:nvSpPr>
          <p:cNvPr name="TextBox 13" id="13"/>
          <p:cNvSpPr txBox="true"/>
          <p:nvPr/>
        </p:nvSpPr>
        <p:spPr>
          <a:xfrm rot="0">
            <a:off x="1676210" y="6311900"/>
            <a:ext cx="8000801"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Map Visualization Module:</a:t>
            </a:r>
          </a:p>
        </p:txBody>
      </p:sp>
      <p:sp>
        <p:nvSpPr>
          <p:cNvPr name="TextBox 14" id="14"/>
          <p:cNvSpPr txBox="true"/>
          <p:nvPr/>
        </p:nvSpPr>
        <p:spPr>
          <a:xfrm rot="0">
            <a:off x="1676210" y="5034359"/>
            <a:ext cx="14935580" cy="1057275"/>
          </a:xfrm>
          <a:prstGeom prst="rect">
            <a:avLst/>
          </a:prstGeom>
        </p:spPr>
        <p:txBody>
          <a:bodyPr anchor="t" rtlCol="false" tIns="0" lIns="0" bIns="0" rIns="0">
            <a:spAutoFit/>
          </a:bodyPr>
          <a:lstStyle/>
          <a:p>
            <a:pPr algn="l">
              <a:lnSpc>
                <a:spcPts val="4200"/>
              </a:lnSpc>
            </a:pPr>
            <a:r>
              <a:rPr lang="en-US" sz="3000">
                <a:solidFill>
                  <a:srgbClr val="0D0F68"/>
                </a:solidFill>
                <a:latin typeface="Alice"/>
                <a:ea typeface="Alice"/>
                <a:cs typeface="Alice"/>
                <a:sym typeface="Alice"/>
              </a:rPr>
              <a:t>Computes the shortest and most efficient route based on real-time factors, optimizing delivery times for couriers.</a:t>
            </a:r>
          </a:p>
        </p:txBody>
      </p:sp>
      <p:sp>
        <p:nvSpPr>
          <p:cNvPr name="TextBox 15" id="15"/>
          <p:cNvSpPr txBox="true"/>
          <p:nvPr/>
        </p:nvSpPr>
        <p:spPr>
          <a:xfrm rot="0">
            <a:off x="1676210" y="7240191"/>
            <a:ext cx="14935580" cy="1057275"/>
          </a:xfrm>
          <a:prstGeom prst="rect">
            <a:avLst/>
          </a:prstGeom>
        </p:spPr>
        <p:txBody>
          <a:bodyPr anchor="t" rtlCol="false" tIns="0" lIns="0" bIns="0" rIns="0">
            <a:spAutoFit/>
          </a:bodyPr>
          <a:lstStyle/>
          <a:p>
            <a:pPr algn="l">
              <a:lnSpc>
                <a:spcPts val="4200"/>
              </a:lnSpc>
            </a:pPr>
            <a:r>
              <a:rPr lang="en-US" sz="3000">
                <a:solidFill>
                  <a:srgbClr val="0D0F68"/>
                </a:solidFill>
                <a:latin typeface="Alice"/>
                <a:ea typeface="Alice"/>
                <a:cs typeface="Alice"/>
                <a:sym typeface="Alice"/>
              </a:rPr>
              <a:t>Displays the calculated route on an interactive map, showing distance, estimated delivery time and route details.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1760772" y="600075"/>
            <a:ext cx="6492683"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Dataset</a:t>
            </a:r>
          </a:p>
        </p:txBody>
      </p:sp>
      <p:sp>
        <p:nvSpPr>
          <p:cNvPr name="TextBox 10" id="10"/>
          <p:cNvSpPr txBox="true"/>
          <p:nvPr/>
        </p:nvSpPr>
        <p:spPr>
          <a:xfrm rot="0">
            <a:off x="1676210" y="3661920"/>
            <a:ext cx="6560007"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Routing and Navigation</a:t>
            </a:r>
          </a:p>
        </p:txBody>
      </p:sp>
      <p:sp>
        <p:nvSpPr>
          <p:cNvPr name="TextBox 11" id="11"/>
          <p:cNvSpPr txBox="true"/>
          <p:nvPr/>
        </p:nvSpPr>
        <p:spPr>
          <a:xfrm rot="0">
            <a:off x="1676210" y="4684270"/>
            <a:ext cx="15246681" cy="1057275"/>
          </a:xfrm>
          <a:prstGeom prst="rect">
            <a:avLst/>
          </a:prstGeom>
        </p:spPr>
        <p:txBody>
          <a:bodyPr anchor="t" rtlCol="false" tIns="0" lIns="0" bIns="0" rIns="0">
            <a:spAutoFit/>
          </a:bodyPr>
          <a:lstStyle/>
          <a:p>
            <a:pPr algn="l">
              <a:lnSpc>
                <a:spcPts val="4200"/>
              </a:lnSpc>
            </a:pPr>
            <a:r>
              <a:rPr lang="en-US" sz="3000">
                <a:solidFill>
                  <a:srgbClr val="0D0F68"/>
                </a:solidFill>
                <a:latin typeface="Alice"/>
                <a:ea typeface="Alice"/>
                <a:cs typeface="Alice"/>
                <a:sym typeface="Alice"/>
              </a:rPr>
              <a:t>The project utilizes a </a:t>
            </a:r>
            <a:r>
              <a:rPr lang="en-US" sz="3000">
                <a:solidFill>
                  <a:srgbClr val="0D0F68"/>
                </a:solidFill>
                <a:latin typeface="Alice Bold"/>
                <a:ea typeface="Alice Bold"/>
                <a:cs typeface="Alice Bold"/>
                <a:sym typeface="Alice Bold"/>
              </a:rPr>
              <a:t>MAPBOX API</a:t>
            </a:r>
            <a:r>
              <a:rPr lang="en-US" sz="3000">
                <a:solidFill>
                  <a:srgbClr val="0D0F68"/>
                </a:solidFill>
                <a:latin typeface="Alice"/>
                <a:ea typeface="Alice"/>
                <a:cs typeface="Alice"/>
                <a:sym typeface="Alice"/>
              </a:rPr>
              <a:t> to calculate real-time routes, ensuring that users receive the most efficient path from source to destination</a:t>
            </a:r>
          </a:p>
        </p:txBody>
      </p:sp>
      <p:sp>
        <p:nvSpPr>
          <p:cNvPr name="TextBox 12" id="12"/>
          <p:cNvSpPr txBox="true"/>
          <p:nvPr/>
        </p:nvSpPr>
        <p:spPr>
          <a:xfrm rot="0">
            <a:off x="1676210" y="6055870"/>
            <a:ext cx="8000801"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Geolocation and Coordinates</a:t>
            </a:r>
          </a:p>
        </p:txBody>
      </p:sp>
      <p:sp>
        <p:nvSpPr>
          <p:cNvPr name="TextBox 13" id="13"/>
          <p:cNvSpPr txBox="true"/>
          <p:nvPr/>
        </p:nvSpPr>
        <p:spPr>
          <a:xfrm rot="0">
            <a:off x="1676210" y="7079086"/>
            <a:ext cx="15583090" cy="1057275"/>
          </a:xfrm>
          <a:prstGeom prst="rect">
            <a:avLst/>
          </a:prstGeom>
        </p:spPr>
        <p:txBody>
          <a:bodyPr anchor="t" rtlCol="false" tIns="0" lIns="0" bIns="0" rIns="0">
            <a:spAutoFit/>
          </a:bodyPr>
          <a:lstStyle/>
          <a:p>
            <a:pPr algn="l">
              <a:lnSpc>
                <a:spcPts val="4200"/>
              </a:lnSpc>
            </a:pPr>
            <a:r>
              <a:rPr lang="en-US" sz="3000">
                <a:solidFill>
                  <a:srgbClr val="0D0F68"/>
                </a:solidFill>
                <a:latin typeface="Alice"/>
                <a:ea typeface="Alice"/>
                <a:cs typeface="Alice"/>
                <a:sym typeface="Alice"/>
              </a:rPr>
              <a:t>For accurate mapping, city names are converted into latitude and longitude coordinates, enabling the service to pinpoint exact starting and ending locations for each delivery route.</a:t>
            </a:r>
          </a:p>
        </p:txBody>
      </p:sp>
      <p:sp>
        <p:nvSpPr>
          <p:cNvPr name="TextBox 14" id="14"/>
          <p:cNvSpPr txBox="true"/>
          <p:nvPr/>
        </p:nvSpPr>
        <p:spPr>
          <a:xfrm rot="0">
            <a:off x="1676210" y="2290320"/>
            <a:ext cx="15583090" cy="1057275"/>
          </a:xfrm>
          <a:prstGeom prst="rect">
            <a:avLst/>
          </a:prstGeom>
        </p:spPr>
        <p:txBody>
          <a:bodyPr anchor="t" rtlCol="false" tIns="0" lIns="0" bIns="0" rIns="0">
            <a:spAutoFit/>
          </a:bodyPr>
          <a:lstStyle/>
          <a:p>
            <a:pPr algn="l">
              <a:lnSpc>
                <a:spcPts val="4200"/>
              </a:lnSpc>
            </a:pPr>
            <a:r>
              <a:rPr lang="en-US" sz="3000">
                <a:solidFill>
                  <a:srgbClr val="0D0F68"/>
                </a:solidFill>
                <a:latin typeface="Alice"/>
                <a:ea typeface="Alice"/>
                <a:cs typeface="Alice"/>
                <a:sym typeface="Alice"/>
              </a:rPr>
              <a:t>The "Quick Courier Service" project primarily relies on real-time data instead of a static dataset. The data is fetched dynamically to calculate the best routes.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1760772" y="600075"/>
            <a:ext cx="6492683"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Dataset</a:t>
            </a:r>
          </a:p>
        </p:txBody>
      </p:sp>
      <p:sp>
        <p:nvSpPr>
          <p:cNvPr name="TextBox 10" id="10"/>
          <p:cNvSpPr txBox="true"/>
          <p:nvPr/>
        </p:nvSpPr>
        <p:spPr>
          <a:xfrm rot="0">
            <a:off x="1676210" y="4023889"/>
            <a:ext cx="6560007"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Dynamic Route Data</a:t>
            </a:r>
          </a:p>
        </p:txBody>
      </p:sp>
      <p:sp>
        <p:nvSpPr>
          <p:cNvPr name="TextBox 11" id="11"/>
          <p:cNvSpPr txBox="true"/>
          <p:nvPr/>
        </p:nvSpPr>
        <p:spPr>
          <a:xfrm rot="0">
            <a:off x="1676210" y="4931939"/>
            <a:ext cx="15246681" cy="1590675"/>
          </a:xfrm>
          <a:prstGeom prst="rect">
            <a:avLst/>
          </a:prstGeom>
        </p:spPr>
        <p:txBody>
          <a:bodyPr anchor="t" rtlCol="false" tIns="0" lIns="0" bIns="0" rIns="0">
            <a:spAutoFit/>
          </a:bodyPr>
          <a:lstStyle/>
          <a:p>
            <a:pPr algn="l">
              <a:lnSpc>
                <a:spcPts val="4200"/>
              </a:lnSpc>
            </a:pPr>
            <a:r>
              <a:rPr lang="en-US" sz="3000">
                <a:solidFill>
                  <a:srgbClr val="0D0F68"/>
                </a:solidFill>
                <a:latin typeface="Alice"/>
                <a:ea typeface="Alice"/>
                <a:cs typeface="Alice"/>
                <a:sym typeface="Alice"/>
              </a:rPr>
              <a:t>By accessing updated route information, including distance and duration, the service provides reliable delivery time estimates and calculates costs based on real-time route options.</a:t>
            </a:r>
          </a:p>
        </p:txBody>
      </p:sp>
      <p:sp>
        <p:nvSpPr>
          <p:cNvPr name="TextBox 12" id="12"/>
          <p:cNvSpPr txBox="true"/>
          <p:nvPr/>
        </p:nvSpPr>
        <p:spPr>
          <a:xfrm rot="0">
            <a:off x="1676210" y="6722639"/>
            <a:ext cx="8000801"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Optimized Delivery Experience</a:t>
            </a:r>
          </a:p>
        </p:txBody>
      </p:sp>
      <p:sp>
        <p:nvSpPr>
          <p:cNvPr name="TextBox 13" id="13"/>
          <p:cNvSpPr txBox="true"/>
          <p:nvPr/>
        </p:nvSpPr>
        <p:spPr>
          <a:xfrm rot="0">
            <a:off x="1676210" y="7625927"/>
            <a:ext cx="15583090" cy="1057275"/>
          </a:xfrm>
          <a:prstGeom prst="rect">
            <a:avLst/>
          </a:prstGeom>
        </p:spPr>
        <p:txBody>
          <a:bodyPr anchor="t" rtlCol="false" tIns="0" lIns="0" bIns="0" rIns="0">
            <a:spAutoFit/>
          </a:bodyPr>
          <a:lstStyle/>
          <a:p>
            <a:pPr algn="l">
              <a:lnSpc>
                <a:spcPts val="4200"/>
              </a:lnSpc>
            </a:pPr>
            <a:r>
              <a:rPr lang="en-US" sz="3000">
                <a:solidFill>
                  <a:srgbClr val="0D0F68"/>
                </a:solidFill>
                <a:latin typeface="Alice"/>
                <a:ea typeface="Alice"/>
                <a:cs typeface="Alice"/>
                <a:sym typeface="Alice"/>
              </a:rPr>
              <a:t>The map integration supports efficient navigation, helping customers choose the fastest and most cost-effective route to meet their delivery needs.</a:t>
            </a:r>
          </a:p>
        </p:txBody>
      </p:sp>
      <p:sp>
        <p:nvSpPr>
          <p:cNvPr name="TextBox 14" id="14"/>
          <p:cNvSpPr txBox="true"/>
          <p:nvPr/>
        </p:nvSpPr>
        <p:spPr>
          <a:xfrm rot="0">
            <a:off x="1676210" y="1858539"/>
            <a:ext cx="8000801"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Interactive Map Display</a:t>
            </a:r>
          </a:p>
        </p:txBody>
      </p:sp>
      <p:sp>
        <p:nvSpPr>
          <p:cNvPr name="TextBox 15" id="15"/>
          <p:cNvSpPr txBox="true"/>
          <p:nvPr/>
        </p:nvSpPr>
        <p:spPr>
          <a:xfrm rot="0">
            <a:off x="1676210" y="2766589"/>
            <a:ext cx="14935580" cy="1057275"/>
          </a:xfrm>
          <a:prstGeom prst="rect">
            <a:avLst/>
          </a:prstGeom>
        </p:spPr>
        <p:txBody>
          <a:bodyPr anchor="t" rtlCol="false" tIns="0" lIns="0" bIns="0" rIns="0">
            <a:spAutoFit/>
          </a:bodyPr>
          <a:lstStyle/>
          <a:p>
            <a:pPr algn="l">
              <a:lnSpc>
                <a:spcPts val="4200"/>
              </a:lnSpc>
            </a:pPr>
            <a:r>
              <a:rPr lang="en-US" sz="3000">
                <a:solidFill>
                  <a:srgbClr val="0D0F68"/>
                </a:solidFill>
                <a:latin typeface="Alice"/>
                <a:ea typeface="Alice"/>
                <a:cs typeface="Alice"/>
                <a:sym typeface="Alice"/>
              </a:rPr>
              <a:t>An interactive map feature on the website lets users visually select source and destination locations, view routes, and assess the delivery path options.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962025"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711910" y="2820972"/>
            <a:ext cx="7432090" cy="4645056"/>
          </a:xfrm>
          <a:custGeom>
            <a:avLst/>
            <a:gdLst/>
            <a:ahLst/>
            <a:cxnLst/>
            <a:rect r="r" b="b" t="t" l="l"/>
            <a:pathLst>
              <a:path h="4645056" w="7432090">
                <a:moveTo>
                  <a:pt x="0" y="0"/>
                </a:moveTo>
                <a:lnTo>
                  <a:pt x="7432090" y="0"/>
                </a:lnTo>
                <a:lnTo>
                  <a:pt x="7432090" y="4645056"/>
                </a:lnTo>
                <a:lnTo>
                  <a:pt x="0" y="4645056"/>
                </a:lnTo>
                <a:lnTo>
                  <a:pt x="0" y="0"/>
                </a:lnTo>
                <a:close/>
              </a:path>
            </a:pathLst>
          </a:custGeom>
          <a:blipFill>
            <a:blip r:embed="rId3"/>
            <a:stretch>
              <a:fillRect l="0" t="0" r="0" b="0"/>
            </a:stretch>
          </a:blipFill>
        </p:spPr>
      </p:sp>
      <p:sp>
        <p:nvSpPr>
          <p:cNvPr name="Freeform 10" id="10"/>
          <p:cNvSpPr/>
          <p:nvPr/>
        </p:nvSpPr>
        <p:spPr>
          <a:xfrm flipH="false" flipV="false" rot="0">
            <a:off x="9760535" y="2820972"/>
            <a:ext cx="7432090" cy="4645056"/>
          </a:xfrm>
          <a:custGeom>
            <a:avLst/>
            <a:gdLst/>
            <a:ahLst/>
            <a:cxnLst/>
            <a:rect r="r" b="b" t="t" l="l"/>
            <a:pathLst>
              <a:path h="4645056" w="7432090">
                <a:moveTo>
                  <a:pt x="0" y="0"/>
                </a:moveTo>
                <a:lnTo>
                  <a:pt x="7432090" y="0"/>
                </a:lnTo>
                <a:lnTo>
                  <a:pt x="7432090" y="4645056"/>
                </a:lnTo>
                <a:lnTo>
                  <a:pt x="0" y="4645056"/>
                </a:lnTo>
                <a:lnTo>
                  <a:pt x="0" y="0"/>
                </a:lnTo>
                <a:close/>
              </a:path>
            </a:pathLst>
          </a:custGeom>
          <a:blipFill>
            <a:blip r:embed="rId4"/>
            <a:stretch>
              <a:fillRect l="0" t="0" r="0" b="0"/>
            </a:stretch>
          </a:blipFill>
        </p:spPr>
      </p:sp>
      <p:sp>
        <p:nvSpPr>
          <p:cNvPr name="TextBox 11" id="11"/>
          <p:cNvSpPr txBox="true"/>
          <p:nvPr/>
        </p:nvSpPr>
        <p:spPr>
          <a:xfrm rot="0">
            <a:off x="12274017" y="600075"/>
            <a:ext cx="564678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Implementation</a:t>
            </a:r>
          </a:p>
        </p:txBody>
      </p:sp>
      <p:sp>
        <p:nvSpPr>
          <p:cNvPr name="TextBox 12" id="12"/>
          <p:cNvSpPr txBox="true"/>
          <p:nvPr/>
        </p:nvSpPr>
        <p:spPr>
          <a:xfrm rot="0">
            <a:off x="2293000" y="7608285"/>
            <a:ext cx="6269909" cy="523875"/>
          </a:xfrm>
          <a:prstGeom prst="rect">
            <a:avLst/>
          </a:prstGeom>
        </p:spPr>
        <p:txBody>
          <a:bodyPr anchor="t" rtlCol="false" tIns="0" lIns="0" bIns="0" rIns="0">
            <a:spAutoFit/>
          </a:bodyPr>
          <a:lstStyle/>
          <a:p>
            <a:pPr algn="ctr">
              <a:lnSpc>
                <a:spcPts val="4200"/>
              </a:lnSpc>
            </a:pPr>
            <a:r>
              <a:rPr lang="en-US" sz="3000">
                <a:solidFill>
                  <a:srgbClr val="0D0F68"/>
                </a:solidFill>
                <a:latin typeface="Alice"/>
                <a:ea typeface="Alice"/>
                <a:cs typeface="Alice"/>
                <a:sym typeface="Alice"/>
              </a:rPr>
              <a:t>Output Interface</a:t>
            </a:r>
          </a:p>
        </p:txBody>
      </p:sp>
      <p:sp>
        <p:nvSpPr>
          <p:cNvPr name="TextBox 13" id="13"/>
          <p:cNvSpPr txBox="true"/>
          <p:nvPr/>
        </p:nvSpPr>
        <p:spPr>
          <a:xfrm rot="0">
            <a:off x="9345329" y="7608285"/>
            <a:ext cx="8262502" cy="523875"/>
          </a:xfrm>
          <a:prstGeom prst="rect">
            <a:avLst/>
          </a:prstGeom>
        </p:spPr>
        <p:txBody>
          <a:bodyPr anchor="t" rtlCol="false" tIns="0" lIns="0" bIns="0" rIns="0">
            <a:spAutoFit/>
          </a:bodyPr>
          <a:lstStyle/>
          <a:p>
            <a:pPr algn="ctr">
              <a:lnSpc>
                <a:spcPts val="4200"/>
              </a:lnSpc>
            </a:pPr>
            <a:r>
              <a:rPr lang="en-US" sz="3000">
                <a:solidFill>
                  <a:srgbClr val="0D0F68"/>
                </a:solidFill>
                <a:latin typeface="Alice"/>
                <a:ea typeface="Alice"/>
                <a:cs typeface="Alice"/>
                <a:sym typeface="Alice"/>
              </a:rPr>
              <a:t>Route Visualization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962025"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682831" y="2763757"/>
            <a:ext cx="7461169" cy="4663231"/>
          </a:xfrm>
          <a:custGeom>
            <a:avLst/>
            <a:gdLst/>
            <a:ahLst/>
            <a:cxnLst/>
            <a:rect r="r" b="b" t="t" l="l"/>
            <a:pathLst>
              <a:path h="4663231" w="7461169">
                <a:moveTo>
                  <a:pt x="0" y="0"/>
                </a:moveTo>
                <a:lnTo>
                  <a:pt x="7461169" y="0"/>
                </a:lnTo>
                <a:lnTo>
                  <a:pt x="7461169" y="4663231"/>
                </a:lnTo>
                <a:lnTo>
                  <a:pt x="0" y="4663231"/>
                </a:lnTo>
                <a:lnTo>
                  <a:pt x="0" y="0"/>
                </a:lnTo>
                <a:close/>
              </a:path>
            </a:pathLst>
          </a:custGeom>
          <a:blipFill>
            <a:blip r:embed="rId3"/>
            <a:stretch>
              <a:fillRect l="0" t="0" r="0" b="0"/>
            </a:stretch>
          </a:blipFill>
        </p:spPr>
      </p:sp>
      <p:sp>
        <p:nvSpPr>
          <p:cNvPr name="Freeform 10" id="10"/>
          <p:cNvSpPr/>
          <p:nvPr/>
        </p:nvSpPr>
        <p:spPr>
          <a:xfrm flipH="false" flipV="false" rot="0">
            <a:off x="9798131" y="2763757"/>
            <a:ext cx="7461169" cy="4663231"/>
          </a:xfrm>
          <a:custGeom>
            <a:avLst/>
            <a:gdLst/>
            <a:ahLst/>
            <a:cxnLst/>
            <a:rect r="r" b="b" t="t" l="l"/>
            <a:pathLst>
              <a:path h="4663231" w="7461169">
                <a:moveTo>
                  <a:pt x="0" y="0"/>
                </a:moveTo>
                <a:lnTo>
                  <a:pt x="7461169" y="0"/>
                </a:lnTo>
                <a:lnTo>
                  <a:pt x="7461169" y="4663231"/>
                </a:lnTo>
                <a:lnTo>
                  <a:pt x="0" y="4663231"/>
                </a:lnTo>
                <a:lnTo>
                  <a:pt x="0" y="0"/>
                </a:lnTo>
                <a:close/>
              </a:path>
            </a:pathLst>
          </a:custGeom>
          <a:blipFill>
            <a:blip r:embed="rId4"/>
            <a:stretch>
              <a:fillRect l="0" t="0" r="0" b="0"/>
            </a:stretch>
          </a:blipFill>
        </p:spPr>
      </p:sp>
      <p:sp>
        <p:nvSpPr>
          <p:cNvPr name="TextBox 11" id="11"/>
          <p:cNvSpPr txBox="true"/>
          <p:nvPr/>
        </p:nvSpPr>
        <p:spPr>
          <a:xfrm rot="0">
            <a:off x="12274017" y="600075"/>
            <a:ext cx="564678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Implementation</a:t>
            </a:r>
          </a:p>
        </p:txBody>
      </p:sp>
      <p:sp>
        <p:nvSpPr>
          <p:cNvPr name="TextBox 12" id="12"/>
          <p:cNvSpPr txBox="true"/>
          <p:nvPr/>
        </p:nvSpPr>
        <p:spPr>
          <a:xfrm rot="0">
            <a:off x="5247161" y="7681514"/>
            <a:ext cx="8642040" cy="523875"/>
          </a:xfrm>
          <a:prstGeom prst="rect">
            <a:avLst/>
          </a:prstGeom>
        </p:spPr>
        <p:txBody>
          <a:bodyPr anchor="t" rtlCol="false" tIns="0" lIns="0" bIns="0" rIns="0">
            <a:spAutoFit/>
          </a:bodyPr>
          <a:lstStyle/>
          <a:p>
            <a:pPr algn="ctr">
              <a:lnSpc>
                <a:spcPts val="4200"/>
              </a:lnSpc>
            </a:pPr>
            <a:r>
              <a:rPr lang="en-US" sz="3000">
                <a:solidFill>
                  <a:srgbClr val="0D0F68"/>
                </a:solidFill>
                <a:latin typeface="Alice"/>
                <a:ea typeface="Alice"/>
                <a:cs typeface="Alice"/>
                <a:sym typeface="Alice"/>
              </a:rPr>
              <a:t>Route Selection and Confirmation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962025"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910090" y="2690481"/>
            <a:ext cx="7415261" cy="4634538"/>
          </a:xfrm>
          <a:custGeom>
            <a:avLst/>
            <a:gdLst/>
            <a:ahLst/>
            <a:cxnLst/>
            <a:rect r="r" b="b" t="t" l="l"/>
            <a:pathLst>
              <a:path h="4634538" w="7415261">
                <a:moveTo>
                  <a:pt x="0" y="0"/>
                </a:moveTo>
                <a:lnTo>
                  <a:pt x="7415261" y="0"/>
                </a:lnTo>
                <a:lnTo>
                  <a:pt x="7415261" y="4634538"/>
                </a:lnTo>
                <a:lnTo>
                  <a:pt x="0" y="4634538"/>
                </a:lnTo>
                <a:lnTo>
                  <a:pt x="0" y="0"/>
                </a:lnTo>
                <a:close/>
              </a:path>
            </a:pathLst>
          </a:custGeom>
          <a:blipFill>
            <a:blip r:embed="rId3"/>
            <a:stretch>
              <a:fillRect l="0" t="0" r="0" b="0"/>
            </a:stretch>
          </a:blipFill>
        </p:spPr>
      </p:sp>
      <p:sp>
        <p:nvSpPr>
          <p:cNvPr name="Freeform 10" id="10"/>
          <p:cNvSpPr/>
          <p:nvPr/>
        </p:nvSpPr>
        <p:spPr>
          <a:xfrm flipH="false" flipV="false" rot="0">
            <a:off x="10142837" y="2690481"/>
            <a:ext cx="7415261" cy="4634538"/>
          </a:xfrm>
          <a:custGeom>
            <a:avLst/>
            <a:gdLst/>
            <a:ahLst/>
            <a:cxnLst/>
            <a:rect r="r" b="b" t="t" l="l"/>
            <a:pathLst>
              <a:path h="4634538" w="7415261">
                <a:moveTo>
                  <a:pt x="0" y="0"/>
                </a:moveTo>
                <a:lnTo>
                  <a:pt x="7415262" y="0"/>
                </a:lnTo>
                <a:lnTo>
                  <a:pt x="7415262" y="4634538"/>
                </a:lnTo>
                <a:lnTo>
                  <a:pt x="0" y="4634538"/>
                </a:lnTo>
                <a:lnTo>
                  <a:pt x="0" y="0"/>
                </a:lnTo>
                <a:close/>
              </a:path>
            </a:pathLst>
          </a:custGeom>
          <a:blipFill>
            <a:blip r:embed="rId4"/>
            <a:stretch>
              <a:fillRect l="0" t="0" r="0" b="0"/>
            </a:stretch>
          </a:blipFill>
        </p:spPr>
      </p:sp>
      <p:sp>
        <p:nvSpPr>
          <p:cNvPr name="TextBox 11" id="11"/>
          <p:cNvSpPr txBox="true"/>
          <p:nvPr/>
        </p:nvSpPr>
        <p:spPr>
          <a:xfrm rot="0">
            <a:off x="12274017" y="600075"/>
            <a:ext cx="564678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Implementation</a:t>
            </a:r>
          </a:p>
        </p:txBody>
      </p:sp>
      <p:sp>
        <p:nvSpPr>
          <p:cNvPr name="TextBox 12" id="12"/>
          <p:cNvSpPr txBox="true"/>
          <p:nvPr/>
        </p:nvSpPr>
        <p:spPr>
          <a:xfrm rot="0">
            <a:off x="2482766" y="7570185"/>
            <a:ext cx="6269909" cy="523875"/>
          </a:xfrm>
          <a:prstGeom prst="rect">
            <a:avLst/>
          </a:prstGeom>
        </p:spPr>
        <p:txBody>
          <a:bodyPr anchor="t" rtlCol="false" tIns="0" lIns="0" bIns="0" rIns="0">
            <a:spAutoFit/>
          </a:bodyPr>
          <a:lstStyle/>
          <a:p>
            <a:pPr algn="ctr">
              <a:lnSpc>
                <a:spcPts val="4200"/>
              </a:lnSpc>
            </a:pPr>
            <a:r>
              <a:rPr lang="en-US" sz="3000">
                <a:solidFill>
                  <a:srgbClr val="0D0F68"/>
                </a:solidFill>
                <a:latin typeface="Alice"/>
                <a:ea typeface="Alice"/>
                <a:cs typeface="Alice"/>
                <a:sym typeface="Alice"/>
              </a:rPr>
              <a:t>Admin Login</a:t>
            </a:r>
          </a:p>
        </p:txBody>
      </p:sp>
      <p:sp>
        <p:nvSpPr>
          <p:cNvPr name="TextBox 13" id="13"/>
          <p:cNvSpPr txBox="true"/>
          <p:nvPr/>
        </p:nvSpPr>
        <p:spPr>
          <a:xfrm rot="0">
            <a:off x="9719217" y="7570185"/>
            <a:ext cx="8262502" cy="523875"/>
          </a:xfrm>
          <a:prstGeom prst="rect">
            <a:avLst/>
          </a:prstGeom>
        </p:spPr>
        <p:txBody>
          <a:bodyPr anchor="t" rtlCol="false" tIns="0" lIns="0" bIns="0" rIns="0">
            <a:spAutoFit/>
          </a:bodyPr>
          <a:lstStyle/>
          <a:p>
            <a:pPr algn="ctr">
              <a:lnSpc>
                <a:spcPts val="4200"/>
              </a:lnSpc>
            </a:pPr>
            <a:r>
              <a:rPr lang="en-US" sz="3000">
                <a:solidFill>
                  <a:srgbClr val="0D0F68"/>
                </a:solidFill>
                <a:latin typeface="Alice"/>
                <a:ea typeface="Alice"/>
                <a:cs typeface="Alice"/>
                <a:sym typeface="Alice"/>
              </a:rPr>
              <a:t>Admin Panel</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1760772" y="600075"/>
            <a:ext cx="6492683"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Conclusion</a:t>
            </a:r>
          </a:p>
        </p:txBody>
      </p:sp>
      <p:sp>
        <p:nvSpPr>
          <p:cNvPr name="TextBox 10" id="10"/>
          <p:cNvSpPr txBox="true"/>
          <p:nvPr/>
        </p:nvSpPr>
        <p:spPr>
          <a:xfrm rot="0">
            <a:off x="1544855" y="2935288"/>
            <a:ext cx="16230600" cy="4330700"/>
          </a:xfrm>
          <a:prstGeom prst="rect">
            <a:avLst/>
          </a:prstGeom>
        </p:spPr>
        <p:txBody>
          <a:bodyPr anchor="t" rtlCol="false" tIns="0" lIns="0" bIns="0" rIns="0">
            <a:spAutoFit/>
          </a:bodyPr>
          <a:lstStyle/>
          <a:p>
            <a:pPr algn="ctr">
              <a:lnSpc>
                <a:spcPts val="4900"/>
              </a:lnSpc>
            </a:pPr>
            <a:r>
              <a:rPr lang="en-US" sz="3500">
                <a:solidFill>
                  <a:srgbClr val="0D0F68"/>
                </a:solidFill>
                <a:latin typeface="Alice"/>
                <a:ea typeface="Alice"/>
                <a:cs typeface="Alice"/>
                <a:sym typeface="Alice"/>
              </a:rPr>
              <a:t>The "Quick Courier Service" project aims to make delivery faster and more efficient by calculating the best routes in real time. By showing users the quickest paths, it helps improve delivery speed and keeps customers happy. The interactive map and clear route details make it easy for users to understand. This service can greatly enhance the reliability of courier deliveries. Overall, the project addresses the growing needs of the logistics industry by simplifying the delivery process.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1760772" y="600075"/>
            <a:ext cx="6492683"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References</a:t>
            </a:r>
          </a:p>
        </p:txBody>
      </p:sp>
      <p:sp>
        <p:nvSpPr>
          <p:cNvPr name="TextBox 10" id="10"/>
          <p:cNvSpPr txBox="true"/>
          <p:nvPr/>
        </p:nvSpPr>
        <p:spPr>
          <a:xfrm rot="0">
            <a:off x="1624284" y="1921230"/>
            <a:ext cx="15635016" cy="6749133"/>
          </a:xfrm>
          <a:prstGeom prst="rect">
            <a:avLst/>
          </a:prstGeom>
        </p:spPr>
        <p:txBody>
          <a:bodyPr anchor="t" rtlCol="false" tIns="0" lIns="0" bIns="0" rIns="0">
            <a:spAutoFit/>
          </a:bodyPr>
          <a:lstStyle/>
          <a:p>
            <a:pPr algn="just">
              <a:lnSpc>
                <a:spcPts val="3371"/>
              </a:lnSpc>
            </a:pPr>
            <a:r>
              <a:rPr lang="en-US" sz="2408">
                <a:solidFill>
                  <a:srgbClr val="0D0F68"/>
                </a:solidFill>
                <a:latin typeface="Alice"/>
                <a:ea typeface="Alice"/>
                <a:cs typeface="Alice"/>
                <a:sym typeface="Alice"/>
              </a:rPr>
              <a:t>[1] Tasgaonkar, P. P., Garg, R. D., &amp; Garg, P. K. (2024). GIS-Based optimum path analysis for tourist places in   Haridwar City. Applied Geomatics, 1-9.</a:t>
            </a:r>
          </a:p>
          <a:p>
            <a:pPr algn="just">
              <a:lnSpc>
                <a:spcPts val="3371"/>
              </a:lnSpc>
            </a:pPr>
          </a:p>
          <a:p>
            <a:pPr algn="just">
              <a:lnSpc>
                <a:spcPts val="3371"/>
              </a:lnSpc>
            </a:pPr>
            <a:r>
              <a:rPr lang="en-US" sz="2408">
                <a:solidFill>
                  <a:srgbClr val="0D0F68"/>
                </a:solidFill>
                <a:latin typeface="Alice"/>
                <a:ea typeface="Alice"/>
                <a:cs typeface="Alice"/>
                <a:sym typeface="Alice"/>
              </a:rPr>
              <a:t>[2] Zhai, Y., Cui, J., Meng, F., Xie, H., Hou, C., &amp; Li, B. (2024). Ship Path Planning Based on Sparse A* Algorithm. Journal of Marine Science and Application, 1-11.</a:t>
            </a:r>
          </a:p>
          <a:p>
            <a:pPr algn="just">
              <a:lnSpc>
                <a:spcPts val="3371"/>
              </a:lnSpc>
            </a:pPr>
          </a:p>
          <a:p>
            <a:pPr algn="just">
              <a:lnSpc>
                <a:spcPts val="3371"/>
              </a:lnSpc>
            </a:pPr>
            <a:r>
              <a:rPr lang="en-US" sz="2408">
                <a:solidFill>
                  <a:srgbClr val="0D0F68"/>
                </a:solidFill>
                <a:latin typeface="Alice"/>
                <a:ea typeface="Alice"/>
                <a:cs typeface="Alice"/>
                <a:sym typeface="Alice"/>
              </a:rPr>
              <a:t>[3] Surovtsev, R., &amp; Dzerzhinsky, R. (2023). Study of Route-Finding Algorithms on the Transport System. In Proceedings of the Computational Methods in Systems and Software (pp. 43-48). Cham: Springer Nature Switzerland.</a:t>
            </a:r>
          </a:p>
          <a:p>
            <a:pPr algn="just">
              <a:lnSpc>
                <a:spcPts val="3371"/>
              </a:lnSpc>
            </a:pPr>
          </a:p>
          <a:p>
            <a:pPr algn="just">
              <a:lnSpc>
                <a:spcPts val="3371"/>
              </a:lnSpc>
            </a:pPr>
            <a:r>
              <a:rPr lang="en-US" sz="2408">
                <a:solidFill>
                  <a:srgbClr val="0D0F68"/>
                </a:solidFill>
                <a:latin typeface="Alice"/>
                <a:ea typeface="Alice"/>
                <a:cs typeface="Alice"/>
                <a:sym typeface="Alice"/>
              </a:rPr>
              <a:t>[4] Rasca, S. I., Hu, B., Biesinger, B., &amp; Prandtstetter, M. (2024). Agent-based decision-support model for bus route redesign in networks of small cities and towns: case study of Agder, Norway. Public Transport, 1-36.</a:t>
            </a:r>
          </a:p>
          <a:p>
            <a:pPr algn="just">
              <a:lnSpc>
                <a:spcPts val="3371"/>
              </a:lnSpc>
            </a:pPr>
          </a:p>
          <a:p>
            <a:pPr algn="just">
              <a:lnSpc>
                <a:spcPts val="3371"/>
              </a:lnSpc>
            </a:pPr>
            <a:r>
              <a:rPr lang="en-US" sz="2408">
                <a:solidFill>
                  <a:srgbClr val="0D0F68"/>
                </a:solidFill>
                <a:latin typeface="Alice"/>
                <a:ea typeface="Alice"/>
                <a:cs typeface="Alice"/>
                <a:sym typeface="Alice"/>
              </a:rPr>
              <a:t>[5] Lin, S. (2022, December). Path Optimization of e-Commerce Logistics Terminal Distribution Mode Based on Dijkstra Algorithm. In International Conference on Big Data Analytics for Cyber-Physical System in Smart City (pp. 195-204). Singapore: Springer Nature Singapore.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1760772" y="600075"/>
            <a:ext cx="6492683"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References</a:t>
            </a:r>
          </a:p>
        </p:txBody>
      </p:sp>
      <p:sp>
        <p:nvSpPr>
          <p:cNvPr name="TextBox 10" id="10"/>
          <p:cNvSpPr txBox="true"/>
          <p:nvPr/>
        </p:nvSpPr>
        <p:spPr>
          <a:xfrm rot="0">
            <a:off x="1623874" y="1846299"/>
            <a:ext cx="15635426" cy="7004050"/>
          </a:xfrm>
          <a:prstGeom prst="rect">
            <a:avLst/>
          </a:prstGeom>
        </p:spPr>
        <p:txBody>
          <a:bodyPr anchor="t" rtlCol="false" tIns="0" lIns="0" bIns="0" rIns="0">
            <a:spAutoFit/>
          </a:bodyPr>
          <a:lstStyle/>
          <a:p>
            <a:pPr algn="just">
              <a:lnSpc>
                <a:spcPts val="3499"/>
              </a:lnSpc>
            </a:pPr>
            <a:r>
              <a:rPr lang="en-US" sz="2499">
                <a:solidFill>
                  <a:srgbClr val="0D0F68"/>
                </a:solidFill>
                <a:latin typeface="Alice"/>
                <a:ea typeface="Alice"/>
                <a:cs typeface="Alice"/>
                <a:sym typeface="Alice"/>
              </a:rPr>
              <a:t>[6] Wang, X. (2022, July). Design and Implementation of Intelligent Tourism System Based on Dijkstra Algorithm. In International Conference on Frontier Computing (pp. 1531-1537). Singapore: Springer Nature Singapore.</a:t>
            </a:r>
          </a:p>
          <a:p>
            <a:pPr algn="just">
              <a:lnSpc>
                <a:spcPts val="3499"/>
              </a:lnSpc>
            </a:pPr>
          </a:p>
          <a:p>
            <a:pPr algn="just">
              <a:lnSpc>
                <a:spcPts val="3499"/>
              </a:lnSpc>
            </a:pPr>
            <a:r>
              <a:rPr lang="en-US" sz="2499">
                <a:solidFill>
                  <a:srgbClr val="0D0F68"/>
                </a:solidFill>
                <a:latin typeface="Alice"/>
                <a:ea typeface="Alice"/>
                <a:cs typeface="Alice"/>
                <a:sym typeface="Alice"/>
              </a:rPr>
              <a:t>[7] Gayathri, R., Uma, V., &amp; O’Brien, B. (2023, January). Implementing Robotic Path Planning After Object Detection in Deterministic Environments Using Deep Learning Techniques. In Machine Learning, Image Processing, Network Security and Data Sciences: Select Proceedings of 3rd International Conference on MIND 2021 (pp. 157-169). Singapore: Springer Nature Singapore.</a:t>
            </a:r>
          </a:p>
          <a:p>
            <a:pPr algn="just">
              <a:lnSpc>
                <a:spcPts val="3499"/>
              </a:lnSpc>
            </a:pPr>
          </a:p>
          <a:p>
            <a:pPr algn="just">
              <a:lnSpc>
                <a:spcPts val="3499"/>
              </a:lnSpc>
            </a:pPr>
            <a:r>
              <a:rPr lang="en-US" sz="2499">
                <a:solidFill>
                  <a:srgbClr val="0D0F68"/>
                </a:solidFill>
                <a:latin typeface="Alice"/>
                <a:ea typeface="Alice"/>
                <a:cs typeface="Alice"/>
                <a:sym typeface="Alice"/>
              </a:rPr>
              <a:t>[8] T. LaRock, M. Xu, and T. Eliassi-Rad, "A path-based approach to analyzing the global liner shipping network," 2022.LaRock, T., Xu, M., &amp; Eliassi-Rad, T. (2022). A path-based approach to analyzing the global liner shipping network. EPJ Data Science, 11(1), 18.</a:t>
            </a:r>
          </a:p>
          <a:p>
            <a:pPr algn="just">
              <a:lnSpc>
                <a:spcPts val="3499"/>
              </a:lnSpc>
            </a:pPr>
          </a:p>
          <a:p>
            <a:pPr algn="just">
              <a:lnSpc>
                <a:spcPts val="3499"/>
              </a:lnSpc>
            </a:pPr>
            <a:r>
              <a:rPr lang="en-US" sz="2499">
                <a:solidFill>
                  <a:srgbClr val="0D0F68"/>
                </a:solidFill>
                <a:latin typeface="Alice"/>
                <a:ea typeface="Alice"/>
                <a:cs typeface="Alice"/>
                <a:sym typeface="Alice"/>
              </a:rPr>
              <a:t>[9] Yuan, J., Wan, J., Zhang, X., Xu, Y., Zeng, Y., &amp; Ren, Y. (2022). A second-order dynamic and static ship path planning model based on reinforcement learning and heuristic search algorithms. EURASIP Journal on Wireless Communications and Networking, 2022(1), 128.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graphicFrame>
        <p:nvGraphicFramePr>
          <p:cNvPr name="Table 3" id="3"/>
          <p:cNvGraphicFramePr>
            <a:graphicFrameLocks noGrp="true"/>
          </p:cNvGraphicFramePr>
          <p:nvPr/>
        </p:nvGraphicFramePr>
        <p:xfrm>
          <a:off x="1028700" y="3086100"/>
          <a:ext cx="13407736" cy="6364432"/>
        </p:xfrm>
        <a:graphic>
          <a:graphicData uri="http://schemas.openxmlformats.org/drawingml/2006/table">
            <a:tbl>
              <a:tblPr/>
              <a:tblGrid>
                <a:gridCol w="2287155"/>
                <a:gridCol w="4903291"/>
                <a:gridCol w="6217290"/>
              </a:tblGrid>
              <a:tr h="1060739">
                <a:tc>
                  <a:txBody>
                    <a:bodyPr anchor="t" rtlCol="false"/>
                    <a:lstStyle/>
                    <a:p>
                      <a:pPr algn="ctr">
                        <a:lnSpc>
                          <a:spcPts val="4199"/>
                        </a:lnSpc>
                        <a:defRPr/>
                      </a:pPr>
                      <a:r>
                        <a:rPr lang="en-US" sz="2999" b="true">
                          <a:solidFill>
                            <a:srgbClr val="000000"/>
                          </a:solidFill>
                          <a:latin typeface="Canva Sans Bold"/>
                          <a:ea typeface="Canva Sans Bold"/>
                          <a:cs typeface="Canva Sans Bold"/>
                          <a:sym typeface="Canva Sans Bold"/>
                        </a:rPr>
                        <a:t>S. No.</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Canva Sans Bold"/>
                          <a:ea typeface="Canva Sans Bold"/>
                          <a:cs typeface="Canva Sans Bold"/>
                          <a:sym typeface="Canva Sans Bold"/>
                        </a:rPr>
                        <a:t>Name</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Canva Sans Bold"/>
                          <a:ea typeface="Canva Sans Bold"/>
                          <a:cs typeface="Canva Sans Bold"/>
                          <a:sym typeface="Canva Sans Bold"/>
                        </a:rPr>
                        <a:t>Reg. No.</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r>
              <a:tr h="1060739">
                <a:tc>
                  <a:txBody>
                    <a:bodyPr anchor="t" rtlCol="false"/>
                    <a:lstStyle/>
                    <a:p>
                      <a:pPr algn="ctr">
                        <a:lnSpc>
                          <a:spcPts val="4199"/>
                        </a:lnSpc>
                        <a:defRPr/>
                      </a:pPr>
                      <a:r>
                        <a:rPr lang="en-US" sz="2999">
                          <a:solidFill>
                            <a:srgbClr val="000000"/>
                          </a:solidFill>
                          <a:latin typeface="Canva Sans"/>
                          <a:ea typeface="Canva Sans"/>
                          <a:cs typeface="Canva Sans"/>
                          <a:sym typeface="Canva Sans"/>
                        </a:rPr>
                        <a:t>1</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c>
                  <a:txBody>
                    <a:bodyPr anchor="t" rtlCol="false"/>
                    <a:lstStyle/>
                    <a:p>
                      <a:pPr algn="l">
                        <a:lnSpc>
                          <a:spcPts val="4199"/>
                        </a:lnSpc>
                        <a:defRPr/>
                      </a:pPr>
                      <a:r>
                        <a:rPr lang="en-US" sz="2999">
                          <a:solidFill>
                            <a:srgbClr val="000000"/>
                          </a:solidFill>
                          <a:latin typeface="Canva Sans"/>
                          <a:ea typeface="Canva Sans"/>
                          <a:cs typeface="Canva Sans"/>
                          <a:sym typeface="Canva Sans"/>
                        </a:rPr>
                        <a:t>H. Dheeraj Kishore</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Canva Sans"/>
                          <a:ea typeface="Canva Sans"/>
                          <a:cs typeface="Canva Sans"/>
                          <a:sym typeface="Canva Sans"/>
                        </a:rPr>
                        <a:t>99220040269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r>
              <a:tr h="1060739">
                <a:tc>
                  <a:txBody>
                    <a:bodyPr anchor="t" rtlCol="false"/>
                    <a:lstStyle/>
                    <a:p>
                      <a:pPr algn="ctr">
                        <a:lnSpc>
                          <a:spcPts val="4199"/>
                        </a:lnSpc>
                        <a:defRPr/>
                      </a:pPr>
                      <a:r>
                        <a:rPr lang="en-US" sz="2999">
                          <a:solidFill>
                            <a:srgbClr val="000000"/>
                          </a:solidFill>
                          <a:latin typeface="Canva Sans"/>
                          <a:ea typeface="Canva Sans"/>
                          <a:cs typeface="Canva Sans"/>
                          <a:sym typeface="Canva Sans"/>
                        </a:rPr>
                        <a:t>2</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c>
                  <a:txBody>
                    <a:bodyPr anchor="t" rtlCol="false"/>
                    <a:lstStyle/>
                    <a:p>
                      <a:pPr algn="l">
                        <a:lnSpc>
                          <a:spcPts val="4199"/>
                        </a:lnSpc>
                        <a:defRPr/>
                      </a:pPr>
                      <a:r>
                        <a:rPr lang="en-US" sz="2999">
                          <a:solidFill>
                            <a:srgbClr val="000000"/>
                          </a:solidFill>
                          <a:latin typeface="Canva Sans"/>
                          <a:ea typeface="Canva Sans"/>
                          <a:cs typeface="Canva Sans"/>
                          <a:sym typeface="Canva Sans"/>
                        </a:rPr>
                        <a:t>G. Hemanandan Reddy</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Canva Sans"/>
                          <a:ea typeface="Canva Sans"/>
                          <a:cs typeface="Canva Sans"/>
                          <a:sym typeface="Canva Sans"/>
                        </a:rPr>
                        <a:t>99220040265</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r>
              <a:tr h="1060739">
                <a:tc>
                  <a:txBody>
                    <a:bodyPr anchor="t" rtlCol="false"/>
                    <a:lstStyle/>
                    <a:p>
                      <a:pPr algn="ctr">
                        <a:lnSpc>
                          <a:spcPts val="4199"/>
                        </a:lnSpc>
                        <a:defRPr/>
                      </a:pPr>
                      <a:r>
                        <a:rPr lang="en-US" sz="2999">
                          <a:solidFill>
                            <a:srgbClr val="000000"/>
                          </a:solidFill>
                          <a:latin typeface="Canva Sans"/>
                          <a:ea typeface="Canva Sans"/>
                          <a:cs typeface="Canva Sans"/>
                          <a:sym typeface="Canva Sans"/>
                        </a:rPr>
                        <a:t>3</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c>
                  <a:txBody>
                    <a:bodyPr anchor="t" rtlCol="false"/>
                    <a:lstStyle/>
                    <a:p>
                      <a:pPr algn="l">
                        <a:lnSpc>
                          <a:spcPts val="4199"/>
                        </a:lnSpc>
                        <a:defRPr/>
                      </a:pPr>
                      <a:r>
                        <a:rPr lang="en-US" sz="2999">
                          <a:solidFill>
                            <a:srgbClr val="000000"/>
                          </a:solidFill>
                          <a:latin typeface="Canva Sans"/>
                          <a:ea typeface="Canva Sans"/>
                          <a:cs typeface="Canva Sans"/>
                          <a:sym typeface="Canva Sans"/>
                        </a:rPr>
                        <a:t>T. Akash Reddy</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Canva Sans"/>
                          <a:ea typeface="Canva Sans"/>
                          <a:cs typeface="Canva Sans"/>
                          <a:sym typeface="Canva Sans"/>
                        </a:rPr>
                        <a:t>99220040209</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r>
              <a:tr h="1060739">
                <a:tc>
                  <a:txBody>
                    <a:bodyPr anchor="t" rtlCol="false"/>
                    <a:lstStyle/>
                    <a:p>
                      <a:pPr algn="ctr">
                        <a:lnSpc>
                          <a:spcPts val="4199"/>
                        </a:lnSpc>
                        <a:defRPr/>
                      </a:pPr>
                      <a:r>
                        <a:rPr lang="en-US" sz="2999">
                          <a:solidFill>
                            <a:srgbClr val="000000"/>
                          </a:solidFill>
                          <a:latin typeface="Canva Sans"/>
                          <a:ea typeface="Canva Sans"/>
                          <a:cs typeface="Canva Sans"/>
                          <a:sym typeface="Canva Sans"/>
                        </a:rPr>
                        <a:t>4</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c>
                  <a:txBody>
                    <a:bodyPr anchor="t" rtlCol="false"/>
                    <a:lstStyle/>
                    <a:p>
                      <a:pPr algn="l">
                        <a:lnSpc>
                          <a:spcPts val="4199"/>
                        </a:lnSpc>
                        <a:defRPr/>
                      </a:pPr>
                      <a:r>
                        <a:rPr lang="en-US" sz="2999">
                          <a:solidFill>
                            <a:srgbClr val="000000"/>
                          </a:solidFill>
                          <a:latin typeface="Canva Sans"/>
                          <a:ea typeface="Canva Sans"/>
                          <a:cs typeface="Canva Sans"/>
                          <a:sym typeface="Canva Sans"/>
                        </a:rPr>
                        <a:t>G. Geetha Vinay Krishna</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Canva Sans"/>
                          <a:ea typeface="Canva Sans"/>
                          <a:cs typeface="Canva Sans"/>
                          <a:sym typeface="Canva Sans"/>
                        </a:rPr>
                        <a:t>99220040267</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r>
              <a:tr h="1060739">
                <a:tc>
                  <a:txBody>
                    <a:bodyPr anchor="t" rtlCol="false"/>
                    <a:lstStyle/>
                    <a:p>
                      <a:pPr algn="ctr">
                        <a:lnSpc>
                          <a:spcPts val="4199"/>
                        </a:lnSpc>
                        <a:defRPr/>
                      </a:pPr>
                      <a:r>
                        <a:rPr lang="en-US" sz="2999">
                          <a:solidFill>
                            <a:srgbClr val="000000"/>
                          </a:solidFill>
                          <a:latin typeface="Canva Sans"/>
                          <a:ea typeface="Canva Sans"/>
                          <a:cs typeface="Canva Sans"/>
                          <a:sym typeface="Canva Sans"/>
                        </a:rPr>
                        <a:t>5</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c>
                  <a:txBody>
                    <a:bodyPr anchor="t" rtlCol="false"/>
                    <a:lstStyle/>
                    <a:p>
                      <a:pPr algn="l">
                        <a:lnSpc>
                          <a:spcPts val="4199"/>
                        </a:lnSpc>
                        <a:defRPr/>
                      </a:pPr>
                      <a:r>
                        <a:rPr lang="en-US" sz="2999">
                          <a:solidFill>
                            <a:srgbClr val="000000"/>
                          </a:solidFill>
                          <a:latin typeface="Canva Sans"/>
                          <a:ea typeface="Canva Sans"/>
                          <a:cs typeface="Canva Sans"/>
                          <a:sym typeface="Canva Sans"/>
                        </a:rPr>
                        <a:t>T. Girish Swamy</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Canva Sans"/>
                          <a:ea typeface="Canva Sans"/>
                          <a:cs typeface="Canva Sans"/>
                          <a:sym typeface="Canva Sans"/>
                        </a:rPr>
                        <a:t>99220040207</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tcPr>
                </a:tc>
              </a:tr>
            </a:tbl>
          </a:graphicData>
        </a:graphic>
      </p:graphicFrame>
      <p:sp>
        <p:nvSpPr>
          <p:cNvPr name="TextBox 4" id="4"/>
          <p:cNvSpPr txBox="true"/>
          <p:nvPr/>
        </p:nvSpPr>
        <p:spPr>
          <a:xfrm rot="0">
            <a:off x="1028700" y="866775"/>
            <a:ext cx="7045633" cy="1377949"/>
          </a:xfrm>
          <a:prstGeom prst="rect">
            <a:avLst/>
          </a:prstGeom>
        </p:spPr>
        <p:txBody>
          <a:bodyPr anchor="t" rtlCol="false" tIns="0" lIns="0" bIns="0" rIns="0">
            <a:spAutoFit/>
          </a:bodyPr>
          <a:lstStyle/>
          <a:p>
            <a:pPr algn="ctr">
              <a:lnSpc>
                <a:spcPts val="11200"/>
              </a:lnSpc>
            </a:pPr>
            <a:r>
              <a:rPr lang="en-US" sz="8000">
                <a:solidFill>
                  <a:srgbClr val="0D0F68"/>
                </a:solidFill>
                <a:latin typeface="Yeseva One"/>
                <a:ea typeface="Yeseva One"/>
                <a:cs typeface="Yeseva One"/>
                <a:sym typeface="Yeseva One"/>
              </a:rPr>
              <a:t>Team Details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TextBox 3" id="3"/>
          <p:cNvSpPr txBox="true"/>
          <p:nvPr/>
        </p:nvSpPr>
        <p:spPr>
          <a:xfrm rot="0">
            <a:off x="1028700" y="3902378"/>
            <a:ext cx="16230600" cy="2225069"/>
          </a:xfrm>
          <a:prstGeom prst="rect">
            <a:avLst/>
          </a:prstGeom>
        </p:spPr>
        <p:txBody>
          <a:bodyPr anchor="t" rtlCol="false" tIns="0" lIns="0" bIns="0" rIns="0">
            <a:spAutoFit/>
          </a:bodyPr>
          <a:lstStyle/>
          <a:p>
            <a:pPr algn="ctr">
              <a:lnSpc>
                <a:spcPts val="18078"/>
              </a:lnSpc>
            </a:pPr>
            <a:r>
              <a:rPr lang="en-US" sz="12913">
                <a:solidFill>
                  <a:srgbClr val="0D0F68"/>
                </a:solidFill>
                <a:latin typeface="Yeseva One"/>
                <a:ea typeface="Yeseva One"/>
                <a:cs typeface="Yeseva One"/>
                <a:sym typeface="Yeseva One"/>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948168" y="1140639"/>
            <a:ext cx="6391665" cy="1377949"/>
          </a:xfrm>
          <a:prstGeom prst="rect">
            <a:avLst/>
          </a:prstGeom>
        </p:spPr>
        <p:txBody>
          <a:bodyPr anchor="t" rtlCol="false" tIns="0" lIns="0" bIns="0" rIns="0">
            <a:spAutoFit/>
          </a:bodyPr>
          <a:lstStyle/>
          <a:p>
            <a:pPr algn="ctr">
              <a:lnSpc>
                <a:spcPts val="11200"/>
              </a:lnSpc>
            </a:pPr>
            <a:r>
              <a:rPr lang="en-US" sz="8000">
                <a:solidFill>
                  <a:srgbClr val="0D0F68"/>
                </a:solidFill>
                <a:latin typeface="Yeseva One"/>
                <a:ea typeface="Yeseva One"/>
                <a:cs typeface="Yeseva One"/>
                <a:sym typeface="Yeseva One"/>
              </a:rPr>
              <a:t>Contents</a:t>
            </a:r>
          </a:p>
        </p:txBody>
      </p:sp>
      <p:grpSp>
        <p:nvGrpSpPr>
          <p:cNvPr name="Group 7" id="7"/>
          <p:cNvGrpSpPr/>
          <p:nvPr/>
        </p:nvGrpSpPr>
        <p:grpSpPr>
          <a:xfrm rot="0">
            <a:off x="2239025" y="2796381"/>
            <a:ext cx="5070841" cy="951123"/>
            <a:chOff x="0" y="0"/>
            <a:chExt cx="1710020" cy="320744"/>
          </a:xfrm>
        </p:grpSpPr>
        <p:sp>
          <p:nvSpPr>
            <p:cNvPr name="Freeform 8" id="8"/>
            <p:cNvSpPr/>
            <p:nvPr/>
          </p:nvSpPr>
          <p:spPr>
            <a:xfrm flipH="false" flipV="false" rot="0">
              <a:off x="0" y="0"/>
              <a:ext cx="1710020" cy="320744"/>
            </a:xfrm>
            <a:custGeom>
              <a:avLst/>
              <a:gdLst/>
              <a:ahLst/>
              <a:cxnLst/>
              <a:rect r="r" b="b" t="t" l="l"/>
              <a:pathLst>
                <a:path h="320744" w="1710020">
                  <a:moveTo>
                    <a:pt x="77864" y="0"/>
                  </a:moveTo>
                  <a:lnTo>
                    <a:pt x="1632156" y="0"/>
                  </a:lnTo>
                  <a:cubicBezTo>
                    <a:pt x="1675159" y="0"/>
                    <a:pt x="1710020" y="34861"/>
                    <a:pt x="1710020" y="77864"/>
                  </a:cubicBezTo>
                  <a:lnTo>
                    <a:pt x="1710020" y="242879"/>
                  </a:lnTo>
                  <a:cubicBezTo>
                    <a:pt x="1710020" y="263530"/>
                    <a:pt x="1701816" y="283335"/>
                    <a:pt x="1687214" y="297938"/>
                  </a:cubicBezTo>
                  <a:cubicBezTo>
                    <a:pt x="1672612" y="312540"/>
                    <a:pt x="1652806" y="320744"/>
                    <a:pt x="1632156" y="320744"/>
                  </a:cubicBezTo>
                  <a:lnTo>
                    <a:pt x="77864" y="320744"/>
                  </a:lnTo>
                  <a:cubicBezTo>
                    <a:pt x="57213" y="320744"/>
                    <a:pt x="37408" y="312540"/>
                    <a:pt x="22806" y="297938"/>
                  </a:cubicBezTo>
                  <a:cubicBezTo>
                    <a:pt x="8204" y="283335"/>
                    <a:pt x="0" y="263530"/>
                    <a:pt x="0" y="242879"/>
                  </a:cubicBezTo>
                  <a:lnTo>
                    <a:pt x="0" y="77864"/>
                  </a:lnTo>
                  <a:cubicBezTo>
                    <a:pt x="0" y="57213"/>
                    <a:pt x="8204" y="37408"/>
                    <a:pt x="22806" y="22806"/>
                  </a:cubicBezTo>
                  <a:cubicBezTo>
                    <a:pt x="37408" y="8204"/>
                    <a:pt x="57213" y="0"/>
                    <a:pt x="77864" y="0"/>
                  </a:cubicBezTo>
                  <a:close/>
                </a:path>
              </a:pathLst>
            </a:custGeom>
            <a:solidFill>
              <a:srgbClr val="0D0F68"/>
            </a:solidFill>
            <a:ln cap="rnd">
              <a:noFill/>
              <a:prstDash val="dash"/>
              <a:round/>
            </a:ln>
          </p:spPr>
        </p:sp>
        <p:sp>
          <p:nvSpPr>
            <p:cNvPr name="TextBox 9" id="9"/>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2595979" y="2927937"/>
            <a:ext cx="690413" cy="611812"/>
          </a:xfrm>
          <a:prstGeom prst="rect">
            <a:avLst/>
          </a:prstGeom>
        </p:spPr>
        <p:txBody>
          <a:bodyPr anchor="t" rtlCol="false" tIns="0" lIns="0" bIns="0" rIns="0">
            <a:spAutoFit/>
          </a:bodyPr>
          <a:lstStyle/>
          <a:p>
            <a:pPr algn="ctr">
              <a:lnSpc>
                <a:spcPts val="4920"/>
              </a:lnSpc>
            </a:pPr>
            <a:r>
              <a:rPr lang="en-US" sz="3514">
                <a:solidFill>
                  <a:srgbClr val="FFFFFF"/>
                </a:solidFill>
                <a:latin typeface="Alice Bold"/>
                <a:ea typeface="Alice Bold"/>
                <a:cs typeface="Alice Bold"/>
                <a:sym typeface="Alice Bold"/>
              </a:rPr>
              <a:t>01</a:t>
            </a:r>
          </a:p>
        </p:txBody>
      </p:sp>
      <p:sp>
        <p:nvSpPr>
          <p:cNvPr name="TextBox 11" id="11"/>
          <p:cNvSpPr txBox="true"/>
          <p:nvPr/>
        </p:nvSpPr>
        <p:spPr>
          <a:xfrm rot="0">
            <a:off x="3311080" y="2998214"/>
            <a:ext cx="3661304" cy="480782"/>
          </a:xfrm>
          <a:prstGeom prst="rect">
            <a:avLst/>
          </a:prstGeom>
        </p:spPr>
        <p:txBody>
          <a:bodyPr anchor="t" rtlCol="false" tIns="0" lIns="0" bIns="0" rIns="0">
            <a:spAutoFit/>
          </a:bodyPr>
          <a:lstStyle/>
          <a:p>
            <a:pPr algn="l">
              <a:lnSpc>
                <a:spcPts val="3826"/>
              </a:lnSpc>
            </a:pPr>
            <a:r>
              <a:rPr lang="en-US" sz="2733">
                <a:solidFill>
                  <a:srgbClr val="FFFFFF"/>
                </a:solidFill>
                <a:latin typeface="Alice"/>
                <a:ea typeface="Alice"/>
                <a:cs typeface="Alice"/>
                <a:sym typeface="Alice"/>
              </a:rPr>
              <a:t>Problem Statement</a:t>
            </a:r>
          </a:p>
        </p:txBody>
      </p:sp>
      <p:grpSp>
        <p:nvGrpSpPr>
          <p:cNvPr name="Group 12" id="12"/>
          <p:cNvGrpSpPr/>
          <p:nvPr/>
        </p:nvGrpSpPr>
        <p:grpSpPr>
          <a:xfrm rot="0">
            <a:off x="9874897" y="4014204"/>
            <a:ext cx="5129980" cy="962216"/>
            <a:chOff x="0" y="0"/>
            <a:chExt cx="1710020" cy="320744"/>
          </a:xfrm>
        </p:grpSpPr>
        <p:sp>
          <p:nvSpPr>
            <p:cNvPr name="Freeform 13" id="13"/>
            <p:cNvSpPr/>
            <p:nvPr/>
          </p:nvSpPr>
          <p:spPr>
            <a:xfrm flipH="false" flipV="false" rot="0">
              <a:off x="0" y="0"/>
              <a:ext cx="1710020" cy="320744"/>
            </a:xfrm>
            <a:custGeom>
              <a:avLst/>
              <a:gdLst/>
              <a:ahLst/>
              <a:cxnLst/>
              <a:rect r="r" b="b" t="t" l="l"/>
              <a:pathLst>
                <a:path h="320744" w="1710020">
                  <a:moveTo>
                    <a:pt x="76967" y="0"/>
                  </a:moveTo>
                  <a:lnTo>
                    <a:pt x="1633053" y="0"/>
                  </a:lnTo>
                  <a:cubicBezTo>
                    <a:pt x="1675561" y="0"/>
                    <a:pt x="1710020" y="34459"/>
                    <a:pt x="1710020" y="76967"/>
                  </a:cubicBezTo>
                  <a:lnTo>
                    <a:pt x="1710020" y="243777"/>
                  </a:lnTo>
                  <a:cubicBezTo>
                    <a:pt x="1710020" y="264190"/>
                    <a:pt x="1701911" y="283766"/>
                    <a:pt x="1687477" y="298200"/>
                  </a:cubicBezTo>
                  <a:cubicBezTo>
                    <a:pt x="1673043" y="312635"/>
                    <a:pt x="1653466" y="320744"/>
                    <a:pt x="1633053" y="320744"/>
                  </a:cubicBezTo>
                  <a:lnTo>
                    <a:pt x="76967" y="320744"/>
                  </a:lnTo>
                  <a:cubicBezTo>
                    <a:pt x="56554" y="320744"/>
                    <a:pt x="36977" y="312635"/>
                    <a:pt x="22543" y="298200"/>
                  </a:cubicBezTo>
                  <a:cubicBezTo>
                    <a:pt x="8109" y="283766"/>
                    <a:pt x="0" y="264190"/>
                    <a:pt x="0" y="243777"/>
                  </a:cubicBezTo>
                  <a:lnTo>
                    <a:pt x="0" y="76967"/>
                  </a:lnTo>
                  <a:cubicBezTo>
                    <a:pt x="0" y="56554"/>
                    <a:pt x="8109" y="36977"/>
                    <a:pt x="22543" y="22543"/>
                  </a:cubicBezTo>
                  <a:cubicBezTo>
                    <a:pt x="36977" y="8109"/>
                    <a:pt x="56554" y="0"/>
                    <a:pt x="76967" y="0"/>
                  </a:cubicBezTo>
                  <a:close/>
                </a:path>
              </a:pathLst>
            </a:custGeom>
            <a:solidFill>
              <a:srgbClr val="65A4CD"/>
            </a:solidFill>
          </p:spPr>
        </p:sp>
        <p:sp>
          <p:nvSpPr>
            <p:cNvPr name="TextBox 14" id="14"/>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10226165" y="4152162"/>
            <a:ext cx="698465" cy="608533"/>
          </a:xfrm>
          <a:prstGeom prst="rect">
            <a:avLst/>
          </a:prstGeom>
        </p:spPr>
        <p:txBody>
          <a:bodyPr anchor="t" rtlCol="false" tIns="0" lIns="0" bIns="0" rIns="0">
            <a:spAutoFit/>
          </a:bodyPr>
          <a:lstStyle/>
          <a:p>
            <a:pPr algn="ctr">
              <a:lnSpc>
                <a:spcPts val="4977"/>
              </a:lnSpc>
            </a:pPr>
            <a:r>
              <a:rPr lang="en-US" sz="3555">
                <a:solidFill>
                  <a:srgbClr val="0D0F68"/>
                </a:solidFill>
                <a:latin typeface="Alice Bold"/>
                <a:ea typeface="Alice Bold"/>
                <a:cs typeface="Alice Bold"/>
                <a:sym typeface="Alice Bold"/>
              </a:rPr>
              <a:t>04</a:t>
            </a:r>
          </a:p>
        </p:txBody>
      </p:sp>
      <p:sp>
        <p:nvSpPr>
          <p:cNvPr name="TextBox 16" id="16"/>
          <p:cNvSpPr txBox="true"/>
          <p:nvPr/>
        </p:nvSpPr>
        <p:spPr>
          <a:xfrm rot="0">
            <a:off x="10949606" y="4233794"/>
            <a:ext cx="3704005" cy="476087"/>
          </a:xfrm>
          <a:prstGeom prst="rect">
            <a:avLst/>
          </a:prstGeom>
        </p:spPr>
        <p:txBody>
          <a:bodyPr anchor="t" rtlCol="false" tIns="0" lIns="0" bIns="0" rIns="0">
            <a:spAutoFit/>
          </a:bodyPr>
          <a:lstStyle/>
          <a:p>
            <a:pPr algn="l">
              <a:lnSpc>
                <a:spcPts val="3871"/>
              </a:lnSpc>
            </a:pPr>
            <a:r>
              <a:rPr lang="en-US" sz="2765">
                <a:solidFill>
                  <a:srgbClr val="0D0F68"/>
                </a:solidFill>
                <a:latin typeface="Alice"/>
                <a:ea typeface="Alice"/>
                <a:cs typeface="Alice"/>
                <a:sym typeface="Alice"/>
              </a:rPr>
              <a:t>Literature Survey</a:t>
            </a:r>
          </a:p>
        </p:txBody>
      </p:sp>
      <p:grpSp>
        <p:nvGrpSpPr>
          <p:cNvPr name="Group 17" id="17"/>
          <p:cNvGrpSpPr/>
          <p:nvPr/>
        </p:nvGrpSpPr>
        <p:grpSpPr>
          <a:xfrm rot="0">
            <a:off x="2239025" y="4019751"/>
            <a:ext cx="5070841" cy="951123"/>
            <a:chOff x="0" y="0"/>
            <a:chExt cx="1710020" cy="320744"/>
          </a:xfrm>
        </p:grpSpPr>
        <p:sp>
          <p:nvSpPr>
            <p:cNvPr name="Freeform 18" id="18"/>
            <p:cNvSpPr/>
            <p:nvPr/>
          </p:nvSpPr>
          <p:spPr>
            <a:xfrm flipH="false" flipV="false" rot="0">
              <a:off x="0" y="0"/>
              <a:ext cx="1710020" cy="320744"/>
            </a:xfrm>
            <a:custGeom>
              <a:avLst/>
              <a:gdLst/>
              <a:ahLst/>
              <a:cxnLst/>
              <a:rect r="r" b="b" t="t" l="l"/>
              <a:pathLst>
                <a:path h="320744" w="1710020">
                  <a:moveTo>
                    <a:pt x="77864" y="0"/>
                  </a:moveTo>
                  <a:lnTo>
                    <a:pt x="1632156" y="0"/>
                  </a:lnTo>
                  <a:cubicBezTo>
                    <a:pt x="1675159" y="0"/>
                    <a:pt x="1710020" y="34861"/>
                    <a:pt x="1710020" y="77864"/>
                  </a:cubicBezTo>
                  <a:lnTo>
                    <a:pt x="1710020" y="242879"/>
                  </a:lnTo>
                  <a:cubicBezTo>
                    <a:pt x="1710020" y="263530"/>
                    <a:pt x="1701816" y="283335"/>
                    <a:pt x="1687214" y="297938"/>
                  </a:cubicBezTo>
                  <a:cubicBezTo>
                    <a:pt x="1672612" y="312540"/>
                    <a:pt x="1652806" y="320744"/>
                    <a:pt x="1632156" y="320744"/>
                  </a:cubicBezTo>
                  <a:lnTo>
                    <a:pt x="77864" y="320744"/>
                  </a:lnTo>
                  <a:cubicBezTo>
                    <a:pt x="57213" y="320744"/>
                    <a:pt x="37408" y="312540"/>
                    <a:pt x="22806" y="297938"/>
                  </a:cubicBezTo>
                  <a:cubicBezTo>
                    <a:pt x="8204" y="283335"/>
                    <a:pt x="0" y="263530"/>
                    <a:pt x="0" y="242879"/>
                  </a:cubicBezTo>
                  <a:lnTo>
                    <a:pt x="0" y="77864"/>
                  </a:lnTo>
                  <a:cubicBezTo>
                    <a:pt x="0" y="57213"/>
                    <a:pt x="8204" y="37408"/>
                    <a:pt x="22806" y="22806"/>
                  </a:cubicBezTo>
                  <a:cubicBezTo>
                    <a:pt x="37408" y="8204"/>
                    <a:pt x="57213" y="0"/>
                    <a:pt x="77864" y="0"/>
                  </a:cubicBezTo>
                  <a:close/>
                </a:path>
              </a:pathLst>
            </a:custGeom>
            <a:solidFill>
              <a:srgbClr val="0D0F68"/>
            </a:solidFill>
          </p:spPr>
        </p:sp>
        <p:sp>
          <p:nvSpPr>
            <p:cNvPr name="TextBox 19" id="19"/>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2566223" y="4151306"/>
            <a:ext cx="690413" cy="611812"/>
          </a:xfrm>
          <a:prstGeom prst="rect">
            <a:avLst/>
          </a:prstGeom>
        </p:spPr>
        <p:txBody>
          <a:bodyPr anchor="t" rtlCol="false" tIns="0" lIns="0" bIns="0" rIns="0">
            <a:spAutoFit/>
          </a:bodyPr>
          <a:lstStyle/>
          <a:p>
            <a:pPr algn="ctr">
              <a:lnSpc>
                <a:spcPts val="4920"/>
              </a:lnSpc>
            </a:pPr>
            <a:r>
              <a:rPr lang="en-US" sz="3514">
                <a:solidFill>
                  <a:srgbClr val="FFFFFF"/>
                </a:solidFill>
                <a:latin typeface="Alice Bold"/>
                <a:ea typeface="Alice Bold"/>
                <a:cs typeface="Alice Bold"/>
                <a:sym typeface="Alice Bold"/>
              </a:rPr>
              <a:t>03</a:t>
            </a:r>
          </a:p>
        </p:txBody>
      </p:sp>
      <p:sp>
        <p:nvSpPr>
          <p:cNvPr name="TextBox 21" id="21"/>
          <p:cNvSpPr txBox="true"/>
          <p:nvPr/>
        </p:nvSpPr>
        <p:spPr>
          <a:xfrm rot="0">
            <a:off x="3311080" y="4221584"/>
            <a:ext cx="3661304" cy="480782"/>
          </a:xfrm>
          <a:prstGeom prst="rect">
            <a:avLst/>
          </a:prstGeom>
        </p:spPr>
        <p:txBody>
          <a:bodyPr anchor="t" rtlCol="false" tIns="0" lIns="0" bIns="0" rIns="0">
            <a:spAutoFit/>
          </a:bodyPr>
          <a:lstStyle/>
          <a:p>
            <a:pPr algn="l">
              <a:lnSpc>
                <a:spcPts val="3826"/>
              </a:lnSpc>
            </a:pPr>
            <a:r>
              <a:rPr lang="en-US" sz="2733">
                <a:solidFill>
                  <a:srgbClr val="FFFFFF"/>
                </a:solidFill>
                <a:latin typeface="Alice"/>
                <a:ea typeface="Alice"/>
                <a:cs typeface="Alice"/>
                <a:sym typeface="Alice"/>
              </a:rPr>
              <a:t>Objectives</a:t>
            </a:r>
          </a:p>
        </p:txBody>
      </p:sp>
      <p:grpSp>
        <p:nvGrpSpPr>
          <p:cNvPr name="Group 22" id="22"/>
          <p:cNvGrpSpPr/>
          <p:nvPr/>
        </p:nvGrpSpPr>
        <p:grpSpPr>
          <a:xfrm rot="0">
            <a:off x="2239025" y="5243120"/>
            <a:ext cx="5070841" cy="951123"/>
            <a:chOff x="0" y="0"/>
            <a:chExt cx="1710020" cy="320744"/>
          </a:xfrm>
        </p:grpSpPr>
        <p:sp>
          <p:nvSpPr>
            <p:cNvPr name="Freeform 23" id="23"/>
            <p:cNvSpPr/>
            <p:nvPr/>
          </p:nvSpPr>
          <p:spPr>
            <a:xfrm flipH="false" flipV="false" rot="0">
              <a:off x="0" y="0"/>
              <a:ext cx="1710020" cy="320744"/>
            </a:xfrm>
            <a:custGeom>
              <a:avLst/>
              <a:gdLst/>
              <a:ahLst/>
              <a:cxnLst/>
              <a:rect r="r" b="b" t="t" l="l"/>
              <a:pathLst>
                <a:path h="320744" w="1710020">
                  <a:moveTo>
                    <a:pt x="77864" y="0"/>
                  </a:moveTo>
                  <a:lnTo>
                    <a:pt x="1632156" y="0"/>
                  </a:lnTo>
                  <a:cubicBezTo>
                    <a:pt x="1675159" y="0"/>
                    <a:pt x="1710020" y="34861"/>
                    <a:pt x="1710020" y="77864"/>
                  </a:cubicBezTo>
                  <a:lnTo>
                    <a:pt x="1710020" y="242879"/>
                  </a:lnTo>
                  <a:cubicBezTo>
                    <a:pt x="1710020" y="263530"/>
                    <a:pt x="1701816" y="283335"/>
                    <a:pt x="1687214" y="297938"/>
                  </a:cubicBezTo>
                  <a:cubicBezTo>
                    <a:pt x="1672612" y="312540"/>
                    <a:pt x="1652806" y="320744"/>
                    <a:pt x="1632156" y="320744"/>
                  </a:cubicBezTo>
                  <a:lnTo>
                    <a:pt x="77864" y="320744"/>
                  </a:lnTo>
                  <a:cubicBezTo>
                    <a:pt x="57213" y="320744"/>
                    <a:pt x="37408" y="312540"/>
                    <a:pt x="22806" y="297938"/>
                  </a:cubicBezTo>
                  <a:cubicBezTo>
                    <a:pt x="8204" y="283335"/>
                    <a:pt x="0" y="263530"/>
                    <a:pt x="0" y="242879"/>
                  </a:cubicBezTo>
                  <a:lnTo>
                    <a:pt x="0" y="77864"/>
                  </a:lnTo>
                  <a:cubicBezTo>
                    <a:pt x="0" y="57213"/>
                    <a:pt x="8204" y="37408"/>
                    <a:pt x="22806" y="22806"/>
                  </a:cubicBezTo>
                  <a:cubicBezTo>
                    <a:pt x="37408" y="8204"/>
                    <a:pt x="57213" y="0"/>
                    <a:pt x="77864" y="0"/>
                  </a:cubicBezTo>
                  <a:close/>
                </a:path>
              </a:pathLst>
            </a:custGeom>
            <a:solidFill>
              <a:srgbClr val="0D0F68"/>
            </a:solidFill>
          </p:spPr>
        </p:sp>
        <p:sp>
          <p:nvSpPr>
            <p:cNvPr name="TextBox 24" id="24"/>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25" id="25"/>
          <p:cNvSpPr txBox="true"/>
          <p:nvPr/>
        </p:nvSpPr>
        <p:spPr>
          <a:xfrm rot="0">
            <a:off x="2566223" y="5374676"/>
            <a:ext cx="690413" cy="611812"/>
          </a:xfrm>
          <a:prstGeom prst="rect">
            <a:avLst/>
          </a:prstGeom>
        </p:spPr>
        <p:txBody>
          <a:bodyPr anchor="t" rtlCol="false" tIns="0" lIns="0" bIns="0" rIns="0">
            <a:spAutoFit/>
          </a:bodyPr>
          <a:lstStyle/>
          <a:p>
            <a:pPr algn="ctr">
              <a:lnSpc>
                <a:spcPts val="4920"/>
              </a:lnSpc>
            </a:pPr>
            <a:r>
              <a:rPr lang="en-US" sz="3514">
                <a:solidFill>
                  <a:srgbClr val="FFFFFF"/>
                </a:solidFill>
                <a:latin typeface="Alice Bold"/>
                <a:ea typeface="Alice Bold"/>
                <a:cs typeface="Alice Bold"/>
                <a:sym typeface="Alice Bold"/>
              </a:rPr>
              <a:t>05</a:t>
            </a:r>
          </a:p>
        </p:txBody>
      </p:sp>
      <p:sp>
        <p:nvSpPr>
          <p:cNvPr name="TextBox 26" id="26"/>
          <p:cNvSpPr txBox="true"/>
          <p:nvPr/>
        </p:nvSpPr>
        <p:spPr>
          <a:xfrm rot="0">
            <a:off x="3311080" y="5444953"/>
            <a:ext cx="3661304" cy="480782"/>
          </a:xfrm>
          <a:prstGeom prst="rect">
            <a:avLst/>
          </a:prstGeom>
        </p:spPr>
        <p:txBody>
          <a:bodyPr anchor="t" rtlCol="false" tIns="0" lIns="0" bIns="0" rIns="0">
            <a:spAutoFit/>
          </a:bodyPr>
          <a:lstStyle/>
          <a:p>
            <a:pPr algn="l">
              <a:lnSpc>
                <a:spcPts val="3826"/>
              </a:lnSpc>
            </a:pPr>
            <a:r>
              <a:rPr lang="en-US" sz="2733">
                <a:solidFill>
                  <a:srgbClr val="FFFFFF"/>
                </a:solidFill>
                <a:latin typeface="Alice"/>
                <a:ea typeface="Alice"/>
                <a:cs typeface="Alice"/>
                <a:sym typeface="Alice"/>
              </a:rPr>
              <a:t>Methodology</a:t>
            </a:r>
          </a:p>
        </p:txBody>
      </p:sp>
      <p:grpSp>
        <p:nvGrpSpPr>
          <p:cNvPr name="Group 27" id="27"/>
          <p:cNvGrpSpPr/>
          <p:nvPr/>
        </p:nvGrpSpPr>
        <p:grpSpPr>
          <a:xfrm rot="0">
            <a:off x="2239025" y="6483128"/>
            <a:ext cx="5070841" cy="951123"/>
            <a:chOff x="0" y="0"/>
            <a:chExt cx="1710020" cy="320744"/>
          </a:xfrm>
        </p:grpSpPr>
        <p:sp>
          <p:nvSpPr>
            <p:cNvPr name="Freeform 28" id="28"/>
            <p:cNvSpPr/>
            <p:nvPr/>
          </p:nvSpPr>
          <p:spPr>
            <a:xfrm flipH="false" flipV="false" rot="0">
              <a:off x="0" y="0"/>
              <a:ext cx="1710020" cy="320744"/>
            </a:xfrm>
            <a:custGeom>
              <a:avLst/>
              <a:gdLst/>
              <a:ahLst/>
              <a:cxnLst/>
              <a:rect r="r" b="b" t="t" l="l"/>
              <a:pathLst>
                <a:path h="320744" w="1710020">
                  <a:moveTo>
                    <a:pt x="77864" y="0"/>
                  </a:moveTo>
                  <a:lnTo>
                    <a:pt x="1632156" y="0"/>
                  </a:lnTo>
                  <a:cubicBezTo>
                    <a:pt x="1675159" y="0"/>
                    <a:pt x="1710020" y="34861"/>
                    <a:pt x="1710020" y="77864"/>
                  </a:cubicBezTo>
                  <a:lnTo>
                    <a:pt x="1710020" y="242879"/>
                  </a:lnTo>
                  <a:cubicBezTo>
                    <a:pt x="1710020" y="263530"/>
                    <a:pt x="1701816" y="283335"/>
                    <a:pt x="1687214" y="297938"/>
                  </a:cubicBezTo>
                  <a:cubicBezTo>
                    <a:pt x="1672612" y="312540"/>
                    <a:pt x="1652806" y="320744"/>
                    <a:pt x="1632156" y="320744"/>
                  </a:cubicBezTo>
                  <a:lnTo>
                    <a:pt x="77864" y="320744"/>
                  </a:lnTo>
                  <a:cubicBezTo>
                    <a:pt x="57213" y="320744"/>
                    <a:pt x="37408" y="312540"/>
                    <a:pt x="22806" y="297938"/>
                  </a:cubicBezTo>
                  <a:cubicBezTo>
                    <a:pt x="8204" y="283335"/>
                    <a:pt x="0" y="263530"/>
                    <a:pt x="0" y="242879"/>
                  </a:cubicBezTo>
                  <a:lnTo>
                    <a:pt x="0" y="77864"/>
                  </a:lnTo>
                  <a:cubicBezTo>
                    <a:pt x="0" y="57213"/>
                    <a:pt x="8204" y="37408"/>
                    <a:pt x="22806" y="22806"/>
                  </a:cubicBezTo>
                  <a:cubicBezTo>
                    <a:pt x="37408" y="8204"/>
                    <a:pt x="57213" y="0"/>
                    <a:pt x="77864" y="0"/>
                  </a:cubicBezTo>
                  <a:close/>
                </a:path>
              </a:pathLst>
            </a:custGeom>
            <a:solidFill>
              <a:srgbClr val="0D0F68"/>
            </a:solidFill>
          </p:spPr>
        </p:sp>
        <p:sp>
          <p:nvSpPr>
            <p:cNvPr name="TextBox 29" id="29"/>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30" id="30"/>
          <p:cNvSpPr txBox="true"/>
          <p:nvPr/>
        </p:nvSpPr>
        <p:spPr>
          <a:xfrm rot="0">
            <a:off x="2566223" y="6614684"/>
            <a:ext cx="690413" cy="611812"/>
          </a:xfrm>
          <a:prstGeom prst="rect">
            <a:avLst/>
          </a:prstGeom>
        </p:spPr>
        <p:txBody>
          <a:bodyPr anchor="t" rtlCol="false" tIns="0" lIns="0" bIns="0" rIns="0">
            <a:spAutoFit/>
          </a:bodyPr>
          <a:lstStyle/>
          <a:p>
            <a:pPr algn="ctr">
              <a:lnSpc>
                <a:spcPts val="4920"/>
              </a:lnSpc>
            </a:pPr>
            <a:r>
              <a:rPr lang="en-US" sz="3514">
                <a:solidFill>
                  <a:srgbClr val="FFFFFF"/>
                </a:solidFill>
                <a:latin typeface="Alice Bold"/>
                <a:ea typeface="Alice Bold"/>
                <a:cs typeface="Alice Bold"/>
                <a:sym typeface="Alice Bold"/>
              </a:rPr>
              <a:t>07</a:t>
            </a:r>
          </a:p>
        </p:txBody>
      </p:sp>
      <p:sp>
        <p:nvSpPr>
          <p:cNvPr name="TextBox 31" id="31"/>
          <p:cNvSpPr txBox="true"/>
          <p:nvPr/>
        </p:nvSpPr>
        <p:spPr>
          <a:xfrm rot="0">
            <a:off x="3311080" y="6684961"/>
            <a:ext cx="3661304" cy="480782"/>
          </a:xfrm>
          <a:prstGeom prst="rect">
            <a:avLst/>
          </a:prstGeom>
        </p:spPr>
        <p:txBody>
          <a:bodyPr anchor="t" rtlCol="false" tIns="0" lIns="0" bIns="0" rIns="0">
            <a:spAutoFit/>
          </a:bodyPr>
          <a:lstStyle/>
          <a:p>
            <a:pPr algn="l">
              <a:lnSpc>
                <a:spcPts val="3826"/>
              </a:lnSpc>
            </a:pPr>
            <a:r>
              <a:rPr lang="en-US" sz="2733">
                <a:solidFill>
                  <a:srgbClr val="FFFFFF"/>
                </a:solidFill>
                <a:latin typeface="Alice"/>
                <a:ea typeface="Alice"/>
                <a:cs typeface="Alice"/>
                <a:sym typeface="Alice"/>
              </a:rPr>
              <a:t>Dataset</a:t>
            </a:r>
          </a:p>
        </p:txBody>
      </p:sp>
      <p:grpSp>
        <p:nvGrpSpPr>
          <p:cNvPr name="Group 32" id="32"/>
          <p:cNvGrpSpPr/>
          <p:nvPr/>
        </p:nvGrpSpPr>
        <p:grpSpPr>
          <a:xfrm rot="0">
            <a:off x="9874897" y="2785289"/>
            <a:ext cx="5129980" cy="962216"/>
            <a:chOff x="0" y="0"/>
            <a:chExt cx="1710020" cy="320744"/>
          </a:xfrm>
        </p:grpSpPr>
        <p:sp>
          <p:nvSpPr>
            <p:cNvPr name="Freeform 33" id="33"/>
            <p:cNvSpPr/>
            <p:nvPr/>
          </p:nvSpPr>
          <p:spPr>
            <a:xfrm flipH="false" flipV="false" rot="0">
              <a:off x="0" y="0"/>
              <a:ext cx="1710020" cy="320744"/>
            </a:xfrm>
            <a:custGeom>
              <a:avLst/>
              <a:gdLst/>
              <a:ahLst/>
              <a:cxnLst/>
              <a:rect r="r" b="b" t="t" l="l"/>
              <a:pathLst>
                <a:path h="320744" w="1710020">
                  <a:moveTo>
                    <a:pt x="76967" y="0"/>
                  </a:moveTo>
                  <a:lnTo>
                    <a:pt x="1633053" y="0"/>
                  </a:lnTo>
                  <a:cubicBezTo>
                    <a:pt x="1675561" y="0"/>
                    <a:pt x="1710020" y="34459"/>
                    <a:pt x="1710020" y="76967"/>
                  </a:cubicBezTo>
                  <a:lnTo>
                    <a:pt x="1710020" y="243777"/>
                  </a:lnTo>
                  <a:cubicBezTo>
                    <a:pt x="1710020" y="264190"/>
                    <a:pt x="1701911" y="283766"/>
                    <a:pt x="1687477" y="298200"/>
                  </a:cubicBezTo>
                  <a:cubicBezTo>
                    <a:pt x="1673043" y="312635"/>
                    <a:pt x="1653466" y="320744"/>
                    <a:pt x="1633053" y="320744"/>
                  </a:cubicBezTo>
                  <a:lnTo>
                    <a:pt x="76967" y="320744"/>
                  </a:lnTo>
                  <a:cubicBezTo>
                    <a:pt x="56554" y="320744"/>
                    <a:pt x="36977" y="312635"/>
                    <a:pt x="22543" y="298200"/>
                  </a:cubicBezTo>
                  <a:cubicBezTo>
                    <a:pt x="8109" y="283766"/>
                    <a:pt x="0" y="264190"/>
                    <a:pt x="0" y="243777"/>
                  </a:cubicBezTo>
                  <a:lnTo>
                    <a:pt x="0" y="76967"/>
                  </a:lnTo>
                  <a:cubicBezTo>
                    <a:pt x="0" y="56554"/>
                    <a:pt x="8109" y="36977"/>
                    <a:pt x="22543" y="22543"/>
                  </a:cubicBezTo>
                  <a:cubicBezTo>
                    <a:pt x="36977" y="8109"/>
                    <a:pt x="56554" y="0"/>
                    <a:pt x="76967" y="0"/>
                  </a:cubicBezTo>
                  <a:close/>
                </a:path>
              </a:pathLst>
            </a:custGeom>
            <a:solidFill>
              <a:srgbClr val="65A4CD"/>
            </a:solidFill>
          </p:spPr>
        </p:sp>
        <p:sp>
          <p:nvSpPr>
            <p:cNvPr name="TextBox 34" id="34"/>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35" id="35"/>
          <p:cNvSpPr txBox="true"/>
          <p:nvPr/>
        </p:nvSpPr>
        <p:spPr>
          <a:xfrm rot="0">
            <a:off x="10226165" y="2933893"/>
            <a:ext cx="698465" cy="608533"/>
          </a:xfrm>
          <a:prstGeom prst="rect">
            <a:avLst/>
          </a:prstGeom>
        </p:spPr>
        <p:txBody>
          <a:bodyPr anchor="t" rtlCol="false" tIns="0" lIns="0" bIns="0" rIns="0">
            <a:spAutoFit/>
          </a:bodyPr>
          <a:lstStyle/>
          <a:p>
            <a:pPr algn="ctr">
              <a:lnSpc>
                <a:spcPts val="4977"/>
              </a:lnSpc>
            </a:pPr>
            <a:r>
              <a:rPr lang="en-US" sz="3555">
                <a:solidFill>
                  <a:srgbClr val="0D0F68"/>
                </a:solidFill>
                <a:latin typeface="Alice Bold"/>
                <a:ea typeface="Alice Bold"/>
                <a:cs typeface="Alice Bold"/>
                <a:sym typeface="Alice Bold"/>
              </a:rPr>
              <a:t>02</a:t>
            </a:r>
          </a:p>
        </p:txBody>
      </p:sp>
      <p:sp>
        <p:nvSpPr>
          <p:cNvPr name="TextBox 36" id="36"/>
          <p:cNvSpPr txBox="true"/>
          <p:nvPr/>
        </p:nvSpPr>
        <p:spPr>
          <a:xfrm rot="0">
            <a:off x="10949606" y="3004879"/>
            <a:ext cx="3704005" cy="476087"/>
          </a:xfrm>
          <a:prstGeom prst="rect">
            <a:avLst/>
          </a:prstGeom>
        </p:spPr>
        <p:txBody>
          <a:bodyPr anchor="t" rtlCol="false" tIns="0" lIns="0" bIns="0" rIns="0">
            <a:spAutoFit/>
          </a:bodyPr>
          <a:lstStyle/>
          <a:p>
            <a:pPr algn="l">
              <a:lnSpc>
                <a:spcPts val="3871"/>
              </a:lnSpc>
            </a:pPr>
            <a:r>
              <a:rPr lang="en-US" sz="2765">
                <a:solidFill>
                  <a:srgbClr val="0D0F68"/>
                </a:solidFill>
                <a:latin typeface="Alice"/>
                <a:ea typeface="Alice"/>
                <a:cs typeface="Alice"/>
                <a:sym typeface="Alice"/>
              </a:rPr>
              <a:t>Abstarct</a:t>
            </a:r>
          </a:p>
        </p:txBody>
      </p:sp>
      <p:grpSp>
        <p:nvGrpSpPr>
          <p:cNvPr name="Group 37" id="37"/>
          <p:cNvGrpSpPr/>
          <p:nvPr/>
        </p:nvGrpSpPr>
        <p:grpSpPr>
          <a:xfrm rot="0">
            <a:off x="9874897" y="5243120"/>
            <a:ext cx="5129980" cy="962216"/>
            <a:chOff x="0" y="0"/>
            <a:chExt cx="1710020" cy="320744"/>
          </a:xfrm>
        </p:grpSpPr>
        <p:sp>
          <p:nvSpPr>
            <p:cNvPr name="Freeform 38" id="38"/>
            <p:cNvSpPr/>
            <p:nvPr/>
          </p:nvSpPr>
          <p:spPr>
            <a:xfrm flipH="false" flipV="false" rot="0">
              <a:off x="0" y="0"/>
              <a:ext cx="1710020" cy="320744"/>
            </a:xfrm>
            <a:custGeom>
              <a:avLst/>
              <a:gdLst/>
              <a:ahLst/>
              <a:cxnLst/>
              <a:rect r="r" b="b" t="t" l="l"/>
              <a:pathLst>
                <a:path h="320744" w="1710020">
                  <a:moveTo>
                    <a:pt x="76967" y="0"/>
                  </a:moveTo>
                  <a:lnTo>
                    <a:pt x="1633053" y="0"/>
                  </a:lnTo>
                  <a:cubicBezTo>
                    <a:pt x="1675561" y="0"/>
                    <a:pt x="1710020" y="34459"/>
                    <a:pt x="1710020" y="76967"/>
                  </a:cubicBezTo>
                  <a:lnTo>
                    <a:pt x="1710020" y="243777"/>
                  </a:lnTo>
                  <a:cubicBezTo>
                    <a:pt x="1710020" y="264190"/>
                    <a:pt x="1701911" y="283766"/>
                    <a:pt x="1687477" y="298200"/>
                  </a:cubicBezTo>
                  <a:cubicBezTo>
                    <a:pt x="1673043" y="312635"/>
                    <a:pt x="1653466" y="320744"/>
                    <a:pt x="1633053" y="320744"/>
                  </a:cubicBezTo>
                  <a:lnTo>
                    <a:pt x="76967" y="320744"/>
                  </a:lnTo>
                  <a:cubicBezTo>
                    <a:pt x="56554" y="320744"/>
                    <a:pt x="36977" y="312635"/>
                    <a:pt x="22543" y="298200"/>
                  </a:cubicBezTo>
                  <a:cubicBezTo>
                    <a:pt x="8109" y="283766"/>
                    <a:pt x="0" y="264190"/>
                    <a:pt x="0" y="243777"/>
                  </a:cubicBezTo>
                  <a:lnTo>
                    <a:pt x="0" y="76967"/>
                  </a:lnTo>
                  <a:cubicBezTo>
                    <a:pt x="0" y="56554"/>
                    <a:pt x="8109" y="36977"/>
                    <a:pt x="22543" y="22543"/>
                  </a:cubicBezTo>
                  <a:cubicBezTo>
                    <a:pt x="36977" y="8109"/>
                    <a:pt x="56554" y="0"/>
                    <a:pt x="76967" y="0"/>
                  </a:cubicBezTo>
                  <a:close/>
                </a:path>
              </a:pathLst>
            </a:custGeom>
            <a:solidFill>
              <a:srgbClr val="65A4CD"/>
            </a:solidFill>
          </p:spPr>
        </p:sp>
        <p:sp>
          <p:nvSpPr>
            <p:cNvPr name="TextBox 39" id="39"/>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40" id="40"/>
          <p:cNvSpPr txBox="true"/>
          <p:nvPr/>
        </p:nvSpPr>
        <p:spPr>
          <a:xfrm rot="0">
            <a:off x="10226165" y="5391724"/>
            <a:ext cx="698465" cy="608533"/>
          </a:xfrm>
          <a:prstGeom prst="rect">
            <a:avLst/>
          </a:prstGeom>
        </p:spPr>
        <p:txBody>
          <a:bodyPr anchor="t" rtlCol="false" tIns="0" lIns="0" bIns="0" rIns="0">
            <a:spAutoFit/>
          </a:bodyPr>
          <a:lstStyle/>
          <a:p>
            <a:pPr algn="ctr">
              <a:lnSpc>
                <a:spcPts val="4977"/>
              </a:lnSpc>
            </a:pPr>
            <a:r>
              <a:rPr lang="en-US" sz="3555">
                <a:solidFill>
                  <a:srgbClr val="0D0F68"/>
                </a:solidFill>
                <a:latin typeface="Alice Bold"/>
                <a:ea typeface="Alice Bold"/>
                <a:cs typeface="Alice Bold"/>
                <a:sym typeface="Alice Bold"/>
              </a:rPr>
              <a:t>06</a:t>
            </a:r>
          </a:p>
        </p:txBody>
      </p:sp>
      <p:sp>
        <p:nvSpPr>
          <p:cNvPr name="TextBox 41" id="41"/>
          <p:cNvSpPr txBox="true"/>
          <p:nvPr/>
        </p:nvSpPr>
        <p:spPr>
          <a:xfrm rot="0">
            <a:off x="10949606" y="5462710"/>
            <a:ext cx="3704005" cy="476087"/>
          </a:xfrm>
          <a:prstGeom prst="rect">
            <a:avLst/>
          </a:prstGeom>
        </p:spPr>
        <p:txBody>
          <a:bodyPr anchor="t" rtlCol="false" tIns="0" lIns="0" bIns="0" rIns="0">
            <a:spAutoFit/>
          </a:bodyPr>
          <a:lstStyle/>
          <a:p>
            <a:pPr algn="l">
              <a:lnSpc>
                <a:spcPts val="3871"/>
              </a:lnSpc>
            </a:pPr>
            <a:r>
              <a:rPr lang="en-US" sz="2765">
                <a:solidFill>
                  <a:srgbClr val="0D0F68"/>
                </a:solidFill>
                <a:latin typeface="Alice"/>
                <a:ea typeface="Alice"/>
                <a:cs typeface="Alice"/>
                <a:sym typeface="Alice"/>
              </a:rPr>
              <a:t>Modules</a:t>
            </a:r>
          </a:p>
        </p:txBody>
      </p:sp>
      <p:grpSp>
        <p:nvGrpSpPr>
          <p:cNvPr name="Group 42" id="42"/>
          <p:cNvGrpSpPr/>
          <p:nvPr/>
        </p:nvGrpSpPr>
        <p:grpSpPr>
          <a:xfrm rot="0">
            <a:off x="9874897" y="6472035"/>
            <a:ext cx="5129980" cy="962216"/>
            <a:chOff x="0" y="0"/>
            <a:chExt cx="1710020" cy="320744"/>
          </a:xfrm>
        </p:grpSpPr>
        <p:sp>
          <p:nvSpPr>
            <p:cNvPr name="Freeform 43" id="43"/>
            <p:cNvSpPr/>
            <p:nvPr/>
          </p:nvSpPr>
          <p:spPr>
            <a:xfrm flipH="false" flipV="false" rot="0">
              <a:off x="0" y="0"/>
              <a:ext cx="1710020" cy="320744"/>
            </a:xfrm>
            <a:custGeom>
              <a:avLst/>
              <a:gdLst/>
              <a:ahLst/>
              <a:cxnLst/>
              <a:rect r="r" b="b" t="t" l="l"/>
              <a:pathLst>
                <a:path h="320744" w="1710020">
                  <a:moveTo>
                    <a:pt x="76967" y="0"/>
                  </a:moveTo>
                  <a:lnTo>
                    <a:pt x="1633053" y="0"/>
                  </a:lnTo>
                  <a:cubicBezTo>
                    <a:pt x="1675561" y="0"/>
                    <a:pt x="1710020" y="34459"/>
                    <a:pt x="1710020" y="76967"/>
                  </a:cubicBezTo>
                  <a:lnTo>
                    <a:pt x="1710020" y="243777"/>
                  </a:lnTo>
                  <a:cubicBezTo>
                    <a:pt x="1710020" y="264190"/>
                    <a:pt x="1701911" y="283766"/>
                    <a:pt x="1687477" y="298200"/>
                  </a:cubicBezTo>
                  <a:cubicBezTo>
                    <a:pt x="1673043" y="312635"/>
                    <a:pt x="1653466" y="320744"/>
                    <a:pt x="1633053" y="320744"/>
                  </a:cubicBezTo>
                  <a:lnTo>
                    <a:pt x="76967" y="320744"/>
                  </a:lnTo>
                  <a:cubicBezTo>
                    <a:pt x="56554" y="320744"/>
                    <a:pt x="36977" y="312635"/>
                    <a:pt x="22543" y="298200"/>
                  </a:cubicBezTo>
                  <a:cubicBezTo>
                    <a:pt x="8109" y="283766"/>
                    <a:pt x="0" y="264190"/>
                    <a:pt x="0" y="243777"/>
                  </a:cubicBezTo>
                  <a:lnTo>
                    <a:pt x="0" y="76967"/>
                  </a:lnTo>
                  <a:cubicBezTo>
                    <a:pt x="0" y="56554"/>
                    <a:pt x="8109" y="36977"/>
                    <a:pt x="22543" y="22543"/>
                  </a:cubicBezTo>
                  <a:cubicBezTo>
                    <a:pt x="36977" y="8109"/>
                    <a:pt x="56554" y="0"/>
                    <a:pt x="76967" y="0"/>
                  </a:cubicBezTo>
                  <a:close/>
                </a:path>
              </a:pathLst>
            </a:custGeom>
            <a:solidFill>
              <a:srgbClr val="65A4CD"/>
            </a:solidFill>
          </p:spPr>
        </p:sp>
        <p:sp>
          <p:nvSpPr>
            <p:cNvPr name="TextBox 44" id="44"/>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45" id="45"/>
          <p:cNvSpPr txBox="true"/>
          <p:nvPr/>
        </p:nvSpPr>
        <p:spPr>
          <a:xfrm rot="0">
            <a:off x="10226165" y="6620640"/>
            <a:ext cx="698465" cy="608533"/>
          </a:xfrm>
          <a:prstGeom prst="rect">
            <a:avLst/>
          </a:prstGeom>
        </p:spPr>
        <p:txBody>
          <a:bodyPr anchor="t" rtlCol="false" tIns="0" lIns="0" bIns="0" rIns="0">
            <a:spAutoFit/>
          </a:bodyPr>
          <a:lstStyle/>
          <a:p>
            <a:pPr algn="ctr">
              <a:lnSpc>
                <a:spcPts val="4977"/>
              </a:lnSpc>
            </a:pPr>
            <a:r>
              <a:rPr lang="en-US" sz="3555">
                <a:solidFill>
                  <a:srgbClr val="0D0F68"/>
                </a:solidFill>
                <a:latin typeface="Alice Bold"/>
                <a:ea typeface="Alice Bold"/>
                <a:cs typeface="Alice Bold"/>
                <a:sym typeface="Alice Bold"/>
              </a:rPr>
              <a:t>08</a:t>
            </a:r>
          </a:p>
        </p:txBody>
      </p:sp>
      <p:sp>
        <p:nvSpPr>
          <p:cNvPr name="TextBox 46" id="46"/>
          <p:cNvSpPr txBox="true"/>
          <p:nvPr/>
        </p:nvSpPr>
        <p:spPr>
          <a:xfrm rot="0">
            <a:off x="10949606" y="6691625"/>
            <a:ext cx="3704005" cy="476087"/>
          </a:xfrm>
          <a:prstGeom prst="rect">
            <a:avLst/>
          </a:prstGeom>
        </p:spPr>
        <p:txBody>
          <a:bodyPr anchor="t" rtlCol="false" tIns="0" lIns="0" bIns="0" rIns="0">
            <a:spAutoFit/>
          </a:bodyPr>
          <a:lstStyle/>
          <a:p>
            <a:pPr algn="l">
              <a:lnSpc>
                <a:spcPts val="3871"/>
              </a:lnSpc>
            </a:pPr>
            <a:r>
              <a:rPr lang="en-US" sz="2765">
                <a:solidFill>
                  <a:srgbClr val="0D0F68"/>
                </a:solidFill>
                <a:latin typeface="Alice"/>
                <a:ea typeface="Alice"/>
                <a:cs typeface="Alice"/>
                <a:sym typeface="Alice"/>
              </a:rPr>
              <a:t>Implementation</a:t>
            </a:r>
          </a:p>
        </p:txBody>
      </p:sp>
      <p:grpSp>
        <p:nvGrpSpPr>
          <p:cNvPr name="Group 47" id="47"/>
          <p:cNvGrpSpPr/>
          <p:nvPr/>
        </p:nvGrpSpPr>
        <p:grpSpPr>
          <a:xfrm rot="0">
            <a:off x="9874897" y="7700951"/>
            <a:ext cx="5129980" cy="962216"/>
            <a:chOff x="0" y="0"/>
            <a:chExt cx="1710020" cy="320744"/>
          </a:xfrm>
        </p:grpSpPr>
        <p:sp>
          <p:nvSpPr>
            <p:cNvPr name="Freeform 48" id="48"/>
            <p:cNvSpPr/>
            <p:nvPr/>
          </p:nvSpPr>
          <p:spPr>
            <a:xfrm flipH="false" flipV="false" rot="0">
              <a:off x="0" y="0"/>
              <a:ext cx="1710020" cy="320744"/>
            </a:xfrm>
            <a:custGeom>
              <a:avLst/>
              <a:gdLst/>
              <a:ahLst/>
              <a:cxnLst/>
              <a:rect r="r" b="b" t="t" l="l"/>
              <a:pathLst>
                <a:path h="320744" w="1710020">
                  <a:moveTo>
                    <a:pt x="76967" y="0"/>
                  </a:moveTo>
                  <a:lnTo>
                    <a:pt x="1633053" y="0"/>
                  </a:lnTo>
                  <a:cubicBezTo>
                    <a:pt x="1675561" y="0"/>
                    <a:pt x="1710020" y="34459"/>
                    <a:pt x="1710020" y="76967"/>
                  </a:cubicBezTo>
                  <a:lnTo>
                    <a:pt x="1710020" y="243777"/>
                  </a:lnTo>
                  <a:cubicBezTo>
                    <a:pt x="1710020" y="264190"/>
                    <a:pt x="1701911" y="283766"/>
                    <a:pt x="1687477" y="298200"/>
                  </a:cubicBezTo>
                  <a:cubicBezTo>
                    <a:pt x="1673043" y="312635"/>
                    <a:pt x="1653466" y="320744"/>
                    <a:pt x="1633053" y="320744"/>
                  </a:cubicBezTo>
                  <a:lnTo>
                    <a:pt x="76967" y="320744"/>
                  </a:lnTo>
                  <a:cubicBezTo>
                    <a:pt x="56554" y="320744"/>
                    <a:pt x="36977" y="312635"/>
                    <a:pt x="22543" y="298200"/>
                  </a:cubicBezTo>
                  <a:cubicBezTo>
                    <a:pt x="8109" y="283766"/>
                    <a:pt x="0" y="264190"/>
                    <a:pt x="0" y="243777"/>
                  </a:cubicBezTo>
                  <a:lnTo>
                    <a:pt x="0" y="76967"/>
                  </a:lnTo>
                  <a:cubicBezTo>
                    <a:pt x="0" y="56554"/>
                    <a:pt x="8109" y="36977"/>
                    <a:pt x="22543" y="22543"/>
                  </a:cubicBezTo>
                  <a:cubicBezTo>
                    <a:pt x="36977" y="8109"/>
                    <a:pt x="56554" y="0"/>
                    <a:pt x="76967" y="0"/>
                  </a:cubicBezTo>
                  <a:close/>
                </a:path>
              </a:pathLst>
            </a:custGeom>
            <a:solidFill>
              <a:srgbClr val="65A4CD"/>
            </a:solidFill>
          </p:spPr>
        </p:sp>
        <p:sp>
          <p:nvSpPr>
            <p:cNvPr name="TextBox 49" id="49"/>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50" id="50"/>
          <p:cNvSpPr txBox="true"/>
          <p:nvPr/>
        </p:nvSpPr>
        <p:spPr>
          <a:xfrm rot="0">
            <a:off x="10226165" y="7849555"/>
            <a:ext cx="698465" cy="608533"/>
          </a:xfrm>
          <a:prstGeom prst="rect">
            <a:avLst/>
          </a:prstGeom>
        </p:spPr>
        <p:txBody>
          <a:bodyPr anchor="t" rtlCol="false" tIns="0" lIns="0" bIns="0" rIns="0">
            <a:spAutoFit/>
          </a:bodyPr>
          <a:lstStyle/>
          <a:p>
            <a:pPr algn="ctr">
              <a:lnSpc>
                <a:spcPts val="4977"/>
              </a:lnSpc>
            </a:pPr>
            <a:r>
              <a:rPr lang="en-US" sz="3555">
                <a:solidFill>
                  <a:srgbClr val="0D0F68"/>
                </a:solidFill>
                <a:latin typeface="Alice Bold"/>
                <a:ea typeface="Alice Bold"/>
                <a:cs typeface="Alice Bold"/>
                <a:sym typeface="Alice Bold"/>
              </a:rPr>
              <a:t>10</a:t>
            </a:r>
          </a:p>
        </p:txBody>
      </p:sp>
      <p:sp>
        <p:nvSpPr>
          <p:cNvPr name="TextBox 51" id="51"/>
          <p:cNvSpPr txBox="true"/>
          <p:nvPr/>
        </p:nvSpPr>
        <p:spPr>
          <a:xfrm rot="0">
            <a:off x="10949606" y="7920541"/>
            <a:ext cx="3704005" cy="476087"/>
          </a:xfrm>
          <a:prstGeom prst="rect">
            <a:avLst/>
          </a:prstGeom>
        </p:spPr>
        <p:txBody>
          <a:bodyPr anchor="t" rtlCol="false" tIns="0" lIns="0" bIns="0" rIns="0">
            <a:spAutoFit/>
          </a:bodyPr>
          <a:lstStyle/>
          <a:p>
            <a:pPr algn="l">
              <a:lnSpc>
                <a:spcPts val="3871"/>
              </a:lnSpc>
            </a:pPr>
            <a:r>
              <a:rPr lang="en-US" sz="2765">
                <a:solidFill>
                  <a:srgbClr val="0D0F68"/>
                </a:solidFill>
                <a:latin typeface="Alice"/>
                <a:ea typeface="Alice"/>
                <a:cs typeface="Alice"/>
                <a:sym typeface="Alice"/>
              </a:rPr>
              <a:t>References</a:t>
            </a:r>
          </a:p>
        </p:txBody>
      </p:sp>
      <p:grpSp>
        <p:nvGrpSpPr>
          <p:cNvPr name="Group 52" id="52"/>
          <p:cNvGrpSpPr/>
          <p:nvPr/>
        </p:nvGrpSpPr>
        <p:grpSpPr>
          <a:xfrm rot="0">
            <a:off x="2239025" y="7700951"/>
            <a:ext cx="5070841" cy="951123"/>
            <a:chOff x="0" y="0"/>
            <a:chExt cx="1710020" cy="320744"/>
          </a:xfrm>
        </p:grpSpPr>
        <p:sp>
          <p:nvSpPr>
            <p:cNvPr name="Freeform 53" id="53"/>
            <p:cNvSpPr/>
            <p:nvPr/>
          </p:nvSpPr>
          <p:spPr>
            <a:xfrm flipH="false" flipV="false" rot="0">
              <a:off x="0" y="0"/>
              <a:ext cx="1710020" cy="320744"/>
            </a:xfrm>
            <a:custGeom>
              <a:avLst/>
              <a:gdLst/>
              <a:ahLst/>
              <a:cxnLst/>
              <a:rect r="r" b="b" t="t" l="l"/>
              <a:pathLst>
                <a:path h="320744" w="1710020">
                  <a:moveTo>
                    <a:pt x="77864" y="0"/>
                  </a:moveTo>
                  <a:lnTo>
                    <a:pt x="1632156" y="0"/>
                  </a:lnTo>
                  <a:cubicBezTo>
                    <a:pt x="1675159" y="0"/>
                    <a:pt x="1710020" y="34861"/>
                    <a:pt x="1710020" y="77864"/>
                  </a:cubicBezTo>
                  <a:lnTo>
                    <a:pt x="1710020" y="242879"/>
                  </a:lnTo>
                  <a:cubicBezTo>
                    <a:pt x="1710020" y="263530"/>
                    <a:pt x="1701816" y="283335"/>
                    <a:pt x="1687214" y="297938"/>
                  </a:cubicBezTo>
                  <a:cubicBezTo>
                    <a:pt x="1672612" y="312540"/>
                    <a:pt x="1652806" y="320744"/>
                    <a:pt x="1632156" y="320744"/>
                  </a:cubicBezTo>
                  <a:lnTo>
                    <a:pt x="77864" y="320744"/>
                  </a:lnTo>
                  <a:cubicBezTo>
                    <a:pt x="57213" y="320744"/>
                    <a:pt x="37408" y="312540"/>
                    <a:pt x="22806" y="297938"/>
                  </a:cubicBezTo>
                  <a:cubicBezTo>
                    <a:pt x="8204" y="283335"/>
                    <a:pt x="0" y="263530"/>
                    <a:pt x="0" y="242879"/>
                  </a:cubicBezTo>
                  <a:lnTo>
                    <a:pt x="0" y="77864"/>
                  </a:lnTo>
                  <a:cubicBezTo>
                    <a:pt x="0" y="57213"/>
                    <a:pt x="8204" y="37408"/>
                    <a:pt x="22806" y="22806"/>
                  </a:cubicBezTo>
                  <a:cubicBezTo>
                    <a:pt x="37408" y="8204"/>
                    <a:pt x="57213" y="0"/>
                    <a:pt x="77864" y="0"/>
                  </a:cubicBezTo>
                  <a:close/>
                </a:path>
              </a:pathLst>
            </a:custGeom>
            <a:solidFill>
              <a:srgbClr val="0D0F68"/>
            </a:solidFill>
          </p:spPr>
        </p:sp>
        <p:sp>
          <p:nvSpPr>
            <p:cNvPr name="TextBox 54" id="54"/>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55" id="55"/>
          <p:cNvSpPr txBox="true"/>
          <p:nvPr/>
        </p:nvSpPr>
        <p:spPr>
          <a:xfrm rot="0">
            <a:off x="2566223" y="7832507"/>
            <a:ext cx="690413" cy="611812"/>
          </a:xfrm>
          <a:prstGeom prst="rect">
            <a:avLst/>
          </a:prstGeom>
        </p:spPr>
        <p:txBody>
          <a:bodyPr anchor="t" rtlCol="false" tIns="0" lIns="0" bIns="0" rIns="0">
            <a:spAutoFit/>
          </a:bodyPr>
          <a:lstStyle/>
          <a:p>
            <a:pPr algn="ctr">
              <a:lnSpc>
                <a:spcPts val="4920"/>
              </a:lnSpc>
            </a:pPr>
            <a:r>
              <a:rPr lang="en-US" sz="3514">
                <a:solidFill>
                  <a:srgbClr val="FFFFFF"/>
                </a:solidFill>
                <a:latin typeface="Alice Bold"/>
                <a:ea typeface="Alice Bold"/>
                <a:cs typeface="Alice Bold"/>
                <a:sym typeface="Alice Bold"/>
              </a:rPr>
              <a:t>09</a:t>
            </a:r>
          </a:p>
        </p:txBody>
      </p:sp>
      <p:sp>
        <p:nvSpPr>
          <p:cNvPr name="TextBox 56" id="56"/>
          <p:cNvSpPr txBox="true"/>
          <p:nvPr/>
        </p:nvSpPr>
        <p:spPr>
          <a:xfrm rot="0">
            <a:off x="3311080" y="7902784"/>
            <a:ext cx="3661304" cy="480782"/>
          </a:xfrm>
          <a:prstGeom prst="rect">
            <a:avLst/>
          </a:prstGeom>
        </p:spPr>
        <p:txBody>
          <a:bodyPr anchor="t" rtlCol="false" tIns="0" lIns="0" bIns="0" rIns="0">
            <a:spAutoFit/>
          </a:bodyPr>
          <a:lstStyle/>
          <a:p>
            <a:pPr algn="l">
              <a:lnSpc>
                <a:spcPts val="3826"/>
              </a:lnSpc>
            </a:pPr>
            <a:r>
              <a:rPr lang="en-US" sz="2733">
                <a:solidFill>
                  <a:srgbClr val="FFFFFF"/>
                </a:solidFill>
                <a:latin typeface="Alice"/>
                <a:ea typeface="Alice"/>
                <a:cs typeface="Alice"/>
                <a:sym typeface="Alice"/>
              </a:rPr>
              <a:t>Conclusion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2274017" y="600075"/>
            <a:ext cx="564678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Problem Statement</a:t>
            </a:r>
          </a:p>
        </p:txBody>
      </p:sp>
      <p:sp>
        <p:nvSpPr>
          <p:cNvPr name="TextBox 10" id="10"/>
          <p:cNvSpPr txBox="true"/>
          <p:nvPr/>
        </p:nvSpPr>
        <p:spPr>
          <a:xfrm rot="0">
            <a:off x="1527464" y="3019425"/>
            <a:ext cx="16230600" cy="2124075"/>
          </a:xfrm>
          <a:prstGeom prst="rect">
            <a:avLst/>
          </a:prstGeom>
        </p:spPr>
        <p:txBody>
          <a:bodyPr anchor="t" rtlCol="false" tIns="0" lIns="0" bIns="0" rIns="0">
            <a:spAutoFit/>
          </a:bodyPr>
          <a:lstStyle/>
          <a:p>
            <a:pPr algn="ctr">
              <a:lnSpc>
                <a:spcPts val="4200"/>
              </a:lnSpc>
            </a:pPr>
            <a:r>
              <a:rPr lang="en-US" sz="3000">
                <a:solidFill>
                  <a:srgbClr val="0D0F68"/>
                </a:solidFill>
                <a:latin typeface="Alice"/>
                <a:ea typeface="Alice"/>
                <a:cs typeface="Alice"/>
                <a:sym typeface="Alice"/>
              </a:rPr>
              <a:t>The problem statement is to address inefficiencies and delays in traditional parcel delivery services, where customers face extended waiting times and lack of transparency in route selection. There is a need for a solution that provides quick, optimized routes for parcel delivery, ensuring timely and cost-effective service.</a:t>
            </a:r>
          </a:p>
        </p:txBody>
      </p:sp>
      <p:sp>
        <p:nvSpPr>
          <p:cNvPr name="TextBox 11" id="11"/>
          <p:cNvSpPr txBox="true"/>
          <p:nvPr/>
        </p:nvSpPr>
        <p:spPr>
          <a:xfrm rot="0">
            <a:off x="1527464" y="5343525"/>
            <a:ext cx="16230600" cy="688975"/>
          </a:xfrm>
          <a:prstGeom prst="rect">
            <a:avLst/>
          </a:prstGeom>
        </p:spPr>
        <p:txBody>
          <a:bodyPr anchor="t" rtlCol="false" tIns="0" lIns="0" bIns="0" rIns="0">
            <a:spAutoFit/>
          </a:bodyPr>
          <a:lstStyle/>
          <a:p>
            <a:pPr algn="ctr">
              <a:lnSpc>
                <a:spcPts val="5599"/>
              </a:lnSpc>
            </a:pPr>
            <a:r>
              <a:rPr lang="en-US" sz="3999">
                <a:solidFill>
                  <a:srgbClr val="0D0F68"/>
                </a:solidFill>
                <a:latin typeface="Yeseva One"/>
                <a:ea typeface="Yeseva One"/>
                <a:cs typeface="Yeseva One"/>
                <a:sym typeface="Yeseva One"/>
              </a:rPr>
              <a:t>Introduction</a:t>
            </a:r>
          </a:p>
        </p:txBody>
      </p:sp>
      <p:sp>
        <p:nvSpPr>
          <p:cNvPr name="TextBox 12" id="12"/>
          <p:cNvSpPr txBox="true"/>
          <p:nvPr/>
        </p:nvSpPr>
        <p:spPr>
          <a:xfrm rot="0">
            <a:off x="1527464" y="6251575"/>
            <a:ext cx="16230600" cy="2124075"/>
          </a:xfrm>
          <a:prstGeom prst="rect">
            <a:avLst/>
          </a:prstGeom>
        </p:spPr>
        <p:txBody>
          <a:bodyPr anchor="t" rtlCol="false" tIns="0" lIns="0" bIns="0" rIns="0">
            <a:spAutoFit/>
          </a:bodyPr>
          <a:lstStyle/>
          <a:p>
            <a:pPr algn="ctr">
              <a:lnSpc>
                <a:spcPts val="4200"/>
              </a:lnSpc>
            </a:pPr>
            <a:r>
              <a:rPr lang="en-US" sz="3000">
                <a:solidFill>
                  <a:srgbClr val="0D0F68"/>
                </a:solidFill>
                <a:latin typeface="Alice"/>
                <a:ea typeface="Alice"/>
                <a:cs typeface="Alice"/>
                <a:sym typeface="Alice"/>
              </a:rPr>
              <a:t>The "Quick Courier Service" is a web-based application designed to optimize courier deliveries by calculating the fastest and most efficient routes in real-time. It helps customers and delivery services minimize delays and improve overall delivery speed. The project focuses on enhancing efficiency and reliability in the courier industry.</a:t>
            </a:r>
          </a:p>
        </p:txBody>
      </p:sp>
      <p:sp>
        <p:nvSpPr>
          <p:cNvPr name="TextBox 13" id="13"/>
          <p:cNvSpPr txBox="true"/>
          <p:nvPr/>
        </p:nvSpPr>
        <p:spPr>
          <a:xfrm rot="0">
            <a:off x="1527464" y="2111375"/>
            <a:ext cx="16230600" cy="688975"/>
          </a:xfrm>
          <a:prstGeom prst="rect">
            <a:avLst/>
          </a:prstGeom>
        </p:spPr>
        <p:txBody>
          <a:bodyPr anchor="t" rtlCol="false" tIns="0" lIns="0" bIns="0" rIns="0">
            <a:spAutoFit/>
          </a:bodyPr>
          <a:lstStyle/>
          <a:p>
            <a:pPr algn="ctr">
              <a:lnSpc>
                <a:spcPts val="5599"/>
              </a:lnSpc>
            </a:pPr>
            <a:r>
              <a:rPr lang="en-US" sz="3999">
                <a:solidFill>
                  <a:srgbClr val="0D0F68"/>
                </a:solidFill>
                <a:latin typeface="Yeseva One"/>
                <a:ea typeface="Yeseva One"/>
                <a:cs typeface="Yeseva One"/>
                <a:sym typeface="Yeseva One"/>
              </a:rPr>
              <a:t>Problem Statement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2274017" y="600075"/>
            <a:ext cx="564678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Abstract</a:t>
            </a:r>
          </a:p>
        </p:txBody>
      </p:sp>
      <p:sp>
        <p:nvSpPr>
          <p:cNvPr name="TextBox 10" id="10"/>
          <p:cNvSpPr txBox="true"/>
          <p:nvPr/>
        </p:nvSpPr>
        <p:spPr>
          <a:xfrm rot="0">
            <a:off x="1028700" y="2176462"/>
            <a:ext cx="16230600" cy="688975"/>
          </a:xfrm>
          <a:prstGeom prst="rect">
            <a:avLst/>
          </a:prstGeom>
        </p:spPr>
        <p:txBody>
          <a:bodyPr anchor="t" rtlCol="false" tIns="0" lIns="0" bIns="0" rIns="0">
            <a:spAutoFit/>
          </a:bodyPr>
          <a:lstStyle/>
          <a:p>
            <a:pPr algn="ctr">
              <a:lnSpc>
                <a:spcPts val="5599"/>
              </a:lnSpc>
            </a:pPr>
            <a:r>
              <a:rPr lang="en-US" sz="3999">
                <a:solidFill>
                  <a:srgbClr val="0D0F68"/>
                </a:solidFill>
                <a:latin typeface="Yeseva One"/>
                <a:ea typeface="Yeseva One"/>
                <a:cs typeface="Yeseva One"/>
                <a:sym typeface="Yeseva One"/>
              </a:rPr>
              <a:t>Background</a:t>
            </a:r>
          </a:p>
        </p:txBody>
      </p:sp>
      <p:sp>
        <p:nvSpPr>
          <p:cNvPr name="TextBox 11" id="11"/>
          <p:cNvSpPr txBox="true"/>
          <p:nvPr/>
        </p:nvSpPr>
        <p:spPr>
          <a:xfrm rot="0">
            <a:off x="1028700" y="3024187"/>
            <a:ext cx="16230600" cy="1057275"/>
          </a:xfrm>
          <a:prstGeom prst="rect">
            <a:avLst/>
          </a:prstGeom>
        </p:spPr>
        <p:txBody>
          <a:bodyPr anchor="t" rtlCol="false" tIns="0" lIns="0" bIns="0" rIns="0">
            <a:spAutoFit/>
          </a:bodyPr>
          <a:lstStyle/>
          <a:p>
            <a:pPr algn="ctr">
              <a:lnSpc>
                <a:spcPts val="4200"/>
              </a:lnSpc>
            </a:pPr>
            <a:r>
              <a:rPr lang="en-US" sz="3000">
                <a:solidFill>
                  <a:srgbClr val="0D0F68"/>
                </a:solidFill>
                <a:latin typeface="Alice"/>
                <a:ea typeface="Alice"/>
                <a:cs typeface="Alice"/>
                <a:sym typeface="Alice"/>
              </a:rPr>
              <a:t>Finding the quickest and shortest delivery routes is key for efficient courier services.</a:t>
            </a:r>
          </a:p>
          <a:p>
            <a:pPr algn="ctr">
              <a:lnSpc>
                <a:spcPts val="4200"/>
              </a:lnSpc>
            </a:pPr>
            <a:r>
              <a:rPr lang="en-US" sz="3000">
                <a:solidFill>
                  <a:srgbClr val="0D0F68"/>
                </a:solidFill>
                <a:latin typeface="Alice"/>
                <a:ea typeface="Alice"/>
                <a:cs typeface="Alice"/>
                <a:sym typeface="Alice"/>
              </a:rPr>
              <a:t>Many current systems use outdated methods, leading to inefficiencies.</a:t>
            </a:r>
          </a:p>
        </p:txBody>
      </p:sp>
      <p:sp>
        <p:nvSpPr>
          <p:cNvPr name="TextBox 12" id="12"/>
          <p:cNvSpPr txBox="true"/>
          <p:nvPr/>
        </p:nvSpPr>
        <p:spPr>
          <a:xfrm rot="0">
            <a:off x="1028700" y="4437062"/>
            <a:ext cx="16230600" cy="688975"/>
          </a:xfrm>
          <a:prstGeom prst="rect">
            <a:avLst/>
          </a:prstGeom>
        </p:spPr>
        <p:txBody>
          <a:bodyPr anchor="t" rtlCol="false" tIns="0" lIns="0" bIns="0" rIns="0">
            <a:spAutoFit/>
          </a:bodyPr>
          <a:lstStyle/>
          <a:p>
            <a:pPr algn="ctr">
              <a:lnSpc>
                <a:spcPts val="5599"/>
              </a:lnSpc>
            </a:pPr>
            <a:r>
              <a:rPr lang="en-US" sz="3999">
                <a:solidFill>
                  <a:srgbClr val="0D0F68"/>
                </a:solidFill>
                <a:latin typeface="Yeseva One"/>
                <a:ea typeface="Yeseva One"/>
                <a:cs typeface="Yeseva One"/>
                <a:sym typeface="Yeseva One"/>
              </a:rPr>
              <a:t>Algorithm</a:t>
            </a:r>
          </a:p>
        </p:txBody>
      </p:sp>
      <p:sp>
        <p:nvSpPr>
          <p:cNvPr name="TextBox 13" id="13"/>
          <p:cNvSpPr txBox="true"/>
          <p:nvPr/>
        </p:nvSpPr>
        <p:spPr>
          <a:xfrm rot="0">
            <a:off x="1028700" y="5284787"/>
            <a:ext cx="16230600" cy="523875"/>
          </a:xfrm>
          <a:prstGeom prst="rect">
            <a:avLst/>
          </a:prstGeom>
        </p:spPr>
        <p:txBody>
          <a:bodyPr anchor="t" rtlCol="false" tIns="0" lIns="0" bIns="0" rIns="0">
            <a:spAutoFit/>
          </a:bodyPr>
          <a:lstStyle/>
          <a:p>
            <a:pPr algn="ctr">
              <a:lnSpc>
                <a:spcPts val="4200"/>
              </a:lnSpc>
            </a:pPr>
            <a:r>
              <a:rPr lang="en-US" sz="3000">
                <a:solidFill>
                  <a:srgbClr val="0D0F68"/>
                </a:solidFill>
                <a:latin typeface="Alice"/>
                <a:ea typeface="Alice"/>
                <a:cs typeface="Alice"/>
                <a:sym typeface="Alice"/>
              </a:rPr>
              <a:t>Dijkstra’s Algorithm</a:t>
            </a:r>
          </a:p>
        </p:txBody>
      </p:sp>
      <p:sp>
        <p:nvSpPr>
          <p:cNvPr name="TextBox 14" id="14"/>
          <p:cNvSpPr txBox="true"/>
          <p:nvPr/>
        </p:nvSpPr>
        <p:spPr>
          <a:xfrm rot="0">
            <a:off x="1028700" y="6297613"/>
            <a:ext cx="16230600" cy="688975"/>
          </a:xfrm>
          <a:prstGeom prst="rect">
            <a:avLst/>
          </a:prstGeom>
        </p:spPr>
        <p:txBody>
          <a:bodyPr anchor="t" rtlCol="false" tIns="0" lIns="0" bIns="0" rIns="0">
            <a:spAutoFit/>
          </a:bodyPr>
          <a:lstStyle/>
          <a:p>
            <a:pPr algn="ctr">
              <a:lnSpc>
                <a:spcPts val="5599"/>
              </a:lnSpc>
            </a:pPr>
            <a:r>
              <a:rPr lang="en-US" sz="3999">
                <a:solidFill>
                  <a:srgbClr val="0D0F68"/>
                </a:solidFill>
                <a:latin typeface="Yeseva One"/>
                <a:ea typeface="Yeseva One"/>
                <a:cs typeface="Yeseva One"/>
                <a:sym typeface="Yeseva One"/>
              </a:rPr>
              <a:t>Expected Outcome</a:t>
            </a:r>
          </a:p>
        </p:txBody>
      </p:sp>
      <p:sp>
        <p:nvSpPr>
          <p:cNvPr name="TextBox 15" id="15"/>
          <p:cNvSpPr txBox="true"/>
          <p:nvPr/>
        </p:nvSpPr>
        <p:spPr>
          <a:xfrm rot="0">
            <a:off x="1028700" y="7145338"/>
            <a:ext cx="16230600" cy="1057275"/>
          </a:xfrm>
          <a:prstGeom prst="rect">
            <a:avLst/>
          </a:prstGeom>
        </p:spPr>
        <p:txBody>
          <a:bodyPr anchor="t" rtlCol="false" tIns="0" lIns="0" bIns="0" rIns="0">
            <a:spAutoFit/>
          </a:bodyPr>
          <a:lstStyle/>
          <a:p>
            <a:pPr algn="ctr">
              <a:lnSpc>
                <a:spcPts val="4200"/>
              </a:lnSpc>
            </a:pPr>
            <a:r>
              <a:rPr lang="en-US" sz="3000">
                <a:solidFill>
                  <a:srgbClr val="0D0F68"/>
                </a:solidFill>
                <a:latin typeface="Alice"/>
                <a:ea typeface="Alice"/>
                <a:cs typeface="Alice"/>
                <a:sym typeface="Alice"/>
              </a:rPr>
              <a:t>The project will help deliver packages faster, save time and fuel, and improve customer satisfaction.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1760772" y="600075"/>
            <a:ext cx="6492683"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Objectives</a:t>
            </a:r>
          </a:p>
        </p:txBody>
      </p:sp>
      <p:sp>
        <p:nvSpPr>
          <p:cNvPr name="TextBox 10" id="10"/>
          <p:cNvSpPr txBox="true"/>
          <p:nvPr/>
        </p:nvSpPr>
        <p:spPr>
          <a:xfrm rot="0">
            <a:off x="1028700" y="1938446"/>
            <a:ext cx="16230600" cy="6791325"/>
          </a:xfrm>
          <a:prstGeom prst="rect">
            <a:avLst/>
          </a:prstGeom>
        </p:spPr>
        <p:txBody>
          <a:bodyPr anchor="t" rtlCol="false" tIns="0" lIns="0" bIns="0" rIns="0">
            <a:spAutoFit/>
          </a:bodyPr>
          <a:lstStyle/>
          <a:p>
            <a:pPr algn="just" marL="647700" indent="-323850" lvl="1">
              <a:lnSpc>
                <a:spcPts val="6000"/>
              </a:lnSpc>
              <a:buFont typeface="Arial"/>
              <a:buChar char="•"/>
            </a:pPr>
            <a:r>
              <a:rPr lang="en-US" sz="3000">
                <a:solidFill>
                  <a:srgbClr val="0D0F68"/>
                </a:solidFill>
                <a:latin typeface="Alice"/>
                <a:ea typeface="Alice"/>
                <a:cs typeface="Alice"/>
                <a:sym typeface="Alice"/>
              </a:rPr>
              <a:t>Enhance delivery efficiency by identifying the shortest and fastest route for couriers between cities.</a:t>
            </a:r>
          </a:p>
          <a:p>
            <a:pPr algn="just" marL="647700" indent="-323850" lvl="1">
              <a:lnSpc>
                <a:spcPts val="6000"/>
              </a:lnSpc>
              <a:buFont typeface="Arial"/>
              <a:buChar char="•"/>
            </a:pPr>
            <a:r>
              <a:rPr lang="en-US" sz="3000">
                <a:solidFill>
                  <a:srgbClr val="0D0F68"/>
                </a:solidFill>
                <a:latin typeface="Alice"/>
                <a:ea typeface="Alice"/>
                <a:cs typeface="Alice"/>
                <a:sym typeface="Alice"/>
              </a:rPr>
              <a:t>Provide dynamic cost estimates based on parcel weight, and vehicle type for customer convenience.</a:t>
            </a:r>
          </a:p>
          <a:p>
            <a:pPr algn="just" marL="647700" indent="-323850" lvl="1">
              <a:lnSpc>
                <a:spcPts val="6000"/>
              </a:lnSpc>
              <a:buFont typeface="Arial"/>
              <a:buChar char="•"/>
            </a:pPr>
            <a:r>
              <a:rPr lang="en-US" sz="3000">
                <a:solidFill>
                  <a:srgbClr val="0D0F68"/>
                </a:solidFill>
                <a:latin typeface="Alice"/>
                <a:ea typeface="Alice"/>
                <a:cs typeface="Alice"/>
                <a:sym typeface="Alice"/>
              </a:rPr>
              <a:t>Enable real-time route selection through an interactive map interface showing optimal routes.</a:t>
            </a:r>
          </a:p>
          <a:p>
            <a:pPr algn="just" marL="647700" indent="-323850" lvl="1">
              <a:lnSpc>
                <a:spcPts val="6000"/>
              </a:lnSpc>
              <a:buFont typeface="Arial"/>
              <a:buChar char="•"/>
            </a:pPr>
            <a:r>
              <a:rPr lang="en-US" sz="3000">
                <a:solidFill>
                  <a:srgbClr val="0D0F68"/>
                </a:solidFill>
                <a:latin typeface="Alice"/>
                <a:ea typeface="Alice"/>
                <a:cs typeface="Alice"/>
                <a:sym typeface="Alice"/>
              </a:rPr>
              <a:t>Streamline operations with an admin-only login for secure, restricted access to sensitive functionalities.</a:t>
            </a:r>
          </a:p>
          <a:p>
            <a:pPr algn="just" marL="647700" indent="-323850" lvl="1">
              <a:lnSpc>
                <a:spcPts val="6000"/>
              </a:lnSpc>
              <a:buFont typeface="Arial"/>
              <a:buChar char="•"/>
            </a:pPr>
            <a:r>
              <a:rPr lang="en-US" sz="3000">
                <a:solidFill>
                  <a:srgbClr val="0D0F68"/>
                </a:solidFill>
                <a:latin typeface="Alice"/>
                <a:ea typeface="Alice"/>
                <a:cs typeface="Alice"/>
                <a:sym typeface="Alice"/>
              </a:rPr>
              <a:t>Reduce delivery times compared to the standard 3-day delivery period in India.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849265"/>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9" id="9"/>
          <p:cNvGraphicFramePr>
            <a:graphicFrameLocks noGrp="true"/>
          </p:cNvGraphicFramePr>
          <p:nvPr/>
        </p:nvGraphicFramePr>
        <p:xfrm>
          <a:off x="1800329" y="1745272"/>
          <a:ext cx="15458971" cy="7029450"/>
        </p:xfrm>
        <a:graphic>
          <a:graphicData uri="http://schemas.openxmlformats.org/drawingml/2006/table">
            <a:tbl>
              <a:tblPr/>
              <a:tblGrid>
                <a:gridCol w="1093083"/>
                <a:gridCol w="5090506"/>
                <a:gridCol w="3091794"/>
                <a:gridCol w="3091794"/>
                <a:gridCol w="3091794"/>
              </a:tblGrid>
              <a:tr h="651230">
                <a:tc>
                  <a:txBody>
                    <a:bodyPr anchor="t" rtlCol="false"/>
                    <a:lstStyle/>
                    <a:p>
                      <a:pPr algn="ctr">
                        <a:lnSpc>
                          <a:spcPts val="1679"/>
                        </a:lnSpc>
                        <a:defRPr/>
                      </a:pPr>
                      <a:r>
                        <a:rPr lang="en-US" sz="1200">
                          <a:solidFill>
                            <a:srgbClr val="000000"/>
                          </a:solidFill>
                          <a:latin typeface="Alice Bold"/>
                          <a:ea typeface="Alice Bold"/>
                          <a:cs typeface="Alice Bold"/>
                          <a:sym typeface="Alice Bold"/>
                        </a:rPr>
                        <a:t>S. No.</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solidFill>
                      <a:srgbClr val="96C2E0"/>
                    </a:solidFill>
                  </a:tcPr>
                </a:tc>
                <a:tc>
                  <a:txBody>
                    <a:bodyPr anchor="t" rtlCol="false"/>
                    <a:lstStyle/>
                    <a:p>
                      <a:pPr algn="ctr">
                        <a:lnSpc>
                          <a:spcPts val="1679"/>
                        </a:lnSpc>
                        <a:defRPr/>
                      </a:pPr>
                      <a:r>
                        <a:rPr lang="en-US" sz="1200">
                          <a:solidFill>
                            <a:srgbClr val="000000"/>
                          </a:solidFill>
                          <a:latin typeface="Alice Bold"/>
                          <a:ea typeface="Alice Bold"/>
                          <a:cs typeface="Alice Bold"/>
                          <a:sym typeface="Alice Bold"/>
                        </a:rPr>
                        <a:t>Title</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solidFill>
                      <a:srgbClr val="96C2E0"/>
                    </a:solidFill>
                  </a:tcPr>
                </a:tc>
                <a:tc>
                  <a:txBody>
                    <a:bodyPr anchor="t" rtlCol="false"/>
                    <a:lstStyle/>
                    <a:p>
                      <a:pPr algn="ctr">
                        <a:lnSpc>
                          <a:spcPts val="1679"/>
                        </a:lnSpc>
                        <a:defRPr/>
                      </a:pPr>
                      <a:r>
                        <a:rPr lang="en-US" sz="1200">
                          <a:solidFill>
                            <a:srgbClr val="000000"/>
                          </a:solidFill>
                          <a:latin typeface="Alice Bold"/>
                          <a:ea typeface="Alice Bold"/>
                          <a:cs typeface="Alice Bold"/>
                          <a:sym typeface="Alice Bold"/>
                        </a:rPr>
                        <a:t>Authors</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solidFill>
                      <a:srgbClr val="96C2E0"/>
                    </a:solidFill>
                  </a:tcPr>
                </a:tc>
                <a:tc>
                  <a:txBody>
                    <a:bodyPr anchor="t" rtlCol="false"/>
                    <a:lstStyle/>
                    <a:p>
                      <a:pPr algn="ctr">
                        <a:lnSpc>
                          <a:spcPts val="1679"/>
                        </a:lnSpc>
                        <a:defRPr/>
                      </a:pPr>
                      <a:r>
                        <a:rPr lang="en-US" sz="1200">
                          <a:solidFill>
                            <a:srgbClr val="000000"/>
                          </a:solidFill>
                          <a:latin typeface="Alice Bold"/>
                          <a:ea typeface="Alice Bold"/>
                          <a:cs typeface="Alice Bold"/>
                          <a:sym typeface="Alice Bold"/>
                        </a:rPr>
                        <a:t>Methodology</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solidFill>
                      <a:srgbClr val="96C2E0"/>
                    </a:solidFill>
                  </a:tcPr>
                </a:tc>
                <a:tc>
                  <a:txBody>
                    <a:bodyPr anchor="t" rtlCol="false"/>
                    <a:lstStyle/>
                    <a:p>
                      <a:pPr algn="ctr">
                        <a:lnSpc>
                          <a:spcPts val="1679"/>
                        </a:lnSpc>
                        <a:defRPr/>
                      </a:pPr>
                      <a:r>
                        <a:rPr lang="en-US" sz="1200">
                          <a:solidFill>
                            <a:srgbClr val="000000"/>
                          </a:solidFill>
                          <a:latin typeface="Alice Bold"/>
                          <a:ea typeface="Alice Bold"/>
                          <a:cs typeface="Alice Bold"/>
                          <a:sym typeface="Alice Bold"/>
                        </a:rPr>
                        <a:t>Research Gap</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solidFill>
                      <a:srgbClr val="96C2E0"/>
                    </a:solidFill>
                  </a:tcPr>
                </a:tc>
              </a:tr>
              <a:tr h="2126073">
                <a:tc>
                  <a:txBody>
                    <a:bodyPr anchor="t" rtlCol="false"/>
                    <a:lstStyle/>
                    <a:p>
                      <a:pPr algn="ctr">
                        <a:lnSpc>
                          <a:spcPts val="1679"/>
                        </a:lnSpc>
                        <a:defRPr/>
                      </a:pPr>
                      <a:r>
                        <a:rPr lang="en-US" sz="1200">
                          <a:solidFill>
                            <a:srgbClr val="000000"/>
                          </a:solidFill>
                          <a:latin typeface="Alice"/>
                          <a:ea typeface="Alice"/>
                          <a:cs typeface="Alice"/>
                          <a:sym typeface="Alice"/>
                        </a:rPr>
                        <a:t>1</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439"/>
                        </a:lnSpc>
                        <a:defRPr/>
                      </a:pPr>
                      <a:r>
                        <a:rPr lang="en-US" sz="1200">
                          <a:solidFill>
                            <a:srgbClr val="000000"/>
                          </a:solidFill>
                          <a:latin typeface="Alice"/>
                          <a:ea typeface="Alice"/>
                          <a:cs typeface="Alice"/>
                          <a:sym typeface="Alice"/>
                        </a:rPr>
                        <a:t>GIS-Based optimum path analysis for tourist places in Haridwar City(September 2024)</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Pankaj P. Tasgaonkar</a:t>
                      </a:r>
                      <a:r>
                        <a:rPr lang="en-US" sz="1200">
                          <a:solidFill>
                            <a:srgbClr val="222222"/>
                          </a:solidFill>
                          <a:latin typeface="Alice"/>
                          <a:ea typeface="Alice"/>
                          <a:cs typeface="Alice"/>
                          <a:sym typeface="Alice"/>
                        </a:rPr>
                        <a:t>, </a:t>
                      </a:r>
                      <a:r>
                        <a:rPr lang="en-US" sz="1200">
                          <a:solidFill>
                            <a:srgbClr val="000000"/>
                          </a:solidFill>
                          <a:latin typeface="Alice"/>
                          <a:ea typeface="Alice"/>
                          <a:cs typeface="Alice"/>
                          <a:sym typeface="Alice"/>
                        </a:rPr>
                        <a:t>Rahul Dev Garg</a:t>
                      </a:r>
                      <a:r>
                        <a:rPr lang="en-US" sz="1200">
                          <a:solidFill>
                            <a:srgbClr val="222222"/>
                          </a:solidFill>
                          <a:latin typeface="Alice"/>
                          <a:ea typeface="Alice"/>
                          <a:cs typeface="Alice"/>
                          <a:sym typeface="Alice"/>
                        </a:rPr>
                        <a:t> &amp; </a:t>
                      </a:r>
                      <a:r>
                        <a:rPr lang="en-US" sz="1200">
                          <a:solidFill>
                            <a:srgbClr val="000000"/>
                          </a:solidFill>
                          <a:latin typeface="Alice"/>
                          <a:ea typeface="Alice"/>
                          <a:cs typeface="Alice"/>
                          <a:sym typeface="Alice"/>
                        </a:rPr>
                        <a:t>Pradeep Kumar Garg</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The study uses a shortest path algorithm within a GIS framework to optimize route planning in Haridwar, considering time and distance as cost attributes. The analysis provides tourists with the most efficient routes to visit multiple locations in a single day.</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Existing tourist route planning systems lack optimization for time and distance. This research addresses the gap by applying a GIS-based shortest path algorithm to enhance route efficiency in the holy city of Haridwar.</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r>
              <a:tr h="2336765">
                <a:tc>
                  <a:txBody>
                    <a:bodyPr anchor="t" rtlCol="false"/>
                    <a:lstStyle/>
                    <a:p>
                      <a:pPr algn="ctr">
                        <a:lnSpc>
                          <a:spcPts val="1679"/>
                        </a:lnSpc>
                        <a:defRPr/>
                      </a:pPr>
                      <a:r>
                        <a:rPr lang="en-US" sz="1200">
                          <a:solidFill>
                            <a:srgbClr val="000000"/>
                          </a:solidFill>
                          <a:latin typeface="Alice"/>
                          <a:ea typeface="Alice"/>
                          <a:cs typeface="Alice"/>
                          <a:sym typeface="Alice"/>
                        </a:rPr>
                        <a:t>2</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Ship Path Planning Based on Sparse A* Algorithm ( April 2024)</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Yongjian Zhai, </a:t>
                      </a:r>
                      <a:endParaRPr lang="en-US" sz="1100"/>
                    </a:p>
                    <a:p>
                      <a:pPr algn="l">
                        <a:lnSpc>
                          <a:spcPts val="1679"/>
                        </a:lnSpc>
                      </a:pPr>
                      <a:r>
                        <a:rPr lang="en-US" sz="1200">
                          <a:solidFill>
                            <a:srgbClr val="000000"/>
                          </a:solidFill>
                          <a:latin typeface="Alice"/>
                          <a:ea typeface="Alice"/>
                          <a:cs typeface="Alice"/>
                          <a:sym typeface="Alice"/>
                        </a:rPr>
                        <a:t>Jianhui Cui, </a:t>
                      </a:r>
                    </a:p>
                    <a:p>
                      <a:pPr algn="l">
                        <a:lnSpc>
                          <a:spcPts val="1679"/>
                        </a:lnSpc>
                      </a:pPr>
                      <a:r>
                        <a:rPr lang="en-US" sz="1200">
                          <a:solidFill>
                            <a:srgbClr val="000000"/>
                          </a:solidFill>
                          <a:latin typeface="Alice"/>
                          <a:ea typeface="Alice"/>
                          <a:cs typeface="Alice"/>
                          <a:sym typeface="Alice"/>
                        </a:rPr>
                        <a:t>Fanbin Meng, </a:t>
                      </a:r>
                    </a:p>
                    <a:p>
                      <a:pPr algn="l">
                        <a:lnSpc>
                          <a:spcPts val="1679"/>
                        </a:lnSpc>
                      </a:pPr>
                      <a:r>
                        <a:rPr lang="en-US" sz="1200">
                          <a:solidFill>
                            <a:srgbClr val="000000"/>
                          </a:solidFill>
                          <a:latin typeface="Alice"/>
                          <a:ea typeface="Alice"/>
                          <a:cs typeface="Alice"/>
                          <a:sym typeface="Alice"/>
                        </a:rPr>
                        <a:t>Huawei Xie, </a:t>
                      </a:r>
                    </a:p>
                    <a:p>
                      <a:pPr algn="l">
                        <a:lnSpc>
                          <a:spcPts val="1679"/>
                        </a:lnSpc>
                      </a:pPr>
                      <a:r>
                        <a:rPr lang="en-US" sz="1200">
                          <a:solidFill>
                            <a:srgbClr val="000000"/>
                          </a:solidFill>
                          <a:latin typeface="Alice"/>
                          <a:ea typeface="Alice"/>
                          <a:cs typeface="Alice"/>
                          <a:sym typeface="Alice"/>
                        </a:rPr>
                        <a:t>Chunyan Hou &amp; </a:t>
                      </a:r>
                    </a:p>
                    <a:p>
                      <a:pPr algn="l">
                        <a:lnSpc>
                          <a:spcPts val="1679"/>
                        </a:lnSpc>
                      </a:pPr>
                      <a:r>
                        <a:rPr lang="en-US" sz="1200">
                          <a:solidFill>
                            <a:srgbClr val="000000"/>
                          </a:solidFill>
                          <a:latin typeface="Alice"/>
                          <a:ea typeface="Alice"/>
                          <a:cs typeface="Alice"/>
                          <a:sym typeface="Alice"/>
                        </a:rPr>
                        <a:t>Bin Li </a:t>
                      </a:r>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An improved sparse A* algorithm is developed for ship path planning, considering factors like ship position, orientation, safety, and draft. The method includes coordinate transformation and hierarchical chart processing for enhanced obstacle avoidance and optimal route generation.</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Traditional path planning algorithms for ships neglect critical factors like ship status and excessive node expansion. This research addresses the gap by incorporating ship-specific parameters and optimizing grid size to improve efficiency and safety in maritime navigation.</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r>
              <a:tr h="1915381">
                <a:tc>
                  <a:txBody>
                    <a:bodyPr anchor="t" rtlCol="false"/>
                    <a:lstStyle/>
                    <a:p>
                      <a:pPr algn="ctr">
                        <a:lnSpc>
                          <a:spcPts val="1679"/>
                        </a:lnSpc>
                        <a:defRPr/>
                      </a:pPr>
                      <a:r>
                        <a:rPr lang="en-US" sz="1200">
                          <a:solidFill>
                            <a:srgbClr val="000000"/>
                          </a:solidFill>
                          <a:latin typeface="Alice"/>
                          <a:ea typeface="Alice"/>
                          <a:cs typeface="Alice"/>
                          <a:sym typeface="Alice"/>
                        </a:rPr>
                        <a:t>3</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439"/>
                        </a:lnSpc>
                        <a:defRPr/>
                      </a:pPr>
                      <a:r>
                        <a:rPr lang="en-US" sz="1200">
                          <a:solidFill>
                            <a:srgbClr val="000000"/>
                          </a:solidFill>
                          <a:latin typeface="Alice"/>
                          <a:ea typeface="Alice"/>
                          <a:cs typeface="Alice"/>
                          <a:sym typeface="Alice"/>
                        </a:rPr>
                        <a:t>Study of Route-Finding Algorithms on the Transport System (February 2024)</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Roman Surovtsev &amp; Roman Dzerzhinsky</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The study conducts a comparative analysis of Floyd-Warshall, Dijkstra, and A* algorithms in urban transportation systems using theoretical, computational, and empirical methods to evaluate their efficiency and stability.</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Limited research exists comparing multiple route search algorithms in transportation systems. This study fills the gap by evaluating and refining the most efficient algorithm for urban route optimization.</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r>
            </a:tbl>
          </a:graphicData>
        </a:graphic>
      </p:graphicFrame>
      <p:sp>
        <p:nvSpPr>
          <p:cNvPr name="TextBox 10" id="10"/>
          <p:cNvSpPr txBox="true"/>
          <p:nvPr/>
        </p:nvSpPr>
        <p:spPr>
          <a:xfrm rot="0">
            <a:off x="12274017" y="600075"/>
            <a:ext cx="564678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Literature Survey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9" id="9"/>
          <p:cNvGraphicFramePr>
            <a:graphicFrameLocks noGrp="true"/>
          </p:cNvGraphicFramePr>
          <p:nvPr/>
        </p:nvGraphicFramePr>
        <p:xfrm>
          <a:off x="1529215" y="1881739"/>
          <a:ext cx="15458971" cy="7029450"/>
        </p:xfrm>
        <a:graphic>
          <a:graphicData uri="http://schemas.openxmlformats.org/drawingml/2006/table">
            <a:tbl>
              <a:tblPr/>
              <a:tblGrid>
                <a:gridCol w="1093083"/>
                <a:gridCol w="5090506"/>
                <a:gridCol w="3091794"/>
                <a:gridCol w="3091794"/>
                <a:gridCol w="3091794"/>
              </a:tblGrid>
              <a:tr h="651230">
                <a:tc>
                  <a:txBody>
                    <a:bodyPr anchor="t" rtlCol="false"/>
                    <a:lstStyle/>
                    <a:p>
                      <a:pPr algn="ctr">
                        <a:lnSpc>
                          <a:spcPts val="1679"/>
                        </a:lnSpc>
                        <a:defRPr/>
                      </a:pPr>
                      <a:r>
                        <a:rPr lang="en-US" sz="1200">
                          <a:solidFill>
                            <a:srgbClr val="000000"/>
                          </a:solidFill>
                          <a:latin typeface="Alice Bold"/>
                          <a:ea typeface="Alice Bold"/>
                          <a:cs typeface="Alice Bold"/>
                          <a:sym typeface="Alice Bold"/>
                        </a:rPr>
                        <a:t>S. No.</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solidFill>
                      <a:srgbClr val="96C2E0"/>
                    </a:solidFill>
                  </a:tcPr>
                </a:tc>
                <a:tc>
                  <a:txBody>
                    <a:bodyPr anchor="t" rtlCol="false"/>
                    <a:lstStyle/>
                    <a:p>
                      <a:pPr algn="ctr">
                        <a:lnSpc>
                          <a:spcPts val="1679"/>
                        </a:lnSpc>
                        <a:defRPr/>
                      </a:pPr>
                      <a:r>
                        <a:rPr lang="en-US" sz="1200">
                          <a:solidFill>
                            <a:srgbClr val="000000"/>
                          </a:solidFill>
                          <a:latin typeface="Alice Bold"/>
                          <a:ea typeface="Alice Bold"/>
                          <a:cs typeface="Alice Bold"/>
                          <a:sym typeface="Alice Bold"/>
                        </a:rPr>
                        <a:t>Title</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solidFill>
                      <a:srgbClr val="96C2E0"/>
                    </a:solidFill>
                  </a:tcPr>
                </a:tc>
                <a:tc>
                  <a:txBody>
                    <a:bodyPr anchor="t" rtlCol="false"/>
                    <a:lstStyle/>
                    <a:p>
                      <a:pPr algn="ctr">
                        <a:lnSpc>
                          <a:spcPts val="1679"/>
                        </a:lnSpc>
                        <a:defRPr/>
                      </a:pPr>
                      <a:r>
                        <a:rPr lang="en-US" sz="1200">
                          <a:solidFill>
                            <a:srgbClr val="000000"/>
                          </a:solidFill>
                          <a:latin typeface="Alice Bold"/>
                          <a:ea typeface="Alice Bold"/>
                          <a:cs typeface="Alice Bold"/>
                          <a:sym typeface="Alice Bold"/>
                        </a:rPr>
                        <a:t>Authors</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solidFill>
                      <a:srgbClr val="96C2E0"/>
                    </a:solidFill>
                  </a:tcPr>
                </a:tc>
                <a:tc>
                  <a:txBody>
                    <a:bodyPr anchor="t" rtlCol="false"/>
                    <a:lstStyle/>
                    <a:p>
                      <a:pPr algn="ctr">
                        <a:lnSpc>
                          <a:spcPts val="1679"/>
                        </a:lnSpc>
                        <a:defRPr/>
                      </a:pPr>
                      <a:r>
                        <a:rPr lang="en-US" sz="1200">
                          <a:solidFill>
                            <a:srgbClr val="000000"/>
                          </a:solidFill>
                          <a:latin typeface="Alice Bold"/>
                          <a:ea typeface="Alice Bold"/>
                          <a:cs typeface="Alice Bold"/>
                          <a:sym typeface="Alice Bold"/>
                        </a:rPr>
                        <a:t>Methodology</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solidFill>
                      <a:srgbClr val="96C2E0"/>
                    </a:solidFill>
                  </a:tcPr>
                </a:tc>
                <a:tc>
                  <a:txBody>
                    <a:bodyPr anchor="t" rtlCol="false"/>
                    <a:lstStyle/>
                    <a:p>
                      <a:pPr algn="ctr">
                        <a:lnSpc>
                          <a:spcPts val="1679"/>
                        </a:lnSpc>
                        <a:defRPr/>
                      </a:pPr>
                      <a:r>
                        <a:rPr lang="en-US" sz="1200">
                          <a:solidFill>
                            <a:srgbClr val="000000"/>
                          </a:solidFill>
                          <a:latin typeface="Alice Bold"/>
                          <a:ea typeface="Alice Bold"/>
                          <a:cs typeface="Alice Bold"/>
                          <a:sym typeface="Alice Bold"/>
                        </a:rPr>
                        <a:t>Research Gap</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solidFill>
                      <a:srgbClr val="96C2E0"/>
                    </a:solidFill>
                  </a:tcPr>
                </a:tc>
              </a:tr>
              <a:tr h="2547457">
                <a:tc>
                  <a:txBody>
                    <a:bodyPr anchor="t" rtlCol="false"/>
                    <a:lstStyle/>
                    <a:p>
                      <a:pPr algn="ctr">
                        <a:lnSpc>
                          <a:spcPts val="1679"/>
                        </a:lnSpc>
                        <a:defRPr/>
                      </a:pPr>
                      <a:r>
                        <a:rPr lang="en-US" sz="1200">
                          <a:solidFill>
                            <a:srgbClr val="000000"/>
                          </a:solidFill>
                          <a:latin typeface="Alice"/>
                          <a:ea typeface="Alice"/>
                          <a:cs typeface="Alice"/>
                          <a:sym typeface="Alice"/>
                        </a:rPr>
                        <a:t>4</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439"/>
                        </a:lnSpc>
                        <a:defRPr/>
                      </a:pPr>
                      <a:r>
                        <a:rPr lang="en-US" sz="1200">
                          <a:solidFill>
                            <a:srgbClr val="000000"/>
                          </a:solidFill>
                          <a:latin typeface="Alice"/>
                          <a:ea typeface="Alice"/>
                          <a:cs typeface="Alice"/>
                          <a:sym typeface="Alice"/>
                        </a:rPr>
                        <a:t>Agent-based decision-support model for bus route redesign in networks of small cities and towns: case study of Agder, Norway ( 2024)</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Sinziana I. Rasca</a:t>
                      </a:r>
                      <a:r>
                        <a:rPr lang="en-US" sz="1200">
                          <a:solidFill>
                            <a:srgbClr val="222222"/>
                          </a:solidFill>
                          <a:latin typeface="Alice"/>
                          <a:ea typeface="Alice"/>
                          <a:cs typeface="Alice"/>
                          <a:sym typeface="Alice"/>
                        </a:rPr>
                        <a:t>, </a:t>
                      </a:r>
                      <a:endParaRPr lang="en-US" sz="1100"/>
                    </a:p>
                    <a:p>
                      <a:pPr algn="l">
                        <a:lnSpc>
                          <a:spcPts val="1679"/>
                        </a:lnSpc>
                      </a:pPr>
                      <a:r>
                        <a:rPr lang="en-US" sz="1200">
                          <a:solidFill>
                            <a:srgbClr val="000000"/>
                          </a:solidFill>
                          <a:latin typeface="Alice"/>
                          <a:ea typeface="Alice"/>
                          <a:cs typeface="Alice"/>
                          <a:sym typeface="Alice"/>
                        </a:rPr>
                        <a:t>Bin Hu</a:t>
                      </a:r>
                      <a:r>
                        <a:rPr lang="en-US" sz="1200">
                          <a:solidFill>
                            <a:srgbClr val="222222"/>
                          </a:solidFill>
                          <a:latin typeface="Alice"/>
                          <a:ea typeface="Alice"/>
                          <a:cs typeface="Alice"/>
                          <a:sym typeface="Alice"/>
                        </a:rPr>
                        <a:t>, </a:t>
                      </a:r>
                    </a:p>
                    <a:p>
                      <a:pPr algn="l">
                        <a:lnSpc>
                          <a:spcPts val="1679"/>
                        </a:lnSpc>
                      </a:pPr>
                      <a:r>
                        <a:rPr lang="en-US" sz="1200">
                          <a:solidFill>
                            <a:srgbClr val="000000"/>
                          </a:solidFill>
                          <a:latin typeface="Alice"/>
                          <a:ea typeface="Alice"/>
                          <a:cs typeface="Alice"/>
                          <a:sym typeface="Alice"/>
                        </a:rPr>
                        <a:t>Benjamin Biesinger</a:t>
                      </a:r>
                      <a:r>
                        <a:rPr lang="en-US" sz="1200">
                          <a:solidFill>
                            <a:srgbClr val="222222"/>
                          </a:solidFill>
                          <a:latin typeface="Alice"/>
                          <a:ea typeface="Alice"/>
                          <a:cs typeface="Alice"/>
                          <a:sym typeface="Alice"/>
                        </a:rPr>
                        <a:t> &amp; </a:t>
                      </a:r>
                    </a:p>
                    <a:p>
                      <a:pPr algn="l">
                        <a:lnSpc>
                          <a:spcPts val="1679"/>
                        </a:lnSpc>
                      </a:pPr>
                      <a:r>
                        <a:rPr lang="en-US" sz="1200">
                          <a:solidFill>
                            <a:srgbClr val="000000"/>
                          </a:solidFill>
                          <a:latin typeface="Alice"/>
                          <a:ea typeface="Alice"/>
                          <a:cs typeface="Alice"/>
                          <a:sym typeface="Alice"/>
                        </a:rPr>
                        <a:t>Matthias Prandtstetter</a:t>
                      </a:r>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An agent-based simulation tool, adapted from a Mobility as a Service model, is used to evaluate nine scenarios for optimizing a regional bus route in Agder, Norway. The model includes persona profiles tailored to the local commuting patterns to identify scenarios that maximize bus patronage while minimizing travel time and costs.</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There is limited research on applying agent-based simulation tools for public transport planning in small cities and towns. This study fills the gap by adapting an urban-focused simulation model to assess transportation improvements in smaller regional networks.</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r>
              <a:tr h="1915381">
                <a:tc>
                  <a:txBody>
                    <a:bodyPr anchor="t" rtlCol="false"/>
                    <a:lstStyle/>
                    <a:p>
                      <a:pPr algn="ctr">
                        <a:lnSpc>
                          <a:spcPts val="1679"/>
                        </a:lnSpc>
                        <a:defRPr/>
                      </a:pPr>
                      <a:r>
                        <a:rPr lang="en-US" sz="1200">
                          <a:solidFill>
                            <a:srgbClr val="000000"/>
                          </a:solidFill>
                          <a:latin typeface="Alice"/>
                          <a:ea typeface="Alice"/>
                          <a:cs typeface="Alice"/>
                          <a:sym typeface="Alice"/>
                        </a:rPr>
                        <a:t>5</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439"/>
                        </a:lnSpc>
                        <a:defRPr/>
                      </a:pPr>
                      <a:r>
                        <a:rPr lang="en-US" sz="1200">
                          <a:solidFill>
                            <a:srgbClr val="000000"/>
                          </a:solidFill>
                          <a:latin typeface="Alice"/>
                          <a:ea typeface="Alice"/>
                          <a:cs typeface="Alice"/>
                          <a:sym typeface="Alice"/>
                        </a:rPr>
                        <a:t>Path Optimization of e-Commerce Logistics Terminal Distribution Mode Based on Dijkstra Algorithm (June 2023)</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Shuoyuan Lin</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This study develops a distribution optimization model using the Dijkstra algorithm to minimize logistics costs in e-commerce terminal distribution. The hybrid tag search algorithm is applied to enhance the path optimization process.</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Current e-commerce logistics systems lack efficient optimization for terminal distribution. This research addresses the gap by integrating Dijkstra and hybrid tag search algorithms to optimize last-mile delivery, reducing costs and improving efficiency.</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r>
              <a:tr h="1915381">
                <a:tc>
                  <a:txBody>
                    <a:bodyPr anchor="t" rtlCol="false"/>
                    <a:lstStyle/>
                    <a:p>
                      <a:pPr algn="ctr">
                        <a:lnSpc>
                          <a:spcPts val="1679"/>
                        </a:lnSpc>
                        <a:defRPr/>
                      </a:pPr>
                      <a:r>
                        <a:rPr lang="en-US" sz="1200">
                          <a:solidFill>
                            <a:srgbClr val="000000"/>
                          </a:solidFill>
                          <a:latin typeface="Alice"/>
                          <a:ea typeface="Alice"/>
                          <a:cs typeface="Alice"/>
                          <a:sym typeface="Alice"/>
                        </a:rPr>
                        <a:t>6</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Design and Implementation of Intelligent Tourism System Based on Dijkstra Algorithm (April 2023)</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Xifang Wang</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The Intelligent Tourism System (ITS) is designed using the Dijkstra algorithm to find the shortest paths between tourist destinations. The system integrates a management system, decision support system.</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Existing tourism systems lack efficient pathfinding algorithms for real-time route optimization. This study addresses the gap by incorporating the Dijkstra algorithm to improve decision-making and route management in tourism services.</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r>
            </a:tbl>
          </a:graphicData>
        </a:graphic>
      </p:graphicFrame>
      <p:sp>
        <p:nvSpPr>
          <p:cNvPr name="TextBox 10" id="10"/>
          <p:cNvSpPr txBox="true"/>
          <p:nvPr/>
        </p:nvSpPr>
        <p:spPr>
          <a:xfrm rot="0">
            <a:off x="12274017" y="600075"/>
            <a:ext cx="564678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Literature Survey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9" id="9"/>
          <p:cNvGraphicFramePr>
            <a:graphicFrameLocks noGrp="true"/>
          </p:cNvGraphicFramePr>
          <p:nvPr/>
        </p:nvGraphicFramePr>
        <p:xfrm>
          <a:off x="1529215" y="1881739"/>
          <a:ext cx="15458971" cy="7042353"/>
        </p:xfrm>
        <a:graphic>
          <a:graphicData uri="http://schemas.openxmlformats.org/drawingml/2006/table">
            <a:tbl>
              <a:tblPr/>
              <a:tblGrid>
                <a:gridCol w="1093083"/>
                <a:gridCol w="5090506"/>
                <a:gridCol w="3091794"/>
                <a:gridCol w="3091794"/>
                <a:gridCol w="3091794"/>
              </a:tblGrid>
              <a:tr h="651223">
                <a:tc>
                  <a:txBody>
                    <a:bodyPr anchor="t" rtlCol="false"/>
                    <a:lstStyle/>
                    <a:p>
                      <a:pPr algn="ctr">
                        <a:lnSpc>
                          <a:spcPts val="1679"/>
                        </a:lnSpc>
                        <a:defRPr/>
                      </a:pPr>
                      <a:r>
                        <a:rPr lang="en-US" sz="1200">
                          <a:solidFill>
                            <a:srgbClr val="000000"/>
                          </a:solidFill>
                          <a:latin typeface="Alice Bold"/>
                          <a:ea typeface="Alice Bold"/>
                          <a:cs typeface="Alice Bold"/>
                          <a:sym typeface="Alice Bold"/>
                        </a:rPr>
                        <a:t>S. No.</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solidFill>
                      <a:srgbClr val="96C2E0"/>
                    </a:solidFill>
                  </a:tcPr>
                </a:tc>
                <a:tc>
                  <a:txBody>
                    <a:bodyPr anchor="t" rtlCol="false"/>
                    <a:lstStyle/>
                    <a:p>
                      <a:pPr algn="ctr">
                        <a:lnSpc>
                          <a:spcPts val="1679"/>
                        </a:lnSpc>
                        <a:defRPr/>
                      </a:pPr>
                      <a:r>
                        <a:rPr lang="en-US" sz="1200">
                          <a:solidFill>
                            <a:srgbClr val="000000"/>
                          </a:solidFill>
                          <a:latin typeface="Alice Bold"/>
                          <a:ea typeface="Alice Bold"/>
                          <a:cs typeface="Alice Bold"/>
                          <a:sym typeface="Alice Bold"/>
                        </a:rPr>
                        <a:t>Title</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solidFill>
                      <a:srgbClr val="96C2E0"/>
                    </a:solidFill>
                  </a:tcPr>
                </a:tc>
                <a:tc>
                  <a:txBody>
                    <a:bodyPr anchor="t" rtlCol="false"/>
                    <a:lstStyle/>
                    <a:p>
                      <a:pPr algn="ctr">
                        <a:lnSpc>
                          <a:spcPts val="1679"/>
                        </a:lnSpc>
                        <a:defRPr/>
                      </a:pPr>
                      <a:r>
                        <a:rPr lang="en-US" sz="1200">
                          <a:solidFill>
                            <a:srgbClr val="000000"/>
                          </a:solidFill>
                          <a:latin typeface="Alice Bold"/>
                          <a:ea typeface="Alice Bold"/>
                          <a:cs typeface="Alice Bold"/>
                          <a:sym typeface="Alice Bold"/>
                        </a:rPr>
                        <a:t>Authors</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solidFill>
                      <a:srgbClr val="96C2E0"/>
                    </a:solidFill>
                  </a:tcPr>
                </a:tc>
                <a:tc>
                  <a:txBody>
                    <a:bodyPr anchor="t" rtlCol="false"/>
                    <a:lstStyle/>
                    <a:p>
                      <a:pPr algn="ctr">
                        <a:lnSpc>
                          <a:spcPts val="1679"/>
                        </a:lnSpc>
                        <a:defRPr/>
                      </a:pPr>
                      <a:r>
                        <a:rPr lang="en-US" sz="1200">
                          <a:solidFill>
                            <a:srgbClr val="000000"/>
                          </a:solidFill>
                          <a:latin typeface="Alice Bold"/>
                          <a:ea typeface="Alice Bold"/>
                          <a:cs typeface="Alice Bold"/>
                          <a:sym typeface="Alice Bold"/>
                        </a:rPr>
                        <a:t>Methodology</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solidFill>
                      <a:srgbClr val="96C2E0"/>
                    </a:solidFill>
                  </a:tcPr>
                </a:tc>
                <a:tc>
                  <a:txBody>
                    <a:bodyPr anchor="t" rtlCol="false"/>
                    <a:lstStyle/>
                    <a:p>
                      <a:pPr algn="ctr">
                        <a:lnSpc>
                          <a:spcPts val="1679"/>
                        </a:lnSpc>
                        <a:defRPr/>
                      </a:pPr>
                      <a:r>
                        <a:rPr lang="en-US" sz="1200">
                          <a:solidFill>
                            <a:srgbClr val="000000"/>
                          </a:solidFill>
                          <a:latin typeface="Alice Bold"/>
                          <a:ea typeface="Alice Bold"/>
                          <a:cs typeface="Alice Bold"/>
                          <a:sym typeface="Alice Bold"/>
                        </a:rPr>
                        <a:t>Research Gap</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solidFill>
                      <a:srgbClr val="96C2E0"/>
                    </a:solidFill>
                  </a:tcPr>
                </a:tc>
              </a:tr>
              <a:tr h="2336742">
                <a:tc>
                  <a:txBody>
                    <a:bodyPr anchor="t" rtlCol="false"/>
                    <a:lstStyle/>
                    <a:p>
                      <a:pPr algn="ctr">
                        <a:lnSpc>
                          <a:spcPts val="1679"/>
                        </a:lnSpc>
                        <a:defRPr/>
                      </a:pPr>
                      <a:r>
                        <a:rPr lang="en-US" sz="1200">
                          <a:solidFill>
                            <a:srgbClr val="000000"/>
                          </a:solidFill>
                          <a:latin typeface="Alice"/>
                          <a:ea typeface="Alice"/>
                          <a:cs typeface="Alice"/>
                          <a:sym typeface="Alice"/>
                        </a:rPr>
                        <a:t>7</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Implementing Robotic Path Planning After Object Detection in Deterministic Environments Using Deep Learning Techniques (January 2023)</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R. Gayathri, V. Uma &amp; Bettina O’Brien</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This study utilizes a convolutional neural network (CNN) to identify obstacles and free space in a dynamic environment for local path planning. Three sampling-based path planning algorithms are then applied to generate optimal collision-free paths, with results compared based on time and distance efficiency.</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Existing robotic path planning methods often struggle with dynamic environments. This research addresses this by integrating deep learning (CNN) for real-time obstacle detection and path optimization, enhancing the robot’s ability to navigate in constantly changing environments.</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r>
              <a:tr h="2349716">
                <a:tc>
                  <a:txBody>
                    <a:bodyPr anchor="t" rtlCol="false"/>
                    <a:lstStyle/>
                    <a:p>
                      <a:pPr algn="ctr">
                        <a:lnSpc>
                          <a:spcPts val="1679"/>
                        </a:lnSpc>
                        <a:defRPr/>
                      </a:pPr>
                      <a:r>
                        <a:rPr lang="en-US" sz="1200">
                          <a:solidFill>
                            <a:srgbClr val="000000"/>
                          </a:solidFill>
                          <a:latin typeface="Alice"/>
                          <a:ea typeface="Alice"/>
                          <a:cs typeface="Alice"/>
                          <a:sym typeface="Alice"/>
                        </a:rPr>
                        <a:t>8</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.A path-based approach to analyzing the global liner shipping network (2022)</a:t>
                      </a:r>
                      <a:endParaRPr lang="en-US" sz="1100"/>
                    </a:p>
                    <a:p>
                      <a:pPr algn="l">
                        <a:lnSpc>
                          <a:spcPts val="1679"/>
                        </a:lnSpc>
                      </a:pPr>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Timothy LaRock, Mengqiao Xu &amp; Tina Eliassi-Rad</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We develop a path-based approach to analyze liner shipping service routes, focusing on navigational trajectories that respect the sequential nature of the data while minimizing cargo transfers. This method is compared to other network representations to evaluate performance in terms of path length and nautical distance.</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Previous studies have overlooked the sequential nature of liner shipping routes, limiting their ability to fully capture navigational efficiency. Our work addresses this by integrating route sequences into path computation, offering more industry-relevant insights.</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r>
              <a:tr h="1704672">
                <a:tc>
                  <a:txBody>
                    <a:bodyPr anchor="t" rtlCol="false"/>
                    <a:lstStyle/>
                    <a:p>
                      <a:pPr algn="ctr">
                        <a:lnSpc>
                          <a:spcPts val="1679"/>
                        </a:lnSpc>
                        <a:defRPr/>
                      </a:pPr>
                      <a:r>
                        <a:rPr lang="en-US" sz="1200">
                          <a:solidFill>
                            <a:srgbClr val="000000"/>
                          </a:solidFill>
                          <a:latin typeface="Alice"/>
                          <a:ea typeface="Alice"/>
                          <a:cs typeface="Alice"/>
                          <a:sym typeface="Alice"/>
                        </a:rPr>
                        <a:t>9</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A second-order dynamic and static ship path planning model based on reinforcement learning and heuristic search algorithms (2022)</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Junfeng Yuan, Jian Wan, Xin Zhang, Yang Xu, Yan Zeng &amp; Yongjian Ren</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A second-order ship path planning model is developed, combining Dyna-Sarsa(λ) for global path planning and FCC-A* for local path planning to reduce collision risks and improve planning efficiency.</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Alice"/>
                          <a:ea typeface="Alice"/>
                          <a:cs typeface="Alice"/>
                          <a:sym typeface="Alice"/>
                        </a:rPr>
                        <a:t>Current methods struggle with slow planning speeds and low security, particularly in collision avoidance. This work addresses these issues with enhanced dynamic simulation and risk assessment techniques.</a:t>
                      </a:r>
                      <a:endParaRPr lang="en-US" sz="1100"/>
                    </a:p>
                  </a:txBody>
                  <a:tcPr marL="190500" marR="190500" marT="190500" marB="190500" anchor="ctr">
                    <a:lnL cmpd="sng" algn="ctr" cap="flat" w="38100">
                      <a:solidFill>
                        <a:srgbClr val="0D0F68"/>
                      </a:solidFill>
                      <a:prstDash val="solid"/>
                      <a:round/>
                      <a:headEnd type="none" w="med" len="med"/>
                      <a:tailEnd type="none" w="med" len="med"/>
                    </a:lnL>
                    <a:lnR cmpd="sng" algn="ctr" cap="flat" w="38100">
                      <a:solidFill>
                        <a:srgbClr val="0D0F68"/>
                      </a:solidFill>
                      <a:prstDash val="solid"/>
                      <a:round/>
                      <a:headEnd type="none" w="med" len="med"/>
                      <a:tailEnd type="none" w="med" len="med"/>
                    </a:lnR>
                    <a:lnT cmpd="sng" algn="ctr" cap="flat" w="38100">
                      <a:solidFill>
                        <a:srgbClr val="0D0F68"/>
                      </a:solidFill>
                      <a:prstDash val="solid"/>
                      <a:round/>
                      <a:headEnd type="none" w="med" len="med"/>
                      <a:tailEnd type="none" w="med" len="med"/>
                    </a:lnT>
                    <a:lnB cmpd="sng" algn="ctr" cap="flat" w="38100">
                      <a:solidFill>
                        <a:srgbClr val="0D0F68"/>
                      </a:solidFill>
                      <a:prstDash val="solid"/>
                      <a:round/>
                      <a:headEnd type="none" w="med" len="med"/>
                      <a:tailEnd type="none" w="med" len="med"/>
                    </a:lnB>
                  </a:tcPr>
                </a:tc>
              </a:tr>
            </a:tbl>
          </a:graphicData>
        </a:graphic>
      </p:graphicFrame>
      <p:sp>
        <p:nvSpPr>
          <p:cNvPr name="TextBox 10" id="10"/>
          <p:cNvSpPr txBox="true"/>
          <p:nvPr/>
        </p:nvSpPr>
        <p:spPr>
          <a:xfrm rot="0">
            <a:off x="12274017" y="600075"/>
            <a:ext cx="564678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Literature Survey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DAGQRJ8vgvM</dc:identifier>
  <dcterms:modified xsi:type="dcterms:W3CDTF">2011-08-01T06:04:30Z</dcterms:modified>
  <cp:revision>1</cp:revision>
  <dc:title>DAA_Presentation</dc:title>
</cp:coreProperties>
</file>