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ice" charset="1" panose="00000500000000000000"/>
      <p:regular r:id="rId17"/>
    </p:embeddedFont>
    <p:embeddedFont>
      <p:font typeface="Alice Bold"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0699655" y="2871798"/>
            <a:ext cx="7588345" cy="7588345"/>
          </a:xfrm>
          <a:custGeom>
            <a:avLst/>
            <a:gdLst/>
            <a:ahLst/>
            <a:cxnLst/>
            <a:rect r="r" b="b" t="t" l="l"/>
            <a:pathLst>
              <a:path h="7588345" w="7588345">
                <a:moveTo>
                  <a:pt x="7588345" y="0"/>
                </a:moveTo>
                <a:lnTo>
                  <a:pt x="0" y="0"/>
                </a:lnTo>
                <a:lnTo>
                  <a:pt x="0" y="7588346"/>
                </a:lnTo>
                <a:lnTo>
                  <a:pt x="7588345" y="7588346"/>
                </a:lnTo>
                <a:lnTo>
                  <a:pt x="758834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01663" y="2589063"/>
            <a:ext cx="1068439" cy="131773"/>
            <a:chOff x="0" y="0"/>
            <a:chExt cx="281400" cy="34706"/>
          </a:xfrm>
        </p:grpSpPr>
        <p:sp>
          <p:nvSpPr>
            <p:cNvPr name="Freeform 4" id="4"/>
            <p:cNvSpPr/>
            <p:nvPr/>
          </p:nvSpPr>
          <p:spPr>
            <a:xfrm flipH="false" flipV="false" rot="0">
              <a:off x="0" y="0"/>
              <a:ext cx="281400" cy="34706"/>
            </a:xfrm>
            <a:custGeom>
              <a:avLst/>
              <a:gdLst/>
              <a:ahLst/>
              <a:cxnLst/>
              <a:rect r="r" b="b" t="t" l="l"/>
              <a:pathLst>
                <a:path h="34706" w="281400">
                  <a:moveTo>
                    <a:pt x="0" y="0"/>
                  </a:moveTo>
                  <a:lnTo>
                    <a:pt x="281400" y="0"/>
                  </a:lnTo>
                  <a:lnTo>
                    <a:pt x="281400" y="34706"/>
                  </a:lnTo>
                  <a:lnTo>
                    <a:pt x="0" y="34706"/>
                  </a:lnTo>
                  <a:close/>
                </a:path>
              </a:pathLst>
            </a:custGeom>
            <a:solidFill>
              <a:srgbClr val="FFAD60"/>
            </a:solidFill>
          </p:spPr>
        </p:sp>
        <p:sp>
          <p:nvSpPr>
            <p:cNvPr name="TextBox 5" id="5"/>
            <p:cNvSpPr txBox="true"/>
            <p:nvPr/>
          </p:nvSpPr>
          <p:spPr>
            <a:xfrm>
              <a:off x="0" y="-57150"/>
              <a:ext cx="281400" cy="91856"/>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2370102" y="2589063"/>
            <a:ext cx="1068439" cy="131773"/>
            <a:chOff x="0" y="0"/>
            <a:chExt cx="281400" cy="34706"/>
          </a:xfrm>
        </p:grpSpPr>
        <p:sp>
          <p:nvSpPr>
            <p:cNvPr name="Freeform 7" id="7"/>
            <p:cNvSpPr/>
            <p:nvPr/>
          </p:nvSpPr>
          <p:spPr>
            <a:xfrm flipH="false" flipV="false" rot="0">
              <a:off x="0" y="0"/>
              <a:ext cx="281400" cy="34706"/>
            </a:xfrm>
            <a:custGeom>
              <a:avLst/>
              <a:gdLst/>
              <a:ahLst/>
              <a:cxnLst/>
              <a:rect r="r" b="b" t="t" l="l"/>
              <a:pathLst>
                <a:path h="34706" w="281400">
                  <a:moveTo>
                    <a:pt x="0" y="0"/>
                  </a:moveTo>
                  <a:lnTo>
                    <a:pt x="281400" y="0"/>
                  </a:lnTo>
                  <a:lnTo>
                    <a:pt x="281400" y="34706"/>
                  </a:lnTo>
                  <a:lnTo>
                    <a:pt x="0" y="34706"/>
                  </a:lnTo>
                  <a:close/>
                </a:path>
              </a:pathLst>
            </a:custGeom>
            <a:solidFill>
              <a:srgbClr val="96CEB4"/>
            </a:solidFill>
          </p:spPr>
        </p:sp>
        <p:sp>
          <p:nvSpPr>
            <p:cNvPr name="TextBox 8" id="8"/>
            <p:cNvSpPr txBox="true"/>
            <p:nvPr/>
          </p:nvSpPr>
          <p:spPr>
            <a:xfrm>
              <a:off x="0" y="-57150"/>
              <a:ext cx="281400" cy="91856"/>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3438541" y="2589063"/>
            <a:ext cx="1068439" cy="131773"/>
            <a:chOff x="0" y="0"/>
            <a:chExt cx="281400" cy="34706"/>
          </a:xfrm>
        </p:grpSpPr>
        <p:sp>
          <p:nvSpPr>
            <p:cNvPr name="Freeform 10" id="10"/>
            <p:cNvSpPr/>
            <p:nvPr/>
          </p:nvSpPr>
          <p:spPr>
            <a:xfrm flipH="false" flipV="false" rot="0">
              <a:off x="0" y="0"/>
              <a:ext cx="281400" cy="34706"/>
            </a:xfrm>
            <a:custGeom>
              <a:avLst/>
              <a:gdLst/>
              <a:ahLst/>
              <a:cxnLst/>
              <a:rect r="r" b="b" t="t" l="l"/>
              <a:pathLst>
                <a:path h="34706" w="281400">
                  <a:moveTo>
                    <a:pt x="0" y="0"/>
                  </a:moveTo>
                  <a:lnTo>
                    <a:pt x="281400" y="0"/>
                  </a:lnTo>
                  <a:lnTo>
                    <a:pt x="281400" y="34706"/>
                  </a:lnTo>
                  <a:lnTo>
                    <a:pt x="0" y="34706"/>
                  </a:lnTo>
                  <a:close/>
                </a:path>
              </a:pathLst>
            </a:custGeom>
            <a:solidFill>
              <a:srgbClr val="D9534F"/>
            </a:solidFill>
          </p:spPr>
        </p:sp>
        <p:sp>
          <p:nvSpPr>
            <p:cNvPr name="TextBox 11" id="11"/>
            <p:cNvSpPr txBox="true"/>
            <p:nvPr/>
          </p:nvSpPr>
          <p:spPr>
            <a:xfrm>
              <a:off x="0" y="-57150"/>
              <a:ext cx="281400" cy="91856"/>
            </a:xfrm>
            <a:prstGeom prst="rect">
              <a:avLst/>
            </a:prstGeom>
          </p:spPr>
          <p:txBody>
            <a:bodyPr anchor="ctr" rtlCol="false" tIns="50800" lIns="50800" bIns="50800" rIns="50800"/>
            <a:lstStyle/>
            <a:p>
              <a:pPr algn="ctr">
                <a:lnSpc>
                  <a:spcPts val="2800"/>
                </a:lnSpc>
              </a:pPr>
            </a:p>
          </p:txBody>
        </p:sp>
      </p:grpSp>
      <p:grpSp>
        <p:nvGrpSpPr>
          <p:cNvPr name="Group 12" id="12"/>
          <p:cNvGrpSpPr/>
          <p:nvPr/>
        </p:nvGrpSpPr>
        <p:grpSpPr>
          <a:xfrm rot="0">
            <a:off x="4506981" y="2589063"/>
            <a:ext cx="1068439" cy="131773"/>
            <a:chOff x="0" y="0"/>
            <a:chExt cx="281400" cy="34706"/>
          </a:xfrm>
        </p:grpSpPr>
        <p:sp>
          <p:nvSpPr>
            <p:cNvPr name="Freeform 13" id="13"/>
            <p:cNvSpPr/>
            <p:nvPr/>
          </p:nvSpPr>
          <p:spPr>
            <a:xfrm flipH="false" flipV="false" rot="0">
              <a:off x="0" y="0"/>
              <a:ext cx="281400" cy="34706"/>
            </a:xfrm>
            <a:custGeom>
              <a:avLst/>
              <a:gdLst/>
              <a:ahLst/>
              <a:cxnLst/>
              <a:rect r="r" b="b" t="t" l="l"/>
              <a:pathLst>
                <a:path h="34706" w="281400">
                  <a:moveTo>
                    <a:pt x="0" y="0"/>
                  </a:moveTo>
                  <a:lnTo>
                    <a:pt x="281400" y="0"/>
                  </a:lnTo>
                  <a:lnTo>
                    <a:pt x="281400" y="34706"/>
                  </a:lnTo>
                  <a:lnTo>
                    <a:pt x="0" y="34706"/>
                  </a:lnTo>
                  <a:close/>
                </a:path>
              </a:pathLst>
            </a:custGeom>
            <a:solidFill>
              <a:srgbClr val="FFEEAD"/>
            </a:solidFill>
          </p:spPr>
        </p:sp>
        <p:sp>
          <p:nvSpPr>
            <p:cNvPr name="TextBox 14" id="14"/>
            <p:cNvSpPr txBox="true"/>
            <p:nvPr/>
          </p:nvSpPr>
          <p:spPr>
            <a:xfrm>
              <a:off x="0" y="-57150"/>
              <a:ext cx="281400" cy="91856"/>
            </a:xfrm>
            <a:prstGeom prst="rect">
              <a:avLst/>
            </a:prstGeom>
          </p:spPr>
          <p:txBody>
            <a:bodyPr anchor="ctr" rtlCol="false" tIns="50800" lIns="50800" bIns="50800" rIns="50800"/>
            <a:lstStyle/>
            <a:p>
              <a:pPr algn="ctr">
                <a:lnSpc>
                  <a:spcPts val="2800"/>
                </a:lnSpc>
              </a:pPr>
            </a:p>
          </p:txBody>
        </p:sp>
      </p:grpSp>
      <p:sp>
        <p:nvSpPr>
          <p:cNvPr name="TextBox 15" id="15"/>
          <p:cNvSpPr txBox="true"/>
          <p:nvPr/>
        </p:nvSpPr>
        <p:spPr>
          <a:xfrm rot="0">
            <a:off x="1301663" y="4642394"/>
            <a:ext cx="10016563" cy="1872615"/>
          </a:xfrm>
          <a:prstGeom prst="rect">
            <a:avLst/>
          </a:prstGeom>
        </p:spPr>
        <p:txBody>
          <a:bodyPr anchor="t" rtlCol="false" tIns="0" lIns="0" bIns="0" rIns="0">
            <a:spAutoFit/>
          </a:bodyPr>
          <a:lstStyle/>
          <a:p>
            <a:pPr algn="l">
              <a:lnSpc>
                <a:spcPts val="7559"/>
              </a:lnSpc>
              <a:spcBef>
                <a:spcPct val="0"/>
              </a:spcBef>
            </a:pPr>
            <a:r>
              <a:rPr lang="en-US" sz="5400">
                <a:solidFill>
                  <a:srgbClr val="000000"/>
                </a:solidFill>
                <a:latin typeface="Alice"/>
                <a:ea typeface="Alice"/>
                <a:cs typeface="Alice"/>
                <a:sym typeface="Alice"/>
              </a:rPr>
              <a:t>Enhancing Communication through Assistive Technology</a:t>
            </a:r>
          </a:p>
        </p:txBody>
      </p:sp>
      <p:sp>
        <p:nvSpPr>
          <p:cNvPr name="TextBox 16" id="16"/>
          <p:cNvSpPr txBox="true"/>
          <p:nvPr/>
        </p:nvSpPr>
        <p:spPr>
          <a:xfrm rot="0">
            <a:off x="1301663" y="2876752"/>
            <a:ext cx="17194913" cy="1543050"/>
          </a:xfrm>
          <a:prstGeom prst="rect">
            <a:avLst/>
          </a:prstGeom>
        </p:spPr>
        <p:txBody>
          <a:bodyPr anchor="t" rtlCol="false" tIns="0" lIns="0" bIns="0" rIns="0">
            <a:spAutoFit/>
          </a:bodyPr>
          <a:lstStyle/>
          <a:p>
            <a:pPr algn="l">
              <a:lnSpc>
                <a:spcPts val="12599"/>
              </a:lnSpc>
              <a:spcBef>
                <a:spcPct val="0"/>
              </a:spcBef>
            </a:pPr>
            <a:r>
              <a:rPr lang="en-US" sz="9000">
                <a:solidFill>
                  <a:srgbClr val="000000"/>
                </a:solidFill>
                <a:latin typeface="Alice Bold"/>
                <a:ea typeface="Alice Bold"/>
                <a:cs typeface="Alice Bold"/>
                <a:sym typeface="Alice Bold"/>
              </a:rPr>
              <a:t>Sign Language Detector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960462" y="2155563"/>
            <a:ext cx="1018478" cy="882002"/>
            <a:chOff x="0" y="0"/>
            <a:chExt cx="6350000" cy="5499100"/>
          </a:xfrm>
        </p:grpSpPr>
        <p:sp>
          <p:nvSpPr>
            <p:cNvPr name="Freeform 3" id="3"/>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AD60"/>
            </a:solidFill>
          </p:spPr>
        </p:sp>
      </p:grpSp>
      <p:sp>
        <p:nvSpPr>
          <p:cNvPr name="TextBox 4" id="4"/>
          <p:cNvSpPr txBox="true"/>
          <p:nvPr/>
        </p:nvSpPr>
        <p:spPr>
          <a:xfrm rot="0">
            <a:off x="2093813" y="3331802"/>
            <a:ext cx="15056423" cy="5568950"/>
          </a:xfrm>
          <a:prstGeom prst="rect">
            <a:avLst/>
          </a:prstGeom>
        </p:spPr>
        <p:txBody>
          <a:bodyPr anchor="t" rtlCol="false" tIns="0" lIns="0" bIns="0" rIns="0">
            <a:spAutoFit/>
          </a:bodyPr>
          <a:lstStyle/>
          <a:p>
            <a:pPr algn="just">
              <a:lnSpc>
                <a:spcPts val="4900"/>
              </a:lnSpc>
              <a:spcBef>
                <a:spcPct val="0"/>
              </a:spcBef>
            </a:pPr>
            <a:r>
              <a:rPr lang="en-US" sz="3500">
                <a:solidFill>
                  <a:srgbClr val="000000"/>
                </a:solidFill>
                <a:latin typeface="Alice"/>
                <a:ea typeface="Alice"/>
                <a:cs typeface="Alice"/>
                <a:sym typeface="Alice"/>
              </a:rPr>
              <a:t>In conclusion, the Sign Language Detector significantly advances communication by bridging gaps between sign language users and non-users. Through real-time translation, customizable features, and broad applicability, it enhances inclusivity across various environments. Future developments, including model refinement, multilingual support, and integration with emerging technologies, promise to further elevate its impact. By continuously improving and adapting, the project aims to foster greater understanding and accessibility, ultimately empowering individuals and enriching interactions in diverse settings.</a:t>
            </a:r>
          </a:p>
        </p:txBody>
      </p:sp>
      <p:sp>
        <p:nvSpPr>
          <p:cNvPr name="TextBox 5" id="5"/>
          <p:cNvSpPr txBox="true"/>
          <p:nvPr/>
        </p:nvSpPr>
        <p:spPr>
          <a:xfrm rot="0">
            <a:off x="2093813" y="1953975"/>
            <a:ext cx="5216311" cy="1120775"/>
          </a:xfrm>
          <a:prstGeom prst="rect">
            <a:avLst/>
          </a:prstGeom>
        </p:spPr>
        <p:txBody>
          <a:bodyPr anchor="t" rtlCol="false" tIns="0" lIns="0" bIns="0" rIns="0">
            <a:spAutoFit/>
          </a:bodyPr>
          <a:lstStyle/>
          <a:p>
            <a:pPr algn="l">
              <a:lnSpc>
                <a:spcPts val="9100"/>
              </a:lnSpc>
              <a:spcBef>
                <a:spcPct val="0"/>
              </a:spcBef>
            </a:pPr>
            <a:r>
              <a:rPr lang="en-US" sz="6500">
                <a:solidFill>
                  <a:srgbClr val="000000"/>
                </a:solidFill>
                <a:latin typeface="Alice Bold"/>
                <a:ea typeface="Alice Bold"/>
                <a:cs typeface="Alice Bold"/>
                <a:sym typeface="Alice Bold"/>
              </a:rPr>
              <a:t>Conclusion</a:t>
            </a:r>
          </a:p>
        </p:txBody>
      </p:sp>
      <p:sp>
        <p:nvSpPr>
          <p:cNvPr name="Freeform 6" id="6"/>
          <p:cNvSpPr/>
          <p:nvPr/>
        </p:nvSpPr>
        <p:spPr>
          <a:xfrm flipH="true" flipV="false" rot="-5400000">
            <a:off x="12981226" y="-1109987"/>
            <a:ext cx="5306774" cy="5306774"/>
          </a:xfrm>
          <a:custGeom>
            <a:avLst/>
            <a:gdLst/>
            <a:ahLst/>
            <a:cxnLst/>
            <a:rect r="r" b="b" t="t" l="l"/>
            <a:pathLst>
              <a:path h="5306774" w="5306774">
                <a:moveTo>
                  <a:pt x="5306774" y="0"/>
                </a:moveTo>
                <a:lnTo>
                  <a:pt x="0" y="0"/>
                </a:lnTo>
                <a:lnTo>
                  <a:pt x="0" y="5306774"/>
                </a:lnTo>
                <a:lnTo>
                  <a:pt x="5306774" y="5306774"/>
                </a:lnTo>
                <a:lnTo>
                  <a:pt x="5306774"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18574" y="3423871"/>
            <a:ext cx="11040726" cy="2666164"/>
          </a:xfrm>
          <a:prstGeom prst="rect">
            <a:avLst/>
          </a:prstGeom>
        </p:spPr>
        <p:txBody>
          <a:bodyPr anchor="t" rtlCol="false" tIns="0" lIns="0" bIns="0" rIns="0">
            <a:spAutoFit/>
          </a:bodyPr>
          <a:lstStyle/>
          <a:p>
            <a:pPr algn="l">
              <a:lnSpc>
                <a:spcPts val="21768"/>
              </a:lnSpc>
              <a:spcBef>
                <a:spcPct val="0"/>
              </a:spcBef>
            </a:pPr>
            <a:r>
              <a:rPr lang="en-US" sz="15549">
                <a:solidFill>
                  <a:srgbClr val="000000"/>
                </a:solidFill>
                <a:latin typeface="Alice Bold"/>
                <a:ea typeface="Alice Bold"/>
                <a:cs typeface="Alice Bold"/>
                <a:sym typeface="Alice Bold"/>
              </a:rPr>
              <a:t>Thank You</a:t>
            </a:r>
          </a:p>
        </p:txBody>
      </p:sp>
      <p:sp>
        <p:nvSpPr>
          <p:cNvPr name="Freeform 3" id="3"/>
          <p:cNvSpPr/>
          <p:nvPr/>
        </p:nvSpPr>
        <p:spPr>
          <a:xfrm flipH="false" flipV="false" rot="0">
            <a:off x="0" y="2720836"/>
            <a:ext cx="7588345" cy="7588345"/>
          </a:xfrm>
          <a:custGeom>
            <a:avLst/>
            <a:gdLst/>
            <a:ahLst/>
            <a:cxnLst/>
            <a:rect r="r" b="b" t="t" l="l"/>
            <a:pathLst>
              <a:path h="7588345" w="7588345">
                <a:moveTo>
                  <a:pt x="0" y="0"/>
                </a:moveTo>
                <a:lnTo>
                  <a:pt x="7588345" y="0"/>
                </a:lnTo>
                <a:lnTo>
                  <a:pt x="7588345" y="7588345"/>
                </a:lnTo>
                <a:lnTo>
                  <a:pt x="0" y="75883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848264" y="0"/>
            <a:ext cx="5439736" cy="5439736"/>
          </a:xfrm>
          <a:custGeom>
            <a:avLst/>
            <a:gdLst/>
            <a:ahLst/>
            <a:cxnLst/>
            <a:rect r="r" b="b" t="t" l="l"/>
            <a:pathLst>
              <a:path h="5439736" w="5439736">
                <a:moveTo>
                  <a:pt x="0" y="0"/>
                </a:moveTo>
                <a:lnTo>
                  <a:pt x="5439736" y="0"/>
                </a:lnTo>
                <a:lnTo>
                  <a:pt x="5439736" y="5439736"/>
                </a:lnTo>
                <a:lnTo>
                  <a:pt x="0" y="5439736"/>
                </a:lnTo>
                <a:lnTo>
                  <a:pt x="0" y="0"/>
                </a:lnTo>
                <a:close/>
              </a:path>
            </a:pathLst>
          </a:custGeom>
          <a:blipFill>
            <a:blip r:embed="rId2">
              <a:alphaModFix amt="62000"/>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5400000">
            <a:off x="1292232" y="4508752"/>
            <a:ext cx="921660" cy="798158"/>
            <a:chOff x="0" y="0"/>
            <a:chExt cx="6350000" cy="5499100"/>
          </a:xfrm>
        </p:grpSpPr>
        <p:sp>
          <p:nvSpPr>
            <p:cNvPr name="Freeform 4" id="4"/>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AD60"/>
            </a:solidFill>
          </p:spPr>
        </p:sp>
      </p:grpSp>
      <p:grpSp>
        <p:nvGrpSpPr>
          <p:cNvPr name="Group 5" id="5"/>
          <p:cNvGrpSpPr>
            <a:grpSpLocks noChangeAspect="true"/>
          </p:cNvGrpSpPr>
          <p:nvPr/>
        </p:nvGrpSpPr>
        <p:grpSpPr>
          <a:xfrm rot="5400000">
            <a:off x="2234577" y="5930555"/>
            <a:ext cx="438031" cy="379335"/>
            <a:chOff x="0" y="0"/>
            <a:chExt cx="6350000" cy="5499100"/>
          </a:xfrm>
        </p:grpSpPr>
        <p:sp>
          <p:nvSpPr>
            <p:cNvPr name="Freeform 6" id="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grpSp>
        <p:nvGrpSpPr>
          <p:cNvPr name="Group 7" id="7"/>
          <p:cNvGrpSpPr>
            <a:grpSpLocks noChangeAspect="true"/>
          </p:cNvGrpSpPr>
          <p:nvPr/>
        </p:nvGrpSpPr>
        <p:grpSpPr>
          <a:xfrm rot="5400000">
            <a:off x="9251133" y="5930555"/>
            <a:ext cx="438031" cy="379335"/>
            <a:chOff x="0" y="0"/>
            <a:chExt cx="6350000" cy="5499100"/>
          </a:xfrm>
        </p:grpSpPr>
        <p:sp>
          <p:nvSpPr>
            <p:cNvPr name="Freeform 8" id="8"/>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grpSp>
        <p:nvGrpSpPr>
          <p:cNvPr name="Group 9" id="9"/>
          <p:cNvGrpSpPr>
            <a:grpSpLocks noChangeAspect="true"/>
          </p:cNvGrpSpPr>
          <p:nvPr/>
        </p:nvGrpSpPr>
        <p:grpSpPr>
          <a:xfrm rot="5400000">
            <a:off x="2234577" y="6645760"/>
            <a:ext cx="438031" cy="379335"/>
            <a:chOff x="0" y="0"/>
            <a:chExt cx="6350000" cy="5499100"/>
          </a:xfrm>
        </p:grpSpPr>
        <p:sp>
          <p:nvSpPr>
            <p:cNvPr name="Freeform 10" id="10"/>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grpSp>
        <p:nvGrpSpPr>
          <p:cNvPr name="Group 11" id="11"/>
          <p:cNvGrpSpPr>
            <a:grpSpLocks noChangeAspect="true"/>
          </p:cNvGrpSpPr>
          <p:nvPr/>
        </p:nvGrpSpPr>
        <p:grpSpPr>
          <a:xfrm rot="5400000">
            <a:off x="9251133" y="6645760"/>
            <a:ext cx="438031" cy="379335"/>
            <a:chOff x="0" y="0"/>
            <a:chExt cx="6350000" cy="5499100"/>
          </a:xfrm>
        </p:grpSpPr>
        <p:sp>
          <p:nvSpPr>
            <p:cNvPr name="Freeform 12" id="12"/>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grpSp>
        <p:nvGrpSpPr>
          <p:cNvPr name="Group 13" id="13"/>
          <p:cNvGrpSpPr>
            <a:grpSpLocks noChangeAspect="true"/>
          </p:cNvGrpSpPr>
          <p:nvPr/>
        </p:nvGrpSpPr>
        <p:grpSpPr>
          <a:xfrm rot="5400000">
            <a:off x="2234577" y="7360964"/>
            <a:ext cx="438031" cy="379335"/>
            <a:chOff x="0" y="0"/>
            <a:chExt cx="6350000" cy="5499100"/>
          </a:xfrm>
        </p:grpSpPr>
        <p:sp>
          <p:nvSpPr>
            <p:cNvPr name="Freeform 14" id="14"/>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grpSp>
        <p:nvGrpSpPr>
          <p:cNvPr name="Group 15" id="15"/>
          <p:cNvGrpSpPr>
            <a:grpSpLocks noChangeAspect="true"/>
          </p:cNvGrpSpPr>
          <p:nvPr/>
        </p:nvGrpSpPr>
        <p:grpSpPr>
          <a:xfrm rot="5400000">
            <a:off x="9251133" y="7360964"/>
            <a:ext cx="438031" cy="379335"/>
            <a:chOff x="0" y="0"/>
            <a:chExt cx="6350000" cy="5499100"/>
          </a:xfrm>
        </p:grpSpPr>
        <p:sp>
          <p:nvSpPr>
            <p:cNvPr name="Freeform 16" id="1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grpSp>
        <p:nvGrpSpPr>
          <p:cNvPr name="Group 17" id="17"/>
          <p:cNvGrpSpPr>
            <a:grpSpLocks noChangeAspect="true"/>
          </p:cNvGrpSpPr>
          <p:nvPr/>
        </p:nvGrpSpPr>
        <p:grpSpPr>
          <a:xfrm rot="5400000">
            <a:off x="2234577" y="8076168"/>
            <a:ext cx="438031" cy="379335"/>
            <a:chOff x="0" y="0"/>
            <a:chExt cx="6350000" cy="5499100"/>
          </a:xfrm>
        </p:grpSpPr>
        <p:sp>
          <p:nvSpPr>
            <p:cNvPr name="Freeform 18" id="18"/>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grpSp>
        <p:nvGrpSpPr>
          <p:cNvPr name="Group 19" id="19"/>
          <p:cNvGrpSpPr>
            <a:grpSpLocks noChangeAspect="true"/>
          </p:cNvGrpSpPr>
          <p:nvPr/>
        </p:nvGrpSpPr>
        <p:grpSpPr>
          <a:xfrm rot="2161345">
            <a:off x="3903271" y="-15232"/>
            <a:ext cx="924053" cy="800230"/>
            <a:chOff x="0" y="0"/>
            <a:chExt cx="6350000" cy="5499100"/>
          </a:xfrm>
        </p:grpSpPr>
        <p:sp>
          <p:nvSpPr>
            <p:cNvPr name="Freeform 20" id="20"/>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EEAD"/>
            </a:solidFill>
          </p:spPr>
        </p:sp>
      </p:grpSp>
      <p:grpSp>
        <p:nvGrpSpPr>
          <p:cNvPr name="Group 21" id="21"/>
          <p:cNvGrpSpPr>
            <a:grpSpLocks noChangeAspect="true"/>
          </p:cNvGrpSpPr>
          <p:nvPr/>
        </p:nvGrpSpPr>
        <p:grpSpPr>
          <a:xfrm rot="-8161300">
            <a:off x="817815" y="953026"/>
            <a:ext cx="462026" cy="400115"/>
            <a:chOff x="0" y="0"/>
            <a:chExt cx="6350000" cy="5499100"/>
          </a:xfrm>
        </p:grpSpPr>
        <p:sp>
          <p:nvSpPr>
            <p:cNvPr name="Freeform 22" id="22"/>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D9534F"/>
            </a:solidFill>
          </p:spPr>
        </p:sp>
      </p:grpSp>
      <p:grpSp>
        <p:nvGrpSpPr>
          <p:cNvPr name="Group 23" id="23"/>
          <p:cNvGrpSpPr>
            <a:grpSpLocks noChangeAspect="true"/>
          </p:cNvGrpSpPr>
          <p:nvPr/>
        </p:nvGrpSpPr>
        <p:grpSpPr>
          <a:xfrm rot="8534998">
            <a:off x="3342767" y="2120093"/>
            <a:ext cx="1275686" cy="1104744"/>
            <a:chOff x="0" y="0"/>
            <a:chExt cx="6350000" cy="5499100"/>
          </a:xfrm>
        </p:grpSpPr>
        <p:sp>
          <p:nvSpPr>
            <p:cNvPr name="Freeform 24" id="24"/>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grpSp>
        <p:nvGrpSpPr>
          <p:cNvPr name="Group 25" id="25"/>
          <p:cNvGrpSpPr>
            <a:grpSpLocks noChangeAspect="true"/>
          </p:cNvGrpSpPr>
          <p:nvPr/>
        </p:nvGrpSpPr>
        <p:grpSpPr>
          <a:xfrm rot="5400000">
            <a:off x="9268127" y="8076187"/>
            <a:ext cx="438031" cy="379335"/>
            <a:chOff x="0" y="0"/>
            <a:chExt cx="6350000" cy="5499100"/>
          </a:xfrm>
        </p:grpSpPr>
        <p:sp>
          <p:nvSpPr>
            <p:cNvPr name="Freeform 26" id="2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sp>
        <p:nvSpPr>
          <p:cNvPr name="TextBox 27" id="27"/>
          <p:cNvSpPr txBox="true"/>
          <p:nvPr/>
        </p:nvSpPr>
        <p:spPr>
          <a:xfrm rot="0">
            <a:off x="2263925" y="4280768"/>
            <a:ext cx="6391195" cy="1120775"/>
          </a:xfrm>
          <a:prstGeom prst="rect">
            <a:avLst/>
          </a:prstGeom>
        </p:spPr>
        <p:txBody>
          <a:bodyPr anchor="t" rtlCol="false" tIns="0" lIns="0" bIns="0" rIns="0">
            <a:spAutoFit/>
          </a:bodyPr>
          <a:lstStyle/>
          <a:p>
            <a:pPr algn="l">
              <a:lnSpc>
                <a:spcPts val="9100"/>
              </a:lnSpc>
              <a:spcBef>
                <a:spcPct val="0"/>
              </a:spcBef>
            </a:pPr>
            <a:r>
              <a:rPr lang="en-US" sz="6500">
                <a:solidFill>
                  <a:srgbClr val="000000"/>
                </a:solidFill>
                <a:latin typeface="Alice Bold"/>
                <a:ea typeface="Alice Bold"/>
                <a:cs typeface="Alice Bold"/>
                <a:sym typeface="Alice Bold"/>
              </a:rPr>
              <a:t>List of Topics:</a:t>
            </a:r>
          </a:p>
        </p:txBody>
      </p:sp>
      <p:sp>
        <p:nvSpPr>
          <p:cNvPr name="TextBox 28" id="28"/>
          <p:cNvSpPr txBox="true"/>
          <p:nvPr/>
        </p:nvSpPr>
        <p:spPr>
          <a:xfrm rot="0">
            <a:off x="2735340" y="5785914"/>
            <a:ext cx="2822463" cy="615950"/>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Alice"/>
                <a:ea typeface="Alice"/>
                <a:cs typeface="Alice"/>
                <a:sym typeface="Alice"/>
              </a:rPr>
              <a:t>Introduction</a:t>
            </a:r>
          </a:p>
        </p:txBody>
      </p:sp>
      <p:sp>
        <p:nvSpPr>
          <p:cNvPr name="TextBox 29" id="29"/>
          <p:cNvSpPr txBox="true"/>
          <p:nvPr/>
        </p:nvSpPr>
        <p:spPr>
          <a:xfrm rot="0">
            <a:off x="9753010" y="5785914"/>
            <a:ext cx="3737714" cy="615950"/>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Alice"/>
                <a:ea typeface="Alice"/>
                <a:cs typeface="Alice"/>
                <a:sym typeface="Alice"/>
              </a:rPr>
              <a:t>Unique Solutions</a:t>
            </a:r>
          </a:p>
        </p:txBody>
      </p:sp>
      <p:sp>
        <p:nvSpPr>
          <p:cNvPr name="TextBox 30" id="30"/>
          <p:cNvSpPr txBox="true"/>
          <p:nvPr/>
        </p:nvSpPr>
        <p:spPr>
          <a:xfrm rot="0">
            <a:off x="2735340" y="6501118"/>
            <a:ext cx="6408660" cy="615950"/>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Alice"/>
                <a:ea typeface="Alice"/>
                <a:cs typeface="Alice"/>
                <a:sym typeface="Alice"/>
              </a:rPr>
              <a:t>Assistive Technology</a:t>
            </a:r>
          </a:p>
        </p:txBody>
      </p:sp>
      <p:sp>
        <p:nvSpPr>
          <p:cNvPr name="TextBox 31" id="31"/>
          <p:cNvSpPr txBox="true"/>
          <p:nvPr/>
        </p:nvSpPr>
        <p:spPr>
          <a:xfrm rot="0">
            <a:off x="9753010" y="6501118"/>
            <a:ext cx="5034828" cy="615950"/>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Alice"/>
                <a:ea typeface="Alice"/>
                <a:cs typeface="Alice"/>
                <a:sym typeface="Alice"/>
              </a:rPr>
              <a:t>Benefits of the Project</a:t>
            </a:r>
          </a:p>
        </p:txBody>
      </p:sp>
      <p:sp>
        <p:nvSpPr>
          <p:cNvPr name="TextBox 32" id="32"/>
          <p:cNvSpPr txBox="true"/>
          <p:nvPr/>
        </p:nvSpPr>
        <p:spPr>
          <a:xfrm rot="0">
            <a:off x="2735340" y="7216323"/>
            <a:ext cx="4822441" cy="615950"/>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Alice"/>
                <a:ea typeface="Alice"/>
                <a:cs typeface="Alice"/>
                <a:sym typeface="Alice"/>
              </a:rPr>
              <a:t>How It Works</a:t>
            </a:r>
          </a:p>
        </p:txBody>
      </p:sp>
      <p:sp>
        <p:nvSpPr>
          <p:cNvPr name="TextBox 33" id="33"/>
          <p:cNvSpPr txBox="true"/>
          <p:nvPr/>
        </p:nvSpPr>
        <p:spPr>
          <a:xfrm rot="0">
            <a:off x="9753010" y="7216323"/>
            <a:ext cx="6175851" cy="615950"/>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Alice"/>
                <a:ea typeface="Alice"/>
                <a:cs typeface="Alice"/>
                <a:sym typeface="Alice"/>
              </a:rPr>
              <a:t>Future Developments</a:t>
            </a:r>
          </a:p>
        </p:txBody>
      </p:sp>
      <p:sp>
        <p:nvSpPr>
          <p:cNvPr name="TextBox 34" id="34"/>
          <p:cNvSpPr txBox="true"/>
          <p:nvPr/>
        </p:nvSpPr>
        <p:spPr>
          <a:xfrm rot="0">
            <a:off x="2735340" y="7931527"/>
            <a:ext cx="5644926" cy="615950"/>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Alice"/>
                <a:ea typeface="Alice"/>
                <a:cs typeface="Alice"/>
                <a:sym typeface="Alice"/>
              </a:rPr>
              <a:t>Defining Aim</a:t>
            </a:r>
          </a:p>
        </p:txBody>
      </p:sp>
      <p:sp>
        <p:nvSpPr>
          <p:cNvPr name="TextBox 35" id="35"/>
          <p:cNvSpPr txBox="true"/>
          <p:nvPr/>
        </p:nvSpPr>
        <p:spPr>
          <a:xfrm rot="0">
            <a:off x="9753010" y="7915017"/>
            <a:ext cx="6175851" cy="615950"/>
          </a:xfrm>
          <a:prstGeom prst="rect">
            <a:avLst/>
          </a:prstGeom>
        </p:spPr>
        <p:txBody>
          <a:bodyPr anchor="t" rtlCol="false" tIns="0" lIns="0" bIns="0" rIns="0">
            <a:spAutoFit/>
          </a:bodyPr>
          <a:lstStyle/>
          <a:p>
            <a:pPr algn="l">
              <a:lnSpc>
                <a:spcPts val="4900"/>
              </a:lnSpc>
              <a:spcBef>
                <a:spcPct val="0"/>
              </a:spcBef>
            </a:pPr>
            <a:r>
              <a:rPr lang="en-US" sz="3500">
                <a:solidFill>
                  <a:srgbClr val="000000"/>
                </a:solidFill>
                <a:latin typeface="Alice"/>
                <a:ea typeface="Alice"/>
                <a:cs typeface="Alice"/>
                <a:sym typeface="Alice"/>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073410"/>
            <a:ext cx="8241113" cy="5431975"/>
            <a:chOff x="0" y="0"/>
            <a:chExt cx="10988151" cy="7242633"/>
          </a:xfrm>
        </p:grpSpPr>
        <p:pic>
          <p:nvPicPr>
            <p:cNvPr name="Picture 3" id="3"/>
            <p:cNvPicPr>
              <a:picLocks noChangeAspect="true"/>
            </p:cNvPicPr>
            <p:nvPr/>
          </p:nvPicPr>
          <p:blipFill>
            <a:blip r:embed="rId2"/>
            <a:srcRect l="0" t="534" r="0" b="534"/>
            <a:stretch>
              <a:fillRect/>
            </a:stretch>
          </p:blipFill>
          <p:spPr>
            <a:xfrm flipH="false" flipV="false">
              <a:off x="0" y="0"/>
              <a:ext cx="10988151" cy="7242633"/>
            </a:xfrm>
            <a:prstGeom prst="rect">
              <a:avLst/>
            </a:prstGeom>
          </p:spPr>
        </p:pic>
      </p:grpSp>
      <p:grpSp>
        <p:nvGrpSpPr>
          <p:cNvPr name="Group 4" id="4"/>
          <p:cNvGrpSpPr>
            <a:grpSpLocks noChangeAspect="true"/>
          </p:cNvGrpSpPr>
          <p:nvPr/>
        </p:nvGrpSpPr>
        <p:grpSpPr>
          <a:xfrm rot="5400000">
            <a:off x="8556762" y="1843399"/>
            <a:ext cx="921660" cy="798158"/>
            <a:chOff x="0" y="0"/>
            <a:chExt cx="6350000" cy="5499100"/>
          </a:xfrm>
        </p:grpSpPr>
        <p:sp>
          <p:nvSpPr>
            <p:cNvPr name="Freeform 5" id="5"/>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AD60"/>
            </a:solidFill>
          </p:spPr>
        </p:sp>
      </p:grpSp>
      <p:grpSp>
        <p:nvGrpSpPr>
          <p:cNvPr name="Group 6" id="6"/>
          <p:cNvGrpSpPr>
            <a:grpSpLocks noChangeAspect="true"/>
          </p:cNvGrpSpPr>
          <p:nvPr/>
        </p:nvGrpSpPr>
        <p:grpSpPr>
          <a:xfrm rot="2161345">
            <a:off x="6752405" y="275371"/>
            <a:ext cx="1495515" cy="1295116"/>
            <a:chOff x="0" y="0"/>
            <a:chExt cx="6350000" cy="5499100"/>
          </a:xfrm>
        </p:grpSpPr>
        <p:sp>
          <p:nvSpPr>
            <p:cNvPr name="Freeform 7" id="7"/>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EEAD"/>
            </a:solidFill>
          </p:spPr>
        </p:sp>
      </p:grpSp>
      <p:grpSp>
        <p:nvGrpSpPr>
          <p:cNvPr name="Group 8" id="8"/>
          <p:cNvGrpSpPr>
            <a:grpSpLocks noChangeAspect="true"/>
          </p:cNvGrpSpPr>
          <p:nvPr/>
        </p:nvGrpSpPr>
        <p:grpSpPr>
          <a:xfrm rot="-8161300">
            <a:off x="1758810" y="7674214"/>
            <a:ext cx="747757" cy="647558"/>
            <a:chOff x="0" y="0"/>
            <a:chExt cx="6350000" cy="5499100"/>
          </a:xfrm>
        </p:grpSpPr>
        <p:sp>
          <p:nvSpPr>
            <p:cNvPr name="Freeform 9" id="9"/>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D9534F"/>
            </a:solidFill>
          </p:spPr>
        </p:sp>
      </p:grpSp>
      <p:grpSp>
        <p:nvGrpSpPr>
          <p:cNvPr name="Group 10" id="10"/>
          <p:cNvGrpSpPr>
            <a:grpSpLocks noChangeAspect="true"/>
          </p:cNvGrpSpPr>
          <p:nvPr/>
        </p:nvGrpSpPr>
        <p:grpSpPr>
          <a:xfrm rot="8534998">
            <a:off x="5845269" y="8566916"/>
            <a:ext cx="2064609" cy="1787951"/>
            <a:chOff x="0" y="0"/>
            <a:chExt cx="6350000" cy="5499100"/>
          </a:xfrm>
        </p:grpSpPr>
        <p:sp>
          <p:nvSpPr>
            <p:cNvPr name="Freeform 11" id="11"/>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sp>
        <p:nvSpPr>
          <p:cNvPr name="Freeform 12" id="12"/>
          <p:cNvSpPr/>
          <p:nvPr/>
        </p:nvSpPr>
        <p:spPr>
          <a:xfrm flipH="false" flipV="true" rot="0">
            <a:off x="14173200" y="891435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3">
              <a:alphaModFix amt="52000"/>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4173200" y="-215558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alphaModFix amt="52000"/>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9607171" y="2726665"/>
            <a:ext cx="7388691" cy="6627495"/>
          </a:xfrm>
          <a:prstGeom prst="rect">
            <a:avLst/>
          </a:prstGeom>
        </p:spPr>
        <p:txBody>
          <a:bodyPr anchor="t" rtlCol="false" tIns="0" lIns="0" bIns="0" rIns="0">
            <a:spAutoFit/>
          </a:bodyPr>
          <a:lstStyle/>
          <a:p>
            <a:pPr algn="just">
              <a:lnSpc>
                <a:spcPts val="4200"/>
              </a:lnSpc>
            </a:pPr>
            <a:r>
              <a:rPr lang="en-US" sz="3000">
                <a:solidFill>
                  <a:srgbClr val="000000"/>
                </a:solidFill>
                <a:latin typeface="Alice Bold"/>
                <a:ea typeface="Alice Bold"/>
                <a:cs typeface="Alice Bold"/>
                <a:sym typeface="Alice Bold"/>
              </a:rPr>
              <a:t>Welcome to the Sign Language Detector</a:t>
            </a:r>
          </a:p>
          <a:p>
            <a:pPr algn="just">
              <a:lnSpc>
                <a:spcPts val="3359"/>
              </a:lnSpc>
            </a:pPr>
          </a:p>
          <a:p>
            <a:pPr algn="just">
              <a:lnSpc>
                <a:spcPts val="3359"/>
              </a:lnSpc>
            </a:pPr>
            <a:r>
              <a:rPr lang="en-US" sz="2400">
                <a:solidFill>
                  <a:srgbClr val="000000"/>
                </a:solidFill>
                <a:latin typeface="Alice"/>
                <a:ea typeface="Alice"/>
                <a:cs typeface="Alice"/>
                <a:sym typeface="Alice"/>
              </a:rPr>
              <a:t>In our increasingly connected world, effective communication is essential. The Sign Language Detection project leverages advanced technology to bridge communication gaps for those who use sign language.</a:t>
            </a:r>
          </a:p>
          <a:p>
            <a:pPr algn="just">
              <a:lnSpc>
                <a:spcPts val="4200"/>
              </a:lnSpc>
            </a:pPr>
          </a:p>
          <a:p>
            <a:pPr algn="just">
              <a:lnSpc>
                <a:spcPts val="4200"/>
              </a:lnSpc>
            </a:pPr>
            <a:r>
              <a:rPr lang="en-US" sz="3000">
                <a:solidFill>
                  <a:srgbClr val="000000"/>
                </a:solidFill>
                <a:latin typeface="Alice Bold"/>
                <a:ea typeface="Alice Bold"/>
                <a:cs typeface="Alice Bold"/>
                <a:sym typeface="Alice Bold"/>
              </a:rPr>
              <a:t>Objective: </a:t>
            </a:r>
          </a:p>
          <a:p>
            <a:pPr algn="just">
              <a:lnSpc>
                <a:spcPts val="3359"/>
              </a:lnSpc>
              <a:spcBef>
                <a:spcPct val="0"/>
              </a:spcBef>
            </a:pPr>
            <a:r>
              <a:rPr lang="en-US" sz="2400">
                <a:solidFill>
                  <a:srgbClr val="000000"/>
                </a:solidFill>
                <a:latin typeface="Alice"/>
                <a:ea typeface="Alice"/>
                <a:cs typeface="Alice"/>
                <a:sym typeface="Alice"/>
              </a:rPr>
              <a:t>Our goal is to create a solution that facilitates real-time interpretation of sign language gestures through computer vision and machine learning. By using a camera to capture hand movements, our system translates these gestures into understandable text or speech.</a:t>
            </a:r>
          </a:p>
        </p:txBody>
      </p:sp>
      <p:sp>
        <p:nvSpPr>
          <p:cNvPr name="TextBox 15" id="15"/>
          <p:cNvSpPr txBox="true"/>
          <p:nvPr/>
        </p:nvSpPr>
        <p:spPr>
          <a:xfrm rot="0">
            <a:off x="9607171" y="1615415"/>
            <a:ext cx="5169070" cy="1120775"/>
          </a:xfrm>
          <a:prstGeom prst="rect">
            <a:avLst/>
          </a:prstGeom>
        </p:spPr>
        <p:txBody>
          <a:bodyPr anchor="t" rtlCol="false" tIns="0" lIns="0" bIns="0" rIns="0">
            <a:spAutoFit/>
          </a:bodyPr>
          <a:lstStyle/>
          <a:p>
            <a:pPr algn="l">
              <a:lnSpc>
                <a:spcPts val="9100"/>
              </a:lnSpc>
              <a:spcBef>
                <a:spcPct val="0"/>
              </a:spcBef>
            </a:pPr>
            <a:r>
              <a:rPr lang="en-US" sz="6500">
                <a:solidFill>
                  <a:srgbClr val="000000"/>
                </a:solidFill>
                <a:latin typeface="Alice Bold"/>
                <a:ea typeface="Alice Bold"/>
                <a:cs typeface="Alice Bold"/>
                <a:sym typeface="Alice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1228670" y="1090451"/>
            <a:ext cx="921660" cy="798158"/>
            <a:chOff x="0" y="0"/>
            <a:chExt cx="6350000" cy="5499100"/>
          </a:xfrm>
        </p:grpSpPr>
        <p:sp>
          <p:nvSpPr>
            <p:cNvPr name="Freeform 3" id="3"/>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AD60"/>
            </a:solidFill>
          </p:spPr>
        </p:sp>
      </p:grpSp>
      <p:grpSp>
        <p:nvGrpSpPr>
          <p:cNvPr name="Group 4" id="4"/>
          <p:cNvGrpSpPr>
            <a:grpSpLocks noChangeAspect="true"/>
          </p:cNvGrpSpPr>
          <p:nvPr/>
        </p:nvGrpSpPr>
        <p:grpSpPr>
          <a:xfrm rot="5400000">
            <a:off x="1656029" y="3549044"/>
            <a:ext cx="499577" cy="432634"/>
            <a:chOff x="0" y="0"/>
            <a:chExt cx="6350000" cy="5499100"/>
          </a:xfrm>
        </p:grpSpPr>
        <p:sp>
          <p:nvSpPr>
            <p:cNvPr name="Freeform 5" id="5"/>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grpSp>
        <p:nvGrpSpPr>
          <p:cNvPr name="Group 6" id="6"/>
          <p:cNvGrpSpPr>
            <a:grpSpLocks noChangeAspect="true"/>
          </p:cNvGrpSpPr>
          <p:nvPr/>
        </p:nvGrpSpPr>
        <p:grpSpPr>
          <a:xfrm rot="5400000">
            <a:off x="1656029" y="6968141"/>
            <a:ext cx="499577" cy="432634"/>
            <a:chOff x="0" y="0"/>
            <a:chExt cx="6350000" cy="5499100"/>
          </a:xfrm>
        </p:grpSpPr>
        <p:sp>
          <p:nvSpPr>
            <p:cNvPr name="Freeform 7" id="7"/>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sp>
        <p:nvSpPr>
          <p:cNvPr name="Freeform 8" id="8"/>
          <p:cNvSpPr/>
          <p:nvPr/>
        </p:nvSpPr>
        <p:spPr>
          <a:xfrm flipH="false" flipV="false" rot="-5400000">
            <a:off x="13988202" y="184998"/>
            <a:ext cx="4484796" cy="4114800"/>
          </a:xfrm>
          <a:custGeom>
            <a:avLst/>
            <a:gdLst/>
            <a:ahLst/>
            <a:cxnLst/>
            <a:rect r="r" b="b" t="t" l="l"/>
            <a:pathLst>
              <a:path h="4114800" w="4484796">
                <a:moveTo>
                  <a:pt x="0" y="0"/>
                </a:moveTo>
                <a:lnTo>
                  <a:pt x="4484796" y="0"/>
                </a:lnTo>
                <a:lnTo>
                  <a:pt x="4484796" y="4114800"/>
                </a:lnTo>
                <a:lnTo>
                  <a:pt x="0" y="411480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215214" y="2194773"/>
            <a:ext cx="11590953" cy="1054100"/>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Alice"/>
                <a:ea typeface="Alice"/>
                <a:cs typeface="Alice"/>
                <a:sym typeface="Alice"/>
              </a:rPr>
              <a:t>Assistive Technology includes tools that help individuals with disabilities interact and engage more fully in daily life. The Sign Language Detection project breaks communication barriers using innovative tech solutions.</a:t>
            </a:r>
          </a:p>
        </p:txBody>
      </p:sp>
      <p:sp>
        <p:nvSpPr>
          <p:cNvPr name="TextBox 10" id="10"/>
          <p:cNvSpPr txBox="true"/>
          <p:nvPr/>
        </p:nvSpPr>
        <p:spPr>
          <a:xfrm rot="0">
            <a:off x="2215214" y="4939075"/>
            <a:ext cx="5795477" cy="1406525"/>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Alice"/>
                <a:ea typeface="Alice"/>
                <a:cs typeface="Alice"/>
                <a:sym typeface="Alice"/>
              </a:rPr>
              <a:t>Utilizes computer vision and machine learning to bridge the gap between sign language users and non-users. This promotes inclusivity in both personal and professional environments.</a:t>
            </a:r>
          </a:p>
        </p:txBody>
      </p:sp>
      <p:sp>
        <p:nvSpPr>
          <p:cNvPr name="TextBox 11" id="11"/>
          <p:cNvSpPr txBox="true"/>
          <p:nvPr/>
        </p:nvSpPr>
        <p:spPr>
          <a:xfrm rot="0">
            <a:off x="2215214" y="7669999"/>
            <a:ext cx="5795477" cy="1406525"/>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Alice"/>
                <a:ea typeface="Alice"/>
                <a:cs typeface="Alice"/>
                <a:sym typeface="Alice"/>
              </a:rPr>
              <a:t>Converts hand gestures into readable text or speech instantly, providing seamless and natural communication. This immediate feedback fosters smoother interactions.</a:t>
            </a:r>
          </a:p>
        </p:txBody>
      </p:sp>
      <p:sp>
        <p:nvSpPr>
          <p:cNvPr name="TextBox 12" id="12"/>
          <p:cNvSpPr txBox="true"/>
          <p:nvPr/>
        </p:nvSpPr>
        <p:spPr>
          <a:xfrm rot="0">
            <a:off x="2215214" y="3439373"/>
            <a:ext cx="5795477"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lice Bold"/>
                <a:ea typeface="Alice Bold"/>
                <a:cs typeface="Alice Bold"/>
                <a:sym typeface="Alice Bold"/>
              </a:rPr>
              <a:t>Empowering Communication</a:t>
            </a:r>
          </a:p>
        </p:txBody>
      </p:sp>
      <p:sp>
        <p:nvSpPr>
          <p:cNvPr name="TextBox 13" id="13"/>
          <p:cNvSpPr txBox="true"/>
          <p:nvPr/>
        </p:nvSpPr>
        <p:spPr>
          <a:xfrm rot="0">
            <a:off x="2215214" y="6707550"/>
            <a:ext cx="5259360"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lice Bold"/>
                <a:ea typeface="Alice Bold"/>
                <a:cs typeface="Alice Bold"/>
                <a:sym typeface="Alice Bold"/>
              </a:rPr>
              <a:t>Real-Time Translation</a:t>
            </a:r>
          </a:p>
        </p:txBody>
      </p:sp>
      <p:sp>
        <p:nvSpPr>
          <p:cNvPr name="TextBox 14" id="14"/>
          <p:cNvSpPr txBox="true"/>
          <p:nvPr/>
        </p:nvSpPr>
        <p:spPr>
          <a:xfrm rot="0">
            <a:off x="2215214" y="862468"/>
            <a:ext cx="9505247" cy="1120775"/>
          </a:xfrm>
          <a:prstGeom prst="rect">
            <a:avLst/>
          </a:prstGeom>
        </p:spPr>
        <p:txBody>
          <a:bodyPr anchor="t" rtlCol="false" tIns="0" lIns="0" bIns="0" rIns="0">
            <a:spAutoFit/>
          </a:bodyPr>
          <a:lstStyle/>
          <a:p>
            <a:pPr algn="l">
              <a:lnSpc>
                <a:spcPts val="9100"/>
              </a:lnSpc>
              <a:spcBef>
                <a:spcPct val="0"/>
              </a:spcBef>
            </a:pPr>
            <a:r>
              <a:rPr lang="en-US" sz="6500">
                <a:solidFill>
                  <a:srgbClr val="000000"/>
                </a:solidFill>
                <a:latin typeface="Alice Bold"/>
                <a:ea typeface="Alice Bold"/>
                <a:cs typeface="Alice Bold"/>
                <a:sym typeface="Alice Bold"/>
              </a:rPr>
              <a:t>Assistive Technology</a:t>
            </a:r>
          </a:p>
        </p:txBody>
      </p:sp>
      <p:grpSp>
        <p:nvGrpSpPr>
          <p:cNvPr name="Group 15" id="15"/>
          <p:cNvGrpSpPr>
            <a:grpSpLocks noChangeAspect="true"/>
          </p:cNvGrpSpPr>
          <p:nvPr/>
        </p:nvGrpSpPr>
        <p:grpSpPr>
          <a:xfrm rot="5400000">
            <a:off x="8678504" y="3558569"/>
            <a:ext cx="499577" cy="432634"/>
            <a:chOff x="0" y="0"/>
            <a:chExt cx="6350000" cy="5499100"/>
          </a:xfrm>
        </p:grpSpPr>
        <p:sp>
          <p:nvSpPr>
            <p:cNvPr name="Freeform 16" id="16"/>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sp>
        <p:nvSpPr>
          <p:cNvPr name="TextBox 17" id="17"/>
          <p:cNvSpPr txBox="true"/>
          <p:nvPr/>
        </p:nvSpPr>
        <p:spPr>
          <a:xfrm rot="0">
            <a:off x="9237690" y="4939075"/>
            <a:ext cx="5949473" cy="1406525"/>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Alice"/>
                <a:ea typeface="Alice"/>
                <a:cs typeface="Alice"/>
                <a:sym typeface="Alice"/>
              </a:rPr>
              <a:t>Integrates into everyday applications and devices, ensuring communication tools are accessible to users with various needs. Supports their inclusion in environments like schools and workplaces.</a:t>
            </a:r>
          </a:p>
        </p:txBody>
      </p:sp>
      <p:sp>
        <p:nvSpPr>
          <p:cNvPr name="TextBox 18" id="18"/>
          <p:cNvSpPr txBox="true"/>
          <p:nvPr/>
        </p:nvSpPr>
        <p:spPr>
          <a:xfrm rot="0">
            <a:off x="9237690" y="3448898"/>
            <a:ext cx="5259360"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lice Bold"/>
                <a:ea typeface="Alice Bold"/>
                <a:cs typeface="Alice Bold"/>
                <a:sym typeface="Alice Bold"/>
              </a:rPr>
              <a:t>Accessibility Enhancement</a:t>
            </a:r>
          </a:p>
        </p:txBody>
      </p:sp>
      <p:grpSp>
        <p:nvGrpSpPr>
          <p:cNvPr name="Group 19" id="19"/>
          <p:cNvGrpSpPr>
            <a:grpSpLocks noChangeAspect="true"/>
          </p:cNvGrpSpPr>
          <p:nvPr/>
        </p:nvGrpSpPr>
        <p:grpSpPr>
          <a:xfrm rot="5400000">
            <a:off x="8678504" y="6826747"/>
            <a:ext cx="499577" cy="432634"/>
            <a:chOff x="0" y="0"/>
            <a:chExt cx="6350000" cy="5499100"/>
          </a:xfrm>
        </p:grpSpPr>
        <p:sp>
          <p:nvSpPr>
            <p:cNvPr name="Freeform 20" id="20"/>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96CEB4"/>
            </a:solidFill>
          </p:spPr>
        </p:sp>
      </p:grpSp>
      <p:sp>
        <p:nvSpPr>
          <p:cNvPr name="TextBox 21" id="21"/>
          <p:cNvSpPr txBox="true"/>
          <p:nvPr/>
        </p:nvSpPr>
        <p:spPr>
          <a:xfrm rot="0">
            <a:off x="9237690" y="7679524"/>
            <a:ext cx="5949473" cy="1406525"/>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Alice"/>
                <a:ea typeface="Alice"/>
                <a:cs typeface="Alice"/>
                <a:sym typeface="Alice"/>
              </a:rPr>
              <a:t>Can be customized to support multiple sign languages and dialects, ensuring its effectiveness across different regions. This adaptability makes it relevant to diverse communities.</a:t>
            </a:r>
          </a:p>
        </p:txBody>
      </p:sp>
      <p:sp>
        <p:nvSpPr>
          <p:cNvPr name="TextBox 22" id="22"/>
          <p:cNvSpPr txBox="true"/>
          <p:nvPr/>
        </p:nvSpPr>
        <p:spPr>
          <a:xfrm rot="0">
            <a:off x="9237690" y="6719447"/>
            <a:ext cx="3767700"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lice Bold"/>
                <a:ea typeface="Alice Bold"/>
                <a:cs typeface="Alice Bold"/>
                <a:sym typeface="Alice Bold"/>
              </a:rPr>
              <a:t>Adaptability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0" y="-1483521"/>
            <a:ext cx="4349163" cy="4349163"/>
          </a:xfrm>
          <a:custGeom>
            <a:avLst/>
            <a:gdLst/>
            <a:ahLst/>
            <a:cxnLst/>
            <a:rect r="r" b="b" t="t" l="l"/>
            <a:pathLst>
              <a:path h="4349163" w="4349163">
                <a:moveTo>
                  <a:pt x="4349163" y="0"/>
                </a:moveTo>
                <a:lnTo>
                  <a:pt x="0" y="0"/>
                </a:lnTo>
                <a:lnTo>
                  <a:pt x="0" y="4349163"/>
                </a:lnTo>
                <a:lnTo>
                  <a:pt x="4349163" y="4349163"/>
                </a:lnTo>
                <a:lnTo>
                  <a:pt x="434916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679286" y="0"/>
            <a:ext cx="9608714" cy="10287000"/>
            <a:chOff x="0" y="0"/>
            <a:chExt cx="5933440" cy="6352286"/>
          </a:xfrm>
        </p:grpSpPr>
        <p:sp>
          <p:nvSpPr>
            <p:cNvPr name="Freeform 4" id="4"/>
            <p:cNvSpPr/>
            <p:nvPr/>
          </p:nvSpPr>
          <p:spPr>
            <a:xfrm flipH="false" flipV="false" rot="0">
              <a:off x="-130429" y="-589915"/>
              <a:ext cx="6274054" cy="7025767"/>
            </a:xfrm>
            <a:custGeom>
              <a:avLst/>
              <a:gdLst/>
              <a:ahLst/>
              <a:cxnLst/>
              <a:rect r="r" b="b" t="t" l="l"/>
              <a:pathLst>
                <a:path h="7025767" w="6274054">
                  <a:moveTo>
                    <a:pt x="6045073" y="6923913"/>
                  </a:moveTo>
                  <a:cubicBezTo>
                    <a:pt x="4541393" y="6946011"/>
                    <a:pt x="2941320" y="6924929"/>
                    <a:pt x="1445641" y="6933946"/>
                  </a:cubicBezTo>
                  <a:cubicBezTo>
                    <a:pt x="1132586" y="6926707"/>
                    <a:pt x="794131" y="6947408"/>
                    <a:pt x="467741" y="6934708"/>
                  </a:cubicBezTo>
                  <a:cubicBezTo>
                    <a:pt x="394335" y="6926961"/>
                    <a:pt x="0" y="7025767"/>
                    <a:pt x="252984" y="6679565"/>
                  </a:cubicBezTo>
                  <a:cubicBezTo>
                    <a:pt x="343789" y="6624066"/>
                    <a:pt x="240284" y="6527927"/>
                    <a:pt x="271145" y="6440297"/>
                  </a:cubicBezTo>
                  <a:cubicBezTo>
                    <a:pt x="385064" y="6325997"/>
                    <a:pt x="253365" y="6154420"/>
                    <a:pt x="180086" y="5980684"/>
                  </a:cubicBezTo>
                  <a:cubicBezTo>
                    <a:pt x="173990" y="5836285"/>
                    <a:pt x="293243" y="5720080"/>
                    <a:pt x="219710" y="5566283"/>
                  </a:cubicBezTo>
                  <a:cubicBezTo>
                    <a:pt x="226441" y="5493258"/>
                    <a:pt x="222504" y="5364861"/>
                    <a:pt x="154813" y="5303520"/>
                  </a:cubicBezTo>
                  <a:cubicBezTo>
                    <a:pt x="60960" y="5252847"/>
                    <a:pt x="270002" y="5097907"/>
                    <a:pt x="241554" y="4958969"/>
                  </a:cubicBezTo>
                  <a:cubicBezTo>
                    <a:pt x="249936" y="4830953"/>
                    <a:pt x="239776" y="4682617"/>
                    <a:pt x="214249" y="4531233"/>
                  </a:cubicBezTo>
                  <a:cubicBezTo>
                    <a:pt x="220726" y="4479290"/>
                    <a:pt x="249301" y="4431538"/>
                    <a:pt x="237998" y="4381627"/>
                  </a:cubicBezTo>
                  <a:cubicBezTo>
                    <a:pt x="241808" y="4308856"/>
                    <a:pt x="334137" y="4236085"/>
                    <a:pt x="266065" y="4175125"/>
                  </a:cubicBezTo>
                  <a:cubicBezTo>
                    <a:pt x="254254" y="4164838"/>
                    <a:pt x="267970" y="4147439"/>
                    <a:pt x="282829" y="4128770"/>
                  </a:cubicBezTo>
                  <a:cubicBezTo>
                    <a:pt x="272288" y="4119118"/>
                    <a:pt x="185801" y="3975735"/>
                    <a:pt x="223901" y="3916807"/>
                  </a:cubicBezTo>
                  <a:cubicBezTo>
                    <a:pt x="221742" y="3853180"/>
                    <a:pt x="297942" y="3860546"/>
                    <a:pt x="224155" y="3721735"/>
                  </a:cubicBezTo>
                  <a:cubicBezTo>
                    <a:pt x="175133" y="3708019"/>
                    <a:pt x="331470" y="3537712"/>
                    <a:pt x="398399" y="3410585"/>
                  </a:cubicBezTo>
                  <a:cubicBezTo>
                    <a:pt x="378841" y="3338195"/>
                    <a:pt x="428498" y="3276092"/>
                    <a:pt x="449453" y="3202940"/>
                  </a:cubicBezTo>
                  <a:cubicBezTo>
                    <a:pt x="471805" y="3096514"/>
                    <a:pt x="449199" y="3031236"/>
                    <a:pt x="565150" y="2936113"/>
                  </a:cubicBezTo>
                  <a:cubicBezTo>
                    <a:pt x="599186" y="2862453"/>
                    <a:pt x="512953" y="2778633"/>
                    <a:pt x="556133" y="2666238"/>
                  </a:cubicBezTo>
                  <a:cubicBezTo>
                    <a:pt x="537337" y="2651125"/>
                    <a:pt x="590296" y="2634107"/>
                    <a:pt x="556260" y="2608453"/>
                  </a:cubicBezTo>
                  <a:cubicBezTo>
                    <a:pt x="541147" y="2588133"/>
                    <a:pt x="510794" y="2592324"/>
                    <a:pt x="540258" y="2549906"/>
                  </a:cubicBezTo>
                  <a:cubicBezTo>
                    <a:pt x="529717" y="2532888"/>
                    <a:pt x="574294" y="2410587"/>
                    <a:pt x="550672" y="2322068"/>
                  </a:cubicBezTo>
                  <a:cubicBezTo>
                    <a:pt x="546608" y="2311400"/>
                    <a:pt x="613410" y="2273427"/>
                    <a:pt x="586867" y="2247265"/>
                  </a:cubicBezTo>
                  <a:cubicBezTo>
                    <a:pt x="616839" y="2186432"/>
                    <a:pt x="518795" y="2149983"/>
                    <a:pt x="601853" y="2010791"/>
                  </a:cubicBezTo>
                  <a:cubicBezTo>
                    <a:pt x="553847" y="1976120"/>
                    <a:pt x="571500" y="1934718"/>
                    <a:pt x="567309" y="1894078"/>
                  </a:cubicBezTo>
                  <a:cubicBezTo>
                    <a:pt x="623316" y="1828038"/>
                    <a:pt x="645541" y="1689481"/>
                    <a:pt x="770382" y="1441196"/>
                  </a:cubicBezTo>
                  <a:cubicBezTo>
                    <a:pt x="836422" y="1354836"/>
                    <a:pt x="828294" y="1225042"/>
                    <a:pt x="912749" y="1005078"/>
                  </a:cubicBezTo>
                  <a:cubicBezTo>
                    <a:pt x="886714" y="977011"/>
                    <a:pt x="1022477" y="986790"/>
                    <a:pt x="1114298" y="806831"/>
                  </a:cubicBezTo>
                  <a:cubicBezTo>
                    <a:pt x="1098804" y="738886"/>
                    <a:pt x="1201293" y="676021"/>
                    <a:pt x="1157986" y="599567"/>
                  </a:cubicBezTo>
                  <a:cubicBezTo>
                    <a:pt x="1570228" y="609219"/>
                    <a:pt x="2071116" y="598805"/>
                    <a:pt x="2572766" y="601599"/>
                  </a:cubicBezTo>
                  <a:cubicBezTo>
                    <a:pt x="3586988" y="605282"/>
                    <a:pt x="4528185" y="602742"/>
                    <a:pt x="5528818" y="601853"/>
                  </a:cubicBezTo>
                  <a:cubicBezTo>
                    <a:pt x="6274054" y="693420"/>
                    <a:pt x="6000750" y="0"/>
                    <a:pt x="6063869" y="2884424"/>
                  </a:cubicBezTo>
                  <a:cubicBezTo>
                    <a:pt x="6029833" y="4200398"/>
                    <a:pt x="6083554" y="5679694"/>
                    <a:pt x="6045073" y="6923913"/>
                  </a:cubicBezTo>
                  <a:close/>
                </a:path>
              </a:pathLst>
            </a:custGeom>
            <a:blipFill>
              <a:blip r:embed="rId4"/>
              <a:stretch>
                <a:fillRect l="-6569" t="0" r="-6569" b="0"/>
              </a:stretch>
            </a:blipFill>
          </p:spPr>
        </p:sp>
      </p:grpSp>
      <p:sp>
        <p:nvSpPr>
          <p:cNvPr name="TextBox 5" id="5"/>
          <p:cNvSpPr txBox="true"/>
          <p:nvPr/>
        </p:nvSpPr>
        <p:spPr>
          <a:xfrm rot="0">
            <a:off x="877738" y="2779917"/>
            <a:ext cx="8070806" cy="7194550"/>
          </a:xfrm>
          <a:prstGeom prst="rect">
            <a:avLst/>
          </a:prstGeom>
        </p:spPr>
        <p:txBody>
          <a:bodyPr anchor="t" rtlCol="false" tIns="0" lIns="0" bIns="0" rIns="0">
            <a:spAutoFit/>
          </a:bodyPr>
          <a:lstStyle/>
          <a:p>
            <a:pPr algn="just">
              <a:lnSpc>
                <a:spcPts val="4900"/>
              </a:lnSpc>
            </a:pPr>
            <a:r>
              <a:rPr lang="en-US" sz="3500">
                <a:solidFill>
                  <a:srgbClr val="000000"/>
                </a:solidFill>
                <a:latin typeface="Alice Bold"/>
                <a:ea typeface="Alice Bold"/>
                <a:cs typeface="Alice Bold"/>
                <a:sym typeface="Alice Bold"/>
              </a:rPr>
              <a:t>Gesture Capture:</a:t>
            </a:r>
            <a:r>
              <a:rPr lang="en-US" sz="3500">
                <a:solidFill>
                  <a:srgbClr val="000000"/>
                </a:solidFill>
                <a:latin typeface="Alice"/>
                <a:ea typeface="Alice"/>
                <a:cs typeface="Alice"/>
                <a:sym typeface="Alice"/>
              </a:rPr>
              <a:t> </a:t>
            </a:r>
          </a:p>
          <a:p>
            <a:pPr algn="just">
              <a:lnSpc>
                <a:spcPts val="4200"/>
              </a:lnSpc>
            </a:pPr>
            <a:r>
              <a:rPr lang="en-US" sz="3000">
                <a:solidFill>
                  <a:srgbClr val="000000"/>
                </a:solidFill>
                <a:latin typeface="Alice"/>
                <a:ea typeface="Alice"/>
                <a:cs typeface="Alice"/>
                <a:sym typeface="Alice"/>
              </a:rPr>
              <a:t>A camera records hand movements and gestures made by the user.</a:t>
            </a:r>
          </a:p>
          <a:p>
            <a:pPr algn="just">
              <a:lnSpc>
                <a:spcPts val="4200"/>
              </a:lnSpc>
            </a:pPr>
          </a:p>
          <a:p>
            <a:pPr algn="just">
              <a:lnSpc>
                <a:spcPts val="4900"/>
              </a:lnSpc>
            </a:pPr>
            <a:r>
              <a:rPr lang="en-US" sz="3500">
                <a:solidFill>
                  <a:srgbClr val="000000"/>
                </a:solidFill>
                <a:latin typeface="Alice Bold"/>
                <a:ea typeface="Alice Bold"/>
                <a:cs typeface="Alice Bold"/>
                <a:sym typeface="Alice Bold"/>
              </a:rPr>
              <a:t>Gesture Analysis:</a:t>
            </a:r>
            <a:r>
              <a:rPr lang="en-US" sz="3500">
                <a:solidFill>
                  <a:srgbClr val="000000"/>
                </a:solidFill>
                <a:latin typeface="Alice"/>
                <a:ea typeface="Alice"/>
                <a:cs typeface="Alice"/>
                <a:sym typeface="Alice"/>
              </a:rPr>
              <a:t> </a:t>
            </a:r>
          </a:p>
          <a:p>
            <a:pPr algn="just">
              <a:lnSpc>
                <a:spcPts val="4200"/>
              </a:lnSpc>
            </a:pPr>
            <a:r>
              <a:rPr lang="en-US" sz="3000">
                <a:solidFill>
                  <a:srgbClr val="000000"/>
                </a:solidFill>
                <a:latin typeface="Alice"/>
                <a:ea typeface="Alice"/>
                <a:cs typeface="Alice"/>
                <a:sym typeface="Alice"/>
              </a:rPr>
              <a:t>The captured data is processed using machine learning models to identify and interpret the specific signs being made.</a:t>
            </a:r>
          </a:p>
          <a:p>
            <a:pPr algn="just">
              <a:lnSpc>
                <a:spcPts val="4200"/>
              </a:lnSpc>
            </a:pPr>
          </a:p>
          <a:p>
            <a:pPr algn="just">
              <a:lnSpc>
                <a:spcPts val="4900"/>
              </a:lnSpc>
            </a:pPr>
            <a:r>
              <a:rPr lang="en-US" sz="3500">
                <a:solidFill>
                  <a:srgbClr val="000000"/>
                </a:solidFill>
                <a:latin typeface="Alice Bold"/>
                <a:ea typeface="Alice Bold"/>
                <a:cs typeface="Alice Bold"/>
                <a:sym typeface="Alice Bold"/>
              </a:rPr>
              <a:t>Instant Translation:</a:t>
            </a:r>
            <a:r>
              <a:rPr lang="en-US" sz="3500">
                <a:solidFill>
                  <a:srgbClr val="000000"/>
                </a:solidFill>
                <a:latin typeface="Alice"/>
                <a:ea typeface="Alice"/>
                <a:cs typeface="Alice"/>
                <a:sym typeface="Alice"/>
              </a:rPr>
              <a:t> </a:t>
            </a:r>
          </a:p>
          <a:p>
            <a:pPr algn="just">
              <a:lnSpc>
                <a:spcPts val="4200"/>
              </a:lnSpc>
              <a:spcBef>
                <a:spcPct val="0"/>
              </a:spcBef>
            </a:pPr>
            <a:r>
              <a:rPr lang="en-US" sz="3000">
                <a:solidFill>
                  <a:srgbClr val="000000"/>
                </a:solidFill>
                <a:latin typeface="Alice"/>
                <a:ea typeface="Alice"/>
                <a:cs typeface="Alice"/>
                <a:sym typeface="Alice"/>
              </a:rPr>
              <a:t>The recognized signs are converted into readable text or spoken words, allowing for immediate and effective communication.</a:t>
            </a:r>
          </a:p>
        </p:txBody>
      </p:sp>
      <p:sp>
        <p:nvSpPr>
          <p:cNvPr name="TextBox 6" id="6"/>
          <p:cNvSpPr txBox="true"/>
          <p:nvPr/>
        </p:nvSpPr>
        <p:spPr>
          <a:xfrm rot="0">
            <a:off x="3230006" y="895350"/>
            <a:ext cx="5718538" cy="1193800"/>
          </a:xfrm>
          <a:prstGeom prst="rect">
            <a:avLst/>
          </a:prstGeom>
        </p:spPr>
        <p:txBody>
          <a:bodyPr anchor="t" rtlCol="false" tIns="0" lIns="0" bIns="0" rIns="0">
            <a:spAutoFit/>
          </a:bodyPr>
          <a:lstStyle/>
          <a:p>
            <a:pPr algn="l">
              <a:lnSpc>
                <a:spcPts val="9799"/>
              </a:lnSpc>
              <a:spcBef>
                <a:spcPct val="0"/>
              </a:spcBef>
            </a:pPr>
            <a:r>
              <a:rPr lang="en-US" sz="6999">
                <a:solidFill>
                  <a:srgbClr val="000000"/>
                </a:solidFill>
                <a:latin typeface="Alice Bold"/>
                <a:ea typeface="Alice Bold"/>
                <a:cs typeface="Alice Bold"/>
                <a:sym typeface="Alice Bold"/>
              </a:rPr>
              <a:t>How It Works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1125611" y="970934"/>
            <a:ext cx="921660" cy="798158"/>
            <a:chOff x="0" y="0"/>
            <a:chExt cx="6350000" cy="5499100"/>
          </a:xfrm>
        </p:grpSpPr>
        <p:sp>
          <p:nvSpPr>
            <p:cNvPr name="Freeform 3" id="3"/>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AD60"/>
            </a:solidFill>
          </p:spPr>
        </p:sp>
      </p:grpSp>
      <p:grpSp>
        <p:nvGrpSpPr>
          <p:cNvPr name="Group 4" id="4"/>
          <p:cNvGrpSpPr/>
          <p:nvPr/>
        </p:nvGrpSpPr>
        <p:grpSpPr>
          <a:xfrm rot="0">
            <a:off x="-308075" y="7332832"/>
            <a:ext cx="3219475" cy="3196763"/>
            <a:chOff x="0" y="0"/>
            <a:chExt cx="7330431" cy="7278717"/>
          </a:xfrm>
        </p:grpSpPr>
        <p:sp>
          <p:nvSpPr>
            <p:cNvPr name="Freeform 5" id="5"/>
            <p:cNvSpPr/>
            <p:nvPr/>
          </p:nvSpPr>
          <p:spPr>
            <a:xfrm flipH="false" flipV="false" rot="0">
              <a:off x="0" y="0"/>
              <a:ext cx="7330431" cy="7278718"/>
            </a:xfrm>
            <a:custGeom>
              <a:avLst/>
              <a:gdLst/>
              <a:ahLst/>
              <a:cxnLst/>
              <a:rect r="r" b="b" t="t" l="l"/>
              <a:pathLst>
                <a:path h="7278718" w="7330431">
                  <a:moveTo>
                    <a:pt x="7330431" y="7278718"/>
                  </a:moveTo>
                  <a:lnTo>
                    <a:pt x="0" y="7278718"/>
                  </a:lnTo>
                  <a:lnTo>
                    <a:pt x="0" y="0"/>
                  </a:lnTo>
                  <a:lnTo>
                    <a:pt x="7330431" y="7278718"/>
                  </a:lnTo>
                  <a:close/>
                </a:path>
              </a:pathLst>
            </a:custGeom>
            <a:solidFill>
              <a:srgbClr val="96CEB4"/>
            </a:solidFill>
          </p:spPr>
        </p:sp>
      </p:grpSp>
      <p:grpSp>
        <p:nvGrpSpPr>
          <p:cNvPr name="Group 6" id="6"/>
          <p:cNvGrpSpPr/>
          <p:nvPr/>
        </p:nvGrpSpPr>
        <p:grpSpPr>
          <a:xfrm rot="-10800000">
            <a:off x="15649563" y="-250833"/>
            <a:ext cx="3219475" cy="3196763"/>
            <a:chOff x="0" y="0"/>
            <a:chExt cx="7330431" cy="7278717"/>
          </a:xfrm>
        </p:grpSpPr>
        <p:sp>
          <p:nvSpPr>
            <p:cNvPr name="Freeform 7" id="7"/>
            <p:cNvSpPr/>
            <p:nvPr/>
          </p:nvSpPr>
          <p:spPr>
            <a:xfrm flipH="false" flipV="false" rot="0">
              <a:off x="0" y="0"/>
              <a:ext cx="7330431" cy="7278718"/>
            </a:xfrm>
            <a:custGeom>
              <a:avLst/>
              <a:gdLst/>
              <a:ahLst/>
              <a:cxnLst/>
              <a:rect r="r" b="b" t="t" l="l"/>
              <a:pathLst>
                <a:path h="7278718" w="7330431">
                  <a:moveTo>
                    <a:pt x="7330431" y="7278718"/>
                  </a:moveTo>
                  <a:lnTo>
                    <a:pt x="0" y="7278718"/>
                  </a:lnTo>
                  <a:lnTo>
                    <a:pt x="0" y="0"/>
                  </a:lnTo>
                  <a:lnTo>
                    <a:pt x="7330431" y="7278718"/>
                  </a:lnTo>
                  <a:close/>
                </a:path>
              </a:pathLst>
            </a:custGeom>
            <a:solidFill>
              <a:srgbClr val="96CEB4"/>
            </a:solidFill>
          </p:spPr>
        </p:sp>
      </p:grpSp>
      <p:sp>
        <p:nvSpPr>
          <p:cNvPr name="TextBox 8" id="8"/>
          <p:cNvSpPr txBox="true"/>
          <p:nvPr/>
        </p:nvSpPr>
        <p:spPr>
          <a:xfrm rot="0">
            <a:off x="2099820" y="2172062"/>
            <a:ext cx="7459028" cy="7727950"/>
          </a:xfrm>
          <a:prstGeom prst="rect">
            <a:avLst/>
          </a:prstGeom>
        </p:spPr>
        <p:txBody>
          <a:bodyPr anchor="t" rtlCol="false" tIns="0" lIns="0" bIns="0" rIns="0">
            <a:spAutoFit/>
          </a:bodyPr>
          <a:lstStyle/>
          <a:p>
            <a:pPr algn="l">
              <a:lnSpc>
                <a:spcPts val="4900"/>
              </a:lnSpc>
            </a:pPr>
            <a:r>
              <a:rPr lang="en-US" sz="3500">
                <a:solidFill>
                  <a:srgbClr val="000000"/>
                </a:solidFill>
                <a:latin typeface="Alice Bold"/>
                <a:ea typeface="Alice Bold"/>
                <a:cs typeface="Alice Bold"/>
                <a:sym typeface="Alice Bold"/>
              </a:rPr>
              <a:t>Seamless Communication:</a:t>
            </a:r>
          </a:p>
          <a:p>
            <a:pPr algn="l" marL="647700" indent="-323850" lvl="1">
              <a:lnSpc>
                <a:spcPts val="4200"/>
              </a:lnSpc>
              <a:buFont typeface="Arial"/>
              <a:buChar char="•"/>
            </a:pPr>
            <a:r>
              <a:rPr lang="en-US" sz="3000">
                <a:solidFill>
                  <a:srgbClr val="000000"/>
                </a:solidFill>
                <a:latin typeface="Alice Bold"/>
                <a:ea typeface="Alice Bold"/>
                <a:cs typeface="Alice Bold"/>
                <a:sym typeface="Alice Bold"/>
              </a:rPr>
              <a:t>Real-Time Translation</a:t>
            </a:r>
            <a:r>
              <a:rPr lang="en-US" sz="3000">
                <a:solidFill>
                  <a:srgbClr val="000000"/>
                </a:solidFill>
                <a:latin typeface="Alice"/>
                <a:ea typeface="Alice"/>
                <a:cs typeface="Alice"/>
                <a:sym typeface="Alice"/>
              </a:rPr>
              <a:t>: Instantly converts sign language into text, enabling natural conversations.</a:t>
            </a:r>
          </a:p>
          <a:p>
            <a:pPr algn="l">
              <a:lnSpc>
                <a:spcPts val="4200"/>
              </a:lnSpc>
            </a:pPr>
          </a:p>
          <a:p>
            <a:pPr algn="l">
              <a:lnSpc>
                <a:spcPts val="4900"/>
              </a:lnSpc>
            </a:pPr>
            <a:r>
              <a:rPr lang="en-US" sz="3500">
                <a:solidFill>
                  <a:srgbClr val="000000"/>
                </a:solidFill>
                <a:latin typeface="Alice Bold"/>
                <a:ea typeface="Alice Bold"/>
                <a:cs typeface="Alice Bold"/>
                <a:sym typeface="Alice Bold"/>
              </a:rPr>
              <a:t>Broad Applicability:</a:t>
            </a:r>
          </a:p>
          <a:p>
            <a:pPr algn="l" marL="647700" indent="-323850" lvl="1">
              <a:lnSpc>
                <a:spcPts val="4200"/>
              </a:lnSpc>
              <a:buFont typeface="Arial"/>
              <a:buChar char="•"/>
            </a:pPr>
            <a:r>
              <a:rPr lang="en-US" sz="3000">
                <a:solidFill>
                  <a:srgbClr val="000000"/>
                </a:solidFill>
                <a:latin typeface="Alice Bold"/>
                <a:ea typeface="Alice Bold"/>
                <a:cs typeface="Alice Bold"/>
                <a:sym typeface="Alice Bold"/>
              </a:rPr>
              <a:t>Customizable for Various Sign Languages:</a:t>
            </a:r>
            <a:r>
              <a:rPr lang="en-US" sz="3000">
                <a:solidFill>
                  <a:srgbClr val="000000"/>
                </a:solidFill>
                <a:latin typeface="Alice"/>
                <a:ea typeface="Alice"/>
                <a:cs typeface="Alice"/>
                <a:sym typeface="Alice"/>
              </a:rPr>
              <a:t> Adapts to multiple sign languages and dialects for regional use.</a:t>
            </a:r>
          </a:p>
          <a:p>
            <a:pPr algn="l">
              <a:lnSpc>
                <a:spcPts val="4200"/>
              </a:lnSpc>
            </a:pPr>
          </a:p>
          <a:p>
            <a:pPr algn="l">
              <a:lnSpc>
                <a:spcPts val="4900"/>
              </a:lnSpc>
            </a:pPr>
            <a:r>
              <a:rPr lang="en-US" sz="3500">
                <a:solidFill>
                  <a:srgbClr val="000000"/>
                </a:solidFill>
                <a:latin typeface="Alice Bold"/>
                <a:ea typeface="Alice Bold"/>
                <a:cs typeface="Alice Bold"/>
                <a:sym typeface="Alice Bold"/>
              </a:rPr>
              <a:t>Enhanced Accessibility:</a:t>
            </a:r>
          </a:p>
          <a:p>
            <a:pPr algn="l" marL="647700" indent="-323850" lvl="1">
              <a:lnSpc>
                <a:spcPts val="4200"/>
              </a:lnSpc>
              <a:buFont typeface="Arial"/>
              <a:buChar char="•"/>
            </a:pPr>
            <a:r>
              <a:rPr lang="en-US" sz="3000">
                <a:solidFill>
                  <a:srgbClr val="000000"/>
                </a:solidFill>
                <a:latin typeface="Alice Bold"/>
                <a:ea typeface="Alice Bold"/>
                <a:cs typeface="Alice Bold"/>
                <a:sym typeface="Alice Bold"/>
              </a:rPr>
              <a:t>Cross-Platform Integration:</a:t>
            </a:r>
            <a:r>
              <a:rPr lang="en-US" sz="3000">
                <a:solidFill>
                  <a:srgbClr val="000000"/>
                </a:solidFill>
                <a:latin typeface="Alice"/>
                <a:ea typeface="Alice"/>
                <a:cs typeface="Alice"/>
                <a:sym typeface="Alice"/>
              </a:rPr>
              <a:t> Integrates into web and mobile apps, ensuring accessibility across platforms.</a:t>
            </a:r>
          </a:p>
        </p:txBody>
      </p:sp>
      <p:sp>
        <p:nvSpPr>
          <p:cNvPr name="TextBox 9" id="9"/>
          <p:cNvSpPr txBox="true"/>
          <p:nvPr/>
        </p:nvSpPr>
        <p:spPr>
          <a:xfrm rot="0">
            <a:off x="2084708" y="742950"/>
            <a:ext cx="7776065" cy="1120775"/>
          </a:xfrm>
          <a:prstGeom prst="rect">
            <a:avLst/>
          </a:prstGeom>
        </p:spPr>
        <p:txBody>
          <a:bodyPr anchor="t" rtlCol="false" tIns="0" lIns="0" bIns="0" rIns="0">
            <a:spAutoFit/>
          </a:bodyPr>
          <a:lstStyle/>
          <a:p>
            <a:pPr algn="l">
              <a:lnSpc>
                <a:spcPts val="9100"/>
              </a:lnSpc>
              <a:spcBef>
                <a:spcPct val="0"/>
              </a:spcBef>
            </a:pPr>
            <a:r>
              <a:rPr lang="en-US" sz="6500">
                <a:solidFill>
                  <a:srgbClr val="000000"/>
                </a:solidFill>
                <a:latin typeface="Alice Bold"/>
                <a:ea typeface="Alice Bold"/>
                <a:cs typeface="Alice Bold"/>
                <a:sym typeface="Alice Bold"/>
              </a:rPr>
              <a:t>Unique Solutions</a:t>
            </a:r>
          </a:p>
        </p:txBody>
      </p:sp>
      <p:sp>
        <p:nvSpPr>
          <p:cNvPr name="TextBox 10" id="10"/>
          <p:cNvSpPr txBox="true"/>
          <p:nvPr/>
        </p:nvSpPr>
        <p:spPr>
          <a:xfrm rot="0">
            <a:off x="9860773" y="2172062"/>
            <a:ext cx="8067075" cy="7727950"/>
          </a:xfrm>
          <a:prstGeom prst="rect">
            <a:avLst/>
          </a:prstGeom>
        </p:spPr>
        <p:txBody>
          <a:bodyPr anchor="t" rtlCol="false" tIns="0" lIns="0" bIns="0" rIns="0">
            <a:spAutoFit/>
          </a:bodyPr>
          <a:lstStyle/>
          <a:p>
            <a:pPr algn="l">
              <a:lnSpc>
                <a:spcPts val="4900"/>
              </a:lnSpc>
            </a:pPr>
            <a:r>
              <a:rPr lang="en-US" sz="3500">
                <a:solidFill>
                  <a:srgbClr val="000000"/>
                </a:solidFill>
                <a:latin typeface="Alice Bold"/>
                <a:ea typeface="Alice Bold"/>
                <a:cs typeface="Alice Bold"/>
                <a:sym typeface="Alice Bold"/>
              </a:rPr>
              <a:t>Advanced Gesture Recognition:</a:t>
            </a:r>
          </a:p>
          <a:p>
            <a:pPr algn="l" marL="647700" indent="-323850" lvl="1">
              <a:lnSpc>
                <a:spcPts val="4200"/>
              </a:lnSpc>
              <a:buFont typeface="Arial"/>
              <a:buChar char="•"/>
            </a:pPr>
            <a:r>
              <a:rPr lang="en-US" sz="3000">
                <a:solidFill>
                  <a:srgbClr val="000000"/>
                </a:solidFill>
                <a:latin typeface="Alice Bold"/>
                <a:ea typeface="Alice Bold"/>
                <a:cs typeface="Alice Bold"/>
                <a:sym typeface="Alice Bold"/>
              </a:rPr>
              <a:t>High Accuracy</a:t>
            </a:r>
            <a:r>
              <a:rPr lang="en-US" sz="3000">
                <a:solidFill>
                  <a:srgbClr val="000000"/>
                </a:solidFill>
                <a:latin typeface="Alice"/>
                <a:ea typeface="Alice"/>
                <a:cs typeface="Alice"/>
                <a:sym typeface="Alice"/>
              </a:rPr>
              <a:t>: Leverages advanced AI techniques for precise hand sign and gesture recognition.</a:t>
            </a:r>
          </a:p>
          <a:p>
            <a:pPr algn="l">
              <a:lnSpc>
                <a:spcPts val="4200"/>
              </a:lnSpc>
            </a:pPr>
          </a:p>
          <a:p>
            <a:pPr algn="l">
              <a:lnSpc>
                <a:spcPts val="4900"/>
              </a:lnSpc>
            </a:pPr>
            <a:r>
              <a:rPr lang="en-US" sz="3500">
                <a:solidFill>
                  <a:srgbClr val="000000"/>
                </a:solidFill>
                <a:latin typeface="Alice Bold"/>
                <a:ea typeface="Alice Bold"/>
                <a:cs typeface="Alice Bold"/>
                <a:sym typeface="Alice Bold"/>
              </a:rPr>
              <a:t>Continuous Improvement:</a:t>
            </a:r>
          </a:p>
          <a:p>
            <a:pPr algn="l" marL="647700" indent="-323850" lvl="1">
              <a:lnSpc>
                <a:spcPts val="4200"/>
              </a:lnSpc>
              <a:buFont typeface="Arial"/>
              <a:buChar char="•"/>
            </a:pPr>
            <a:r>
              <a:rPr lang="en-US" sz="3000">
                <a:solidFill>
                  <a:srgbClr val="000000"/>
                </a:solidFill>
                <a:latin typeface="Alice Bold"/>
                <a:ea typeface="Alice Bold"/>
                <a:cs typeface="Alice Bold"/>
                <a:sym typeface="Alice Bold"/>
              </a:rPr>
              <a:t>Adaptive Learning</a:t>
            </a:r>
            <a:r>
              <a:rPr lang="en-US" sz="3000">
                <a:solidFill>
                  <a:srgbClr val="000000"/>
                </a:solidFill>
                <a:latin typeface="Alice Bold"/>
                <a:ea typeface="Alice Bold"/>
                <a:cs typeface="Alice Bold"/>
                <a:sym typeface="Alice Bold"/>
              </a:rPr>
              <a:t>:</a:t>
            </a:r>
            <a:r>
              <a:rPr lang="en-US" sz="3000">
                <a:solidFill>
                  <a:srgbClr val="000000"/>
                </a:solidFill>
                <a:latin typeface="Alice"/>
                <a:ea typeface="Alice"/>
                <a:cs typeface="Alice"/>
                <a:sym typeface="Alice"/>
              </a:rPr>
              <a:t> Continuously updates with new data to improve accuracy and expand capabilities.</a:t>
            </a:r>
          </a:p>
          <a:p>
            <a:pPr algn="l">
              <a:lnSpc>
                <a:spcPts val="4200"/>
              </a:lnSpc>
            </a:pPr>
          </a:p>
          <a:p>
            <a:pPr algn="l">
              <a:lnSpc>
                <a:spcPts val="4900"/>
              </a:lnSpc>
            </a:pPr>
            <a:r>
              <a:rPr lang="en-US" sz="3500">
                <a:solidFill>
                  <a:srgbClr val="000000"/>
                </a:solidFill>
                <a:latin typeface="Alice Bold"/>
                <a:ea typeface="Alice Bold"/>
                <a:cs typeface="Alice Bold"/>
                <a:sym typeface="Alice Bold"/>
              </a:rPr>
              <a:t>Inclusive Design:</a:t>
            </a:r>
          </a:p>
          <a:p>
            <a:pPr algn="l" marL="647700" indent="-323850" lvl="1">
              <a:lnSpc>
                <a:spcPts val="4200"/>
              </a:lnSpc>
              <a:buFont typeface="Arial"/>
              <a:buChar char="•"/>
            </a:pPr>
            <a:r>
              <a:rPr lang="en-US" sz="3000">
                <a:solidFill>
                  <a:srgbClr val="000000"/>
                </a:solidFill>
                <a:latin typeface="Alice Bold"/>
                <a:ea typeface="Alice Bold"/>
                <a:cs typeface="Alice Bold"/>
                <a:sym typeface="Alice Bold"/>
              </a:rPr>
              <a:t>User-Friendly Interface</a:t>
            </a:r>
            <a:r>
              <a:rPr lang="en-US" sz="3000">
                <a:solidFill>
                  <a:srgbClr val="000000"/>
                </a:solidFill>
                <a:latin typeface="Alice Bold"/>
                <a:ea typeface="Alice Bold"/>
                <a:cs typeface="Alice Bold"/>
                <a:sym typeface="Alice Bold"/>
              </a:rPr>
              <a:t>:</a:t>
            </a:r>
            <a:r>
              <a:rPr lang="en-US" sz="3000">
                <a:solidFill>
                  <a:srgbClr val="000000"/>
                </a:solidFill>
                <a:latin typeface="Alice"/>
                <a:ea typeface="Alice"/>
                <a:cs typeface="Alice"/>
                <a:sym typeface="Alice"/>
              </a:rPr>
              <a:t> Offers an intuitive design for easy use by all users, enhancing interaction.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470725"/>
            <a:ext cx="18288000" cy="3816275"/>
            <a:chOff x="0" y="0"/>
            <a:chExt cx="24384000" cy="5088367"/>
          </a:xfrm>
        </p:grpSpPr>
        <p:pic>
          <p:nvPicPr>
            <p:cNvPr name="Picture 3" id="3"/>
            <p:cNvPicPr>
              <a:picLocks noChangeAspect="true"/>
            </p:cNvPicPr>
            <p:nvPr/>
          </p:nvPicPr>
          <p:blipFill>
            <a:blip r:embed="rId2">
              <a:alphaModFix amt="50000"/>
            </a:blip>
            <a:srcRect l="0" t="34339" r="0" b="34339"/>
            <a:stretch>
              <a:fillRect/>
            </a:stretch>
          </p:blipFill>
          <p:spPr>
            <a:xfrm flipH="false" flipV="false">
              <a:off x="0" y="0"/>
              <a:ext cx="24384000" cy="5088367"/>
            </a:xfrm>
            <a:prstGeom prst="rect">
              <a:avLst/>
            </a:prstGeom>
          </p:spPr>
        </p:pic>
      </p:grpSp>
      <p:grpSp>
        <p:nvGrpSpPr>
          <p:cNvPr name="Group 4" id="4"/>
          <p:cNvGrpSpPr>
            <a:grpSpLocks noChangeAspect="true"/>
          </p:cNvGrpSpPr>
          <p:nvPr/>
        </p:nvGrpSpPr>
        <p:grpSpPr>
          <a:xfrm rot="5400000">
            <a:off x="1175213" y="1396296"/>
            <a:ext cx="921660" cy="798158"/>
            <a:chOff x="0" y="0"/>
            <a:chExt cx="6350000" cy="5499100"/>
          </a:xfrm>
        </p:grpSpPr>
        <p:sp>
          <p:nvSpPr>
            <p:cNvPr name="Freeform 5" id="5"/>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AD60"/>
            </a:solidFill>
          </p:spPr>
        </p:sp>
      </p:grpSp>
      <p:grpSp>
        <p:nvGrpSpPr>
          <p:cNvPr name="Group 6" id="6"/>
          <p:cNvGrpSpPr/>
          <p:nvPr/>
        </p:nvGrpSpPr>
        <p:grpSpPr>
          <a:xfrm rot="0">
            <a:off x="2192394" y="3995868"/>
            <a:ext cx="3741075" cy="4989470"/>
            <a:chOff x="0" y="0"/>
            <a:chExt cx="985304" cy="1314099"/>
          </a:xfrm>
        </p:grpSpPr>
        <p:sp>
          <p:nvSpPr>
            <p:cNvPr name="Freeform 7" id="7"/>
            <p:cNvSpPr/>
            <p:nvPr/>
          </p:nvSpPr>
          <p:spPr>
            <a:xfrm flipH="false" flipV="false" rot="0">
              <a:off x="0" y="0"/>
              <a:ext cx="985304" cy="1314099"/>
            </a:xfrm>
            <a:custGeom>
              <a:avLst/>
              <a:gdLst/>
              <a:ahLst/>
              <a:cxnLst/>
              <a:rect r="r" b="b" t="t" l="l"/>
              <a:pathLst>
                <a:path h="1314099" w="985304">
                  <a:moveTo>
                    <a:pt x="0" y="0"/>
                  </a:moveTo>
                  <a:lnTo>
                    <a:pt x="985304" y="0"/>
                  </a:lnTo>
                  <a:lnTo>
                    <a:pt x="985304" y="1314099"/>
                  </a:lnTo>
                  <a:lnTo>
                    <a:pt x="0" y="1314099"/>
                  </a:lnTo>
                  <a:close/>
                </a:path>
              </a:pathLst>
            </a:custGeom>
            <a:solidFill>
              <a:srgbClr val="D9534F"/>
            </a:solidFill>
          </p:spPr>
        </p:sp>
        <p:sp>
          <p:nvSpPr>
            <p:cNvPr name="TextBox 8" id="8"/>
            <p:cNvSpPr txBox="true"/>
            <p:nvPr/>
          </p:nvSpPr>
          <p:spPr>
            <a:xfrm>
              <a:off x="0" y="-38100"/>
              <a:ext cx="985304" cy="1352199"/>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273463" y="3995868"/>
            <a:ext cx="3741075" cy="4989470"/>
            <a:chOff x="0" y="0"/>
            <a:chExt cx="985304" cy="1314099"/>
          </a:xfrm>
        </p:grpSpPr>
        <p:sp>
          <p:nvSpPr>
            <p:cNvPr name="Freeform 10" id="10"/>
            <p:cNvSpPr/>
            <p:nvPr/>
          </p:nvSpPr>
          <p:spPr>
            <a:xfrm flipH="false" flipV="false" rot="0">
              <a:off x="0" y="0"/>
              <a:ext cx="985304" cy="1314099"/>
            </a:xfrm>
            <a:custGeom>
              <a:avLst/>
              <a:gdLst/>
              <a:ahLst/>
              <a:cxnLst/>
              <a:rect r="r" b="b" t="t" l="l"/>
              <a:pathLst>
                <a:path h="1314099" w="985304">
                  <a:moveTo>
                    <a:pt x="0" y="0"/>
                  </a:moveTo>
                  <a:lnTo>
                    <a:pt x="985304" y="0"/>
                  </a:lnTo>
                  <a:lnTo>
                    <a:pt x="985304" y="1314099"/>
                  </a:lnTo>
                  <a:lnTo>
                    <a:pt x="0" y="1314099"/>
                  </a:lnTo>
                  <a:close/>
                </a:path>
              </a:pathLst>
            </a:custGeom>
            <a:solidFill>
              <a:srgbClr val="D9534F"/>
            </a:solidFill>
          </p:spPr>
        </p:sp>
        <p:sp>
          <p:nvSpPr>
            <p:cNvPr name="TextBox 11" id="11"/>
            <p:cNvSpPr txBox="true"/>
            <p:nvPr/>
          </p:nvSpPr>
          <p:spPr>
            <a:xfrm>
              <a:off x="0" y="-38100"/>
              <a:ext cx="985304" cy="1352199"/>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2354531" y="3995868"/>
            <a:ext cx="3741075" cy="4989470"/>
            <a:chOff x="0" y="0"/>
            <a:chExt cx="985304" cy="1314099"/>
          </a:xfrm>
        </p:grpSpPr>
        <p:sp>
          <p:nvSpPr>
            <p:cNvPr name="Freeform 13" id="13"/>
            <p:cNvSpPr/>
            <p:nvPr/>
          </p:nvSpPr>
          <p:spPr>
            <a:xfrm flipH="false" flipV="false" rot="0">
              <a:off x="0" y="0"/>
              <a:ext cx="985304" cy="1314099"/>
            </a:xfrm>
            <a:custGeom>
              <a:avLst/>
              <a:gdLst/>
              <a:ahLst/>
              <a:cxnLst/>
              <a:rect r="r" b="b" t="t" l="l"/>
              <a:pathLst>
                <a:path h="1314099" w="985304">
                  <a:moveTo>
                    <a:pt x="0" y="0"/>
                  </a:moveTo>
                  <a:lnTo>
                    <a:pt x="985304" y="0"/>
                  </a:lnTo>
                  <a:lnTo>
                    <a:pt x="985304" y="1314099"/>
                  </a:lnTo>
                  <a:lnTo>
                    <a:pt x="0" y="1314099"/>
                  </a:lnTo>
                  <a:close/>
                </a:path>
              </a:pathLst>
            </a:custGeom>
            <a:solidFill>
              <a:srgbClr val="D9534F"/>
            </a:solidFill>
          </p:spPr>
        </p:sp>
        <p:sp>
          <p:nvSpPr>
            <p:cNvPr name="TextBox 14" id="14"/>
            <p:cNvSpPr txBox="true"/>
            <p:nvPr/>
          </p:nvSpPr>
          <p:spPr>
            <a:xfrm>
              <a:off x="0" y="-38100"/>
              <a:ext cx="985304" cy="1352199"/>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3198458" y="4279027"/>
            <a:ext cx="1728946" cy="1728946"/>
          </a:xfrm>
          <a:custGeom>
            <a:avLst/>
            <a:gdLst/>
            <a:ahLst/>
            <a:cxnLst/>
            <a:rect r="r" b="b" t="t" l="l"/>
            <a:pathLst>
              <a:path h="1728946" w="1728946">
                <a:moveTo>
                  <a:pt x="0" y="0"/>
                </a:moveTo>
                <a:lnTo>
                  <a:pt x="1728946" y="0"/>
                </a:lnTo>
                <a:lnTo>
                  <a:pt x="1728946" y="1728946"/>
                </a:lnTo>
                <a:lnTo>
                  <a:pt x="0" y="17289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8201747" y="4279027"/>
            <a:ext cx="1884507" cy="1853883"/>
          </a:xfrm>
          <a:custGeom>
            <a:avLst/>
            <a:gdLst/>
            <a:ahLst/>
            <a:cxnLst/>
            <a:rect r="r" b="b" t="t" l="l"/>
            <a:pathLst>
              <a:path h="1853883" w="1884507">
                <a:moveTo>
                  <a:pt x="0" y="0"/>
                </a:moveTo>
                <a:lnTo>
                  <a:pt x="1884506" y="0"/>
                </a:lnTo>
                <a:lnTo>
                  <a:pt x="1884506" y="1853883"/>
                </a:lnTo>
                <a:lnTo>
                  <a:pt x="0" y="18538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3200508" y="4279027"/>
            <a:ext cx="2049122" cy="1728946"/>
          </a:xfrm>
          <a:custGeom>
            <a:avLst/>
            <a:gdLst/>
            <a:ahLst/>
            <a:cxnLst/>
            <a:rect r="r" b="b" t="t" l="l"/>
            <a:pathLst>
              <a:path h="1728946" w="2049122">
                <a:moveTo>
                  <a:pt x="0" y="0"/>
                </a:moveTo>
                <a:lnTo>
                  <a:pt x="2049122" y="0"/>
                </a:lnTo>
                <a:lnTo>
                  <a:pt x="2049122" y="1728946"/>
                </a:lnTo>
                <a:lnTo>
                  <a:pt x="0" y="17289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2192394" y="1168313"/>
            <a:ext cx="5665013" cy="1120775"/>
          </a:xfrm>
          <a:prstGeom prst="rect">
            <a:avLst/>
          </a:prstGeom>
        </p:spPr>
        <p:txBody>
          <a:bodyPr anchor="t" rtlCol="false" tIns="0" lIns="0" bIns="0" rIns="0">
            <a:spAutoFit/>
          </a:bodyPr>
          <a:lstStyle/>
          <a:p>
            <a:pPr algn="l">
              <a:lnSpc>
                <a:spcPts val="9100"/>
              </a:lnSpc>
              <a:spcBef>
                <a:spcPct val="0"/>
              </a:spcBef>
            </a:pPr>
            <a:r>
              <a:rPr lang="en-US" sz="6500">
                <a:solidFill>
                  <a:srgbClr val="000000"/>
                </a:solidFill>
                <a:latin typeface="Alice Bold"/>
                <a:ea typeface="Alice Bold"/>
                <a:cs typeface="Alice Bold"/>
                <a:sym typeface="Alice Bold"/>
              </a:rPr>
              <a:t>Defining Aim</a:t>
            </a:r>
          </a:p>
        </p:txBody>
      </p:sp>
      <p:sp>
        <p:nvSpPr>
          <p:cNvPr name="TextBox 19" id="19"/>
          <p:cNvSpPr txBox="true"/>
          <p:nvPr/>
        </p:nvSpPr>
        <p:spPr>
          <a:xfrm rot="0">
            <a:off x="2419937" y="6189202"/>
            <a:ext cx="3285988" cy="1163955"/>
          </a:xfrm>
          <a:prstGeom prst="rect">
            <a:avLst/>
          </a:prstGeom>
        </p:spPr>
        <p:txBody>
          <a:bodyPr anchor="t" rtlCol="false" tIns="0" lIns="0" bIns="0" rIns="0">
            <a:spAutoFit/>
          </a:bodyPr>
          <a:lstStyle/>
          <a:p>
            <a:pPr algn="ctr">
              <a:lnSpc>
                <a:spcPts val="4620"/>
              </a:lnSpc>
              <a:spcBef>
                <a:spcPct val="0"/>
              </a:spcBef>
            </a:pPr>
            <a:r>
              <a:rPr lang="en-US" sz="3300">
                <a:solidFill>
                  <a:srgbClr val="FFFFFF"/>
                </a:solidFill>
                <a:latin typeface="Alice Bold"/>
                <a:ea typeface="Alice Bold"/>
                <a:cs typeface="Alice Bold"/>
                <a:sym typeface="Alice Bold"/>
              </a:rPr>
              <a:t>Build Communication</a:t>
            </a:r>
          </a:p>
        </p:txBody>
      </p:sp>
      <p:sp>
        <p:nvSpPr>
          <p:cNvPr name="TextBox 20" id="20"/>
          <p:cNvSpPr txBox="true"/>
          <p:nvPr/>
        </p:nvSpPr>
        <p:spPr>
          <a:xfrm rot="0">
            <a:off x="7703952" y="6189202"/>
            <a:ext cx="2880095" cy="1163955"/>
          </a:xfrm>
          <a:prstGeom prst="rect">
            <a:avLst/>
          </a:prstGeom>
        </p:spPr>
        <p:txBody>
          <a:bodyPr anchor="t" rtlCol="false" tIns="0" lIns="0" bIns="0" rIns="0">
            <a:spAutoFit/>
          </a:bodyPr>
          <a:lstStyle/>
          <a:p>
            <a:pPr algn="ctr">
              <a:lnSpc>
                <a:spcPts val="4620"/>
              </a:lnSpc>
            </a:pPr>
            <a:r>
              <a:rPr lang="en-US" sz="3300">
                <a:solidFill>
                  <a:srgbClr val="FFFFFF"/>
                </a:solidFill>
                <a:latin typeface="Alice Bold"/>
                <a:ea typeface="Alice Bold"/>
                <a:cs typeface="Alice Bold"/>
                <a:sym typeface="Alice Bold"/>
              </a:rPr>
              <a:t>Express </a:t>
            </a:r>
          </a:p>
          <a:p>
            <a:pPr algn="ctr">
              <a:lnSpc>
                <a:spcPts val="4620"/>
              </a:lnSpc>
              <a:spcBef>
                <a:spcPct val="0"/>
              </a:spcBef>
            </a:pPr>
            <a:r>
              <a:rPr lang="en-US" sz="3300">
                <a:solidFill>
                  <a:srgbClr val="FFFFFF"/>
                </a:solidFill>
                <a:latin typeface="Alice Bold"/>
                <a:ea typeface="Alice Bold"/>
                <a:cs typeface="Alice Bold"/>
                <a:sym typeface="Alice Bold"/>
              </a:rPr>
              <a:t>Ideas</a:t>
            </a:r>
          </a:p>
        </p:txBody>
      </p:sp>
      <p:sp>
        <p:nvSpPr>
          <p:cNvPr name="TextBox 21" id="21"/>
          <p:cNvSpPr txBox="true"/>
          <p:nvPr/>
        </p:nvSpPr>
        <p:spPr>
          <a:xfrm rot="0">
            <a:off x="2812830" y="7466598"/>
            <a:ext cx="2500203" cy="105410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Alice"/>
                <a:ea typeface="Alice"/>
                <a:cs typeface="Alice"/>
                <a:sym typeface="Alice"/>
              </a:rPr>
              <a:t>Bridge between   normal and impaired people</a:t>
            </a:r>
          </a:p>
        </p:txBody>
      </p:sp>
      <p:sp>
        <p:nvSpPr>
          <p:cNvPr name="TextBox 22" id="22"/>
          <p:cNvSpPr txBox="true"/>
          <p:nvPr/>
        </p:nvSpPr>
        <p:spPr>
          <a:xfrm rot="0">
            <a:off x="8062278" y="7466598"/>
            <a:ext cx="2163443" cy="105410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Alice"/>
                <a:ea typeface="Alice"/>
                <a:cs typeface="Alice"/>
                <a:sym typeface="Alice"/>
              </a:rPr>
              <a:t>Opportunity to Share Ideas Globally</a:t>
            </a:r>
          </a:p>
        </p:txBody>
      </p:sp>
      <p:sp>
        <p:nvSpPr>
          <p:cNvPr name="TextBox 23" id="23"/>
          <p:cNvSpPr txBox="true"/>
          <p:nvPr/>
        </p:nvSpPr>
        <p:spPr>
          <a:xfrm rot="0">
            <a:off x="13143347" y="7466598"/>
            <a:ext cx="2163443" cy="105410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Alice"/>
                <a:ea typeface="Alice"/>
                <a:cs typeface="Alice"/>
                <a:sym typeface="Alice"/>
              </a:rPr>
              <a:t>Foster Positive Relationships Among People</a:t>
            </a:r>
          </a:p>
        </p:txBody>
      </p:sp>
      <p:sp>
        <p:nvSpPr>
          <p:cNvPr name="TextBox 24" id="24"/>
          <p:cNvSpPr txBox="true"/>
          <p:nvPr/>
        </p:nvSpPr>
        <p:spPr>
          <a:xfrm rot="0">
            <a:off x="12785021" y="6189202"/>
            <a:ext cx="2880095" cy="1163955"/>
          </a:xfrm>
          <a:prstGeom prst="rect">
            <a:avLst/>
          </a:prstGeom>
        </p:spPr>
        <p:txBody>
          <a:bodyPr anchor="t" rtlCol="false" tIns="0" lIns="0" bIns="0" rIns="0">
            <a:spAutoFit/>
          </a:bodyPr>
          <a:lstStyle/>
          <a:p>
            <a:pPr algn="ctr">
              <a:lnSpc>
                <a:spcPts val="4620"/>
              </a:lnSpc>
              <a:spcBef>
                <a:spcPct val="0"/>
              </a:spcBef>
            </a:pPr>
            <a:r>
              <a:rPr lang="en-US" sz="3300">
                <a:solidFill>
                  <a:srgbClr val="FFFFFF"/>
                </a:solidFill>
                <a:latin typeface="Alice Bold"/>
                <a:ea typeface="Alice Bold"/>
                <a:cs typeface="Alice Bold"/>
                <a:sym typeface="Alice Bold"/>
              </a:rPr>
              <a:t>Establish Relationship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2491179" y="1123334"/>
            <a:ext cx="921660" cy="798158"/>
            <a:chOff x="0" y="0"/>
            <a:chExt cx="6350000" cy="5499100"/>
          </a:xfrm>
        </p:grpSpPr>
        <p:sp>
          <p:nvSpPr>
            <p:cNvPr name="Freeform 3" id="3"/>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AD60"/>
            </a:solidFill>
          </p:spPr>
        </p:sp>
      </p:grpSp>
      <p:sp>
        <p:nvSpPr>
          <p:cNvPr name="Freeform 4" id="4"/>
          <p:cNvSpPr/>
          <p:nvPr/>
        </p:nvSpPr>
        <p:spPr>
          <a:xfrm flipH="false" flipV="false" rot="0">
            <a:off x="11207238" y="6156556"/>
            <a:ext cx="7080762" cy="4130444"/>
          </a:xfrm>
          <a:custGeom>
            <a:avLst/>
            <a:gdLst/>
            <a:ahLst/>
            <a:cxnLst/>
            <a:rect r="r" b="b" t="t" l="l"/>
            <a:pathLst>
              <a:path h="4130444" w="7080762">
                <a:moveTo>
                  <a:pt x="0" y="0"/>
                </a:moveTo>
                <a:lnTo>
                  <a:pt x="7080762" y="0"/>
                </a:lnTo>
                <a:lnTo>
                  <a:pt x="7080762" y="4130444"/>
                </a:lnTo>
                <a:lnTo>
                  <a:pt x="0" y="413044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0"/>
            <a:ext cx="3038706" cy="3038706"/>
          </a:xfrm>
          <a:custGeom>
            <a:avLst/>
            <a:gdLst/>
            <a:ahLst/>
            <a:cxnLst/>
            <a:rect r="r" b="b" t="t" l="l"/>
            <a:pathLst>
              <a:path h="3038706" w="3038706">
                <a:moveTo>
                  <a:pt x="0" y="0"/>
                </a:moveTo>
                <a:lnTo>
                  <a:pt x="3038706" y="0"/>
                </a:lnTo>
                <a:lnTo>
                  <a:pt x="3038706" y="3038706"/>
                </a:lnTo>
                <a:lnTo>
                  <a:pt x="0" y="303870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943456"/>
            <a:ext cx="7520813" cy="6858000"/>
          </a:xfrm>
          <a:prstGeom prst="rect">
            <a:avLst/>
          </a:prstGeom>
        </p:spPr>
        <p:txBody>
          <a:bodyPr anchor="t" rtlCol="false" tIns="0" lIns="0" bIns="0" rIns="0">
            <a:spAutoFit/>
          </a:bodyPr>
          <a:lstStyle/>
          <a:p>
            <a:pPr algn="just">
              <a:lnSpc>
                <a:spcPts val="4500"/>
              </a:lnSpc>
            </a:pPr>
            <a:r>
              <a:rPr lang="en-US" sz="3000">
                <a:solidFill>
                  <a:srgbClr val="000000"/>
                </a:solidFill>
                <a:latin typeface="Alice Bold"/>
                <a:ea typeface="Alice Bold"/>
                <a:cs typeface="Alice Bold"/>
                <a:sym typeface="Alice Bold"/>
              </a:rPr>
              <a:t>Streamlined Communication:</a:t>
            </a:r>
          </a:p>
          <a:p>
            <a:pPr algn="just" marL="431801" indent="-215900" lvl="1">
              <a:lnSpc>
                <a:spcPts val="3000"/>
              </a:lnSpc>
              <a:buFont typeface="Arial"/>
              <a:buChar char="•"/>
            </a:pPr>
            <a:r>
              <a:rPr lang="en-US" sz="2000">
                <a:solidFill>
                  <a:srgbClr val="000000"/>
                </a:solidFill>
                <a:latin typeface="Alice Bold"/>
                <a:ea typeface="Alice Bold"/>
                <a:cs typeface="Alice Bold"/>
                <a:sym typeface="Alice Bold"/>
              </a:rPr>
              <a:t>Simplifies Interaction:</a:t>
            </a:r>
            <a:r>
              <a:rPr lang="en-US" sz="2000">
                <a:solidFill>
                  <a:srgbClr val="000000"/>
                </a:solidFill>
                <a:latin typeface="Alice"/>
                <a:ea typeface="Alice"/>
                <a:cs typeface="Alice"/>
                <a:sym typeface="Alice"/>
              </a:rPr>
              <a:t> Facilitates seamless interactions between individuals who use sign language and those who do not, promoting more effective communication.</a:t>
            </a:r>
          </a:p>
          <a:p>
            <a:pPr algn="just">
              <a:lnSpc>
                <a:spcPts val="4500"/>
              </a:lnSpc>
            </a:pPr>
            <a:r>
              <a:rPr lang="en-US" sz="3000">
                <a:solidFill>
                  <a:srgbClr val="000000"/>
                </a:solidFill>
                <a:latin typeface="Alice Bold"/>
                <a:ea typeface="Alice Bold"/>
                <a:cs typeface="Alice Bold"/>
                <a:sym typeface="Alice Bold"/>
              </a:rPr>
              <a:t>Broadened Access:</a:t>
            </a:r>
          </a:p>
          <a:p>
            <a:pPr algn="just" marL="431801" indent="-215900" lvl="1">
              <a:lnSpc>
                <a:spcPts val="3000"/>
              </a:lnSpc>
              <a:buFont typeface="Arial"/>
              <a:buChar char="•"/>
            </a:pPr>
            <a:r>
              <a:rPr lang="en-US" sz="2000">
                <a:solidFill>
                  <a:srgbClr val="000000"/>
                </a:solidFill>
                <a:latin typeface="Alice Bold"/>
                <a:ea typeface="Alice Bold"/>
                <a:cs typeface="Alice Bold"/>
                <a:sym typeface="Alice Bold"/>
              </a:rPr>
              <a:t>Enhanced Accessibility:</a:t>
            </a:r>
            <a:r>
              <a:rPr lang="en-US" sz="2000">
                <a:solidFill>
                  <a:srgbClr val="000000"/>
                </a:solidFill>
                <a:latin typeface="Alice"/>
                <a:ea typeface="Alice"/>
                <a:cs typeface="Alice"/>
                <a:sym typeface="Alice"/>
              </a:rPr>
              <a:t> Supports greater inclusion in various settings such as educational institutions, workplaces, and public spaces by making communication more accessible.</a:t>
            </a:r>
          </a:p>
          <a:p>
            <a:pPr algn="just">
              <a:lnSpc>
                <a:spcPts val="4500"/>
              </a:lnSpc>
            </a:pPr>
            <a:r>
              <a:rPr lang="en-US" sz="3000">
                <a:solidFill>
                  <a:srgbClr val="000000"/>
                </a:solidFill>
                <a:latin typeface="Alice Bold"/>
                <a:ea typeface="Alice Bold"/>
                <a:cs typeface="Alice Bold"/>
                <a:sym typeface="Alice Bold"/>
              </a:rPr>
              <a:t>Inst</a:t>
            </a:r>
            <a:r>
              <a:rPr lang="en-US" sz="3000">
                <a:solidFill>
                  <a:srgbClr val="000000"/>
                </a:solidFill>
                <a:latin typeface="Alice Bold"/>
                <a:ea typeface="Alice Bold"/>
                <a:cs typeface="Alice Bold"/>
                <a:sym typeface="Alice Bold"/>
              </a:rPr>
              <a:t>antaneous Interaction:</a:t>
            </a:r>
          </a:p>
          <a:p>
            <a:pPr algn="just" marL="431801" indent="-215900" lvl="1">
              <a:lnSpc>
                <a:spcPts val="3000"/>
              </a:lnSpc>
              <a:buFont typeface="Arial"/>
              <a:buChar char="•"/>
            </a:pPr>
            <a:r>
              <a:rPr lang="en-US" sz="2000">
                <a:solidFill>
                  <a:srgbClr val="000000"/>
                </a:solidFill>
                <a:latin typeface="Alice Bold"/>
                <a:ea typeface="Alice Bold"/>
                <a:cs typeface="Alice Bold"/>
                <a:sym typeface="Alice Bold"/>
              </a:rPr>
              <a:t>Real-Time Engagement:</a:t>
            </a:r>
            <a:r>
              <a:rPr lang="en-US" sz="2000">
                <a:solidFill>
                  <a:srgbClr val="000000"/>
                </a:solidFill>
                <a:latin typeface="Alice"/>
                <a:ea typeface="Alice"/>
                <a:cs typeface="Alice"/>
                <a:sym typeface="Alice"/>
              </a:rPr>
              <a:t> Provides instant translation of sign language gestures, allowing for real-time conversations and reducing communication barriers.</a:t>
            </a:r>
          </a:p>
          <a:p>
            <a:pPr algn="just">
              <a:lnSpc>
                <a:spcPts val="4500"/>
              </a:lnSpc>
            </a:pPr>
            <a:r>
              <a:rPr lang="en-US" sz="3000">
                <a:solidFill>
                  <a:srgbClr val="000000"/>
                </a:solidFill>
                <a:latin typeface="Alice Bold"/>
                <a:ea typeface="Alice Bold"/>
                <a:cs typeface="Alice Bold"/>
                <a:sym typeface="Alice Bold"/>
              </a:rPr>
              <a:t>Flexible Integration:</a:t>
            </a:r>
          </a:p>
          <a:p>
            <a:pPr algn="just" marL="431801" indent="-215900" lvl="1">
              <a:lnSpc>
                <a:spcPts val="3000"/>
              </a:lnSpc>
              <a:buFont typeface="Arial"/>
              <a:buChar char="•"/>
            </a:pPr>
            <a:r>
              <a:rPr lang="en-US" sz="2000">
                <a:solidFill>
                  <a:srgbClr val="000000"/>
                </a:solidFill>
                <a:latin typeface="Alice Bold"/>
                <a:ea typeface="Alice Bold"/>
                <a:cs typeface="Alice Bold"/>
                <a:sym typeface="Alice Bold"/>
              </a:rPr>
              <a:t>Versatile Application: </a:t>
            </a:r>
            <a:r>
              <a:rPr lang="en-US" sz="2000">
                <a:solidFill>
                  <a:srgbClr val="000000"/>
                </a:solidFill>
                <a:latin typeface="Alice"/>
                <a:ea typeface="Alice"/>
                <a:cs typeface="Alice"/>
                <a:sym typeface="Alice"/>
              </a:rPr>
              <a:t>Can be tailored to different sign languages and integrated into multiple platforms (web, mobile), making it versatile and widely applicable.</a:t>
            </a:r>
          </a:p>
        </p:txBody>
      </p:sp>
      <p:sp>
        <p:nvSpPr>
          <p:cNvPr name="TextBox 7" id="7"/>
          <p:cNvSpPr txBox="true"/>
          <p:nvPr/>
        </p:nvSpPr>
        <p:spPr>
          <a:xfrm rot="0">
            <a:off x="3579127" y="895350"/>
            <a:ext cx="8527558" cy="1120775"/>
          </a:xfrm>
          <a:prstGeom prst="rect">
            <a:avLst/>
          </a:prstGeom>
        </p:spPr>
        <p:txBody>
          <a:bodyPr anchor="t" rtlCol="false" tIns="0" lIns="0" bIns="0" rIns="0">
            <a:spAutoFit/>
          </a:bodyPr>
          <a:lstStyle/>
          <a:p>
            <a:pPr algn="l">
              <a:lnSpc>
                <a:spcPts val="9100"/>
              </a:lnSpc>
              <a:spcBef>
                <a:spcPct val="0"/>
              </a:spcBef>
            </a:pPr>
            <a:r>
              <a:rPr lang="en-US" sz="6500">
                <a:solidFill>
                  <a:srgbClr val="000000"/>
                </a:solidFill>
                <a:latin typeface="Alice Bold"/>
                <a:ea typeface="Alice Bold"/>
                <a:cs typeface="Alice Bold"/>
                <a:sym typeface="Alice Bold"/>
              </a:rPr>
              <a:t>Benefits of the Project  </a:t>
            </a:r>
          </a:p>
        </p:txBody>
      </p:sp>
      <p:sp>
        <p:nvSpPr>
          <p:cNvPr name="TextBox 8" id="8"/>
          <p:cNvSpPr txBox="true"/>
          <p:nvPr/>
        </p:nvSpPr>
        <p:spPr>
          <a:xfrm rot="0">
            <a:off x="9647042" y="2972031"/>
            <a:ext cx="7612258" cy="318452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Alice Bold"/>
                <a:ea typeface="Alice Bold"/>
                <a:cs typeface="Alice Bold"/>
                <a:sym typeface="Alice Bold"/>
              </a:rPr>
              <a:t>Educational Enhancement:</a:t>
            </a:r>
          </a:p>
          <a:p>
            <a:pPr algn="just" marL="431801" indent="-215900" lvl="1">
              <a:lnSpc>
                <a:spcPts val="2800"/>
              </a:lnSpc>
              <a:buFont typeface="Arial"/>
              <a:buChar char="•"/>
            </a:pPr>
            <a:r>
              <a:rPr lang="en-US" sz="2000">
                <a:solidFill>
                  <a:srgbClr val="000000"/>
                </a:solidFill>
                <a:latin typeface="Alice Bold"/>
                <a:ea typeface="Alice Bold"/>
                <a:cs typeface="Alice Bold"/>
                <a:sym typeface="Alice Bold"/>
              </a:rPr>
              <a:t>Teaching Aid:</a:t>
            </a:r>
            <a:r>
              <a:rPr lang="en-US" sz="2000">
                <a:solidFill>
                  <a:srgbClr val="000000"/>
                </a:solidFill>
                <a:latin typeface="Alice"/>
                <a:ea typeface="Alice"/>
                <a:cs typeface="Alice"/>
                <a:sym typeface="Alice"/>
              </a:rPr>
              <a:t> Provides a practical tool for learning and teaching sign language, benefiting educators and learners alike.</a:t>
            </a:r>
          </a:p>
          <a:p>
            <a:pPr algn="just">
              <a:lnSpc>
                <a:spcPts val="4200"/>
              </a:lnSpc>
              <a:spcBef>
                <a:spcPct val="0"/>
              </a:spcBef>
            </a:pPr>
            <a:r>
              <a:rPr lang="en-US" sz="3000">
                <a:solidFill>
                  <a:srgbClr val="000000"/>
                </a:solidFill>
                <a:latin typeface="Alice Bold"/>
                <a:ea typeface="Alice Bold"/>
                <a:cs typeface="Alice Bold"/>
                <a:sym typeface="Alice Bold"/>
              </a:rPr>
              <a:t>Increased Autonomy:</a:t>
            </a:r>
          </a:p>
          <a:p>
            <a:pPr algn="just" marL="431801" indent="-215900" lvl="1">
              <a:lnSpc>
                <a:spcPts val="2800"/>
              </a:lnSpc>
              <a:buFont typeface="Arial"/>
              <a:buChar char="•"/>
            </a:pPr>
            <a:r>
              <a:rPr lang="en-US" sz="2000">
                <a:solidFill>
                  <a:srgbClr val="000000"/>
                </a:solidFill>
                <a:latin typeface="Alice Bold"/>
                <a:ea typeface="Alice Bold"/>
                <a:cs typeface="Alice Bold"/>
                <a:sym typeface="Alice Bold"/>
              </a:rPr>
              <a:t>Boosts Independence:</a:t>
            </a:r>
            <a:r>
              <a:rPr lang="en-US" sz="2000">
                <a:solidFill>
                  <a:srgbClr val="000000"/>
                </a:solidFill>
                <a:latin typeface="Alice"/>
                <a:ea typeface="Alice"/>
                <a:cs typeface="Alice"/>
                <a:sym typeface="Alice"/>
              </a:rPr>
              <a:t> Allows sign language users to navigate social and professional interactions more confidently and independently.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1228670" y="1361459"/>
            <a:ext cx="921660" cy="798158"/>
            <a:chOff x="0" y="0"/>
            <a:chExt cx="6350000" cy="5499100"/>
          </a:xfrm>
        </p:grpSpPr>
        <p:sp>
          <p:nvSpPr>
            <p:cNvPr name="Freeform 3" id="3"/>
            <p:cNvSpPr/>
            <p:nvPr/>
          </p:nvSpPr>
          <p:spPr>
            <a:xfrm flipH="false" flipV="false" rot="0">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FFAD60"/>
            </a:solidFill>
          </p:spPr>
        </p:sp>
      </p:grpSp>
      <p:sp>
        <p:nvSpPr>
          <p:cNvPr name="Freeform 4" id="4"/>
          <p:cNvSpPr/>
          <p:nvPr/>
        </p:nvSpPr>
        <p:spPr>
          <a:xfrm flipH="false" flipV="false" rot="-5400000">
            <a:off x="13988202" y="-1318757"/>
            <a:ext cx="4484796" cy="4114800"/>
          </a:xfrm>
          <a:custGeom>
            <a:avLst/>
            <a:gdLst/>
            <a:ahLst/>
            <a:cxnLst/>
            <a:rect r="r" b="b" t="t" l="l"/>
            <a:pathLst>
              <a:path h="4114800" w="4484796">
                <a:moveTo>
                  <a:pt x="0" y="0"/>
                </a:moveTo>
                <a:lnTo>
                  <a:pt x="4484796" y="0"/>
                </a:lnTo>
                <a:lnTo>
                  <a:pt x="4484796" y="4114800"/>
                </a:lnTo>
                <a:lnTo>
                  <a:pt x="0" y="411480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15214" y="1133475"/>
            <a:ext cx="9505247" cy="1120775"/>
          </a:xfrm>
          <a:prstGeom prst="rect">
            <a:avLst/>
          </a:prstGeom>
        </p:spPr>
        <p:txBody>
          <a:bodyPr anchor="t" rtlCol="false" tIns="0" lIns="0" bIns="0" rIns="0">
            <a:spAutoFit/>
          </a:bodyPr>
          <a:lstStyle/>
          <a:p>
            <a:pPr algn="l">
              <a:lnSpc>
                <a:spcPts val="9100"/>
              </a:lnSpc>
              <a:spcBef>
                <a:spcPct val="0"/>
              </a:spcBef>
            </a:pPr>
            <a:r>
              <a:rPr lang="en-US" sz="6500">
                <a:solidFill>
                  <a:srgbClr val="000000"/>
                </a:solidFill>
                <a:latin typeface="Alice Bold"/>
                <a:ea typeface="Alice Bold"/>
                <a:cs typeface="Alice Bold"/>
                <a:sym typeface="Alice Bold"/>
              </a:rPr>
              <a:t>Future Developments</a:t>
            </a:r>
          </a:p>
        </p:txBody>
      </p:sp>
      <p:sp>
        <p:nvSpPr>
          <p:cNvPr name="TextBox 6" id="6"/>
          <p:cNvSpPr txBox="true"/>
          <p:nvPr/>
        </p:nvSpPr>
        <p:spPr>
          <a:xfrm rot="0">
            <a:off x="1028700" y="3038190"/>
            <a:ext cx="8115300" cy="5591175"/>
          </a:xfrm>
          <a:prstGeom prst="rect">
            <a:avLst/>
          </a:prstGeom>
        </p:spPr>
        <p:txBody>
          <a:bodyPr anchor="t" rtlCol="false" tIns="0" lIns="0" bIns="0" rIns="0">
            <a:spAutoFit/>
          </a:bodyPr>
          <a:lstStyle/>
          <a:p>
            <a:pPr algn="just" marL="539749" indent="-269875" lvl="1">
              <a:lnSpc>
                <a:spcPts val="3749"/>
              </a:lnSpc>
              <a:buFont typeface="Arial"/>
              <a:buChar char="•"/>
            </a:pPr>
            <a:r>
              <a:rPr lang="en-US" sz="2499">
                <a:solidFill>
                  <a:srgbClr val="000000"/>
                </a:solidFill>
                <a:latin typeface="Alice Bold"/>
                <a:ea typeface="Alice Bold"/>
                <a:cs typeface="Alice Bold"/>
                <a:sym typeface="Alice Bold"/>
              </a:rPr>
              <a:t>Model Enhancement:</a:t>
            </a:r>
            <a:r>
              <a:rPr lang="en-US" sz="2499">
                <a:solidFill>
                  <a:srgbClr val="000000"/>
                </a:solidFill>
                <a:latin typeface="Alice Bold"/>
                <a:ea typeface="Alice Bold"/>
                <a:cs typeface="Alice Bold"/>
                <a:sym typeface="Alice Bold"/>
              </a:rPr>
              <a:t> </a:t>
            </a:r>
            <a:r>
              <a:rPr lang="en-US" sz="2499">
                <a:solidFill>
                  <a:srgbClr val="000000"/>
                </a:solidFill>
                <a:latin typeface="Alice"/>
                <a:ea typeface="Alice"/>
                <a:cs typeface="Alice"/>
                <a:sym typeface="Alice"/>
              </a:rPr>
              <a:t>Refine AI models to improv</a:t>
            </a:r>
            <a:r>
              <a:rPr lang="en-US" sz="2499">
                <a:solidFill>
                  <a:srgbClr val="000000"/>
                </a:solidFill>
                <a:latin typeface="Alice"/>
                <a:ea typeface="Alice"/>
                <a:cs typeface="Alice"/>
                <a:sym typeface="Alice"/>
              </a:rPr>
              <a:t>e gesture recognition and expand to more complex signs and dialects.</a:t>
            </a:r>
          </a:p>
          <a:p>
            <a:pPr algn="just" marL="539749" indent="-269875" lvl="1">
              <a:lnSpc>
                <a:spcPts val="3749"/>
              </a:lnSpc>
              <a:buFont typeface="Arial"/>
              <a:buChar char="•"/>
            </a:pPr>
            <a:r>
              <a:rPr lang="en-US" sz="2499">
                <a:solidFill>
                  <a:srgbClr val="000000"/>
                </a:solidFill>
                <a:latin typeface="Alice Bold"/>
                <a:ea typeface="Alice Bold"/>
                <a:cs typeface="Alice Bold"/>
                <a:sym typeface="Alice Bold"/>
              </a:rPr>
              <a:t>User Feedback Integration: </a:t>
            </a:r>
            <a:r>
              <a:rPr lang="en-US" sz="2499">
                <a:solidFill>
                  <a:srgbClr val="000000"/>
                </a:solidFill>
                <a:latin typeface="Alice"/>
                <a:ea typeface="Alice"/>
                <a:cs typeface="Alice"/>
                <a:sym typeface="Alice"/>
              </a:rPr>
              <a:t>Use real-world feedback to iteratively enhance system performance and user experience.</a:t>
            </a:r>
          </a:p>
          <a:p>
            <a:pPr algn="just" marL="539749" indent="-269875" lvl="1">
              <a:lnSpc>
                <a:spcPts val="3749"/>
              </a:lnSpc>
              <a:buFont typeface="Arial"/>
              <a:buChar char="•"/>
            </a:pPr>
            <a:r>
              <a:rPr lang="en-US" sz="2499">
                <a:solidFill>
                  <a:srgbClr val="000000"/>
                </a:solidFill>
                <a:latin typeface="Alice Bold"/>
                <a:ea typeface="Alice Bold"/>
                <a:cs typeface="Alice Bold"/>
                <a:sym typeface="Alice Bold"/>
              </a:rPr>
              <a:t>Multilingual Support</a:t>
            </a:r>
            <a:r>
              <a:rPr lang="en-US" sz="2499">
                <a:solidFill>
                  <a:srgbClr val="000000"/>
                </a:solidFill>
                <a:latin typeface="Alice Bold"/>
                <a:ea typeface="Alice Bold"/>
                <a:cs typeface="Alice Bold"/>
                <a:sym typeface="Alice Bold"/>
              </a:rPr>
              <a:t>: </a:t>
            </a:r>
            <a:r>
              <a:rPr lang="en-US" sz="2499">
                <a:solidFill>
                  <a:srgbClr val="000000"/>
                </a:solidFill>
                <a:latin typeface="Alice"/>
                <a:ea typeface="Alice"/>
                <a:cs typeface="Alice"/>
                <a:sym typeface="Alice"/>
              </a:rPr>
              <a:t>Include support for a wider range of global sign languages to serve diverse communities.</a:t>
            </a:r>
          </a:p>
          <a:p>
            <a:pPr algn="just" marL="539749" indent="-269875" lvl="1">
              <a:lnSpc>
                <a:spcPts val="3749"/>
              </a:lnSpc>
              <a:buFont typeface="Arial"/>
              <a:buChar char="•"/>
            </a:pPr>
            <a:r>
              <a:rPr lang="en-US" sz="2499">
                <a:solidFill>
                  <a:srgbClr val="000000"/>
                </a:solidFill>
                <a:latin typeface="Alice Bold"/>
                <a:ea typeface="Alice Bold"/>
                <a:cs typeface="Alice Bold"/>
                <a:sym typeface="Alice Bold"/>
              </a:rPr>
              <a:t>Enhanced Features:</a:t>
            </a:r>
            <a:r>
              <a:rPr lang="en-US" sz="2499">
                <a:solidFill>
                  <a:srgbClr val="000000"/>
                </a:solidFill>
                <a:latin typeface="Alice Bold"/>
                <a:ea typeface="Alice Bold"/>
                <a:cs typeface="Alice Bold"/>
                <a:sym typeface="Alice Bold"/>
              </a:rPr>
              <a:t> </a:t>
            </a:r>
            <a:r>
              <a:rPr lang="en-US" sz="2499">
                <a:solidFill>
                  <a:srgbClr val="000000"/>
                </a:solidFill>
                <a:latin typeface="Alice"/>
                <a:ea typeface="Alice"/>
                <a:cs typeface="Alice"/>
                <a:sym typeface="Alice"/>
              </a:rPr>
              <a:t>Implement contextual understanding and interactive tutorials for more accurate interpretation and user engagement.</a:t>
            </a:r>
          </a:p>
        </p:txBody>
      </p:sp>
      <p:sp>
        <p:nvSpPr>
          <p:cNvPr name="TextBox 7" id="7"/>
          <p:cNvSpPr txBox="true"/>
          <p:nvPr/>
        </p:nvSpPr>
        <p:spPr>
          <a:xfrm rot="0">
            <a:off x="9845106" y="3038190"/>
            <a:ext cx="7771409" cy="5591175"/>
          </a:xfrm>
          <a:prstGeom prst="rect">
            <a:avLst/>
          </a:prstGeom>
        </p:spPr>
        <p:txBody>
          <a:bodyPr anchor="t" rtlCol="false" tIns="0" lIns="0" bIns="0" rIns="0">
            <a:spAutoFit/>
          </a:bodyPr>
          <a:lstStyle/>
          <a:p>
            <a:pPr algn="just" marL="539749" indent="-269875" lvl="1">
              <a:lnSpc>
                <a:spcPts val="3749"/>
              </a:lnSpc>
              <a:buFont typeface="Arial"/>
              <a:buChar char="•"/>
            </a:pPr>
            <a:r>
              <a:rPr lang="en-US" sz="2499">
                <a:solidFill>
                  <a:srgbClr val="000000"/>
                </a:solidFill>
                <a:latin typeface="Alice Bold"/>
                <a:ea typeface="Alice Bold"/>
                <a:cs typeface="Alice Bold"/>
                <a:sym typeface="Alice Bold"/>
              </a:rPr>
              <a:t>Integration with Other Technologies:</a:t>
            </a:r>
            <a:r>
              <a:rPr lang="en-US" sz="2499">
                <a:solidFill>
                  <a:srgbClr val="000000"/>
                </a:solidFill>
                <a:latin typeface="Alice"/>
                <a:ea typeface="Alice"/>
                <a:cs typeface="Alice"/>
                <a:sym typeface="Alice"/>
              </a:rPr>
              <a:t> Combine with voice assistants and AR for a more immersive and seamless user experience.</a:t>
            </a:r>
          </a:p>
          <a:p>
            <a:pPr algn="just" marL="539749" indent="-269875" lvl="1">
              <a:lnSpc>
                <a:spcPts val="3749"/>
              </a:lnSpc>
              <a:buFont typeface="Arial"/>
              <a:buChar char="•"/>
            </a:pPr>
            <a:r>
              <a:rPr lang="en-US" sz="2499">
                <a:solidFill>
                  <a:srgbClr val="000000"/>
                </a:solidFill>
                <a:latin typeface="Alice Bold"/>
                <a:ea typeface="Alice Bold"/>
                <a:cs typeface="Alice Bold"/>
                <a:sym typeface="Alice Bold"/>
              </a:rPr>
              <a:t>Mobile and Wearable Devices:</a:t>
            </a:r>
            <a:r>
              <a:rPr lang="en-US" sz="2499">
                <a:solidFill>
                  <a:srgbClr val="000000"/>
                </a:solidFill>
                <a:latin typeface="Alice"/>
                <a:ea typeface="Alice"/>
                <a:cs typeface="Alice"/>
                <a:sym typeface="Alice"/>
              </a:rPr>
              <a:t> Develop applications for mobile and wearable tech to increase accessibility in daily life.</a:t>
            </a:r>
          </a:p>
          <a:p>
            <a:pPr algn="just" marL="539749" indent="-269875" lvl="1">
              <a:lnSpc>
                <a:spcPts val="3749"/>
              </a:lnSpc>
              <a:buFont typeface="Arial"/>
              <a:buChar char="•"/>
            </a:pPr>
            <a:r>
              <a:rPr lang="en-US" sz="2499">
                <a:solidFill>
                  <a:srgbClr val="000000"/>
                </a:solidFill>
                <a:latin typeface="Alice Bold"/>
                <a:ea typeface="Alice Bold"/>
                <a:cs typeface="Alice Bold"/>
                <a:sym typeface="Alice Bold"/>
              </a:rPr>
              <a:t>Research and Collaboration:</a:t>
            </a:r>
            <a:r>
              <a:rPr lang="en-US" sz="2499">
                <a:solidFill>
                  <a:srgbClr val="000000"/>
                </a:solidFill>
                <a:latin typeface="Alice"/>
                <a:ea typeface="Alice"/>
                <a:cs typeface="Alice"/>
                <a:sym typeface="Alice"/>
              </a:rPr>
              <a:t> Partner with institutions to advance research and extend the technology's impact and capabilities.</a:t>
            </a:r>
          </a:p>
          <a:p>
            <a:pPr algn="just" marL="539749" indent="-269875" lvl="1">
              <a:lnSpc>
                <a:spcPts val="3749"/>
              </a:lnSpc>
              <a:buFont typeface="Arial"/>
              <a:buChar char="•"/>
            </a:pPr>
            <a:r>
              <a:rPr lang="en-US" sz="2499">
                <a:solidFill>
                  <a:srgbClr val="000000"/>
                </a:solidFill>
                <a:latin typeface="Alice Bold"/>
                <a:ea typeface="Alice Bold"/>
                <a:cs typeface="Alice Bold"/>
                <a:sym typeface="Alice Bold"/>
              </a:rPr>
              <a:t>Scalability and Deployment:</a:t>
            </a:r>
            <a:r>
              <a:rPr lang="en-US" sz="2499">
                <a:solidFill>
                  <a:srgbClr val="000000"/>
                </a:solidFill>
                <a:latin typeface="Alice"/>
                <a:ea typeface="Alice"/>
                <a:cs typeface="Alice"/>
                <a:sym typeface="Alice"/>
              </a:rPr>
              <a:t> Utilize cloud services for scalable and reliable technology deployment across the globe.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DAGQRDOEkSk</dc:identifier>
  <dcterms:modified xsi:type="dcterms:W3CDTF">2011-08-01T06:04:30Z</dcterms:modified>
  <cp:revision>1</cp:revision>
  <dc:title>White Modern Minimalist Creative Startup Presentation</dc:title>
</cp:coreProperties>
</file>